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5"/>
  </p:notesMasterIdLst>
  <p:sldIdLst>
    <p:sldId id="303" r:id="rId2"/>
    <p:sldId id="304" r:id="rId3"/>
    <p:sldId id="456" r:id="rId4"/>
    <p:sldId id="305" r:id="rId5"/>
    <p:sldId id="257" r:id="rId6"/>
    <p:sldId id="259" r:id="rId7"/>
    <p:sldId id="271" r:id="rId8"/>
    <p:sldId id="278" r:id="rId9"/>
    <p:sldId id="279" r:id="rId10"/>
    <p:sldId id="260" r:id="rId11"/>
    <p:sldId id="258" r:id="rId12"/>
    <p:sldId id="272" r:id="rId13"/>
    <p:sldId id="261" r:id="rId14"/>
    <p:sldId id="274" r:id="rId15"/>
    <p:sldId id="273" r:id="rId16"/>
    <p:sldId id="275" r:id="rId17"/>
    <p:sldId id="277" r:id="rId18"/>
    <p:sldId id="262" r:id="rId19"/>
    <p:sldId id="264" r:id="rId20"/>
    <p:sldId id="263" r:id="rId21"/>
    <p:sldId id="324" r:id="rId22"/>
    <p:sldId id="266" r:id="rId23"/>
    <p:sldId id="267" r:id="rId24"/>
    <p:sldId id="347" r:id="rId25"/>
    <p:sldId id="453" r:id="rId26"/>
    <p:sldId id="281" r:id="rId27"/>
    <p:sldId id="357" r:id="rId28"/>
    <p:sldId id="459" r:id="rId29"/>
    <p:sldId id="411" r:id="rId30"/>
    <p:sldId id="409" r:id="rId31"/>
    <p:sldId id="268" r:id="rId32"/>
    <p:sldId id="454" r:id="rId33"/>
    <p:sldId id="270" r:id="rId34"/>
    <p:sldId id="269" r:id="rId35"/>
    <p:sldId id="276" r:id="rId36"/>
    <p:sldId id="265" r:id="rId37"/>
    <p:sldId id="356" r:id="rId38"/>
    <p:sldId id="384" r:id="rId39"/>
    <p:sldId id="455" r:id="rId40"/>
    <p:sldId id="457" r:id="rId41"/>
    <p:sldId id="458" r:id="rId42"/>
    <p:sldId id="460" r:id="rId43"/>
    <p:sldId id="461"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50"/>
    <p:restoredTop sz="94650"/>
  </p:normalViewPr>
  <p:slideViewPr>
    <p:cSldViewPr snapToGrid="0">
      <p:cViewPr varScale="1">
        <p:scale>
          <a:sx n="120" d="100"/>
          <a:sy n="120" d="100"/>
        </p:scale>
        <p:origin x="29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0441C8-DBA5-2B48-9E65-DBE90DD05949}" type="datetimeFigureOut">
              <a:rPr lang="en-US" smtClean="0"/>
              <a:t>8/31/26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C80C37-312E-9A46-A5FE-BA27674AF96F}" type="slidenum">
              <a:rPr lang="en-US" smtClean="0"/>
              <a:t>‹#›</a:t>
            </a:fld>
            <a:endParaRPr lang="en-US"/>
          </a:p>
        </p:txBody>
      </p:sp>
    </p:spTree>
    <p:extLst>
      <p:ext uri="{BB962C8B-B14F-4D97-AF65-F5344CB8AC3E}">
        <p14:creationId xmlns:p14="http://schemas.microsoft.com/office/powerpoint/2010/main" val="1489403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67AAB8-B406-0741-B24F-4DE72D31315E}" type="slidenum">
              <a:rPr lang="en-US" smtClean="0"/>
              <a:t>24</a:t>
            </a:fld>
            <a:endParaRPr lang="en-US"/>
          </a:p>
        </p:txBody>
      </p:sp>
    </p:spTree>
    <p:extLst>
      <p:ext uri="{BB962C8B-B14F-4D97-AF65-F5344CB8AC3E}">
        <p14:creationId xmlns:p14="http://schemas.microsoft.com/office/powerpoint/2010/main" val="1498110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Proposal for commentary on the BBS paper just submitted</a:t>
            </a:r>
          </a:p>
        </p:txBody>
      </p:sp>
      <p:sp>
        <p:nvSpPr>
          <p:cNvPr id="4" name="Slide Number Placeholder 3"/>
          <p:cNvSpPr>
            <a:spLocks noGrp="1"/>
          </p:cNvSpPr>
          <p:nvPr>
            <p:ph type="sldNum" sz="quarter" idx="5"/>
          </p:nvPr>
        </p:nvSpPr>
        <p:spPr/>
        <p:txBody>
          <a:bodyPr/>
          <a:lstStyle/>
          <a:p>
            <a:fld id="{0767AAB8-B406-0741-B24F-4DE72D31315E}" type="slidenum">
              <a:rPr lang="en-US" smtClean="0"/>
              <a:t>25</a:t>
            </a:fld>
            <a:endParaRPr lang="en-US"/>
          </a:p>
        </p:txBody>
      </p:sp>
    </p:spTree>
    <p:extLst>
      <p:ext uri="{BB962C8B-B14F-4D97-AF65-F5344CB8AC3E}">
        <p14:creationId xmlns:p14="http://schemas.microsoft.com/office/powerpoint/2010/main" val="578352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Relativity: the special and general theory (1916)  (translated into English 1921) 135 pages for the non-mathematically sophisticated reader</a:t>
            </a:r>
          </a:p>
          <a:p>
            <a:r>
              <a:rPr lang="en-US" sz="1200" kern="1200" dirty="0">
                <a:solidFill>
                  <a:schemeClr val="tx1"/>
                </a:solidFill>
                <a:effectLst/>
                <a:latin typeface="+mn-lt"/>
                <a:ea typeface="+mn-ea"/>
                <a:cs typeface="+mn-cs"/>
              </a:rPr>
              <a:t>I believe that every true theorist is a kind of tamed </a:t>
            </a:r>
            <a:r>
              <a:rPr lang="en-US" sz="1200" kern="1200" dirty="0" err="1">
                <a:solidFill>
                  <a:schemeClr val="tx1"/>
                </a:solidFill>
                <a:effectLst/>
                <a:latin typeface="+mn-lt"/>
                <a:ea typeface="+mn-ea"/>
                <a:cs typeface="+mn-cs"/>
              </a:rPr>
              <a:t>metaphysicist</a:t>
            </a:r>
            <a:r>
              <a:rPr lang="en-US" sz="1200" kern="1200" dirty="0">
                <a:solidFill>
                  <a:schemeClr val="tx1"/>
                </a:solidFill>
                <a:effectLst/>
                <a:latin typeface="+mn-lt"/>
                <a:ea typeface="+mn-ea"/>
                <a:cs typeface="+mn-cs"/>
              </a:rPr>
              <a:t>, no matter how pure a “positivist” he may fancy himself. The </a:t>
            </a:r>
            <a:r>
              <a:rPr lang="en-US" sz="1200" kern="1200" dirty="0" err="1">
                <a:solidFill>
                  <a:schemeClr val="tx1"/>
                </a:solidFill>
                <a:effectLst/>
                <a:latin typeface="+mn-lt"/>
                <a:ea typeface="+mn-ea"/>
                <a:cs typeface="+mn-cs"/>
              </a:rPr>
              <a:t>metaphysicist</a:t>
            </a:r>
            <a:r>
              <a:rPr lang="en-US" sz="1200" kern="1200" dirty="0">
                <a:solidFill>
                  <a:schemeClr val="tx1"/>
                </a:solidFill>
                <a:effectLst/>
                <a:latin typeface="+mn-lt"/>
                <a:ea typeface="+mn-ea"/>
                <a:cs typeface="+mn-cs"/>
              </a:rPr>
              <a:t> believes that the logically simple is also the real. </a:t>
            </a:r>
          </a:p>
          <a:p>
            <a:r>
              <a:rPr lang="en-US" sz="1200" b="0" i="0" u="none" strike="noStrike" kern="1200" dirty="0">
                <a:solidFill>
                  <a:schemeClr val="tx1"/>
                </a:solidFill>
                <a:effectLst/>
                <a:latin typeface="+mn-lt"/>
                <a:ea typeface="+mn-ea"/>
                <a:cs typeface="+mn-cs"/>
              </a:rPr>
              <a:t>French word </a:t>
            </a:r>
            <a:r>
              <a:rPr lang="en-US" sz="1200" b="0" i="1" u="none" strike="noStrike" kern="1200" dirty="0" err="1">
                <a:solidFill>
                  <a:schemeClr val="tx1"/>
                </a:solidFill>
                <a:effectLst/>
                <a:latin typeface="+mn-lt"/>
                <a:ea typeface="+mn-ea"/>
                <a:cs typeface="+mn-cs"/>
              </a:rPr>
              <a:t>positivisme</a:t>
            </a:r>
            <a:r>
              <a:rPr lang="en-US" sz="1200" b="0" i="0" u="none" strike="noStrike" kern="1200" dirty="0">
                <a:solidFill>
                  <a:schemeClr val="tx1"/>
                </a:solidFill>
                <a:effectLst/>
                <a:latin typeface="+mn-lt"/>
                <a:ea typeface="+mn-ea"/>
                <a:cs typeface="+mn-cs"/>
              </a:rPr>
              <a:t>, derived from </a:t>
            </a:r>
            <a:r>
              <a:rPr lang="en-US" sz="1200" b="0" i="1" u="none" strike="noStrike" kern="1200" dirty="0" err="1">
                <a:solidFill>
                  <a:schemeClr val="tx1"/>
                </a:solidFill>
                <a:effectLst/>
                <a:latin typeface="+mn-lt"/>
                <a:ea typeface="+mn-ea"/>
                <a:cs typeface="+mn-cs"/>
              </a:rPr>
              <a:t>positif</a:t>
            </a:r>
            <a:r>
              <a:rPr lang="en-US" sz="1200" b="0" i="0" u="none" strike="noStrike" kern="1200" dirty="0">
                <a:solidFill>
                  <a:schemeClr val="tx1"/>
                </a:solidFill>
                <a:effectLst/>
                <a:latin typeface="+mn-lt"/>
                <a:ea typeface="+mn-ea"/>
                <a:cs typeface="+mn-cs"/>
              </a:rPr>
              <a:t>  in its philosophical sense of 'imposed on the mind by experience'. </a:t>
            </a:r>
          </a:p>
          <a:p>
            <a:r>
              <a:rPr lang="en-US" sz="1200" b="0" i="0" u="none" strike="noStrike" kern="1200" dirty="0">
                <a:solidFill>
                  <a:schemeClr val="tx1"/>
                </a:solidFill>
                <a:effectLst/>
                <a:latin typeface="+mn-lt"/>
                <a:ea typeface="+mn-ea"/>
                <a:cs typeface="+mn-cs"/>
              </a:rPr>
              <a:t>Atomism. Equations for gravitational theory: 10 to 6 general relativity</a:t>
            </a:r>
          </a:p>
          <a:p>
            <a:r>
              <a:rPr lang="en-US" sz="1200" b="0" i="0" u="none" strike="noStrike" kern="1200" dirty="0">
                <a:solidFill>
                  <a:schemeClr val="tx1"/>
                </a:solidFill>
                <a:effectLst/>
                <a:latin typeface="+mn-lt"/>
                <a:ea typeface="+mn-ea"/>
                <a:cs typeface="+mn-cs"/>
              </a:rPr>
              <a:t>generative pre-trained transformer</a:t>
            </a:r>
          </a:p>
          <a:p>
            <a:r>
              <a:rPr lang="en-US" sz="1200" b="0" i="0" u="none" strike="noStrike" kern="1200" dirty="0">
                <a:solidFill>
                  <a:schemeClr val="tx1"/>
                </a:solidFill>
                <a:effectLst/>
                <a:latin typeface="+mn-lt"/>
                <a:ea typeface="+mn-ea"/>
                <a:cs typeface="+mn-cs"/>
              </a:rPr>
              <a:t>unlabeled training data</a:t>
            </a:r>
            <a:endParaRPr lang="en-US" dirty="0"/>
          </a:p>
        </p:txBody>
      </p:sp>
      <p:sp>
        <p:nvSpPr>
          <p:cNvPr id="4" name="Slide Number Placeholder 3"/>
          <p:cNvSpPr>
            <a:spLocks noGrp="1"/>
          </p:cNvSpPr>
          <p:nvPr>
            <p:ph type="sldNum" sz="quarter" idx="5"/>
          </p:nvPr>
        </p:nvSpPr>
        <p:spPr/>
        <p:txBody>
          <a:bodyPr/>
          <a:lstStyle/>
          <a:p>
            <a:fld id="{4809A535-240B-CF43-8F3B-AAD374B7AC6B}" type="slidenum">
              <a:rPr lang="en-US" smtClean="0"/>
              <a:t>27</a:t>
            </a:fld>
            <a:endParaRPr lang="en-US"/>
          </a:p>
        </p:txBody>
      </p:sp>
    </p:spTree>
    <p:extLst>
      <p:ext uri="{BB962C8B-B14F-4D97-AF65-F5344CB8AC3E}">
        <p14:creationId xmlns:p14="http://schemas.microsoft.com/office/powerpoint/2010/main" val="787002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67AAB8-B406-0741-B24F-4DE72D31315E}" type="slidenum">
              <a:rPr lang="en-US" smtClean="0"/>
              <a:t>29</a:t>
            </a:fld>
            <a:endParaRPr lang="en-US"/>
          </a:p>
        </p:txBody>
      </p:sp>
    </p:spTree>
    <p:extLst>
      <p:ext uri="{BB962C8B-B14F-4D97-AF65-F5344CB8AC3E}">
        <p14:creationId xmlns:p14="http://schemas.microsoft.com/office/powerpoint/2010/main" val="345403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67AAB8-B406-0741-B24F-4DE72D31315E}" type="slidenum">
              <a:rPr lang="en-US" smtClean="0"/>
              <a:t>30</a:t>
            </a:fld>
            <a:endParaRPr lang="en-US"/>
          </a:p>
        </p:txBody>
      </p:sp>
    </p:spTree>
    <p:extLst>
      <p:ext uri="{BB962C8B-B14F-4D97-AF65-F5344CB8AC3E}">
        <p14:creationId xmlns:p14="http://schemas.microsoft.com/office/powerpoint/2010/main" val="4046698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392AB-04F9-3A0C-2F14-33A986D864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946499-AACC-DEB6-8807-D1CF25924E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661887-1C8A-67F4-6468-5E553C7DE123}"/>
              </a:ext>
            </a:extLst>
          </p:cNvPr>
          <p:cNvSpPr>
            <a:spLocks noGrp="1"/>
          </p:cNvSpPr>
          <p:nvPr>
            <p:ph type="dt" sz="half" idx="10"/>
          </p:nvPr>
        </p:nvSpPr>
        <p:spPr/>
        <p:txBody>
          <a:bodyPr/>
          <a:lstStyle/>
          <a:p>
            <a:fld id="{11501F18-C95A-9A4C-BFF4-EA0798E58AAF}" type="datetime1">
              <a:rPr lang="en-US" smtClean="0"/>
              <a:t>8/31/26</a:t>
            </a:fld>
            <a:endParaRPr lang="en-US"/>
          </a:p>
        </p:txBody>
      </p:sp>
      <p:sp>
        <p:nvSpPr>
          <p:cNvPr id="5" name="Footer Placeholder 4">
            <a:extLst>
              <a:ext uri="{FF2B5EF4-FFF2-40B4-BE49-F238E27FC236}">
                <a16:creationId xmlns:a16="http://schemas.microsoft.com/office/drawing/2014/main" id="{D359DDF3-303A-A5BE-95E9-929F69204F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055CA8-2518-8520-9979-7E6426DF4F7C}"/>
              </a:ext>
            </a:extLst>
          </p:cNvPr>
          <p:cNvSpPr>
            <a:spLocks noGrp="1"/>
          </p:cNvSpPr>
          <p:nvPr>
            <p:ph type="sldNum" sz="quarter" idx="12"/>
          </p:nvPr>
        </p:nvSpPr>
        <p:spPr/>
        <p:txBody>
          <a:bodyPr/>
          <a:lstStyle/>
          <a:p>
            <a:fld id="{6BE0CF3F-A972-BD45-B98F-E3AC04F3F54F}" type="slidenum">
              <a:rPr lang="en-US" smtClean="0"/>
              <a:t>‹#›</a:t>
            </a:fld>
            <a:endParaRPr lang="en-US" dirty="0"/>
          </a:p>
        </p:txBody>
      </p:sp>
    </p:spTree>
    <p:extLst>
      <p:ext uri="{BB962C8B-B14F-4D97-AF65-F5344CB8AC3E}">
        <p14:creationId xmlns:p14="http://schemas.microsoft.com/office/powerpoint/2010/main" val="899760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998F4-31AB-BCB7-665C-B376E66EBD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E00810-BAA2-613C-7ED2-D238FC8E17A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16CFD5-97C4-9A73-EFA8-A782C19B4056}"/>
              </a:ext>
            </a:extLst>
          </p:cNvPr>
          <p:cNvSpPr>
            <a:spLocks noGrp="1"/>
          </p:cNvSpPr>
          <p:nvPr>
            <p:ph type="dt" sz="half" idx="10"/>
          </p:nvPr>
        </p:nvSpPr>
        <p:spPr/>
        <p:txBody>
          <a:bodyPr/>
          <a:lstStyle/>
          <a:p>
            <a:fld id="{10FB61AC-332B-6540-BFCD-4ECB81DEC4F8}" type="datetime1">
              <a:rPr lang="en-US" smtClean="0"/>
              <a:t>8/31/26</a:t>
            </a:fld>
            <a:endParaRPr lang="en-US"/>
          </a:p>
        </p:txBody>
      </p:sp>
      <p:sp>
        <p:nvSpPr>
          <p:cNvPr id="5" name="Footer Placeholder 4">
            <a:extLst>
              <a:ext uri="{FF2B5EF4-FFF2-40B4-BE49-F238E27FC236}">
                <a16:creationId xmlns:a16="http://schemas.microsoft.com/office/drawing/2014/main" id="{9F32C034-42F4-1377-576B-EB1429B7F0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96C92A-314D-2F1A-06C0-BD9FA374ACA5}"/>
              </a:ext>
            </a:extLst>
          </p:cNvPr>
          <p:cNvSpPr>
            <a:spLocks noGrp="1"/>
          </p:cNvSpPr>
          <p:nvPr>
            <p:ph type="sldNum" sz="quarter" idx="12"/>
          </p:nvPr>
        </p:nvSpPr>
        <p:spPr/>
        <p:txBody>
          <a:bodyPr/>
          <a:lstStyle/>
          <a:p>
            <a:fld id="{6BE0CF3F-A972-BD45-B98F-E3AC04F3F54F}" type="slidenum">
              <a:rPr lang="en-US" smtClean="0"/>
              <a:t>‹#›</a:t>
            </a:fld>
            <a:endParaRPr lang="en-US"/>
          </a:p>
        </p:txBody>
      </p:sp>
    </p:spTree>
    <p:extLst>
      <p:ext uri="{BB962C8B-B14F-4D97-AF65-F5344CB8AC3E}">
        <p14:creationId xmlns:p14="http://schemas.microsoft.com/office/powerpoint/2010/main" val="2424764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BB034A-987B-C402-6FB4-8B6C43FF65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E7C094-4C12-C9F2-CC45-F53894E827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E5EC55-5E19-BFFE-2EDC-AD911A9E845A}"/>
              </a:ext>
            </a:extLst>
          </p:cNvPr>
          <p:cNvSpPr>
            <a:spLocks noGrp="1"/>
          </p:cNvSpPr>
          <p:nvPr>
            <p:ph type="dt" sz="half" idx="10"/>
          </p:nvPr>
        </p:nvSpPr>
        <p:spPr/>
        <p:txBody>
          <a:bodyPr/>
          <a:lstStyle/>
          <a:p>
            <a:fld id="{D55333C9-E16A-0C42-B442-3D49F3F0962F}" type="datetime1">
              <a:rPr lang="en-US" smtClean="0"/>
              <a:t>8/31/26</a:t>
            </a:fld>
            <a:endParaRPr lang="en-US"/>
          </a:p>
        </p:txBody>
      </p:sp>
      <p:sp>
        <p:nvSpPr>
          <p:cNvPr id="5" name="Footer Placeholder 4">
            <a:extLst>
              <a:ext uri="{FF2B5EF4-FFF2-40B4-BE49-F238E27FC236}">
                <a16:creationId xmlns:a16="http://schemas.microsoft.com/office/drawing/2014/main" id="{2134B603-D015-AC61-3E44-1E93A7FC21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694B07-0CD0-8F01-6238-DFB65BBC00FF}"/>
              </a:ext>
            </a:extLst>
          </p:cNvPr>
          <p:cNvSpPr>
            <a:spLocks noGrp="1"/>
          </p:cNvSpPr>
          <p:nvPr>
            <p:ph type="sldNum" sz="quarter" idx="12"/>
          </p:nvPr>
        </p:nvSpPr>
        <p:spPr/>
        <p:txBody>
          <a:bodyPr/>
          <a:lstStyle/>
          <a:p>
            <a:fld id="{6BE0CF3F-A972-BD45-B98F-E3AC04F3F54F}" type="slidenum">
              <a:rPr lang="en-US" smtClean="0"/>
              <a:t>‹#›</a:t>
            </a:fld>
            <a:endParaRPr lang="en-US"/>
          </a:p>
        </p:txBody>
      </p:sp>
    </p:spTree>
    <p:extLst>
      <p:ext uri="{BB962C8B-B14F-4D97-AF65-F5344CB8AC3E}">
        <p14:creationId xmlns:p14="http://schemas.microsoft.com/office/powerpoint/2010/main" val="556699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80803-B2E0-D563-BE4E-813A28F302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90BFAA-0C32-BE58-E275-4E7BCB26D6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ECEF52-4DD5-4EC9-4BF8-14DDF494EA1F}"/>
              </a:ext>
            </a:extLst>
          </p:cNvPr>
          <p:cNvSpPr>
            <a:spLocks noGrp="1"/>
          </p:cNvSpPr>
          <p:nvPr>
            <p:ph type="dt" sz="half" idx="10"/>
          </p:nvPr>
        </p:nvSpPr>
        <p:spPr/>
        <p:txBody>
          <a:bodyPr/>
          <a:lstStyle/>
          <a:p>
            <a:fld id="{753824C5-47A6-5446-8544-E21EE29F8155}" type="datetime1">
              <a:rPr lang="en-US" smtClean="0"/>
              <a:t>8/31/26</a:t>
            </a:fld>
            <a:endParaRPr lang="en-US"/>
          </a:p>
        </p:txBody>
      </p:sp>
      <p:sp>
        <p:nvSpPr>
          <p:cNvPr id="5" name="Footer Placeholder 4">
            <a:extLst>
              <a:ext uri="{FF2B5EF4-FFF2-40B4-BE49-F238E27FC236}">
                <a16:creationId xmlns:a16="http://schemas.microsoft.com/office/drawing/2014/main" id="{01C2D4C3-7FE0-B3F1-A277-F49ACF81CB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EC82C4-A2DB-3808-3250-11790A8828FA}"/>
              </a:ext>
            </a:extLst>
          </p:cNvPr>
          <p:cNvSpPr>
            <a:spLocks noGrp="1"/>
          </p:cNvSpPr>
          <p:nvPr>
            <p:ph type="sldNum" sz="quarter" idx="12"/>
          </p:nvPr>
        </p:nvSpPr>
        <p:spPr/>
        <p:txBody>
          <a:bodyPr/>
          <a:lstStyle/>
          <a:p>
            <a:fld id="{6BE0CF3F-A972-BD45-B98F-E3AC04F3F54F}" type="slidenum">
              <a:rPr lang="en-US" smtClean="0"/>
              <a:t>‹#›</a:t>
            </a:fld>
            <a:endParaRPr lang="en-US"/>
          </a:p>
        </p:txBody>
      </p:sp>
    </p:spTree>
    <p:extLst>
      <p:ext uri="{BB962C8B-B14F-4D97-AF65-F5344CB8AC3E}">
        <p14:creationId xmlns:p14="http://schemas.microsoft.com/office/powerpoint/2010/main" val="413508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C85B9-8633-3A9E-6069-0F47FFB1ED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F1C704-1524-C591-76EA-C0EAE8ADFA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8F75E-B09A-171A-90F1-BB29E56A5CEC}"/>
              </a:ext>
            </a:extLst>
          </p:cNvPr>
          <p:cNvSpPr>
            <a:spLocks noGrp="1"/>
          </p:cNvSpPr>
          <p:nvPr>
            <p:ph type="dt" sz="half" idx="10"/>
          </p:nvPr>
        </p:nvSpPr>
        <p:spPr/>
        <p:txBody>
          <a:bodyPr/>
          <a:lstStyle/>
          <a:p>
            <a:fld id="{6788C6BC-231C-2040-8C0E-C4CE39591CD3}" type="datetime1">
              <a:rPr lang="en-US" smtClean="0"/>
              <a:t>8/31/26</a:t>
            </a:fld>
            <a:endParaRPr lang="en-US"/>
          </a:p>
        </p:txBody>
      </p:sp>
      <p:sp>
        <p:nvSpPr>
          <p:cNvPr id="5" name="Footer Placeholder 4">
            <a:extLst>
              <a:ext uri="{FF2B5EF4-FFF2-40B4-BE49-F238E27FC236}">
                <a16:creationId xmlns:a16="http://schemas.microsoft.com/office/drawing/2014/main" id="{3F8F8518-876F-8AB9-D6DE-0157AB8F4D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FF1C0D-8595-E46B-A2C6-EFE6B539084D}"/>
              </a:ext>
            </a:extLst>
          </p:cNvPr>
          <p:cNvSpPr>
            <a:spLocks noGrp="1"/>
          </p:cNvSpPr>
          <p:nvPr>
            <p:ph type="sldNum" sz="quarter" idx="12"/>
          </p:nvPr>
        </p:nvSpPr>
        <p:spPr/>
        <p:txBody>
          <a:bodyPr/>
          <a:lstStyle/>
          <a:p>
            <a:fld id="{6BE0CF3F-A972-BD45-B98F-E3AC04F3F54F}" type="slidenum">
              <a:rPr lang="en-US" smtClean="0"/>
              <a:t>‹#›</a:t>
            </a:fld>
            <a:endParaRPr lang="en-US"/>
          </a:p>
        </p:txBody>
      </p:sp>
    </p:spTree>
    <p:extLst>
      <p:ext uri="{BB962C8B-B14F-4D97-AF65-F5344CB8AC3E}">
        <p14:creationId xmlns:p14="http://schemas.microsoft.com/office/powerpoint/2010/main" val="2743186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2C9E3-7576-1BC3-9993-D765ECF4B2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7FC2E6-6761-77DF-34BF-F61B535F52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749D52-F105-7DAF-B6B9-BCC43C0095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19BCBAC-967E-A955-0E3F-F1DA57CB9558}"/>
              </a:ext>
            </a:extLst>
          </p:cNvPr>
          <p:cNvSpPr>
            <a:spLocks noGrp="1"/>
          </p:cNvSpPr>
          <p:nvPr>
            <p:ph type="dt" sz="half" idx="10"/>
          </p:nvPr>
        </p:nvSpPr>
        <p:spPr/>
        <p:txBody>
          <a:bodyPr/>
          <a:lstStyle/>
          <a:p>
            <a:fld id="{A7B106BA-D6C6-F94F-B450-328036CA2942}" type="datetime1">
              <a:rPr lang="en-US" smtClean="0"/>
              <a:t>8/31/26</a:t>
            </a:fld>
            <a:endParaRPr lang="en-US"/>
          </a:p>
        </p:txBody>
      </p:sp>
      <p:sp>
        <p:nvSpPr>
          <p:cNvPr id="6" name="Footer Placeholder 5">
            <a:extLst>
              <a:ext uri="{FF2B5EF4-FFF2-40B4-BE49-F238E27FC236}">
                <a16:creationId xmlns:a16="http://schemas.microsoft.com/office/drawing/2014/main" id="{CD651BB5-1CB2-7722-4E9F-57F45EDC9E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AE4504-DEB9-97B7-8FEE-32C2472C470C}"/>
              </a:ext>
            </a:extLst>
          </p:cNvPr>
          <p:cNvSpPr>
            <a:spLocks noGrp="1"/>
          </p:cNvSpPr>
          <p:nvPr>
            <p:ph type="sldNum" sz="quarter" idx="12"/>
          </p:nvPr>
        </p:nvSpPr>
        <p:spPr/>
        <p:txBody>
          <a:bodyPr/>
          <a:lstStyle/>
          <a:p>
            <a:fld id="{6BE0CF3F-A972-BD45-B98F-E3AC04F3F54F}" type="slidenum">
              <a:rPr lang="en-US" smtClean="0"/>
              <a:t>‹#›</a:t>
            </a:fld>
            <a:endParaRPr lang="en-US"/>
          </a:p>
        </p:txBody>
      </p:sp>
    </p:spTree>
    <p:extLst>
      <p:ext uri="{BB962C8B-B14F-4D97-AF65-F5344CB8AC3E}">
        <p14:creationId xmlns:p14="http://schemas.microsoft.com/office/powerpoint/2010/main" val="855457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A0CF7-CE6D-1F7A-744D-CC75EF3EE0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EEB74D-1839-37FA-F968-0B0D175596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E5CA3B-2D88-678B-0152-7F5E58F0BF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7F651DF-4093-00A4-0853-60DD587EB5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464FCC-F444-F7CD-F2D8-83CFF7C52A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0EA8B9-17C0-00FD-03C4-BFFCC9F01E4E}"/>
              </a:ext>
            </a:extLst>
          </p:cNvPr>
          <p:cNvSpPr>
            <a:spLocks noGrp="1"/>
          </p:cNvSpPr>
          <p:nvPr>
            <p:ph type="dt" sz="half" idx="10"/>
          </p:nvPr>
        </p:nvSpPr>
        <p:spPr/>
        <p:txBody>
          <a:bodyPr/>
          <a:lstStyle/>
          <a:p>
            <a:fld id="{836FEC5D-0922-4549-A979-D310D122C87C}" type="datetime1">
              <a:rPr lang="en-US" smtClean="0"/>
              <a:t>8/31/26</a:t>
            </a:fld>
            <a:endParaRPr lang="en-US"/>
          </a:p>
        </p:txBody>
      </p:sp>
      <p:sp>
        <p:nvSpPr>
          <p:cNvPr id="8" name="Footer Placeholder 7">
            <a:extLst>
              <a:ext uri="{FF2B5EF4-FFF2-40B4-BE49-F238E27FC236}">
                <a16:creationId xmlns:a16="http://schemas.microsoft.com/office/drawing/2014/main" id="{56E2CB40-F13C-766D-F11B-D3291C91A7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5BF901-E164-2FF9-2C52-BBE9E6D9007E}"/>
              </a:ext>
            </a:extLst>
          </p:cNvPr>
          <p:cNvSpPr>
            <a:spLocks noGrp="1"/>
          </p:cNvSpPr>
          <p:nvPr>
            <p:ph type="sldNum" sz="quarter" idx="12"/>
          </p:nvPr>
        </p:nvSpPr>
        <p:spPr/>
        <p:txBody>
          <a:bodyPr/>
          <a:lstStyle/>
          <a:p>
            <a:fld id="{6BE0CF3F-A972-BD45-B98F-E3AC04F3F54F}" type="slidenum">
              <a:rPr lang="en-US" smtClean="0"/>
              <a:t>‹#›</a:t>
            </a:fld>
            <a:endParaRPr lang="en-US"/>
          </a:p>
        </p:txBody>
      </p:sp>
    </p:spTree>
    <p:extLst>
      <p:ext uri="{BB962C8B-B14F-4D97-AF65-F5344CB8AC3E}">
        <p14:creationId xmlns:p14="http://schemas.microsoft.com/office/powerpoint/2010/main" val="902621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BF56C-9017-FE82-EFF2-24FE76B971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57EE4D-CBA7-FC79-A56E-620397201C1D}"/>
              </a:ext>
            </a:extLst>
          </p:cNvPr>
          <p:cNvSpPr>
            <a:spLocks noGrp="1"/>
          </p:cNvSpPr>
          <p:nvPr>
            <p:ph type="dt" sz="half" idx="10"/>
          </p:nvPr>
        </p:nvSpPr>
        <p:spPr/>
        <p:txBody>
          <a:bodyPr/>
          <a:lstStyle/>
          <a:p>
            <a:fld id="{07235E58-BBA3-AF4E-8453-7CD983B0AFF2}" type="datetime1">
              <a:rPr lang="en-US" smtClean="0"/>
              <a:t>8/31/26</a:t>
            </a:fld>
            <a:endParaRPr lang="en-US"/>
          </a:p>
        </p:txBody>
      </p:sp>
      <p:sp>
        <p:nvSpPr>
          <p:cNvPr id="4" name="Footer Placeholder 3">
            <a:extLst>
              <a:ext uri="{FF2B5EF4-FFF2-40B4-BE49-F238E27FC236}">
                <a16:creationId xmlns:a16="http://schemas.microsoft.com/office/drawing/2014/main" id="{E063EFBB-6D5D-81F1-649B-94AD936856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5A82472-D8F6-F7A8-70F3-0161A213E85B}"/>
              </a:ext>
            </a:extLst>
          </p:cNvPr>
          <p:cNvSpPr>
            <a:spLocks noGrp="1"/>
          </p:cNvSpPr>
          <p:nvPr>
            <p:ph type="sldNum" sz="quarter" idx="12"/>
          </p:nvPr>
        </p:nvSpPr>
        <p:spPr/>
        <p:txBody>
          <a:bodyPr/>
          <a:lstStyle/>
          <a:p>
            <a:fld id="{6BE0CF3F-A972-BD45-B98F-E3AC04F3F54F}" type="slidenum">
              <a:rPr lang="en-US" smtClean="0"/>
              <a:t>‹#›</a:t>
            </a:fld>
            <a:endParaRPr lang="en-US"/>
          </a:p>
        </p:txBody>
      </p:sp>
    </p:spTree>
    <p:extLst>
      <p:ext uri="{BB962C8B-B14F-4D97-AF65-F5344CB8AC3E}">
        <p14:creationId xmlns:p14="http://schemas.microsoft.com/office/powerpoint/2010/main" val="4147788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3E1504-932B-3AA9-B5AC-B3BDAB6407AF}"/>
              </a:ext>
            </a:extLst>
          </p:cNvPr>
          <p:cNvSpPr>
            <a:spLocks noGrp="1"/>
          </p:cNvSpPr>
          <p:nvPr>
            <p:ph type="dt" sz="half" idx="10"/>
          </p:nvPr>
        </p:nvSpPr>
        <p:spPr/>
        <p:txBody>
          <a:bodyPr/>
          <a:lstStyle/>
          <a:p>
            <a:fld id="{3D454BCA-CB7D-5B41-8475-1B6B5EE0613F}" type="datetime1">
              <a:rPr lang="en-US" smtClean="0"/>
              <a:t>8/31/26</a:t>
            </a:fld>
            <a:endParaRPr lang="en-US"/>
          </a:p>
        </p:txBody>
      </p:sp>
      <p:sp>
        <p:nvSpPr>
          <p:cNvPr id="3" name="Footer Placeholder 2">
            <a:extLst>
              <a:ext uri="{FF2B5EF4-FFF2-40B4-BE49-F238E27FC236}">
                <a16:creationId xmlns:a16="http://schemas.microsoft.com/office/drawing/2014/main" id="{4F456F80-04FA-1356-DD01-1611F494740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871777-704D-AC01-BA29-7C66AA735269}"/>
              </a:ext>
            </a:extLst>
          </p:cNvPr>
          <p:cNvSpPr>
            <a:spLocks noGrp="1"/>
          </p:cNvSpPr>
          <p:nvPr>
            <p:ph type="sldNum" sz="quarter" idx="12"/>
          </p:nvPr>
        </p:nvSpPr>
        <p:spPr/>
        <p:txBody>
          <a:bodyPr/>
          <a:lstStyle/>
          <a:p>
            <a:fld id="{6BE0CF3F-A972-BD45-B98F-E3AC04F3F54F}" type="slidenum">
              <a:rPr lang="en-US" smtClean="0"/>
              <a:t>‹#›</a:t>
            </a:fld>
            <a:endParaRPr lang="en-US"/>
          </a:p>
        </p:txBody>
      </p:sp>
    </p:spTree>
    <p:extLst>
      <p:ext uri="{BB962C8B-B14F-4D97-AF65-F5344CB8AC3E}">
        <p14:creationId xmlns:p14="http://schemas.microsoft.com/office/powerpoint/2010/main" val="3559932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62875-E839-3C59-5DA9-25B968C80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B8BF77-2CE5-E08F-C3F7-3849F83A88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DF5D58-DCB9-CB94-6A8E-4F37B18E8F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24A48D-7E2B-1BDB-BD4D-7E700303D647}"/>
              </a:ext>
            </a:extLst>
          </p:cNvPr>
          <p:cNvSpPr>
            <a:spLocks noGrp="1"/>
          </p:cNvSpPr>
          <p:nvPr>
            <p:ph type="dt" sz="half" idx="10"/>
          </p:nvPr>
        </p:nvSpPr>
        <p:spPr/>
        <p:txBody>
          <a:bodyPr/>
          <a:lstStyle/>
          <a:p>
            <a:fld id="{63A14045-C6C2-B44C-BECB-C674DBE4C81D}" type="datetime1">
              <a:rPr lang="en-US" smtClean="0"/>
              <a:t>8/31/26</a:t>
            </a:fld>
            <a:endParaRPr lang="en-US"/>
          </a:p>
        </p:txBody>
      </p:sp>
      <p:sp>
        <p:nvSpPr>
          <p:cNvPr id="6" name="Footer Placeholder 5">
            <a:extLst>
              <a:ext uri="{FF2B5EF4-FFF2-40B4-BE49-F238E27FC236}">
                <a16:creationId xmlns:a16="http://schemas.microsoft.com/office/drawing/2014/main" id="{7480466F-F3A2-D6A8-F946-7C56D919C6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4A3D64-7DF4-FBE5-2FDA-63768D3690EC}"/>
              </a:ext>
            </a:extLst>
          </p:cNvPr>
          <p:cNvSpPr>
            <a:spLocks noGrp="1"/>
          </p:cNvSpPr>
          <p:nvPr>
            <p:ph type="sldNum" sz="quarter" idx="12"/>
          </p:nvPr>
        </p:nvSpPr>
        <p:spPr/>
        <p:txBody>
          <a:bodyPr/>
          <a:lstStyle/>
          <a:p>
            <a:fld id="{6BE0CF3F-A972-BD45-B98F-E3AC04F3F54F}" type="slidenum">
              <a:rPr lang="en-US" smtClean="0"/>
              <a:t>‹#›</a:t>
            </a:fld>
            <a:endParaRPr lang="en-US"/>
          </a:p>
        </p:txBody>
      </p:sp>
    </p:spTree>
    <p:extLst>
      <p:ext uri="{BB962C8B-B14F-4D97-AF65-F5344CB8AC3E}">
        <p14:creationId xmlns:p14="http://schemas.microsoft.com/office/powerpoint/2010/main" val="4257484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97A33-EC0C-480B-7BB7-6DD7647B8B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2AB9A4B-79AF-7972-5FB8-AE139FB7F4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7D95C3-CD05-2995-F3A5-B81E989E0D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83551C-4B18-416E-A9BF-1C7957C10CA5}"/>
              </a:ext>
            </a:extLst>
          </p:cNvPr>
          <p:cNvSpPr>
            <a:spLocks noGrp="1"/>
          </p:cNvSpPr>
          <p:nvPr>
            <p:ph type="dt" sz="half" idx="10"/>
          </p:nvPr>
        </p:nvSpPr>
        <p:spPr/>
        <p:txBody>
          <a:bodyPr/>
          <a:lstStyle/>
          <a:p>
            <a:fld id="{22B53E42-30C5-3C47-A4B1-8E8CB466C056}" type="datetime1">
              <a:rPr lang="en-US" smtClean="0"/>
              <a:t>8/31/26</a:t>
            </a:fld>
            <a:endParaRPr lang="en-US"/>
          </a:p>
        </p:txBody>
      </p:sp>
      <p:sp>
        <p:nvSpPr>
          <p:cNvPr id="6" name="Footer Placeholder 5">
            <a:extLst>
              <a:ext uri="{FF2B5EF4-FFF2-40B4-BE49-F238E27FC236}">
                <a16:creationId xmlns:a16="http://schemas.microsoft.com/office/drawing/2014/main" id="{E0ECC60C-9744-EEF9-C70B-48C318F14B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D86A2D-0097-606B-F2D7-2613A8DCB7AA}"/>
              </a:ext>
            </a:extLst>
          </p:cNvPr>
          <p:cNvSpPr>
            <a:spLocks noGrp="1"/>
          </p:cNvSpPr>
          <p:nvPr>
            <p:ph type="sldNum" sz="quarter" idx="12"/>
          </p:nvPr>
        </p:nvSpPr>
        <p:spPr/>
        <p:txBody>
          <a:bodyPr/>
          <a:lstStyle/>
          <a:p>
            <a:fld id="{6BE0CF3F-A972-BD45-B98F-E3AC04F3F54F}" type="slidenum">
              <a:rPr lang="en-US" smtClean="0"/>
              <a:t>‹#›</a:t>
            </a:fld>
            <a:endParaRPr lang="en-US"/>
          </a:p>
        </p:txBody>
      </p:sp>
    </p:spTree>
    <p:extLst>
      <p:ext uri="{BB962C8B-B14F-4D97-AF65-F5344CB8AC3E}">
        <p14:creationId xmlns:p14="http://schemas.microsoft.com/office/powerpoint/2010/main" val="3839460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A6C9E0-8D82-F1DE-93B3-098A45F98D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06ABB1A-551B-5460-E625-A08A605709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82A390-B1ED-E921-2E0A-4CDC265FAF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4AAE7A0-8D49-0347-B248-58B335CB0DE4}" type="datetime1">
              <a:rPr lang="en-US" smtClean="0"/>
              <a:t>8/31/26</a:t>
            </a:fld>
            <a:endParaRPr lang="en-US"/>
          </a:p>
        </p:txBody>
      </p:sp>
      <p:sp>
        <p:nvSpPr>
          <p:cNvPr id="5" name="Footer Placeholder 4">
            <a:extLst>
              <a:ext uri="{FF2B5EF4-FFF2-40B4-BE49-F238E27FC236}">
                <a16:creationId xmlns:a16="http://schemas.microsoft.com/office/drawing/2014/main" id="{779DAC7F-D248-85BE-6EE9-86ED44F1C7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7E372B2-6BBE-977D-3C12-B78C6430F9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BE0CF3F-A972-BD45-B98F-E3AC04F3F54F}" type="slidenum">
              <a:rPr lang="en-US" smtClean="0"/>
              <a:t>‹#›</a:t>
            </a:fld>
            <a:endParaRPr lang="en-US"/>
          </a:p>
        </p:txBody>
      </p:sp>
    </p:spTree>
    <p:extLst>
      <p:ext uri="{BB962C8B-B14F-4D97-AF65-F5344CB8AC3E}">
        <p14:creationId xmlns:p14="http://schemas.microsoft.com/office/powerpoint/2010/main" val="18595322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plato.stanford.edu/entries/abduction/peirce.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jstage.jst.go.jp/article/gengo/160/0/160_1/_article"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Fill">
            <a:extLst>
              <a:ext uri="{FF2B5EF4-FFF2-40B4-BE49-F238E27FC236}">
                <a16:creationId xmlns:a16="http://schemas.microsoft.com/office/drawing/2014/main" id="{907E470A-25F4-47D0-8FEC-EE9FD606B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3" name="Group 12">
            <a:extLst>
              <a:ext uri="{FF2B5EF4-FFF2-40B4-BE49-F238E27FC236}">
                <a16:creationId xmlns:a16="http://schemas.microsoft.com/office/drawing/2014/main" id="{66220E63-99E1-482A-A0A6-B47EB4BF8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4" name="Color Cover">
              <a:extLst>
                <a:ext uri="{FF2B5EF4-FFF2-40B4-BE49-F238E27FC236}">
                  <a16:creationId xmlns:a16="http://schemas.microsoft.com/office/drawing/2014/main" id="{F8610896-EA5E-4BE8-8398-C1AFC0490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5" name="Color Cover">
              <a:extLst>
                <a:ext uri="{FF2B5EF4-FFF2-40B4-BE49-F238E27FC236}">
                  <a16:creationId xmlns:a16="http://schemas.microsoft.com/office/drawing/2014/main" id="{F44E9794-9C4B-427F-BB50-89D893347D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30" name="Group 29">
            <a:extLst>
              <a:ext uri="{FF2B5EF4-FFF2-40B4-BE49-F238E27FC236}">
                <a16:creationId xmlns:a16="http://schemas.microsoft.com/office/drawing/2014/main" id="{8618EE54-271A-4FE8-B6B3-D0FCF55A7A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31" name="Color">
              <a:extLst>
                <a:ext uri="{FF2B5EF4-FFF2-40B4-BE49-F238E27FC236}">
                  <a16:creationId xmlns:a16="http://schemas.microsoft.com/office/drawing/2014/main" id="{ECA6F781-4382-4525-9DA8-9D66605F87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2" name="Color">
              <a:extLst>
                <a:ext uri="{FF2B5EF4-FFF2-40B4-BE49-F238E27FC236}">
                  <a16:creationId xmlns:a16="http://schemas.microsoft.com/office/drawing/2014/main" id="{209C186B-2883-498E-A176-6B60F8B51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33" name="Group 32">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4" name="Freeform: Shape 21">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5" name="Freeform: Shape 22">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6" name="Freeform: Shape 23">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7" name="Freeform: Shape 24">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8" name="Freeform: Shape 25">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Freeform: Shape 26">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0" name="Freeform: Shape 27">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5" name="Title 4">
            <a:extLst>
              <a:ext uri="{FF2B5EF4-FFF2-40B4-BE49-F238E27FC236}">
                <a16:creationId xmlns:a16="http://schemas.microsoft.com/office/drawing/2014/main" id="{9A02FFAD-CFD4-B6BB-1E57-5C9D642271C5}"/>
              </a:ext>
            </a:extLst>
          </p:cNvPr>
          <p:cNvSpPr>
            <a:spLocks noGrp="1"/>
          </p:cNvSpPr>
          <p:nvPr>
            <p:ph type="ctrTitle"/>
          </p:nvPr>
        </p:nvSpPr>
        <p:spPr>
          <a:xfrm>
            <a:off x="1014984" y="891712"/>
            <a:ext cx="5309616" cy="5160789"/>
          </a:xfrm>
        </p:spPr>
        <p:txBody>
          <a:bodyPr vert="horz" lIns="91440" tIns="45720" rIns="91440" bIns="45720" rtlCol="0" anchor="ctr">
            <a:normAutofit/>
          </a:bodyPr>
          <a:lstStyle/>
          <a:p>
            <a:pPr algn="l"/>
            <a:r>
              <a:rPr lang="en-US" sz="4800" kern="1200" dirty="0">
                <a:solidFill>
                  <a:schemeClr val="bg1"/>
                </a:solidFill>
                <a:latin typeface="+mj-lt"/>
                <a:ea typeface="+mj-ea"/>
                <a:cs typeface="+mj-cs"/>
              </a:rPr>
              <a:t>LING 696G: Syntax and Computation</a:t>
            </a:r>
          </a:p>
        </p:txBody>
      </p:sp>
      <p:sp>
        <p:nvSpPr>
          <p:cNvPr id="6" name="Subtitle 5">
            <a:extLst>
              <a:ext uri="{FF2B5EF4-FFF2-40B4-BE49-F238E27FC236}">
                <a16:creationId xmlns:a16="http://schemas.microsoft.com/office/drawing/2014/main" id="{7F009662-DF4F-5DE6-4BE1-08364F779FA4}"/>
              </a:ext>
            </a:extLst>
          </p:cNvPr>
          <p:cNvSpPr>
            <a:spLocks noGrp="1"/>
          </p:cNvSpPr>
          <p:nvPr>
            <p:ph type="subTitle" idx="1"/>
          </p:nvPr>
        </p:nvSpPr>
        <p:spPr>
          <a:xfrm>
            <a:off x="6412302" y="891713"/>
            <a:ext cx="4584882" cy="5160790"/>
          </a:xfrm>
        </p:spPr>
        <p:txBody>
          <a:bodyPr vert="horz" lIns="91440" tIns="45720" rIns="91440" bIns="45720" rtlCol="0" anchor="ctr">
            <a:normAutofit/>
          </a:bodyPr>
          <a:lstStyle/>
          <a:p>
            <a:pPr indent="-228600" algn="l">
              <a:buFont typeface="Arial" panose="020B0604020202020204" pitchFamily="34" charset="0"/>
              <a:buChar char="•"/>
            </a:pPr>
            <a:r>
              <a:rPr lang="en-US" sz="3200" dirty="0">
                <a:solidFill>
                  <a:schemeClr val="bg1"/>
                </a:solidFill>
              </a:rPr>
              <a:t>Lecture 2</a:t>
            </a:r>
          </a:p>
          <a:p>
            <a:pPr indent="-228600" algn="l">
              <a:buFont typeface="Arial" panose="020B0604020202020204" pitchFamily="34" charset="0"/>
              <a:buChar char="•"/>
            </a:pPr>
            <a:endParaRPr lang="en-US" sz="1800" dirty="0">
              <a:solidFill>
                <a:schemeClr val="bg1"/>
              </a:solidFill>
            </a:endParaRPr>
          </a:p>
          <a:p>
            <a:pPr indent="-228600" algn="l">
              <a:buFont typeface="Arial" panose="020B0604020202020204" pitchFamily="34" charset="0"/>
              <a:buChar char="•"/>
            </a:pPr>
            <a:r>
              <a:rPr lang="en-US" sz="2000" dirty="0" err="1">
                <a:solidFill>
                  <a:schemeClr val="bg1"/>
                </a:solidFill>
              </a:rPr>
              <a:t>Sandiway</a:t>
            </a:r>
            <a:r>
              <a:rPr lang="en-US" sz="2000" dirty="0">
                <a:solidFill>
                  <a:schemeClr val="bg1"/>
                </a:solidFill>
              </a:rPr>
              <a:t> Fong</a:t>
            </a:r>
          </a:p>
          <a:p>
            <a:pPr indent="-228600" algn="l">
              <a:buFont typeface="Arial" panose="020B0604020202020204" pitchFamily="34" charset="0"/>
              <a:buChar char="•"/>
            </a:pPr>
            <a:r>
              <a:rPr lang="en-US" dirty="0">
                <a:solidFill>
                  <a:schemeClr val="accent2">
                    <a:lumMod val="60000"/>
                    <a:lumOff val="40000"/>
                  </a:schemeClr>
                </a:solidFill>
              </a:rPr>
              <a:t>University of Arizona</a:t>
            </a:r>
          </a:p>
          <a:p>
            <a:pPr indent="-228600" algn="l">
              <a:buFont typeface="Arial" panose="020B0604020202020204" pitchFamily="34" charset="0"/>
              <a:buChar char="•"/>
            </a:pPr>
            <a:r>
              <a:rPr lang="en-US" sz="1800" dirty="0" err="1">
                <a:solidFill>
                  <a:schemeClr val="bg1"/>
                </a:solidFill>
                <a:latin typeface="Menlo" panose="020B0609030804020204" pitchFamily="49" charset="0"/>
                <a:ea typeface="Menlo" panose="020B0609030804020204" pitchFamily="49" charset="0"/>
                <a:cs typeface="Menlo" panose="020B0609030804020204" pitchFamily="49" charset="0"/>
              </a:rPr>
              <a:t>sandiway.arizona.edu</a:t>
            </a:r>
            <a:endParaRPr lang="en-US" sz="1800" dirty="0">
              <a:solidFill>
                <a:schemeClr val="bg1"/>
              </a:solidFill>
              <a:latin typeface="Menlo" panose="020B0609030804020204" pitchFamily="49" charset="0"/>
              <a:ea typeface="Menlo" panose="020B0609030804020204" pitchFamily="49" charset="0"/>
              <a:cs typeface="Menlo" panose="020B0609030804020204" pitchFamily="49" charset="0"/>
            </a:endParaRPr>
          </a:p>
          <a:p>
            <a:pPr indent="-228600" algn="l">
              <a:buFont typeface="Arial" panose="020B0604020202020204" pitchFamily="34" charset="0"/>
              <a:buChar char="•"/>
            </a:pPr>
            <a:r>
              <a:rPr lang="en-US" sz="1800" dirty="0" err="1">
                <a:solidFill>
                  <a:schemeClr val="bg1"/>
                </a:solidFill>
                <a:latin typeface="Menlo" panose="020B0609030804020204" pitchFamily="49" charset="0"/>
                <a:ea typeface="Menlo" panose="020B0609030804020204" pitchFamily="49" charset="0"/>
                <a:cs typeface="Menlo" panose="020B0609030804020204" pitchFamily="49" charset="0"/>
              </a:rPr>
              <a:t>sandiway@arizona.edu</a:t>
            </a:r>
            <a:endParaRPr lang="en-US" sz="1800" dirty="0">
              <a:solidFill>
                <a:schemeClr val="bg1"/>
              </a:solidFill>
              <a:latin typeface="Menlo" panose="020B0609030804020204" pitchFamily="49" charset="0"/>
              <a:ea typeface="Menlo" panose="020B0609030804020204" pitchFamily="49" charset="0"/>
              <a:cs typeface="Menlo" panose="020B0609030804020204" pitchFamily="49" charset="0"/>
            </a:endParaRPr>
          </a:p>
        </p:txBody>
      </p:sp>
      <p:sp>
        <p:nvSpPr>
          <p:cNvPr id="4" name="Slide Number Placeholder 3">
            <a:extLst>
              <a:ext uri="{FF2B5EF4-FFF2-40B4-BE49-F238E27FC236}">
                <a16:creationId xmlns:a16="http://schemas.microsoft.com/office/drawing/2014/main" id="{834E59C2-1E2B-8C7B-9D82-C4BB90E7FB71}"/>
              </a:ext>
            </a:extLst>
          </p:cNvPr>
          <p:cNvSpPr>
            <a:spLocks noGrp="1"/>
          </p:cNvSpPr>
          <p:nvPr>
            <p:ph type="sldNum" sz="quarter" idx="12"/>
          </p:nvPr>
        </p:nvSpPr>
        <p:spPr>
          <a:xfrm>
            <a:off x="11548872" y="6217920"/>
            <a:ext cx="640080" cy="640080"/>
          </a:xfrm>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6BE0CF3F-A972-BD45-B98F-E3AC04F3F54F}" type="slidenum">
              <a:rPr kumimoji="0" lang="en-US" sz="1600" b="0" i="0" u="none" strike="noStrike" kern="1200" cap="none" spc="0" normalizeH="0" baseline="0" noProof="0">
                <a:ln>
                  <a:noFill/>
                </a:ln>
                <a:solidFill>
                  <a:srgbClr val="0E2841"/>
                </a:solidFill>
                <a:effectLst/>
                <a:uLnTx/>
                <a:uFillTx/>
                <a:latin typeface="Aptos" panose="02110004020202020204"/>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a:t>
            </a:fld>
            <a:endParaRPr kumimoji="0" lang="en-US" sz="1600" b="0" i="0" u="none" strike="noStrike" kern="1200" cap="none" spc="0" normalizeH="0" baseline="0" noProof="0">
              <a:ln>
                <a:noFill/>
              </a:ln>
              <a:solidFill>
                <a:srgbClr val="0E2841"/>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25853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0AFCD-7735-18B3-B183-6C458F6FCBDC}"/>
              </a:ext>
            </a:extLst>
          </p:cNvPr>
          <p:cNvSpPr>
            <a:spLocks noGrp="1"/>
          </p:cNvSpPr>
          <p:nvPr>
            <p:ph type="title"/>
          </p:nvPr>
        </p:nvSpPr>
        <p:spPr/>
        <p:txBody>
          <a:bodyPr/>
          <a:lstStyle/>
          <a:p>
            <a:r>
              <a:rPr lang="en-US" dirty="0"/>
              <a:t>Knowledge of Language </a:t>
            </a:r>
          </a:p>
        </p:txBody>
      </p:sp>
      <p:sp>
        <p:nvSpPr>
          <p:cNvPr id="3" name="Content Placeholder 2">
            <a:extLst>
              <a:ext uri="{FF2B5EF4-FFF2-40B4-BE49-F238E27FC236}">
                <a16:creationId xmlns:a16="http://schemas.microsoft.com/office/drawing/2014/main" id="{4F4EF7CA-F1AE-DFF6-F1E5-3E5F96298A7F}"/>
              </a:ext>
            </a:extLst>
          </p:cNvPr>
          <p:cNvSpPr>
            <a:spLocks noGrp="1"/>
          </p:cNvSpPr>
          <p:nvPr>
            <p:ph idx="1"/>
          </p:nvPr>
        </p:nvSpPr>
        <p:spPr/>
        <p:txBody>
          <a:bodyPr/>
          <a:lstStyle/>
          <a:p>
            <a:r>
              <a:rPr lang="en-US" dirty="0"/>
              <a:t>On "</a:t>
            </a:r>
            <a:r>
              <a:rPr lang="en-US" b="1" i="1" dirty="0"/>
              <a:t>never seen before</a:t>
            </a:r>
            <a:r>
              <a:rPr lang="en-US" dirty="0"/>
              <a:t>":</a:t>
            </a:r>
          </a:p>
          <a:p>
            <a:pPr lvl="1"/>
            <a:r>
              <a:rPr lang="en-US" i="1" dirty="0">
                <a:solidFill>
                  <a:schemeClr val="accent1"/>
                </a:solidFill>
              </a:rPr>
              <a:t>… each of these [cases] has exactly the same probability on any </a:t>
            </a:r>
            <a:r>
              <a:rPr lang="en-US" b="1" i="1" dirty="0">
                <a:solidFill>
                  <a:schemeClr val="accent1"/>
                </a:solidFill>
              </a:rPr>
              <a:t>empirical grounds for detecting probability</a:t>
            </a:r>
            <a:r>
              <a:rPr lang="en-US" i="1" dirty="0">
                <a:solidFill>
                  <a:schemeClr val="accent1"/>
                </a:solidFill>
              </a:rPr>
              <a:t>.</a:t>
            </a:r>
          </a:p>
          <a:p>
            <a:pPr lvl="1"/>
            <a:r>
              <a:rPr lang="en-US" i="1" dirty="0">
                <a:solidFill>
                  <a:schemeClr val="accent1"/>
                </a:solidFill>
              </a:rPr>
              <a:t>In other words, the probability of finding </a:t>
            </a:r>
            <a:r>
              <a:rPr lang="en-US" b="1" i="1" dirty="0">
                <a:solidFill>
                  <a:schemeClr val="accent1"/>
                </a:solidFill>
              </a:rPr>
              <a:t>probability in English is zero </a:t>
            </a:r>
            <a:r>
              <a:rPr lang="en-US" i="1" dirty="0">
                <a:solidFill>
                  <a:schemeClr val="accent1"/>
                </a:solidFill>
              </a:rPr>
              <a:t>in the really technical sense.</a:t>
            </a:r>
          </a:p>
          <a:p>
            <a:pPr lvl="1"/>
            <a:r>
              <a:rPr lang="en-US" i="1" dirty="0">
                <a:solidFill>
                  <a:schemeClr val="accent1"/>
                </a:solidFill>
              </a:rPr>
              <a:t>That is, if you look at larger and larger segments of English text, the </a:t>
            </a:r>
            <a:r>
              <a:rPr lang="en-US" b="1" i="1" dirty="0">
                <a:solidFill>
                  <a:schemeClr val="accent1"/>
                </a:solidFill>
              </a:rPr>
              <a:t>probability</a:t>
            </a:r>
            <a:r>
              <a:rPr lang="en-US" i="1" dirty="0">
                <a:solidFill>
                  <a:schemeClr val="accent1"/>
                </a:solidFill>
              </a:rPr>
              <a:t> of finding either of thes</a:t>
            </a:r>
            <a:r>
              <a:rPr lang="en-US" b="1" i="1" dirty="0">
                <a:solidFill>
                  <a:schemeClr val="accent1"/>
                </a:solidFill>
              </a:rPr>
              <a:t>e reduces without limit</a:t>
            </a:r>
            <a:r>
              <a:rPr lang="en-US" i="1" dirty="0">
                <a:solidFill>
                  <a:schemeClr val="accent1"/>
                </a:solidFill>
              </a:rPr>
              <a:t>, clearly.</a:t>
            </a:r>
          </a:p>
        </p:txBody>
      </p:sp>
      <p:pic>
        <p:nvPicPr>
          <p:cNvPr id="5" name="Picture 4">
            <a:extLst>
              <a:ext uri="{FF2B5EF4-FFF2-40B4-BE49-F238E27FC236}">
                <a16:creationId xmlns:a16="http://schemas.microsoft.com/office/drawing/2014/main" id="{24E4AAC8-ED4D-79F1-B7C9-B9C6C83AA5A9}"/>
              </a:ext>
            </a:extLst>
          </p:cNvPr>
          <p:cNvPicPr>
            <a:picLocks noChangeAspect="1"/>
          </p:cNvPicPr>
          <p:nvPr/>
        </p:nvPicPr>
        <p:blipFill>
          <a:blip r:embed="rId2"/>
          <a:stretch>
            <a:fillRect/>
          </a:stretch>
        </p:blipFill>
        <p:spPr>
          <a:xfrm>
            <a:off x="1880715" y="4565154"/>
            <a:ext cx="7772400" cy="1402865"/>
          </a:xfrm>
          <a:prstGeom prst="rect">
            <a:avLst/>
          </a:prstGeom>
        </p:spPr>
      </p:pic>
      <p:pic>
        <p:nvPicPr>
          <p:cNvPr id="7" name="Picture 6">
            <a:extLst>
              <a:ext uri="{FF2B5EF4-FFF2-40B4-BE49-F238E27FC236}">
                <a16:creationId xmlns:a16="http://schemas.microsoft.com/office/drawing/2014/main" id="{A119D97B-88A2-0150-DE26-417D17B10295}"/>
              </a:ext>
            </a:extLst>
          </p:cNvPr>
          <p:cNvPicPr>
            <a:picLocks noChangeAspect="1"/>
          </p:cNvPicPr>
          <p:nvPr/>
        </p:nvPicPr>
        <p:blipFill>
          <a:blip r:embed="rId3"/>
          <a:stretch>
            <a:fillRect/>
          </a:stretch>
        </p:blipFill>
        <p:spPr>
          <a:xfrm>
            <a:off x="1880715" y="4741654"/>
            <a:ext cx="3100070" cy="524932"/>
          </a:xfrm>
          <a:prstGeom prst="rect">
            <a:avLst/>
          </a:prstGeom>
        </p:spPr>
      </p:pic>
      <p:sp>
        <p:nvSpPr>
          <p:cNvPr id="9" name="TextBox 8">
            <a:extLst>
              <a:ext uri="{FF2B5EF4-FFF2-40B4-BE49-F238E27FC236}">
                <a16:creationId xmlns:a16="http://schemas.microsoft.com/office/drawing/2014/main" id="{0CDC528D-E984-2679-2120-28D1E47475FD}"/>
              </a:ext>
            </a:extLst>
          </p:cNvPr>
          <p:cNvSpPr txBox="1"/>
          <p:nvPr/>
        </p:nvSpPr>
        <p:spPr>
          <a:xfrm>
            <a:off x="7990282" y="4741654"/>
            <a:ext cx="3100070" cy="400110"/>
          </a:xfrm>
          <a:prstGeom prst="rect">
            <a:avLst/>
          </a:prstGeom>
          <a:noFill/>
        </p:spPr>
        <p:txBody>
          <a:bodyPr wrap="square">
            <a:spAutoFit/>
          </a:bodyPr>
          <a:lstStyle/>
          <a:p>
            <a:r>
              <a:rPr lang="en-US" sz="2000" b="1" i="0" dirty="0">
                <a:solidFill>
                  <a:schemeClr val="tx1"/>
                </a:solidFill>
                <a:effectLst/>
              </a:rPr>
              <a:t>"language is generative"</a:t>
            </a:r>
            <a:endParaRPr lang="en-US" sz="2000" dirty="0"/>
          </a:p>
        </p:txBody>
      </p:sp>
    </p:spTree>
    <p:extLst>
      <p:ext uri="{BB962C8B-B14F-4D97-AF65-F5344CB8AC3E}">
        <p14:creationId xmlns:p14="http://schemas.microsoft.com/office/powerpoint/2010/main" val="504178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B0DF0-2F00-F59E-3138-9FCAE006D5DE}"/>
              </a:ext>
            </a:extLst>
          </p:cNvPr>
          <p:cNvSpPr>
            <a:spLocks noGrp="1"/>
          </p:cNvSpPr>
          <p:nvPr>
            <p:ph type="title"/>
          </p:nvPr>
        </p:nvSpPr>
        <p:spPr/>
        <p:txBody>
          <a:bodyPr/>
          <a:lstStyle/>
          <a:p>
            <a:r>
              <a:rPr lang="en-US" dirty="0"/>
              <a:t>Knowledge of Language </a:t>
            </a:r>
          </a:p>
        </p:txBody>
      </p:sp>
      <p:sp>
        <p:nvSpPr>
          <p:cNvPr id="3" name="Content Placeholder 2">
            <a:extLst>
              <a:ext uri="{FF2B5EF4-FFF2-40B4-BE49-F238E27FC236}">
                <a16:creationId xmlns:a16="http://schemas.microsoft.com/office/drawing/2014/main" id="{5FA6AE66-6D42-DD45-C8FB-85247734A6C8}"/>
              </a:ext>
            </a:extLst>
          </p:cNvPr>
          <p:cNvSpPr>
            <a:spLocks noGrp="1"/>
          </p:cNvSpPr>
          <p:nvPr>
            <p:ph idx="1"/>
          </p:nvPr>
        </p:nvSpPr>
        <p:spPr/>
        <p:txBody>
          <a:bodyPr>
            <a:normAutofit/>
          </a:bodyPr>
          <a:lstStyle/>
          <a:p>
            <a:r>
              <a:rPr lang="en-US" dirty="0"/>
              <a:t>From the same talk:</a:t>
            </a:r>
          </a:p>
          <a:p>
            <a:pPr lvl="1"/>
            <a:r>
              <a:rPr lang="en-US" i="1" dirty="0">
                <a:solidFill>
                  <a:schemeClr val="accent1"/>
                </a:solidFill>
              </a:rPr>
              <a:t>I don't see any way to avoid the conclusion that knowledge of a language involves some sort of </a:t>
            </a:r>
            <a:r>
              <a:rPr lang="en-US" b="1" i="1" dirty="0">
                <a:solidFill>
                  <a:schemeClr val="accent1"/>
                </a:solidFill>
              </a:rPr>
              <a:t>internal representation</a:t>
            </a:r>
            <a:r>
              <a:rPr lang="en-US" i="1" dirty="0">
                <a:solidFill>
                  <a:schemeClr val="accent1"/>
                </a:solidFill>
              </a:rPr>
              <a:t>.</a:t>
            </a:r>
          </a:p>
          <a:p>
            <a:pPr lvl="1"/>
            <a:r>
              <a:rPr lang="en-US" i="1" dirty="0">
                <a:solidFill>
                  <a:schemeClr val="accent1"/>
                </a:solidFill>
              </a:rPr>
              <a:t>… a </a:t>
            </a:r>
            <a:r>
              <a:rPr lang="en-US" b="1" i="1" dirty="0">
                <a:solidFill>
                  <a:schemeClr val="accent1"/>
                </a:solidFill>
              </a:rPr>
              <a:t>system of rules</a:t>
            </a:r>
            <a:r>
              <a:rPr lang="en-US" i="1" dirty="0">
                <a:solidFill>
                  <a:schemeClr val="accent1"/>
                </a:solidFill>
              </a:rPr>
              <a:t>, of what is called nowadays a </a:t>
            </a:r>
            <a:r>
              <a:rPr lang="en-US" b="1" i="1" dirty="0">
                <a:solidFill>
                  <a:schemeClr val="accent1"/>
                </a:solidFill>
              </a:rPr>
              <a:t>generative grammar</a:t>
            </a:r>
            <a:r>
              <a:rPr lang="en-US" i="1" dirty="0">
                <a:solidFill>
                  <a:schemeClr val="accent1"/>
                </a:solidFill>
              </a:rPr>
              <a:t>, meaning a </a:t>
            </a:r>
            <a:r>
              <a:rPr lang="en-US" b="1" i="1" dirty="0">
                <a:solidFill>
                  <a:schemeClr val="accent1"/>
                </a:solidFill>
              </a:rPr>
              <a:t>system of principles</a:t>
            </a:r>
            <a:r>
              <a:rPr lang="en-US" i="1" dirty="0">
                <a:solidFill>
                  <a:schemeClr val="accent1"/>
                </a:solidFill>
              </a:rPr>
              <a:t> somehow mentally represented.</a:t>
            </a:r>
          </a:p>
          <a:p>
            <a:pPr lvl="1"/>
            <a:r>
              <a:rPr lang="en-US" i="1" dirty="0">
                <a:solidFill>
                  <a:schemeClr val="accent1"/>
                </a:solidFill>
              </a:rPr>
              <a:t>Nobody knows anything about [the] </a:t>
            </a:r>
            <a:r>
              <a:rPr lang="en-US" b="1" i="1" dirty="0">
                <a:solidFill>
                  <a:schemeClr val="accent1"/>
                </a:solidFill>
              </a:rPr>
              <a:t>physical representation</a:t>
            </a:r>
            <a:r>
              <a:rPr lang="en-US" i="1" dirty="0">
                <a:solidFill>
                  <a:schemeClr val="accent1"/>
                </a:solidFill>
              </a:rPr>
              <a:t>, but which we can describe abstractly that expresses what the speaker of the language intuitively knows, the kind of knowledge that underlies his performance, though it's </a:t>
            </a:r>
            <a:r>
              <a:rPr lang="en-US" b="1" i="1" dirty="0">
                <a:solidFill>
                  <a:schemeClr val="accent1"/>
                </a:solidFill>
              </a:rPr>
              <a:t>not the kind of knowledge that he can tell you about very often</a:t>
            </a:r>
            <a:r>
              <a:rPr lang="en-US" i="1" dirty="0">
                <a:solidFill>
                  <a:schemeClr val="accent1"/>
                </a:solidFill>
              </a:rPr>
              <a:t>.</a:t>
            </a:r>
          </a:p>
        </p:txBody>
      </p:sp>
    </p:spTree>
    <p:extLst>
      <p:ext uri="{BB962C8B-B14F-4D97-AF65-F5344CB8AC3E}">
        <p14:creationId xmlns:p14="http://schemas.microsoft.com/office/powerpoint/2010/main" val="386996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464AE-64A7-D53A-E5D0-6943E7AC7F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3F90F3-4213-4D22-FA6B-BA31988E6876}"/>
              </a:ext>
            </a:extLst>
          </p:cNvPr>
          <p:cNvSpPr>
            <a:spLocks noGrp="1"/>
          </p:cNvSpPr>
          <p:nvPr>
            <p:ph type="title"/>
          </p:nvPr>
        </p:nvSpPr>
        <p:spPr/>
        <p:txBody>
          <a:bodyPr/>
          <a:lstStyle/>
          <a:p>
            <a:r>
              <a:rPr lang="en-US" dirty="0"/>
              <a:t>Knowledge of Language </a:t>
            </a:r>
          </a:p>
        </p:txBody>
      </p:sp>
      <p:sp>
        <p:nvSpPr>
          <p:cNvPr id="3" name="Content Placeholder 2">
            <a:extLst>
              <a:ext uri="{FF2B5EF4-FFF2-40B4-BE49-F238E27FC236}">
                <a16:creationId xmlns:a16="http://schemas.microsoft.com/office/drawing/2014/main" id="{CA476438-5023-F1C2-9DF1-47030406BAFC}"/>
              </a:ext>
            </a:extLst>
          </p:cNvPr>
          <p:cNvSpPr>
            <a:spLocks noGrp="1"/>
          </p:cNvSpPr>
          <p:nvPr>
            <p:ph idx="1"/>
          </p:nvPr>
        </p:nvSpPr>
        <p:spPr/>
        <p:txBody>
          <a:bodyPr>
            <a:normAutofit/>
          </a:bodyPr>
          <a:lstStyle/>
          <a:p>
            <a:r>
              <a:rPr lang="en-US" dirty="0"/>
              <a:t>From the same talk:</a:t>
            </a:r>
          </a:p>
          <a:p>
            <a:pPr lvl="1"/>
            <a:r>
              <a:rPr lang="en-US" i="1" dirty="0">
                <a:solidFill>
                  <a:schemeClr val="accent1"/>
                </a:solidFill>
              </a:rPr>
              <a:t>So, in particular, a </a:t>
            </a:r>
            <a:r>
              <a:rPr lang="en-US" b="1" i="1" dirty="0">
                <a:solidFill>
                  <a:schemeClr val="accent1"/>
                </a:solidFill>
              </a:rPr>
              <a:t>generative grammar </a:t>
            </a:r>
            <a:r>
              <a:rPr lang="en-US" i="1" dirty="0">
                <a:solidFill>
                  <a:schemeClr val="accent1"/>
                </a:solidFill>
              </a:rPr>
              <a:t>will say for each sentence that it has such and such a phonetic shape, that it has such and such a meaning, and that it has such and such a</a:t>
            </a:r>
            <a:r>
              <a:rPr lang="en-US" b="1" i="1" dirty="0">
                <a:solidFill>
                  <a:schemeClr val="accent1"/>
                </a:solidFill>
              </a:rPr>
              <a:t> syntactic structure</a:t>
            </a:r>
            <a:r>
              <a:rPr lang="en-US" i="1" dirty="0">
                <a:solidFill>
                  <a:schemeClr val="accent1"/>
                </a:solidFill>
              </a:rPr>
              <a:t>, the latter being, again, a kind of an </a:t>
            </a:r>
            <a:r>
              <a:rPr lang="en-US" b="1" i="1" dirty="0">
                <a:solidFill>
                  <a:schemeClr val="accent1"/>
                </a:solidFill>
              </a:rPr>
              <a:t>abstract representation</a:t>
            </a:r>
            <a:r>
              <a:rPr lang="en-US" i="1" dirty="0">
                <a:solidFill>
                  <a:schemeClr val="accent1"/>
                </a:solidFill>
              </a:rPr>
              <a:t> that relates phonetic shape and meaning in some fashion.</a:t>
            </a:r>
          </a:p>
          <a:p>
            <a:pPr lvl="1"/>
            <a:r>
              <a:rPr lang="en-US" i="1" dirty="0">
                <a:solidFill>
                  <a:schemeClr val="accent1"/>
                </a:solidFill>
              </a:rPr>
              <a:t>And a generative grammar should say that for every utterance of the language.</a:t>
            </a:r>
          </a:p>
          <a:p>
            <a:pPr lvl="1"/>
            <a:r>
              <a:rPr lang="en-US" dirty="0">
                <a:solidFill>
                  <a:schemeClr val="accent1"/>
                </a:solidFill>
              </a:rPr>
              <a:t>[</a:t>
            </a:r>
            <a:r>
              <a:rPr lang="en-US" i="1" dirty="0">
                <a:solidFill>
                  <a:schemeClr val="accent1"/>
                </a:solidFill>
              </a:rPr>
              <a:t>a person with a mental representation of a set of rules</a:t>
            </a:r>
            <a:r>
              <a:rPr lang="en-US" dirty="0">
                <a:solidFill>
                  <a:schemeClr val="accent1"/>
                </a:solidFill>
              </a:rPr>
              <a:t>] </a:t>
            </a:r>
            <a:r>
              <a:rPr lang="en-US" i="1" dirty="0">
                <a:solidFill>
                  <a:schemeClr val="accent1"/>
                </a:solidFill>
              </a:rPr>
              <a:t>may be able to detect the conclusions </a:t>
            </a:r>
            <a:r>
              <a:rPr lang="en-US" b="1" i="1" dirty="0">
                <a:solidFill>
                  <a:schemeClr val="accent1"/>
                </a:solidFill>
              </a:rPr>
              <a:t>without being able to have any insight</a:t>
            </a:r>
            <a:r>
              <a:rPr lang="en-US" i="1" dirty="0">
                <a:solidFill>
                  <a:schemeClr val="accent1"/>
                </a:solidFill>
              </a:rPr>
              <a:t> into the principles that he uses to arrive at these conclusions.</a:t>
            </a:r>
          </a:p>
        </p:txBody>
      </p:sp>
    </p:spTree>
    <p:extLst>
      <p:ext uri="{BB962C8B-B14F-4D97-AF65-F5344CB8AC3E}">
        <p14:creationId xmlns:p14="http://schemas.microsoft.com/office/powerpoint/2010/main" val="762115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BF31F-B46D-0A46-E57F-3EAA7AAEEDAC}"/>
              </a:ext>
            </a:extLst>
          </p:cNvPr>
          <p:cNvSpPr>
            <a:spLocks noGrp="1"/>
          </p:cNvSpPr>
          <p:nvPr>
            <p:ph type="title"/>
          </p:nvPr>
        </p:nvSpPr>
        <p:spPr/>
        <p:txBody>
          <a:bodyPr/>
          <a:lstStyle/>
          <a:p>
            <a:r>
              <a:rPr lang="en-US" dirty="0"/>
              <a:t>Use of Knowledge of Language</a:t>
            </a:r>
          </a:p>
        </p:txBody>
      </p:sp>
      <p:sp>
        <p:nvSpPr>
          <p:cNvPr id="3" name="Content Placeholder 2">
            <a:extLst>
              <a:ext uri="{FF2B5EF4-FFF2-40B4-BE49-F238E27FC236}">
                <a16:creationId xmlns:a16="http://schemas.microsoft.com/office/drawing/2014/main" id="{282CDE2B-4EEB-1199-EFF5-618CC626F95E}"/>
              </a:ext>
            </a:extLst>
          </p:cNvPr>
          <p:cNvSpPr>
            <a:spLocks noGrp="1"/>
          </p:cNvSpPr>
          <p:nvPr>
            <p:ph idx="1"/>
          </p:nvPr>
        </p:nvSpPr>
        <p:spPr/>
        <p:txBody>
          <a:bodyPr>
            <a:normAutofit lnSpcReduction="10000"/>
          </a:bodyPr>
          <a:lstStyle/>
          <a:p>
            <a:r>
              <a:rPr lang="en-US" dirty="0"/>
              <a:t>From the same talk:</a:t>
            </a:r>
          </a:p>
          <a:p>
            <a:pPr lvl="1"/>
            <a:r>
              <a:rPr lang="en-US" i="1" dirty="0">
                <a:solidFill>
                  <a:schemeClr val="accent1"/>
                </a:solidFill>
              </a:rPr>
              <a:t>Well, if it is correct to describe knowledge of language, to offer a generative grammar as an explication of the notion of knowledge of a language, then the next question you want to ask is </a:t>
            </a:r>
            <a:r>
              <a:rPr lang="en-US" b="1" i="1" dirty="0">
                <a:solidFill>
                  <a:schemeClr val="accent1"/>
                </a:solidFill>
              </a:rPr>
              <a:t>how is that knowledge put to use</a:t>
            </a:r>
            <a:r>
              <a:rPr lang="en-US" i="1" dirty="0">
                <a:solidFill>
                  <a:schemeClr val="accent1"/>
                </a:solidFill>
              </a:rPr>
              <a:t>?</a:t>
            </a:r>
          </a:p>
          <a:p>
            <a:pPr lvl="1"/>
            <a:r>
              <a:rPr lang="en-US" i="1" dirty="0">
                <a:solidFill>
                  <a:schemeClr val="accent1"/>
                </a:solidFill>
              </a:rPr>
              <a:t>For example, you might want to ask the question,</a:t>
            </a:r>
            <a:r>
              <a:rPr lang="en-US" b="1" i="1" dirty="0">
                <a:solidFill>
                  <a:schemeClr val="accent1"/>
                </a:solidFill>
              </a:rPr>
              <a:t> can I construct a model</a:t>
            </a:r>
            <a:r>
              <a:rPr lang="en-US" i="1" dirty="0">
                <a:solidFill>
                  <a:schemeClr val="accent1"/>
                </a:solidFill>
              </a:rPr>
              <a:t>, a theory if you want, which </a:t>
            </a:r>
            <a:r>
              <a:rPr lang="en-US" b="1" i="1" dirty="0">
                <a:solidFill>
                  <a:schemeClr val="accent1"/>
                </a:solidFill>
              </a:rPr>
              <a:t>accounts for the ability of an ordinary human to accept some sort of signal written or spoken, let's say, and to produce the sort of structural description,</a:t>
            </a:r>
            <a:r>
              <a:rPr lang="en-US" i="1" dirty="0">
                <a:solidFill>
                  <a:schemeClr val="accent1"/>
                </a:solidFill>
              </a:rPr>
              <a:t>…</a:t>
            </a:r>
          </a:p>
          <a:p>
            <a:r>
              <a:rPr lang="en-US" dirty="0"/>
              <a:t>The </a:t>
            </a:r>
            <a:r>
              <a:rPr lang="en-US" b="1" dirty="0"/>
              <a:t>SMT Parser</a:t>
            </a:r>
            <a:r>
              <a:rPr lang="en-US" dirty="0"/>
              <a:t> is a model, a computer model of the knowledge of language (in these terms)</a:t>
            </a:r>
          </a:p>
          <a:p>
            <a:pPr lvl="1"/>
            <a:r>
              <a:rPr lang="en-US" dirty="0"/>
              <a:t>non-probabilistic (because that knowledge is non-probabilistic)</a:t>
            </a:r>
          </a:p>
          <a:p>
            <a:pPr lvl="1"/>
            <a:endParaRPr lang="en-US" dirty="0"/>
          </a:p>
          <a:p>
            <a:pPr lvl="1"/>
            <a:endParaRPr lang="en-US" i="1" dirty="0">
              <a:solidFill>
                <a:schemeClr val="accent1"/>
              </a:solidFill>
            </a:endParaRPr>
          </a:p>
        </p:txBody>
      </p:sp>
    </p:spTree>
    <p:extLst>
      <p:ext uri="{BB962C8B-B14F-4D97-AF65-F5344CB8AC3E}">
        <p14:creationId xmlns:p14="http://schemas.microsoft.com/office/powerpoint/2010/main" val="3856187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D2284-3D60-9172-2429-6F6AD16E7C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F1A1EF-7246-8323-4C66-CA24E112444C}"/>
              </a:ext>
            </a:extLst>
          </p:cNvPr>
          <p:cNvSpPr>
            <a:spLocks noGrp="1"/>
          </p:cNvSpPr>
          <p:nvPr>
            <p:ph type="title"/>
          </p:nvPr>
        </p:nvSpPr>
        <p:spPr/>
        <p:txBody>
          <a:bodyPr/>
          <a:lstStyle/>
          <a:p>
            <a:r>
              <a:rPr lang="en-US" dirty="0"/>
              <a:t>Structure dependent/independent operations</a:t>
            </a:r>
          </a:p>
        </p:txBody>
      </p:sp>
      <p:sp>
        <p:nvSpPr>
          <p:cNvPr id="3" name="Content Placeholder 2">
            <a:extLst>
              <a:ext uri="{FF2B5EF4-FFF2-40B4-BE49-F238E27FC236}">
                <a16:creationId xmlns:a16="http://schemas.microsoft.com/office/drawing/2014/main" id="{27C6B049-24F0-E39D-9C9B-10D1E117AD68}"/>
              </a:ext>
            </a:extLst>
          </p:cNvPr>
          <p:cNvSpPr>
            <a:spLocks noGrp="1"/>
          </p:cNvSpPr>
          <p:nvPr>
            <p:ph idx="1"/>
          </p:nvPr>
        </p:nvSpPr>
        <p:spPr/>
        <p:txBody>
          <a:bodyPr/>
          <a:lstStyle/>
          <a:p>
            <a:r>
              <a:rPr lang="en-US" dirty="0"/>
              <a:t>From the same talk:</a:t>
            </a:r>
          </a:p>
          <a:p>
            <a:pPr lvl="1"/>
            <a:r>
              <a:rPr lang="en-US" dirty="0">
                <a:solidFill>
                  <a:schemeClr val="accent2"/>
                </a:solidFill>
              </a:rPr>
              <a:t>Language uses structure dependent operations only, e.g. for question formation</a:t>
            </a:r>
          </a:p>
          <a:p>
            <a:pPr lvl="1"/>
            <a:r>
              <a:rPr lang="en-US" i="1" dirty="0">
                <a:solidFill>
                  <a:schemeClr val="accent1"/>
                </a:solidFill>
              </a:rPr>
              <a:t>It's an operation that doesn't depend on the substantive content of the string of elements in question, but rather on an abstract structure associated with it.</a:t>
            </a:r>
          </a:p>
          <a:p>
            <a:pPr lvl="1"/>
            <a:r>
              <a:rPr lang="en-US" dirty="0"/>
              <a:t>Structure-dependence:</a:t>
            </a:r>
          </a:p>
          <a:p>
            <a:pPr lvl="2"/>
            <a:r>
              <a:rPr lang="en-US" sz="2400" i="1" dirty="0">
                <a:solidFill>
                  <a:schemeClr val="accent1"/>
                </a:solidFill>
              </a:rPr>
              <a:t>John's having been here yesterday </a:t>
            </a:r>
            <a:r>
              <a:rPr lang="en-US" sz="2400" b="1" i="1" dirty="0">
                <a:solidFill>
                  <a:schemeClr val="accent1"/>
                </a:solidFill>
              </a:rPr>
              <a:t>was</a:t>
            </a:r>
            <a:r>
              <a:rPr lang="en-US" sz="2400" i="1" dirty="0">
                <a:solidFill>
                  <a:schemeClr val="accent1"/>
                </a:solidFill>
              </a:rPr>
              <a:t> a surprise </a:t>
            </a:r>
          </a:p>
          <a:p>
            <a:pPr lvl="2"/>
            <a:endParaRPr lang="en-US" sz="2400" i="1" dirty="0">
              <a:solidFill>
                <a:schemeClr val="accent1"/>
              </a:solidFill>
            </a:endParaRPr>
          </a:p>
          <a:p>
            <a:pPr lvl="2"/>
            <a:r>
              <a:rPr lang="en-US" sz="2400" i="1" dirty="0">
                <a:solidFill>
                  <a:schemeClr val="accent1"/>
                </a:solidFill>
              </a:rPr>
              <a:t>the boy who </a:t>
            </a:r>
            <a:r>
              <a:rPr lang="en-US" sz="2400" i="1" dirty="0">
                <a:solidFill>
                  <a:srgbClr val="FF0000"/>
                </a:solidFill>
              </a:rPr>
              <a:t>was</a:t>
            </a:r>
            <a:r>
              <a:rPr lang="en-US" sz="2400" i="1" dirty="0">
                <a:solidFill>
                  <a:schemeClr val="accent1"/>
                </a:solidFill>
              </a:rPr>
              <a:t> here </a:t>
            </a:r>
            <a:r>
              <a:rPr lang="en-US" sz="2400" b="1" i="1" dirty="0">
                <a:solidFill>
                  <a:schemeClr val="accent1"/>
                </a:solidFill>
              </a:rPr>
              <a:t>was</a:t>
            </a:r>
            <a:r>
              <a:rPr lang="en-US" sz="2400" i="1" dirty="0">
                <a:solidFill>
                  <a:schemeClr val="accent1"/>
                </a:solidFill>
              </a:rPr>
              <a:t> sick</a:t>
            </a:r>
          </a:p>
        </p:txBody>
      </p:sp>
      <p:sp>
        <p:nvSpPr>
          <p:cNvPr id="4" name="Curved Up Arrow 3">
            <a:extLst>
              <a:ext uri="{FF2B5EF4-FFF2-40B4-BE49-F238E27FC236}">
                <a16:creationId xmlns:a16="http://schemas.microsoft.com/office/drawing/2014/main" id="{D9925038-DF13-4838-861A-4A41115EC32E}"/>
              </a:ext>
            </a:extLst>
          </p:cNvPr>
          <p:cNvSpPr/>
          <p:nvPr/>
        </p:nvSpPr>
        <p:spPr>
          <a:xfrm flipH="1">
            <a:off x="1499191" y="4763386"/>
            <a:ext cx="5411972" cy="446567"/>
          </a:xfrm>
          <a:prstGeom prst="curvedUpArrow">
            <a:avLst>
              <a:gd name="adj1" fmla="val 25000"/>
              <a:gd name="adj2" fmla="val 113247"/>
              <a:gd name="adj3" fmla="val 25000"/>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Curved Up Arrow 4">
            <a:extLst>
              <a:ext uri="{FF2B5EF4-FFF2-40B4-BE49-F238E27FC236}">
                <a16:creationId xmlns:a16="http://schemas.microsoft.com/office/drawing/2014/main" id="{28DA5EFA-791E-719C-2BB4-78D9215BA57C}"/>
              </a:ext>
            </a:extLst>
          </p:cNvPr>
          <p:cNvSpPr/>
          <p:nvPr/>
        </p:nvSpPr>
        <p:spPr>
          <a:xfrm flipH="1">
            <a:off x="1499190" y="5584475"/>
            <a:ext cx="2572747" cy="316264"/>
          </a:xfrm>
          <a:prstGeom prst="curvedUpArrow">
            <a:avLst>
              <a:gd name="adj1" fmla="val 25000"/>
              <a:gd name="adj2" fmla="val 113247"/>
              <a:gd name="adj3" fmla="val 25000"/>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6" name="Curved Up Arrow 5">
            <a:extLst>
              <a:ext uri="{FF2B5EF4-FFF2-40B4-BE49-F238E27FC236}">
                <a16:creationId xmlns:a16="http://schemas.microsoft.com/office/drawing/2014/main" id="{B5967667-3BC4-EC0C-B62A-3DD1E91D3A89}"/>
              </a:ext>
            </a:extLst>
          </p:cNvPr>
          <p:cNvSpPr/>
          <p:nvPr/>
        </p:nvSpPr>
        <p:spPr>
          <a:xfrm flipH="1">
            <a:off x="1499190" y="5584475"/>
            <a:ext cx="3778436" cy="446567"/>
          </a:xfrm>
          <a:prstGeom prst="curvedUpArrow">
            <a:avLst>
              <a:gd name="adj1" fmla="val 25000"/>
              <a:gd name="adj2" fmla="val 113247"/>
              <a:gd name="adj3" fmla="val 25000"/>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618292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FBFEE-4EC4-DBB2-54E4-6EFF81F79052}"/>
              </a:ext>
            </a:extLst>
          </p:cNvPr>
          <p:cNvSpPr>
            <a:spLocks noGrp="1"/>
          </p:cNvSpPr>
          <p:nvPr>
            <p:ph type="title"/>
          </p:nvPr>
        </p:nvSpPr>
        <p:spPr/>
        <p:txBody>
          <a:bodyPr/>
          <a:lstStyle/>
          <a:p>
            <a:r>
              <a:rPr lang="en-US" dirty="0"/>
              <a:t>Structure dependent/independent operations</a:t>
            </a:r>
          </a:p>
        </p:txBody>
      </p:sp>
      <p:sp>
        <p:nvSpPr>
          <p:cNvPr id="3" name="Content Placeholder 2">
            <a:extLst>
              <a:ext uri="{FF2B5EF4-FFF2-40B4-BE49-F238E27FC236}">
                <a16:creationId xmlns:a16="http://schemas.microsoft.com/office/drawing/2014/main" id="{970081A5-3B6F-12C4-6944-8242375017B6}"/>
              </a:ext>
            </a:extLst>
          </p:cNvPr>
          <p:cNvSpPr>
            <a:spLocks noGrp="1"/>
          </p:cNvSpPr>
          <p:nvPr>
            <p:ph idx="1"/>
          </p:nvPr>
        </p:nvSpPr>
        <p:spPr/>
        <p:txBody>
          <a:bodyPr>
            <a:normAutofit lnSpcReduction="10000"/>
          </a:bodyPr>
          <a:lstStyle/>
          <a:p>
            <a:r>
              <a:rPr lang="en-US" dirty="0"/>
              <a:t>From the same talk:</a:t>
            </a:r>
          </a:p>
          <a:p>
            <a:pPr lvl="1"/>
            <a:r>
              <a:rPr lang="en-US" b="1" dirty="0"/>
              <a:t>Structure-independent:</a:t>
            </a:r>
          </a:p>
          <a:p>
            <a:pPr lvl="2"/>
            <a:r>
              <a:rPr lang="en-US" sz="2400" i="1" dirty="0">
                <a:solidFill>
                  <a:schemeClr val="accent1"/>
                </a:solidFill>
              </a:rPr>
              <a:t>you could imagine a language which formed questions by taking, let's say, by taking a declarative and </a:t>
            </a:r>
            <a:r>
              <a:rPr lang="en-US" sz="2400" b="1" i="1" dirty="0">
                <a:solidFill>
                  <a:schemeClr val="accent1"/>
                </a:solidFill>
              </a:rPr>
              <a:t>reading it backwards</a:t>
            </a:r>
            <a:r>
              <a:rPr lang="en-US" sz="2400" i="1" dirty="0">
                <a:solidFill>
                  <a:schemeClr val="accent1"/>
                </a:solidFill>
              </a:rPr>
              <a:t>, </a:t>
            </a:r>
            <a:r>
              <a:rPr lang="en-US" sz="2400" dirty="0">
                <a:solidFill>
                  <a:schemeClr val="accent1"/>
                </a:solidFill>
              </a:rPr>
              <a:t>[</a:t>
            </a:r>
            <a:r>
              <a:rPr lang="en-US" sz="2400" i="1" dirty="0">
                <a:solidFill>
                  <a:schemeClr val="accent1"/>
                </a:solidFill>
              </a:rPr>
              <a:t>e.g. </a:t>
            </a:r>
            <a:r>
              <a:rPr lang="en-US" sz="2400" b="1" i="1" dirty="0">
                <a:solidFill>
                  <a:schemeClr val="accent2">
                    <a:lumMod val="75000"/>
                  </a:schemeClr>
                </a:solidFill>
              </a:rPr>
              <a:t>sick was here was who boy the</a:t>
            </a:r>
            <a:r>
              <a:rPr lang="en-US" sz="2400" dirty="0">
                <a:solidFill>
                  <a:schemeClr val="accent1"/>
                </a:solidFill>
              </a:rPr>
              <a:t>] </a:t>
            </a:r>
          </a:p>
          <a:p>
            <a:pPr lvl="2"/>
            <a:r>
              <a:rPr lang="en-US" sz="2400" i="1" dirty="0">
                <a:solidFill>
                  <a:schemeClr val="accent1"/>
                </a:solidFill>
              </a:rPr>
              <a:t>Or you could imagine a language which has a structure-independent operation of forming a question by taking a declarative by taking, let's say, the </a:t>
            </a:r>
            <a:r>
              <a:rPr lang="en-US" sz="2400" b="1" i="1" dirty="0">
                <a:solidFill>
                  <a:schemeClr val="accent1"/>
                </a:solidFill>
              </a:rPr>
              <a:t>leftmost occurrence of the verbal element and moving that to the front</a:t>
            </a:r>
            <a:r>
              <a:rPr lang="en-US" sz="2400" i="1" dirty="0">
                <a:solidFill>
                  <a:schemeClr val="accent1"/>
                </a:solidFill>
              </a:rPr>
              <a:t>, </a:t>
            </a:r>
            <a:r>
              <a:rPr lang="en-US" sz="2400" dirty="0">
                <a:solidFill>
                  <a:schemeClr val="accent1"/>
                </a:solidFill>
              </a:rPr>
              <a:t>[</a:t>
            </a:r>
            <a:r>
              <a:rPr lang="en-US" sz="2400" i="1" dirty="0">
                <a:solidFill>
                  <a:schemeClr val="accent1"/>
                </a:solidFill>
              </a:rPr>
              <a:t>e.g. </a:t>
            </a:r>
            <a:r>
              <a:rPr lang="en-US" sz="2400" b="1" i="1" dirty="0">
                <a:solidFill>
                  <a:schemeClr val="accent2">
                    <a:lumMod val="75000"/>
                  </a:schemeClr>
                </a:solidFill>
              </a:rPr>
              <a:t>was the boy who here was sick</a:t>
            </a:r>
            <a:r>
              <a:rPr lang="en-US" sz="2400" dirty="0">
                <a:solidFill>
                  <a:schemeClr val="accent1"/>
                </a:solidFill>
              </a:rPr>
              <a:t>]</a:t>
            </a:r>
          </a:p>
          <a:p>
            <a:pPr lvl="2"/>
            <a:r>
              <a:rPr lang="en-US" sz="2400" i="1" dirty="0">
                <a:solidFill>
                  <a:schemeClr val="accent1"/>
                </a:solidFill>
              </a:rPr>
              <a:t>In fact, there's plenty of [simple] mathematics that deals with structure-independent operations like </a:t>
            </a:r>
            <a:r>
              <a:rPr lang="en-US" sz="2400" b="1" i="1" dirty="0">
                <a:solidFill>
                  <a:schemeClr val="accent1"/>
                </a:solidFill>
              </a:rPr>
              <a:t>shuffling</a:t>
            </a:r>
            <a:r>
              <a:rPr lang="en-US" sz="2400" i="1" dirty="0">
                <a:solidFill>
                  <a:schemeClr val="accent1"/>
                </a:solidFill>
              </a:rPr>
              <a:t> and </a:t>
            </a:r>
            <a:r>
              <a:rPr lang="en-US" sz="2400" b="1" i="1" dirty="0">
                <a:solidFill>
                  <a:schemeClr val="accent1"/>
                </a:solidFill>
              </a:rPr>
              <a:t>reflection</a:t>
            </a:r>
            <a:r>
              <a:rPr lang="en-US" sz="2400" i="1" dirty="0">
                <a:solidFill>
                  <a:schemeClr val="accent1"/>
                </a:solidFill>
              </a:rPr>
              <a:t> and </a:t>
            </a:r>
            <a:r>
              <a:rPr lang="en-US" sz="2400" b="1" i="1" dirty="0">
                <a:solidFill>
                  <a:schemeClr val="accent1"/>
                </a:solidFill>
              </a:rPr>
              <a:t>inversion</a:t>
            </a:r>
            <a:r>
              <a:rPr lang="en-US" sz="2400" i="1" dirty="0">
                <a:solidFill>
                  <a:schemeClr val="accent1"/>
                </a:solidFill>
              </a:rPr>
              <a:t> and all sorts of things.</a:t>
            </a:r>
          </a:p>
        </p:txBody>
      </p:sp>
    </p:spTree>
    <p:extLst>
      <p:ext uri="{BB962C8B-B14F-4D97-AF65-F5344CB8AC3E}">
        <p14:creationId xmlns:p14="http://schemas.microsoft.com/office/powerpoint/2010/main" val="156710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0AA1BE-337C-A8DF-C403-9CF911F03171}"/>
              </a:ext>
            </a:extLst>
          </p:cNvPr>
          <p:cNvPicPr>
            <a:picLocks noChangeAspect="1"/>
          </p:cNvPicPr>
          <p:nvPr/>
        </p:nvPicPr>
        <p:blipFill>
          <a:blip r:embed="rId2">
            <a:alphaModFix amt="50000"/>
          </a:blip>
          <a:stretch>
            <a:fillRect/>
          </a:stretch>
        </p:blipFill>
        <p:spPr>
          <a:xfrm>
            <a:off x="9337604" y="2023672"/>
            <a:ext cx="2854396" cy="3996155"/>
          </a:xfrm>
          <a:prstGeom prst="rect">
            <a:avLst/>
          </a:prstGeom>
        </p:spPr>
      </p:pic>
      <p:sp>
        <p:nvSpPr>
          <p:cNvPr id="2" name="Title 1">
            <a:extLst>
              <a:ext uri="{FF2B5EF4-FFF2-40B4-BE49-F238E27FC236}">
                <a16:creationId xmlns:a16="http://schemas.microsoft.com/office/drawing/2014/main" id="{6067CF14-92DF-B4E6-2995-7A6DB7B45A0A}"/>
              </a:ext>
            </a:extLst>
          </p:cNvPr>
          <p:cNvSpPr>
            <a:spLocks noGrp="1"/>
          </p:cNvSpPr>
          <p:nvPr>
            <p:ph type="title"/>
          </p:nvPr>
        </p:nvSpPr>
        <p:spPr/>
        <p:txBody>
          <a:bodyPr/>
          <a:lstStyle/>
          <a:p>
            <a:r>
              <a:rPr lang="en-US" dirty="0"/>
              <a:t>Structure dependent/independent operations</a:t>
            </a:r>
          </a:p>
        </p:txBody>
      </p:sp>
      <p:sp>
        <p:nvSpPr>
          <p:cNvPr id="3" name="Content Placeholder 2">
            <a:extLst>
              <a:ext uri="{FF2B5EF4-FFF2-40B4-BE49-F238E27FC236}">
                <a16:creationId xmlns:a16="http://schemas.microsoft.com/office/drawing/2014/main" id="{8F41832C-99FF-6B16-6090-D0AD9069BD68}"/>
              </a:ext>
            </a:extLst>
          </p:cNvPr>
          <p:cNvSpPr>
            <a:spLocks noGrp="1"/>
          </p:cNvSpPr>
          <p:nvPr>
            <p:ph idx="1"/>
          </p:nvPr>
        </p:nvSpPr>
        <p:spPr>
          <a:xfrm>
            <a:off x="838200" y="1825625"/>
            <a:ext cx="9612086" cy="4667250"/>
          </a:xfrm>
        </p:spPr>
        <p:txBody>
          <a:bodyPr>
            <a:normAutofit fontScale="92500" lnSpcReduction="20000"/>
          </a:bodyPr>
          <a:lstStyle/>
          <a:p>
            <a:r>
              <a:rPr lang="en-US" dirty="0"/>
              <a:t>From the same talk:</a:t>
            </a:r>
          </a:p>
          <a:p>
            <a:pPr lvl="1"/>
            <a:r>
              <a:rPr lang="en-US" sz="2600" i="1" dirty="0">
                <a:solidFill>
                  <a:schemeClr val="accent1"/>
                </a:solidFill>
              </a:rPr>
              <a:t>And in fact, if there's any sense to the </a:t>
            </a:r>
            <a:r>
              <a:rPr lang="en-US" sz="2600" b="1" i="1" dirty="0">
                <a:solidFill>
                  <a:schemeClr val="accent1"/>
                </a:solidFill>
              </a:rPr>
              <a:t>notion of simplicity of theory</a:t>
            </a:r>
            <a:r>
              <a:rPr lang="en-US" sz="2600" i="1" dirty="0">
                <a:solidFill>
                  <a:schemeClr val="accent1"/>
                </a:solidFill>
              </a:rPr>
              <a:t>, then such a theory would be much simpler, by any considerations that we know about, </a:t>
            </a:r>
            <a:r>
              <a:rPr lang="en-US" sz="2600" b="1" i="1" dirty="0">
                <a:solidFill>
                  <a:schemeClr val="accent1"/>
                </a:solidFill>
              </a:rPr>
              <a:t>much simpler than natural language</a:t>
            </a:r>
            <a:r>
              <a:rPr lang="en-US" sz="2600" i="1" dirty="0">
                <a:solidFill>
                  <a:schemeClr val="accent1"/>
                </a:solidFill>
              </a:rPr>
              <a:t>.</a:t>
            </a:r>
          </a:p>
          <a:p>
            <a:pPr lvl="1"/>
            <a:r>
              <a:rPr lang="en-US" sz="2600" i="1" dirty="0">
                <a:solidFill>
                  <a:schemeClr val="accent1"/>
                </a:solidFill>
              </a:rPr>
              <a:t>Because, as I say, the notion of</a:t>
            </a:r>
            <a:r>
              <a:rPr lang="en-US" sz="2600" b="1" i="1" dirty="0">
                <a:solidFill>
                  <a:schemeClr val="accent1"/>
                </a:solidFill>
              </a:rPr>
              <a:t> structure-dependent operation</a:t>
            </a:r>
            <a:r>
              <a:rPr lang="en-US" sz="2600" i="1" dirty="0">
                <a:solidFill>
                  <a:schemeClr val="accent1"/>
                </a:solidFill>
              </a:rPr>
              <a:t> is a very </a:t>
            </a:r>
            <a:r>
              <a:rPr lang="en-US" sz="2600" b="1" i="1" dirty="0">
                <a:solidFill>
                  <a:schemeClr val="accent1"/>
                </a:solidFill>
              </a:rPr>
              <a:t>complex notion</a:t>
            </a:r>
            <a:r>
              <a:rPr lang="en-US" sz="2600" i="1" dirty="0">
                <a:solidFill>
                  <a:schemeClr val="accent1"/>
                </a:solidFill>
              </a:rPr>
              <a:t>.</a:t>
            </a:r>
          </a:p>
          <a:p>
            <a:pPr lvl="1"/>
            <a:r>
              <a:rPr lang="en-US" sz="2600" i="1" dirty="0">
                <a:solidFill>
                  <a:schemeClr val="accent1"/>
                </a:solidFill>
              </a:rPr>
              <a:t>If the</a:t>
            </a:r>
            <a:r>
              <a:rPr lang="en-US" sz="2600" b="1" i="1" dirty="0">
                <a:solidFill>
                  <a:schemeClr val="accent1"/>
                </a:solidFill>
              </a:rPr>
              <a:t> Martians</a:t>
            </a:r>
            <a:r>
              <a:rPr lang="en-US" sz="2600" i="1" dirty="0">
                <a:solidFill>
                  <a:schemeClr val="accent1"/>
                </a:solidFill>
              </a:rPr>
              <a:t> come along, they're likely to have </a:t>
            </a:r>
            <a:r>
              <a:rPr lang="en-US" sz="2600" b="1" i="1" dirty="0">
                <a:solidFill>
                  <a:schemeClr val="accent1"/>
                </a:solidFill>
              </a:rPr>
              <a:t>structure-independent operations</a:t>
            </a:r>
            <a:r>
              <a:rPr lang="en-US" sz="2600" i="1" dirty="0">
                <a:solidFill>
                  <a:schemeClr val="accent1"/>
                </a:solidFill>
              </a:rPr>
              <a:t>, and that'll be </a:t>
            </a:r>
            <a:r>
              <a:rPr lang="en-US" sz="2600" b="1" i="1" dirty="0">
                <a:solidFill>
                  <a:schemeClr val="accent1"/>
                </a:solidFill>
              </a:rPr>
              <a:t>perfectly fine for a communication system</a:t>
            </a:r>
            <a:r>
              <a:rPr lang="en-US" sz="2600" i="1" dirty="0">
                <a:solidFill>
                  <a:schemeClr val="accent1"/>
                </a:solidFill>
              </a:rPr>
              <a:t>, you know, </a:t>
            </a:r>
            <a:r>
              <a:rPr lang="en-US" sz="2600" b="1" i="1" dirty="0">
                <a:solidFill>
                  <a:schemeClr val="accent1"/>
                </a:solidFill>
              </a:rPr>
              <a:t>simpler mathematics</a:t>
            </a:r>
            <a:r>
              <a:rPr lang="en-US" sz="2600" i="1" dirty="0">
                <a:solidFill>
                  <a:schemeClr val="accent1"/>
                </a:solidFill>
              </a:rPr>
              <a:t> and errors and so on and so forth.</a:t>
            </a:r>
          </a:p>
          <a:p>
            <a:pPr lvl="1"/>
            <a:r>
              <a:rPr lang="en-US" sz="2600" i="1" dirty="0">
                <a:solidFill>
                  <a:schemeClr val="accent1"/>
                </a:solidFill>
              </a:rPr>
              <a:t>Yet, no language, you know, you can be </a:t>
            </a:r>
            <a:r>
              <a:rPr lang="en-US" sz="2600" b="1" i="1" dirty="0">
                <a:solidFill>
                  <a:schemeClr val="accent1"/>
                </a:solidFill>
              </a:rPr>
              <a:t>quite certain no language</a:t>
            </a:r>
            <a:r>
              <a:rPr lang="en-US" sz="2600" i="1" dirty="0">
                <a:solidFill>
                  <a:schemeClr val="accent1"/>
                </a:solidFill>
              </a:rPr>
              <a:t> does form questions in the latter fashion. [inverting the sequence]</a:t>
            </a:r>
          </a:p>
          <a:p>
            <a:pPr lvl="1"/>
            <a:r>
              <a:rPr lang="en-US" sz="2600" i="1" dirty="0">
                <a:solidFill>
                  <a:schemeClr val="accent1"/>
                </a:solidFill>
              </a:rPr>
              <a:t>And more generally, </a:t>
            </a:r>
            <a:r>
              <a:rPr lang="en-US" sz="2600" b="1" i="1" dirty="0">
                <a:solidFill>
                  <a:schemeClr val="accent1"/>
                </a:solidFill>
              </a:rPr>
              <a:t>no language has any operation</a:t>
            </a:r>
            <a:r>
              <a:rPr lang="en-US" sz="2600" i="1" dirty="0">
                <a:solidFill>
                  <a:schemeClr val="accent1"/>
                </a:solidFill>
              </a:rPr>
              <a:t> at all that operates in the latter fashion.</a:t>
            </a:r>
          </a:p>
          <a:p>
            <a:pPr lvl="1"/>
            <a:r>
              <a:rPr lang="en-US" sz="2600" b="1" i="1" dirty="0">
                <a:solidFill>
                  <a:schemeClr val="accent1"/>
                </a:solidFill>
              </a:rPr>
              <a:t>All operations</a:t>
            </a:r>
            <a:r>
              <a:rPr lang="en-US" sz="2600" i="1" dirty="0">
                <a:solidFill>
                  <a:schemeClr val="accent1"/>
                </a:solidFill>
              </a:rPr>
              <a:t> in all languages […] are </a:t>
            </a:r>
            <a:r>
              <a:rPr lang="en-US" sz="2600" b="1" i="1" dirty="0">
                <a:solidFill>
                  <a:schemeClr val="accent1"/>
                </a:solidFill>
              </a:rPr>
              <a:t>structure-dependent</a:t>
            </a:r>
            <a:r>
              <a:rPr lang="en-US" sz="2600" i="1" dirty="0">
                <a:solidFill>
                  <a:schemeClr val="accent1"/>
                </a:solidFill>
              </a:rPr>
              <a:t>.</a:t>
            </a:r>
          </a:p>
          <a:p>
            <a:pPr lvl="1"/>
            <a:endParaRPr lang="en-US" i="1" dirty="0"/>
          </a:p>
        </p:txBody>
      </p:sp>
    </p:spTree>
    <p:extLst>
      <p:ext uri="{BB962C8B-B14F-4D97-AF65-F5344CB8AC3E}">
        <p14:creationId xmlns:p14="http://schemas.microsoft.com/office/powerpoint/2010/main" val="1009728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3250A-8CB9-108C-95C4-B044ADD4B31D}"/>
              </a:ext>
            </a:extLst>
          </p:cNvPr>
          <p:cNvSpPr>
            <a:spLocks noGrp="1"/>
          </p:cNvSpPr>
          <p:nvPr>
            <p:ph type="title"/>
          </p:nvPr>
        </p:nvSpPr>
        <p:spPr/>
        <p:txBody>
          <a:bodyPr/>
          <a:lstStyle/>
          <a:p>
            <a:r>
              <a:rPr lang="en-US" dirty="0"/>
              <a:t>Structure dependent/independent operations</a:t>
            </a:r>
          </a:p>
        </p:txBody>
      </p:sp>
      <p:sp>
        <p:nvSpPr>
          <p:cNvPr id="3" name="Content Placeholder 2">
            <a:extLst>
              <a:ext uri="{FF2B5EF4-FFF2-40B4-BE49-F238E27FC236}">
                <a16:creationId xmlns:a16="http://schemas.microsoft.com/office/drawing/2014/main" id="{30D40786-FB88-02B3-C2BE-8B56B088CE81}"/>
              </a:ext>
            </a:extLst>
          </p:cNvPr>
          <p:cNvSpPr>
            <a:spLocks noGrp="1"/>
          </p:cNvSpPr>
          <p:nvPr>
            <p:ph idx="1"/>
          </p:nvPr>
        </p:nvSpPr>
        <p:spPr/>
        <p:txBody>
          <a:bodyPr>
            <a:normAutofit lnSpcReduction="10000"/>
          </a:bodyPr>
          <a:lstStyle/>
          <a:p>
            <a:r>
              <a:rPr lang="en-US" dirty="0"/>
              <a:t>From the same talk:</a:t>
            </a:r>
          </a:p>
          <a:p>
            <a:pPr lvl="1"/>
            <a:r>
              <a:rPr lang="en-US" i="1" dirty="0">
                <a:solidFill>
                  <a:schemeClr val="accent1"/>
                </a:solidFill>
              </a:rPr>
              <a:t>We could easily, let's say, to understand the language as </a:t>
            </a:r>
            <a:r>
              <a:rPr lang="en-US" b="1" i="1" dirty="0">
                <a:solidFill>
                  <a:schemeClr val="accent1"/>
                </a:solidFill>
              </a:rPr>
              <a:t>cryptanalysts</a:t>
            </a:r>
            <a:r>
              <a:rPr lang="en-US" i="1" dirty="0">
                <a:solidFill>
                  <a:schemeClr val="accent1"/>
                </a:solidFill>
              </a:rPr>
              <a:t>.</a:t>
            </a:r>
          </a:p>
          <a:p>
            <a:pPr lvl="1"/>
            <a:r>
              <a:rPr lang="en-US" i="1" dirty="0">
                <a:solidFill>
                  <a:schemeClr val="accent1"/>
                </a:solidFill>
              </a:rPr>
              <a:t>You know, as soon as I explain to you that in this </a:t>
            </a:r>
            <a:r>
              <a:rPr lang="en-US" b="1" i="1" dirty="0">
                <a:solidFill>
                  <a:schemeClr val="accent1"/>
                </a:solidFill>
              </a:rPr>
              <a:t>language</a:t>
            </a:r>
            <a:r>
              <a:rPr lang="en-US" i="1" dirty="0">
                <a:solidFill>
                  <a:schemeClr val="accent1"/>
                </a:solidFill>
              </a:rPr>
              <a:t> they're forming </a:t>
            </a:r>
            <a:r>
              <a:rPr lang="en-US" b="1" i="1" dirty="0">
                <a:solidFill>
                  <a:schemeClr val="accent1"/>
                </a:solidFill>
              </a:rPr>
              <a:t>questions by writing declarers backwards</a:t>
            </a:r>
            <a:r>
              <a:rPr lang="en-US" i="1" dirty="0">
                <a:solidFill>
                  <a:schemeClr val="accent1"/>
                </a:solidFill>
              </a:rPr>
              <a:t>, you could immediately carry out the appropriate cryptanalytic operations and interpret what those people are saying.</a:t>
            </a:r>
          </a:p>
          <a:p>
            <a:pPr lvl="1"/>
            <a:r>
              <a:rPr lang="en-US" i="1" dirty="0">
                <a:solidFill>
                  <a:schemeClr val="accent1"/>
                </a:solidFill>
              </a:rPr>
              <a:t>But you would be using a </a:t>
            </a:r>
            <a:r>
              <a:rPr lang="en-US" b="1" i="1" dirty="0">
                <a:solidFill>
                  <a:schemeClr val="accent1"/>
                </a:solidFill>
              </a:rPr>
              <a:t>different faculty of the mind</a:t>
            </a:r>
            <a:r>
              <a:rPr lang="en-US" i="1" dirty="0">
                <a:solidFill>
                  <a:schemeClr val="accent1"/>
                </a:solidFill>
              </a:rPr>
              <a:t> than the faculty that you use when you acquire knowledge of a language.</a:t>
            </a:r>
          </a:p>
          <a:p>
            <a:pPr lvl="1"/>
            <a:r>
              <a:rPr lang="en-US" i="1" dirty="0">
                <a:solidFill>
                  <a:schemeClr val="accent1"/>
                </a:solidFill>
              </a:rPr>
              <a:t>I'm saying that a </a:t>
            </a:r>
            <a:r>
              <a:rPr lang="en-US" b="1" i="1" dirty="0">
                <a:solidFill>
                  <a:schemeClr val="accent1"/>
                </a:solidFill>
              </a:rPr>
              <a:t>child</a:t>
            </a:r>
            <a:r>
              <a:rPr lang="en-US" i="1" dirty="0">
                <a:solidFill>
                  <a:schemeClr val="accent1"/>
                </a:solidFill>
              </a:rPr>
              <a:t> put into a situation where people are forming </a:t>
            </a:r>
            <a:r>
              <a:rPr lang="en-US" b="1" i="1" dirty="0">
                <a:solidFill>
                  <a:schemeClr val="accent1"/>
                </a:solidFill>
              </a:rPr>
              <a:t>questions by putting declarers backwards</a:t>
            </a:r>
            <a:r>
              <a:rPr lang="en-US" i="1" dirty="0">
                <a:solidFill>
                  <a:schemeClr val="accent1"/>
                </a:solidFill>
              </a:rPr>
              <a:t> would have </a:t>
            </a:r>
            <a:r>
              <a:rPr lang="en-US" b="1" i="1" dirty="0">
                <a:solidFill>
                  <a:schemeClr val="accent1"/>
                </a:solidFill>
              </a:rPr>
              <a:t>one hell of a time learning that language</a:t>
            </a:r>
            <a:r>
              <a:rPr lang="en-US" i="1" dirty="0">
                <a:solidFill>
                  <a:schemeClr val="accent1"/>
                </a:solidFill>
              </a:rPr>
              <a:t>.</a:t>
            </a:r>
          </a:p>
          <a:p>
            <a:pPr lvl="1"/>
            <a:r>
              <a:rPr lang="en-US" i="1" dirty="0">
                <a:solidFill>
                  <a:schemeClr val="accent1"/>
                </a:solidFill>
              </a:rPr>
              <a:t>Whereas when he uses the, in some sense, </a:t>
            </a:r>
            <a:r>
              <a:rPr lang="en-US" b="1" i="1" dirty="0">
                <a:solidFill>
                  <a:schemeClr val="accent1"/>
                </a:solidFill>
              </a:rPr>
              <a:t>much more complex rule of English</a:t>
            </a:r>
            <a:r>
              <a:rPr lang="en-US" i="1" dirty="0">
                <a:solidFill>
                  <a:schemeClr val="accent1"/>
                </a:solidFill>
              </a:rPr>
              <a:t>, he </a:t>
            </a:r>
            <a:r>
              <a:rPr lang="en-US" b="1" i="1" dirty="0">
                <a:solidFill>
                  <a:schemeClr val="accent1"/>
                </a:solidFill>
              </a:rPr>
              <a:t>learns it instantaneously</a:t>
            </a:r>
            <a:r>
              <a:rPr lang="en-US" i="1" dirty="0">
                <a:solidFill>
                  <a:schemeClr val="accent1"/>
                </a:solidFill>
              </a:rPr>
              <a:t>.</a:t>
            </a:r>
          </a:p>
        </p:txBody>
      </p:sp>
    </p:spTree>
    <p:extLst>
      <p:ext uri="{BB962C8B-B14F-4D97-AF65-F5344CB8AC3E}">
        <p14:creationId xmlns:p14="http://schemas.microsoft.com/office/powerpoint/2010/main" val="436962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F250C-1652-75A8-0064-C1AB4755A549}"/>
              </a:ext>
            </a:extLst>
          </p:cNvPr>
          <p:cNvSpPr>
            <a:spLocks noGrp="1"/>
          </p:cNvSpPr>
          <p:nvPr>
            <p:ph type="title"/>
          </p:nvPr>
        </p:nvSpPr>
        <p:spPr/>
        <p:txBody>
          <a:bodyPr/>
          <a:lstStyle/>
          <a:p>
            <a:r>
              <a:rPr lang="en-US" dirty="0"/>
              <a:t>Acquisition and Knowledge of Language</a:t>
            </a:r>
          </a:p>
        </p:txBody>
      </p:sp>
      <p:sp>
        <p:nvSpPr>
          <p:cNvPr id="3" name="Content Placeholder 2">
            <a:extLst>
              <a:ext uri="{FF2B5EF4-FFF2-40B4-BE49-F238E27FC236}">
                <a16:creationId xmlns:a16="http://schemas.microsoft.com/office/drawing/2014/main" id="{4567EBD7-BDEF-1E57-70A1-6CDE8B0456C2}"/>
              </a:ext>
            </a:extLst>
          </p:cNvPr>
          <p:cNvSpPr>
            <a:spLocks noGrp="1"/>
          </p:cNvSpPr>
          <p:nvPr>
            <p:ph idx="1"/>
          </p:nvPr>
        </p:nvSpPr>
        <p:spPr/>
        <p:txBody>
          <a:bodyPr>
            <a:normAutofit fontScale="92500" lnSpcReduction="20000"/>
          </a:bodyPr>
          <a:lstStyle/>
          <a:p>
            <a:r>
              <a:rPr lang="en-US" dirty="0"/>
              <a:t>From the same talk:</a:t>
            </a:r>
          </a:p>
          <a:p>
            <a:pPr lvl="1"/>
            <a:r>
              <a:rPr lang="en-US" b="1" i="1" dirty="0">
                <a:solidFill>
                  <a:schemeClr val="accent1"/>
                </a:solidFill>
              </a:rPr>
              <a:t>what kind of a system</a:t>
            </a:r>
            <a:r>
              <a:rPr lang="en-US" i="1" dirty="0">
                <a:solidFill>
                  <a:schemeClr val="accent1"/>
                </a:solidFill>
              </a:rPr>
              <a:t> must be postulated in order to account for the </a:t>
            </a:r>
            <a:r>
              <a:rPr lang="en-US" b="1" i="1" dirty="0">
                <a:solidFill>
                  <a:schemeClr val="accent1"/>
                </a:solidFill>
              </a:rPr>
              <a:t>ability of the person to blend the grammar</a:t>
            </a:r>
            <a:r>
              <a:rPr lang="en-US" i="1" dirty="0">
                <a:solidFill>
                  <a:schemeClr val="accent1"/>
                </a:solidFill>
              </a:rPr>
              <a:t>?</a:t>
            </a:r>
          </a:p>
          <a:p>
            <a:pPr lvl="1"/>
            <a:r>
              <a:rPr lang="en-US" i="1" dirty="0">
                <a:solidFill>
                  <a:schemeClr val="accent1"/>
                </a:solidFill>
              </a:rPr>
              <a:t>We could find out a great deal about that data if we wanted. We could </a:t>
            </a:r>
            <a:r>
              <a:rPr lang="en-US" b="1" i="1" dirty="0">
                <a:solidFill>
                  <a:schemeClr val="accent1"/>
                </a:solidFill>
              </a:rPr>
              <a:t>make recordings of everything </a:t>
            </a:r>
            <a:r>
              <a:rPr lang="en-US" i="1" dirty="0">
                <a:solidFill>
                  <a:schemeClr val="accent1"/>
                </a:solidFill>
              </a:rPr>
              <a:t>the person's ever heard and the situations they've been in and so on and so forth. And </a:t>
            </a:r>
            <a:r>
              <a:rPr lang="en-US" b="1" i="1" dirty="0">
                <a:solidFill>
                  <a:schemeClr val="accent1"/>
                </a:solidFill>
              </a:rPr>
              <a:t>it would be fairly small</a:t>
            </a:r>
            <a:r>
              <a:rPr lang="en-US" i="1" dirty="0">
                <a:solidFill>
                  <a:schemeClr val="accent1"/>
                </a:solidFill>
              </a:rPr>
              <a:t>, this amount of data.</a:t>
            </a:r>
          </a:p>
          <a:p>
            <a:pPr lvl="1"/>
            <a:r>
              <a:rPr lang="en-US" i="1" dirty="0">
                <a:solidFill>
                  <a:schemeClr val="accent1"/>
                </a:solidFill>
              </a:rPr>
              <a:t>But on the basis of whatever data he has available, he's come out with a </a:t>
            </a:r>
            <a:r>
              <a:rPr lang="en-US" b="1" i="1" dirty="0">
                <a:solidFill>
                  <a:schemeClr val="accent1"/>
                </a:solidFill>
              </a:rPr>
              <a:t>grammar that has certain peculiar properties</a:t>
            </a:r>
            <a:r>
              <a:rPr lang="en-US" i="1" dirty="0">
                <a:solidFill>
                  <a:schemeClr val="accent1"/>
                </a:solidFill>
              </a:rPr>
              <a:t>. </a:t>
            </a:r>
          </a:p>
          <a:p>
            <a:pPr lvl="1"/>
            <a:r>
              <a:rPr lang="en-US" i="1" dirty="0">
                <a:solidFill>
                  <a:schemeClr val="accent1"/>
                </a:solidFill>
              </a:rPr>
              <a:t>So, we could argue that </a:t>
            </a:r>
            <a:r>
              <a:rPr lang="en-US" b="1" i="1" dirty="0">
                <a:solidFill>
                  <a:schemeClr val="accent1"/>
                </a:solidFill>
              </a:rPr>
              <a:t>nominalization is possible in one case, but not in the other case</a:t>
            </a:r>
            <a:r>
              <a:rPr lang="en-US" i="1" dirty="0">
                <a:solidFill>
                  <a:schemeClr val="accent1"/>
                </a:solidFill>
              </a:rPr>
              <a:t> up here.</a:t>
            </a:r>
          </a:p>
          <a:p>
            <a:pPr lvl="1"/>
            <a:r>
              <a:rPr lang="en-US" i="1" dirty="0">
                <a:solidFill>
                  <a:schemeClr val="accent1"/>
                </a:solidFill>
              </a:rPr>
              <a:t>Obviously, </a:t>
            </a:r>
            <a:r>
              <a:rPr lang="en-US" b="1" i="1" dirty="0">
                <a:solidFill>
                  <a:schemeClr val="accent1"/>
                </a:solidFill>
              </a:rPr>
              <a:t>nobody's taught him that</a:t>
            </a:r>
            <a:r>
              <a:rPr lang="en-US" i="1" dirty="0">
                <a:solidFill>
                  <a:schemeClr val="accent1"/>
                </a:solidFill>
              </a:rPr>
              <a:t> because </a:t>
            </a:r>
            <a:r>
              <a:rPr lang="en-US" b="1" i="1" dirty="0">
                <a:solidFill>
                  <a:schemeClr val="accent1"/>
                </a:solidFill>
              </a:rPr>
              <a:t>nobody knew it to teach him</a:t>
            </a:r>
            <a:r>
              <a:rPr lang="en-US" i="1" dirty="0">
                <a:solidFill>
                  <a:schemeClr val="accent1"/>
                </a:solidFill>
              </a:rPr>
              <a:t> and so on and so forth in the narrow sense of know.</a:t>
            </a:r>
          </a:p>
          <a:p>
            <a:pPr lvl="1"/>
            <a:r>
              <a:rPr lang="en-US" i="1" dirty="0">
                <a:solidFill>
                  <a:schemeClr val="accent1"/>
                </a:solidFill>
              </a:rPr>
              <a:t>So, we could ask the question, what kind of a system must be presupposed, postulated, in order to </a:t>
            </a:r>
            <a:r>
              <a:rPr lang="en-US" b="1" i="1" dirty="0">
                <a:solidFill>
                  <a:schemeClr val="accent1"/>
                </a:solidFill>
              </a:rPr>
              <a:t>account for the transition from data to knowledge</a:t>
            </a:r>
            <a:r>
              <a:rPr lang="en-US" i="1" dirty="0">
                <a:solidFill>
                  <a:schemeClr val="accent1"/>
                </a:solidFill>
              </a:rPr>
              <a:t>?</a:t>
            </a:r>
          </a:p>
        </p:txBody>
      </p:sp>
    </p:spTree>
    <p:extLst>
      <p:ext uri="{BB962C8B-B14F-4D97-AF65-F5344CB8AC3E}">
        <p14:creationId xmlns:p14="http://schemas.microsoft.com/office/powerpoint/2010/main" val="2349927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C964-3345-831B-FBC7-796A12E62F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E63BF1-91E1-15C4-D8FC-C4D8421C576F}"/>
              </a:ext>
            </a:extLst>
          </p:cNvPr>
          <p:cNvSpPr>
            <a:spLocks noGrp="1"/>
          </p:cNvSpPr>
          <p:nvPr>
            <p:ph type="title"/>
          </p:nvPr>
        </p:nvSpPr>
        <p:spPr/>
        <p:txBody>
          <a:bodyPr/>
          <a:lstStyle/>
          <a:p>
            <a:r>
              <a:rPr lang="en-US" dirty="0"/>
              <a:t>Induction and Knowledge of Language</a:t>
            </a:r>
          </a:p>
        </p:txBody>
      </p:sp>
      <p:sp>
        <p:nvSpPr>
          <p:cNvPr id="3" name="Content Placeholder 2">
            <a:extLst>
              <a:ext uri="{FF2B5EF4-FFF2-40B4-BE49-F238E27FC236}">
                <a16:creationId xmlns:a16="http://schemas.microsoft.com/office/drawing/2014/main" id="{E8802386-F915-48D7-7D74-491E3194AEC0}"/>
              </a:ext>
            </a:extLst>
          </p:cNvPr>
          <p:cNvSpPr>
            <a:spLocks noGrp="1"/>
          </p:cNvSpPr>
          <p:nvPr>
            <p:ph idx="1"/>
          </p:nvPr>
        </p:nvSpPr>
        <p:spPr/>
        <p:txBody>
          <a:bodyPr>
            <a:normAutofit fontScale="92500" lnSpcReduction="20000"/>
          </a:bodyPr>
          <a:lstStyle/>
          <a:p>
            <a:r>
              <a:rPr lang="en-US" dirty="0"/>
              <a:t>From the same talk:</a:t>
            </a:r>
          </a:p>
          <a:p>
            <a:pPr lvl="1"/>
            <a:r>
              <a:rPr lang="en-US" i="1" dirty="0">
                <a:solidFill>
                  <a:schemeClr val="accent1"/>
                </a:solidFill>
              </a:rPr>
              <a:t>I think you find that many of the principles that are present in the functioning of the grammar are not many... are </a:t>
            </a:r>
            <a:r>
              <a:rPr lang="en-US" b="1" i="1" dirty="0">
                <a:solidFill>
                  <a:schemeClr val="accent1"/>
                </a:solidFill>
              </a:rPr>
              <a:t>not obtainable</a:t>
            </a:r>
            <a:r>
              <a:rPr lang="en-US" i="1" dirty="0">
                <a:solidFill>
                  <a:schemeClr val="accent1"/>
                </a:solidFill>
              </a:rPr>
              <a:t> </a:t>
            </a:r>
            <a:r>
              <a:rPr lang="en-US" b="1" i="1" dirty="0">
                <a:solidFill>
                  <a:schemeClr val="accent1"/>
                </a:solidFill>
              </a:rPr>
              <a:t>from the data by any imaginable induction</a:t>
            </a:r>
            <a:r>
              <a:rPr lang="en-US" i="1" dirty="0">
                <a:solidFill>
                  <a:schemeClr val="accent1"/>
                </a:solidFill>
              </a:rPr>
              <a:t>.</a:t>
            </a:r>
          </a:p>
          <a:p>
            <a:pPr lvl="1"/>
            <a:r>
              <a:rPr lang="en-US" i="1" dirty="0">
                <a:solidFill>
                  <a:schemeClr val="accent1"/>
                </a:solidFill>
              </a:rPr>
              <a:t>No </a:t>
            </a:r>
            <a:r>
              <a:rPr lang="en-US" b="1" i="1" dirty="0">
                <a:solidFill>
                  <a:schemeClr val="accent1"/>
                </a:solidFill>
              </a:rPr>
              <a:t>inductive process </a:t>
            </a:r>
            <a:r>
              <a:rPr lang="en-US" i="1" dirty="0">
                <a:solidFill>
                  <a:schemeClr val="accent1"/>
                </a:solidFill>
              </a:rPr>
              <a:t>that anyone can dream of or has dreamt of could lead from the kind of data that's available to </a:t>
            </a:r>
            <a:r>
              <a:rPr lang="en-US" b="1" i="1" dirty="0">
                <a:solidFill>
                  <a:schemeClr val="accent1"/>
                </a:solidFill>
              </a:rPr>
              <a:t>principles of the required abstractness</a:t>
            </a:r>
            <a:r>
              <a:rPr lang="en-US" i="1" dirty="0">
                <a:solidFill>
                  <a:schemeClr val="accent1"/>
                </a:solidFill>
              </a:rPr>
              <a:t>, for example, the principles that account for normalization in these cases.</a:t>
            </a:r>
          </a:p>
          <a:p>
            <a:pPr lvl="1"/>
            <a:r>
              <a:rPr lang="en-US" i="1" dirty="0">
                <a:solidFill>
                  <a:schemeClr val="accent1"/>
                </a:solidFill>
              </a:rPr>
              <a:t>If you really look at grammar, you can say that the following set of principles, which we have evidence to say are known by every speaker, normal speakers of English, are not determined by the data by any inductive process.</a:t>
            </a:r>
          </a:p>
          <a:p>
            <a:pPr lvl="1"/>
            <a:r>
              <a:rPr lang="en-US" i="1" dirty="0">
                <a:solidFill>
                  <a:schemeClr val="accent1"/>
                </a:solidFill>
              </a:rPr>
              <a:t>And furthermore, I think one can say not only that these </a:t>
            </a:r>
            <a:r>
              <a:rPr lang="en-US" b="1" i="1" dirty="0">
                <a:solidFill>
                  <a:schemeClr val="accent1"/>
                </a:solidFill>
              </a:rPr>
              <a:t>principles are common to all normal speakers of English</a:t>
            </a:r>
            <a:r>
              <a:rPr lang="en-US" i="1" dirty="0">
                <a:solidFill>
                  <a:schemeClr val="accent1"/>
                </a:solidFill>
              </a:rPr>
              <a:t>, but that </a:t>
            </a:r>
            <a:r>
              <a:rPr lang="en-US" b="1" i="1" dirty="0">
                <a:solidFill>
                  <a:schemeClr val="accent1"/>
                </a:solidFill>
              </a:rPr>
              <a:t>very similar principles</a:t>
            </a:r>
            <a:r>
              <a:rPr lang="en-US" i="1" dirty="0">
                <a:solidFill>
                  <a:schemeClr val="accent1"/>
                </a:solidFill>
              </a:rPr>
              <a:t>, if you move to the right level of abstractness, are also </a:t>
            </a:r>
            <a:r>
              <a:rPr lang="en-US" b="1" i="1" dirty="0">
                <a:solidFill>
                  <a:schemeClr val="accent1"/>
                </a:solidFill>
              </a:rPr>
              <a:t>true of every other language</a:t>
            </a:r>
            <a:r>
              <a:rPr lang="en-US" i="1" dirty="0">
                <a:solidFill>
                  <a:schemeClr val="accent1"/>
                </a:solidFill>
              </a:rPr>
              <a:t> that we know of them.</a:t>
            </a:r>
          </a:p>
          <a:p>
            <a:pPr lvl="1"/>
            <a:endParaRPr lang="en-US" dirty="0"/>
          </a:p>
        </p:txBody>
      </p:sp>
    </p:spTree>
    <p:extLst>
      <p:ext uri="{BB962C8B-B14F-4D97-AF65-F5344CB8AC3E}">
        <p14:creationId xmlns:p14="http://schemas.microsoft.com/office/powerpoint/2010/main" val="389966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80686-6FE7-D591-3410-9F4177347DDD}"/>
              </a:ext>
            </a:extLst>
          </p:cNvPr>
          <p:cNvSpPr>
            <a:spLocks noGrp="1"/>
          </p:cNvSpPr>
          <p:nvPr>
            <p:ph type="title"/>
          </p:nvPr>
        </p:nvSpPr>
        <p:spPr/>
        <p:txBody>
          <a:bodyPr/>
          <a:lstStyle/>
          <a:p>
            <a:r>
              <a:rPr lang="en-US" dirty="0"/>
              <a:t>Course Outline</a:t>
            </a:r>
          </a:p>
        </p:txBody>
      </p:sp>
      <p:sp>
        <p:nvSpPr>
          <p:cNvPr id="3" name="Content Placeholder 2">
            <a:extLst>
              <a:ext uri="{FF2B5EF4-FFF2-40B4-BE49-F238E27FC236}">
                <a16:creationId xmlns:a16="http://schemas.microsoft.com/office/drawing/2014/main" id="{40F85FD2-9D53-F783-45C0-0EA27853CA7D}"/>
              </a:ext>
            </a:extLst>
          </p:cNvPr>
          <p:cNvSpPr>
            <a:spLocks noGrp="1"/>
          </p:cNvSpPr>
          <p:nvPr>
            <p:ph idx="1"/>
          </p:nvPr>
        </p:nvSpPr>
        <p:spPr/>
        <p:txBody>
          <a:bodyPr>
            <a:normAutofit/>
          </a:bodyPr>
          <a:lstStyle/>
          <a:p>
            <a:r>
              <a:rPr lang="en-US" b="1" dirty="0">
                <a:solidFill>
                  <a:schemeClr val="accent1"/>
                </a:solidFill>
              </a:rPr>
              <a:t>Today (Lecture 2):</a:t>
            </a:r>
          </a:p>
          <a:p>
            <a:pPr lvl="1"/>
            <a:r>
              <a:rPr lang="en-US" b="1" dirty="0">
                <a:solidFill>
                  <a:schemeClr val="accent2">
                    <a:lumMod val="75000"/>
                  </a:schemeClr>
                </a:solidFill>
              </a:rPr>
              <a:t>Knowledge of Language</a:t>
            </a:r>
          </a:p>
          <a:p>
            <a:pPr lvl="1"/>
            <a:r>
              <a:rPr lang="en-US" b="1" dirty="0"/>
              <a:t>SMT Parser </a:t>
            </a:r>
            <a:r>
              <a:rPr lang="en-US" dirty="0"/>
              <a:t>(</a:t>
            </a:r>
            <a:r>
              <a:rPr lang="en-US" i="1" dirty="0"/>
              <a:t>696A course version, less buggy</a:t>
            </a:r>
            <a:r>
              <a:rPr lang="en-US" dirty="0"/>
              <a:t>)</a:t>
            </a:r>
          </a:p>
          <a:p>
            <a:pPr lvl="1"/>
            <a:r>
              <a:rPr lang="en-US" dirty="0"/>
              <a:t>has some English and Spanish</a:t>
            </a:r>
          </a:p>
          <a:p>
            <a:pPr lvl="1"/>
            <a:r>
              <a:rPr lang="en-US" dirty="0"/>
              <a:t>should work on macOS, Windows 11 and Linux</a:t>
            </a:r>
          </a:p>
          <a:p>
            <a:pPr lvl="1"/>
            <a:r>
              <a:rPr lang="en-US" dirty="0"/>
              <a:t>how to install, run and modify LEX: read the tutorial and manual</a:t>
            </a:r>
          </a:p>
          <a:p>
            <a:pPr lvl="1"/>
            <a:r>
              <a:rPr lang="en-US" dirty="0"/>
              <a:t>hope you have a laptop!</a:t>
            </a:r>
          </a:p>
          <a:p>
            <a:r>
              <a:rPr lang="en-US" b="1" dirty="0">
                <a:solidFill>
                  <a:schemeClr val="accent1"/>
                </a:solidFill>
              </a:rPr>
              <a:t>Heads up: Sept 7</a:t>
            </a:r>
            <a:r>
              <a:rPr lang="en-US" b="1" baseline="30000" dirty="0">
                <a:solidFill>
                  <a:schemeClr val="accent1"/>
                </a:solidFill>
              </a:rPr>
              <a:t>th</a:t>
            </a:r>
            <a:r>
              <a:rPr lang="en-US" b="1" dirty="0">
                <a:solidFill>
                  <a:schemeClr val="accent1"/>
                </a:solidFill>
              </a:rPr>
              <a:t> is Labor Day (no classes)</a:t>
            </a:r>
          </a:p>
        </p:txBody>
      </p:sp>
      <p:sp>
        <p:nvSpPr>
          <p:cNvPr id="4" name="Slide Number Placeholder 3">
            <a:extLst>
              <a:ext uri="{FF2B5EF4-FFF2-40B4-BE49-F238E27FC236}">
                <a16:creationId xmlns:a16="http://schemas.microsoft.com/office/drawing/2014/main" id="{793913BD-EA59-3FE2-87FE-98D38227F72D}"/>
              </a:ext>
            </a:extLst>
          </p:cNvPr>
          <p:cNvSpPr>
            <a:spLocks noGrp="1"/>
          </p:cNvSpPr>
          <p:nvPr>
            <p:ph type="sldNum" sz="quarter" idx="12"/>
          </p:nvPr>
        </p:nvSpPr>
        <p:spPr/>
        <p:txBody>
          <a:bodyPr/>
          <a:lstStyle/>
          <a:p>
            <a:fld id="{6BE0CF3F-A972-BD45-B98F-E3AC04F3F54F}" type="slidenum">
              <a:rPr lang="en-US" smtClean="0"/>
              <a:t>2</a:t>
            </a:fld>
            <a:endParaRPr lang="en-US"/>
          </a:p>
        </p:txBody>
      </p:sp>
    </p:spTree>
    <p:extLst>
      <p:ext uri="{BB962C8B-B14F-4D97-AF65-F5344CB8AC3E}">
        <p14:creationId xmlns:p14="http://schemas.microsoft.com/office/powerpoint/2010/main" val="182914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B3BA5-EC99-102D-FD4B-0F6A1A2ACA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C10EC2-F326-DDFE-4FDE-71F1ED2D5F19}"/>
              </a:ext>
            </a:extLst>
          </p:cNvPr>
          <p:cNvSpPr>
            <a:spLocks noGrp="1"/>
          </p:cNvSpPr>
          <p:nvPr>
            <p:ph type="title"/>
          </p:nvPr>
        </p:nvSpPr>
        <p:spPr/>
        <p:txBody>
          <a:bodyPr/>
          <a:lstStyle/>
          <a:p>
            <a:r>
              <a:rPr lang="en-US" dirty="0"/>
              <a:t>Innateness and Knowledge of Language</a:t>
            </a:r>
          </a:p>
        </p:txBody>
      </p:sp>
      <p:sp>
        <p:nvSpPr>
          <p:cNvPr id="3" name="Content Placeholder 2">
            <a:extLst>
              <a:ext uri="{FF2B5EF4-FFF2-40B4-BE49-F238E27FC236}">
                <a16:creationId xmlns:a16="http://schemas.microsoft.com/office/drawing/2014/main" id="{F04C0C69-B691-593B-6AC7-F3C6A88A5C14}"/>
              </a:ext>
            </a:extLst>
          </p:cNvPr>
          <p:cNvSpPr>
            <a:spLocks noGrp="1"/>
          </p:cNvSpPr>
          <p:nvPr>
            <p:ph idx="1"/>
          </p:nvPr>
        </p:nvSpPr>
        <p:spPr/>
        <p:txBody>
          <a:bodyPr/>
          <a:lstStyle/>
          <a:p>
            <a:r>
              <a:rPr lang="en-US" dirty="0"/>
              <a:t>From the same talk:</a:t>
            </a:r>
          </a:p>
          <a:p>
            <a:pPr lvl="1"/>
            <a:r>
              <a:rPr lang="en-US" i="1" dirty="0">
                <a:solidFill>
                  <a:schemeClr val="accent1"/>
                </a:solidFill>
              </a:rPr>
              <a:t>If, say, a biologist or an engineer were faced with such a situation, and it was not the human being that was involved, but rather some other organism or some automaton, let's say, he would immediately conclude that these principles are part of the </a:t>
            </a:r>
            <a:r>
              <a:rPr lang="en-US" b="1" i="1" dirty="0">
                <a:solidFill>
                  <a:schemeClr val="accent1"/>
                </a:solidFill>
              </a:rPr>
              <a:t>internal structure of the device</a:t>
            </a:r>
            <a:r>
              <a:rPr lang="en-US" i="1" dirty="0">
                <a:solidFill>
                  <a:schemeClr val="accent1"/>
                </a:solidFill>
              </a:rPr>
              <a:t>.</a:t>
            </a:r>
          </a:p>
          <a:p>
            <a:pPr lvl="1"/>
            <a:r>
              <a:rPr lang="en-US" i="1" dirty="0">
                <a:solidFill>
                  <a:schemeClr val="accent1"/>
                </a:solidFill>
              </a:rPr>
              <a:t>And that is used as the basis for developing specific knowledge on the basis of whatever data is available.</a:t>
            </a:r>
          </a:p>
          <a:p>
            <a:pPr lvl="1"/>
            <a:r>
              <a:rPr lang="en-US" i="1" dirty="0">
                <a:solidFill>
                  <a:schemeClr val="accent1"/>
                </a:solidFill>
              </a:rPr>
              <a:t>Now, if the theories are widely enough spread in the sense that not too many of them are compatible with small amounts of data, then the process of</a:t>
            </a:r>
            <a:r>
              <a:rPr lang="en-US" b="1" i="1" dirty="0">
                <a:solidFill>
                  <a:schemeClr val="accent1"/>
                </a:solidFill>
              </a:rPr>
              <a:t> acquiring a very rich theory on the basis of very degenerate and restrictive data</a:t>
            </a:r>
            <a:r>
              <a:rPr lang="en-US" i="1" dirty="0">
                <a:solidFill>
                  <a:schemeClr val="accent1"/>
                </a:solidFill>
              </a:rPr>
              <a:t> is possible.</a:t>
            </a:r>
          </a:p>
        </p:txBody>
      </p:sp>
    </p:spTree>
    <p:extLst>
      <p:ext uri="{BB962C8B-B14F-4D97-AF65-F5344CB8AC3E}">
        <p14:creationId xmlns:p14="http://schemas.microsoft.com/office/powerpoint/2010/main" val="3724971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919E4-0A3C-3C01-E6FC-26EB9556BB7E}"/>
              </a:ext>
            </a:extLst>
          </p:cNvPr>
          <p:cNvSpPr>
            <a:spLocks noGrp="1"/>
          </p:cNvSpPr>
          <p:nvPr>
            <p:ph type="title"/>
          </p:nvPr>
        </p:nvSpPr>
        <p:spPr/>
        <p:txBody>
          <a:bodyPr/>
          <a:lstStyle/>
          <a:p>
            <a:r>
              <a:rPr lang="en-US" dirty="0"/>
              <a:t>W. von Humboldt (1836)</a:t>
            </a:r>
          </a:p>
        </p:txBody>
      </p:sp>
      <p:sp>
        <p:nvSpPr>
          <p:cNvPr id="3" name="Content Placeholder 2">
            <a:extLst>
              <a:ext uri="{FF2B5EF4-FFF2-40B4-BE49-F238E27FC236}">
                <a16:creationId xmlns:a16="http://schemas.microsoft.com/office/drawing/2014/main" id="{6D5D4E7B-9C94-ED4C-FCBE-7B2727B6F51B}"/>
              </a:ext>
            </a:extLst>
          </p:cNvPr>
          <p:cNvSpPr>
            <a:spLocks noGrp="1"/>
          </p:cNvSpPr>
          <p:nvPr>
            <p:ph idx="1"/>
          </p:nvPr>
        </p:nvSpPr>
        <p:spPr>
          <a:xfrm>
            <a:off x="838199" y="1825625"/>
            <a:ext cx="11058625" cy="4351338"/>
          </a:xfrm>
        </p:spPr>
        <p:txBody>
          <a:bodyPr/>
          <a:lstStyle/>
          <a:p>
            <a:r>
              <a:rPr lang="en-US" dirty="0"/>
              <a:t>Chomsky (1964),</a:t>
            </a:r>
            <a:r>
              <a:rPr lang="en-US" i="1" dirty="0"/>
              <a:t> Logical Basis of Linguistic Theory</a:t>
            </a:r>
            <a:r>
              <a:rPr lang="en-US" dirty="0"/>
              <a:t> (LSLT),  cites von Humboldt extensively</a:t>
            </a:r>
          </a:p>
          <a:p>
            <a:r>
              <a:rPr lang="en-US" sz="3200" i="1" dirty="0"/>
              <a:t>On Language</a:t>
            </a:r>
            <a:r>
              <a:rPr lang="en-US" sz="3200" dirty="0"/>
              <a:t> (1836):</a:t>
            </a:r>
          </a:p>
          <a:p>
            <a:pPr lvl="1"/>
            <a:r>
              <a:rPr lang="en-US" sz="2800" dirty="0">
                <a:solidFill>
                  <a:schemeClr val="accent1"/>
                </a:solidFill>
              </a:rPr>
              <a:t>"</a:t>
            </a:r>
            <a:r>
              <a:rPr lang="en-US" sz="2800" i="1" dirty="0">
                <a:solidFill>
                  <a:schemeClr val="accent1"/>
                </a:solidFill>
              </a:rPr>
              <a:t>Language is an </a:t>
            </a:r>
            <a:r>
              <a:rPr lang="en-US" sz="2800" b="1" i="1" dirty="0">
                <a:solidFill>
                  <a:schemeClr val="accent1"/>
                </a:solidFill>
              </a:rPr>
              <a:t>involuntary emanation of the mind</a:t>
            </a:r>
            <a:r>
              <a:rPr lang="en-US" sz="2800" i="1" dirty="0">
                <a:solidFill>
                  <a:schemeClr val="accent1"/>
                </a:solidFill>
              </a:rPr>
              <a:t>, no work of nations, but a gift fallen to them by their inner destiny</a:t>
            </a:r>
            <a:r>
              <a:rPr lang="en-US" sz="2800" dirty="0">
                <a:solidFill>
                  <a:schemeClr val="accent1"/>
                </a:solidFill>
              </a:rPr>
              <a:t>." </a:t>
            </a:r>
          </a:p>
          <a:p>
            <a:pPr lvl="1"/>
            <a:r>
              <a:rPr lang="en-US" sz="2800" dirty="0">
                <a:solidFill>
                  <a:schemeClr val="accent1"/>
                </a:solidFill>
              </a:rPr>
              <a:t>"</a:t>
            </a:r>
            <a:r>
              <a:rPr lang="en-US" sz="2800" i="1" dirty="0">
                <a:solidFill>
                  <a:schemeClr val="accent1"/>
                </a:solidFill>
              </a:rPr>
              <a:t>Every language is produced by the </a:t>
            </a:r>
            <a:r>
              <a:rPr lang="en-US" sz="2800" b="1" i="1" dirty="0">
                <a:solidFill>
                  <a:schemeClr val="accent1"/>
                </a:solidFill>
              </a:rPr>
              <a:t>original tendency</a:t>
            </a:r>
            <a:r>
              <a:rPr lang="en-US" sz="2800" i="1" dirty="0">
                <a:solidFill>
                  <a:schemeClr val="accent1"/>
                </a:solidFill>
              </a:rPr>
              <a:t> or '</a:t>
            </a:r>
            <a:r>
              <a:rPr lang="en-US" sz="2800" b="1" i="1" dirty="0">
                <a:solidFill>
                  <a:schemeClr val="accent1"/>
                </a:solidFill>
              </a:rPr>
              <a:t>original talent</a:t>
            </a:r>
            <a:r>
              <a:rPr lang="en-US" sz="2800" i="1" dirty="0">
                <a:solidFill>
                  <a:schemeClr val="accent1"/>
                </a:solidFill>
              </a:rPr>
              <a:t>' shared by all human beings.</a:t>
            </a:r>
            <a:r>
              <a:rPr lang="en-US" sz="2800" dirty="0">
                <a:solidFill>
                  <a:schemeClr val="accent1"/>
                </a:solidFill>
              </a:rPr>
              <a:t>"</a:t>
            </a:r>
          </a:p>
        </p:txBody>
      </p:sp>
      <p:sp>
        <p:nvSpPr>
          <p:cNvPr id="7" name="Slide Number Placeholder 6">
            <a:extLst>
              <a:ext uri="{FF2B5EF4-FFF2-40B4-BE49-F238E27FC236}">
                <a16:creationId xmlns:a16="http://schemas.microsoft.com/office/drawing/2014/main" id="{4763B5BE-1433-BFE4-6493-CED84FF7AD7F}"/>
              </a:ext>
            </a:extLst>
          </p:cNvPr>
          <p:cNvSpPr>
            <a:spLocks noGrp="1"/>
          </p:cNvSpPr>
          <p:nvPr>
            <p:ph type="sldNum" sz="quarter" idx="10"/>
          </p:nvPr>
        </p:nvSpPr>
        <p:spPr>
          <a:xfrm>
            <a:off x="838200" y="6351656"/>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2</a:t>
            </a:r>
          </a:p>
        </p:txBody>
      </p:sp>
    </p:spTree>
    <p:extLst>
      <p:ext uri="{BB962C8B-B14F-4D97-AF65-F5344CB8AC3E}">
        <p14:creationId xmlns:p14="http://schemas.microsoft.com/office/powerpoint/2010/main" val="181505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87A50-CE42-4DDF-DA2C-94DCF504F7BE}"/>
              </a:ext>
            </a:extLst>
          </p:cNvPr>
          <p:cNvSpPr>
            <a:spLocks noGrp="1"/>
          </p:cNvSpPr>
          <p:nvPr>
            <p:ph type="title"/>
          </p:nvPr>
        </p:nvSpPr>
        <p:spPr/>
        <p:txBody>
          <a:bodyPr/>
          <a:lstStyle/>
          <a:p>
            <a:r>
              <a:rPr lang="en-US" dirty="0"/>
              <a:t>Peirce and Human Learning (Discovery)</a:t>
            </a:r>
          </a:p>
        </p:txBody>
      </p:sp>
      <p:sp>
        <p:nvSpPr>
          <p:cNvPr id="3" name="Content Placeholder 2">
            <a:extLst>
              <a:ext uri="{FF2B5EF4-FFF2-40B4-BE49-F238E27FC236}">
                <a16:creationId xmlns:a16="http://schemas.microsoft.com/office/drawing/2014/main" id="{CE2FD803-7C32-75E1-D877-F99C7856C631}"/>
              </a:ext>
            </a:extLst>
          </p:cNvPr>
          <p:cNvSpPr>
            <a:spLocks noGrp="1"/>
          </p:cNvSpPr>
          <p:nvPr>
            <p:ph idx="1"/>
          </p:nvPr>
        </p:nvSpPr>
        <p:spPr>
          <a:xfrm>
            <a:off x="838200" y="1935125"/>
            <a:ext cx="10515600" cy="4241837"/>
          </a:xfrm>
        </p:spPr>
        <p:txBody>
          <a:bodyPr>
            <a:normAutofit fontScale="77500" lnSpcReduction="2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400" b="0" i="0" u="none" strike="noStrike" kern="1200" cap="none" spc="0" normalizeH="0" baseline="0" noProof="0" dirty="0">
                <a:ln>
                  <a:noFill/>
                </a:ln>
                <a:solidFill>
                  <a:prstClr val="black"/>
                </a:solidFill>
                <a:effectLst/>
                <a:uLnTx/>
                <a:uFillTx/>
                <a:latin typeface="Aptos" panose="02110004020202020204"/>
                <a:ea typeface="+mn-ea"/>
                <a:cs typeface="+mn-cs"/>
              </a:rPr>
              <a:t>From the same talk:</a:t>
            </a:r>
          </a:p>
          <a:p>
            <a:pPr lvl="1">
              <a:spcBef>
                <a:spcPts val="1000"/>
              </a:spcBef>
              <a:defRPr/>
            </a:pPr>
            <a:r>
              <a:rPr lang="en-US" sz="2600" i="1" dirty="0">
                <a:solidFill>
                  <a:schemeClr val="accent1"/>
                </a:solidFill>
              </a:rPr>
              <a:t>If you had an </a:t>
            </a:r>
            <a:r>
              <a:rPr lang="en-US" sz="2600" b="1" i="1" dirty="0">
                <a:solidFill>
                  <a:schemeClr val="accent1"/>
                </a:solidFill>
              </a:rPr>
              <a:t>automaton</a:t>
            </a:r>
            <a:r>
              <a:rPr lang="en-US" sz="2600" i="1" dirty="0">
                <a:solidFill>
                  <a:schemeClr val="accent1"/>
                </a:solidFill>
              </a:rPr>
              <a:t>, let's say, which had to come out with a very rich and highly articulated and specific and extensive theory and only had small degenerate data available to it, it would be able to do that </a:t>
            </a:r>
            <a:r>
              <a:rPr lang="en-US" sz="2600" b="1" i="1" dirty="0">
                <a:solidFill>
                  <a:schemeClr val="accent1"/>
                </a:solidFill>
              </a:rPr>
              <a:t>only if it had an initial characterization of the form of the theory that was quite restrictive </a:t>
            </a:r>
            <a:r>
              <a:rPr lang="en-US" sz="2600" i="1" dirty="0">
                <a:solidFill>
                  <a:schemeClr val="accent1"/>
                </a:solidFill>
              </a:rPr>
              <a:t>and that made available only a</a:t>
            </a:r>
            <a:r>
              <a:rPr lang="en-US" sz="2600" b="1" i="1" dirty="0">
                <a:solidFill>
                  <a:schemeClr val="accent1"/>
                </a:solidFill>
              </a:rPr>
              <a:t> fairly small number of possible hypotheses.</a:t>
            </a:r>
          </a:p>
          <a:p>
            <a:pPr lvl="1">
              <a:spcBef>
                <a:spcPts val="1000"/>
              </a:spcBef>
              <a:defRPr/>
            </a:pPr>
            <a:r>
              <a:rPr lang="en-US" sz="2600" i="1" dirty="0">
                <a:solidFill>
                  <a:schemeClr val="accent1"/>
                </a:solidFill>
              </a:rPr>
              <a:t>And it seems to me that the study of language leads to the, suggests very strongly, that </a:t>
            </a:r>
            <a:r>
              <a:rPr lang="en-US" sz="2600" b="1" i="1" dirty="0">
                <a:solidFill>
                  <a:schemeClr val="accent1"/>
                </a:solidFill>
              </a:rPr>
              <a:t>that's the way that the human mind works</a:t>
            </a:r>
            <a:r>
              <a:rPr lang="en-US" sz="2600" i="1" dirty="0">
                <a:solidFill>
                  <a:schemeClr val="accent1"/>
                </a:solidFill>
              </a:rPr>
              <a:t>, at least in this domain.</a:t>
            </a:r>
          </a:p>
          <a:p>
            <a:pPr lvl="1">
              <a:spcBef>
                <a:spcPts val="1000"/>
              </a:spcBef>
              <a:defRPr/>
            </a:pPr>
            <a:r>
              <a:rPr lang="en-US" sz="2600" i="1" dirty="0">
                <a:solidFill>
                  <a:schemeClr val="accent1"/>
                </a:solidFill>
              </a:rPr>
              <a:t>And that does recall very, well, almost in word for word paraphrase, some very interesting lectures of</a:t>
            </a:r>
            <a:r>
              <a:rPr lang="en-US" sz="2600" b="1" i="1" dirty="0">
                <a:solidFill>
                  <a:schemeClr val="accent1"/>
                </a:solidFill>
              </a:rPr>
              <a:t> Peirce on abduction</a:t>
            </a:r>
            <a:r>
              <a:rPr lang="en-US" sz="2600" i="1" dirty="0">
                <a:solidFill>
                  <a:schemeClr val="accent1"/>
                </a:solidFill>
              </a:rPr>
              <a:t>, where he proposed, on very weak grounds actually, that </a:t>
            </a:r>
            <a:r>
              <a:rPr lang="en-US" sz="2600" b="1" i="1" dirty="0">
                <a:solidFill>
                  <a:schemeClr val="accent1"/>
                </a:solidFill>
              </a:rPr>
              <a:t>all human learning is of this sort.</a:t>
            </a:r>
          </a:p>
          <a:p>
            <a:pPr lvl="1">
              <a:spcBef>
                <a:spcPts val="1000"/>
              </a:spcBef>
              <a:defRPr/>
            </a:pPr>
            <a:r>
              <a:rPr lang="en-US" sz="2600" i="1" dirty="0">
                <a:solidFill>
                  <a:schemeClr val="accent1"/>
                </a:solidFill>
              </a:rPr>
              <a:t>In fact, you may remember he argued even that </a:t>
            </a:r>
            <a:r>
              <a:rPr lang="en-US" sz="2600" b="1" i="1" dirty="0">
                <a:solidFill>
                  <a:schemeClr val="accent1"/>
                </a:solidFill>
              </a:rPr>
              <a:t>there's only a very small number of possible theories</a:t>
            </a:r>
            <a:r>
              <a:rPr lang="en-US" sz="2600" i="1" dirty="0">
                <a:solidFill>
                  <a:schemeClr val="accent1"/>
                </a:solidFill>
              </a:rPr>
              <a:t>, that human beings will ever be able to acquire.</a:t>
            </a:r>
          </a:p>
          <a:p>
            <a:pPr lvl="1">
              <a:spcBef>
                <a:spcPts val="1000"/>
              </a:spcBef>
              <a:defRPr/>
            </a:pPr>
            <a:r>
              <a:rPr lang="en-US" sz="2600" i="1" dirty="0">
                <a:solidFill>
                  <a:schemeClr val="accent1"/>
                </a:solidFill>
              </a:rPr>
              <a:t>he argued that if you look at the history of science, you see that when people have asked certain questions, then </a:t>
            </a:r>
            <a:r>
              <a:rPr lang="en-US" sz="2600" b="1" i="1" dirty="0">
                <a:solidFill>
                  <a:schemeClr val="accent1"/>
                </a:solidFill>
              </a:rPr>
              <a:t>almost immediately something rather like what is taken to be the right answer came out.</a:t>
            </a:r>
          </a:p>
        </p:txBody>
      </p:sp>
      <p:sp>
        <p:nvSpPr>
          <p:cNvPr id="5" name="TextBox 4">
            <a:extLst>
              <a:ext uri="{FF2B5EF4-FFF2-40B4-BE49-F238E27FC236}">
                <a16:creationId xmlns:a16="http://schemas.microsoft.com/office/drawing/2014/main" id="{D081BBBC-BA03-DCAB-19EB-A00437C8CBDD}"/>
              </a:ext>
            </a:extLst>
          </p:cNvPr>
          <p:cNvSpPr txBox="1"/>
          <p:nvPr/>
        </p:nvSpPr>
        <p:spPr>
          <a:xfrm>
            <a:off x="5653861" y="1335853"/>
            <a:ext cx="5699939" cy="95410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sz="2000" b="1" dirty="0"/>
              <a:t>Background: </a:t>
            </a:r>
          </a:p>
          <a:p>
            <a:pPr lvl="1"/>
            <a:r>
              <a:rPr lang="en-US" dirty="0"/>
              <a:t>Charles Sanders Peirce (abduction): </a:t>
            </a:r>
            <a:r>
              <a:rPr lang="en-US" sz="1600" dirty="0">
                <a:hlinkClick r:id="rId2"/>
              </a:rPr>
              <a:t>https://plato.stanford.edu/entries/abduction/peirce.html</a:t>
            </a:r>
            <a:endParaRPr lang="en-US" dirty="0"/>
          </a:p>
        </p:txBody>
      </p:sp>
    </p:spTree>
    <p:extLst>
      <p:ext uri="{BB962C8B-B14F-4D97-AF65-F5344CB8AC3E}">
        <p14:creationId xmlns:p14="http://schemas.microsoft.com/office/powerpoint/2010/main" val="530754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B0510-082D-57FF-CA55-8AEB9C4B7AE0}"/>
              </a:ext>
            </a:extLst>
          </p:cNvPr>
          <p:cNvSpPr>
            <a:spLocks noGrp="1"/>
          </p:cNvSpPr>
          <p:nvPr>
            <p:ph type="title"/>
          </p:nvPr>
        </p:nvSpPr>
        <p:spPr/>
        <p:txBody>
          <a:bodyPr/>
          <a:lstStyle/>
          <a:p>
            <a:r>
              <a:rPr lang="en-US" dirty="0"/>
              <a:t>Acquisition and Innateness</a:t>
            </a:r>
          </a:p>
        </p:txBody>
      </p:sp>
      <p:sp>
        <p:nvSpPr>
          <p:cNvPr id="3" name="Content Placeholder 2">
            <a:extLst>
              <a:ext uri="{FF2B5EF4-FFF2-40B4-BE49-F238E27FC236}">
                <a16:creationId xmlns:a16="http://schemas.microsoft.com/office/drawing/2014/main" id="{738F52A3-5B58-85E0-6D94-9AC0FDAE6E1F}"/>
              </a:ext>
            </a:extLst>
          </p:cNvPr>
          <p:cNvSpPr>
            <a:spLocks noGrp="1"/>
          </p:cNvSpPr>
          <p:nvPr>
            <p:ph idx="1"/>
          </p:nvPr>
        </p:nvSpPr>
        <p:spPr>
          <a:xfrm>
            <a:off x="838199" y="1853852"/>
            <a:ext cx="10710797" cy="4897677"/>
          </a:xfrm>
        </p:spPr>
        <p:txBody>
          <a:bodyPr>
            <a:normAutofit fontScale="77500" lnSpcReduction="20000"/>
          </a:bodyPr>
          <a:lstStyle/>
          <a:p>
            <a:r>
              <a:rPr lang="en-US" sz="3600" dirty="0">
                <a:solidFill>
                  <a:prstClr val="black"/>
                </a:solidFill>
              </a:rPr>
              <a:t>From the same talk:</a:t>
            </a:r>
          </a:p>
          <a:p>
            <a:pPr lvl="1"/>
            <a:r>
              <a:rPr lang="en-US" sz="2800" i="1" dirty="0">
                <a:solidFill>
                  <a:schemeClr val="accent1"/>
                </a:solidFill>
              </a:rPr>
              <a:t>On what grounds is the </a:t>
            </a:r>
            <a:r>
              <a:rPr lang="en-US" sz="2800" b="1" i="1" dirty="0">
                <a:solidFill>
                  <a:schemeClr val="accent1"/>
                </a:solidFill>
              </a:rPr>
              <a:t>data in the acquisition of language held to be so limited</a:t>
            </a:r>
            <a:r>
              <a:rPr lang="en-US" sz="2800" i="1" dirty="0">
                <a:solidFill>
                  <a:schemeClr val="accent1"/>
                </a:solidFill>
              </a:rPr>
              <a:t> that </a:t>
            </a:r>
            <a:r>
              <a:rPr lang="en-US" sz="2800" b="1" i="1" dirty="0">
                <a:solidFill>
                  <a:schemeClr val="accent1"/>
                </a:solidFill>
              </a:rPr>
              <a:t>only the theory of innate knowledge</a:t>
            </a:r>
            <a:r>
              <a:rPr lang="en-US" sz="2800" i="1" dirty="0">
                <a:solidFill>
                  <a:schemeClr val="accent1"/>
                </a:solidFill>
              </a:rPr>
              <a:t> can account for the acquisition of language?</a:t>
            </a:r>
          </a:p>
          <a:p>
            <a:pPr lvl="1"/>
            <a:r>
              <a:rPr lang="en-US" sz="2800" i="1" dirty="0">
                <a:solidFill>
                  <a:schemeClr val="accent1"/>
                </a:solidFill>
              </a:rPr>
              <a:t>One person has a certain,</a:t>
            </a:r>
            <a:r>
              <a:rPr lang="en-US" sz="2800" b="1" i="1" dirty="0">
                <a:solidFill>
                  <a:schemeClr val="accent1"/>
                </a:solidFill>
              </a:rPr>
              <a:t> reasonably small number of seconds of lifetime</a:t>
            </a:r>
            <a:r>
              <a:rPr lang="en-US" sz="2800" i="1" dirty="0">
                <a:solidFill>
                  <a:schemeClr val="accent1"/>
                </a:solidFill>
              </a:rPr>
              <a:t>. And in that number, there's a certain number of seconds he's had </a:t>
            </a:r>
            <a:r>
              <a:rPr lang="en-US" sz="2800" b="1" i="1" dirty="0">
                <a:solidFill>
                  <a:schemeClr val="accent1"/>
                </a:solidFill>
              </a:rPr>
              <a:t>a certain number of utterances presented to him</a:t>
            </a:r>
            <a:r>
              <a:rPr lang="en-US" sz="2800" i="1" dirty="0">
                <a:solidFill>
                  <a:schemeClr val="accent1"/>
                </a:solidFill>
              </a:rPr>
              <a:t> in particular situations.</a:t>
            </a:r>
          </a:p>
          <a:p>
            <a:pPr lvl="1"/>
            <a:r>
              <a:rPr lang="en-US" sz="2800" i="1" dirty="0">
                <a:solidFill>
                  <a:schemeClr val="accent1"/>
                </a:solidFill>
              </a:rPr>
              <a:t>And if you characterize all of that in any fashion that you like, </a:t>
            </a:r>
            <a:r>
              <a:rPr lang="en-US" sz="2800" b="1" i="1" dirty="0">
                <a:solidFill>
                  <a:schemeClr val="accent1"/>
                </a:solidFill>
              </a:rPr>
              <a:t>it's not the basis for induction</a:t>
            </a:r>
            <a:r>
              <a:rPr lang="en-US" sz="2800" i="1" dirty="0">
                <a:solidFill>
                  <a:schemeClr val="accent1"/>
                </a:solidFill>
              </a:rPr>
              <a:t> by any </a:t>
            </a:r>
            <a:r>
              <a:rPr lang="en-US" sz="2800" b="1" i="1" dirty="0">
                <a:solidFill>
                  <a:schemeClr val="accent1"/>
                </a:solidFill>
              </a:rPr>
              <a:t>specifiable principles of induction</a:t>
            </a:r>
            <a:r>
              <a:rPr lang="en-US" sz="2800" i="1" dirty="0">
                <a:solidFill>
                  <a:schemeClr val="accent1"/>
                </a:solidFill>
              </a:rPr>
              <a:t> that </a:t>
            </a:r>
            <a:r>
              <a:rPr lang="en-US" sz="2800" b="1" i="1" dirty="0">
                <a:solidFill>
                  <a:schemeClr val="accent1"/>
                </a:solidFill>
              </a:rPr>
              <a:t>don't incorporate the generative grammar</a:t>
            </a:r>
            <a:r>
              <a:rPr lang="en-US" sz="2800" i="1" dirty="0">
                <a:solidFill>
                  <a:schemeClr val="accent1"/>
                </a:solidFill>
              </a:rPr>
              <a:t>.</a:t>
            </a:r>
          </a:p>
          <a:p>
            <a:pPr lvl="1"/>
            <a:r>
              <a:rPr lang="en-US" sz="2800" i="1" dirty="0">
                <a:solidFill>
                  <a:schemeClr val="accent1"/>
                </a:solidFill>
              </a:rPr>
              <a:t>I would argue two things. First of all, that those principles of induction have </a:t>
            </a:r>
            <a:r>
              <a:rPr lang="en-US" sz="2800" b="1" i="1" dirty="0">
                <a:solidFill>
                  <a:schemeClr val="accent1"/>
                </a:solidFill>
              </a:rPr>
              <a:t>absolutely no generality</a:t>
            </a:r>
            <a:r>
              <a:rPr lang="en-US" sz="2800" i="1" dirty="0">
                <a:solidFill>
                  <a:schemeClr val="accent1"/>
                </a:solidFill>
              </a:rPr>
              <a:t>, that </a:t>
            </a:r>
            <a:r>
              <a:rPr lang="en-US" sz="2800" b="1" i="1" dirty="0">
                <a:solidFill>
                  <a:schemeClr val="accent1"/>
                </a:solidFill>
              </a:rPr>
              <a:t>they would be unique [to] language acquisition</a:t>
            </a:r>
            <a:r>
              <a:rPr lang="en-US" sz="2800" i="1" dirty="0">
                <a:solidFill>
                  <a:schemeClr val="accent1"/>
                </a:solidFill>
              </a:rPr>
              <a:t>, as far as we know.</a:t>
            </a:r>
          </a:p>
          <a:p>
            <a:pPr lvl="1"/>
            <a:r>
              <a:rPr lang="en-US" sz="2800" i="1" dirty="0">
                <a:solidFill>
                  <a:schemeClr val="accent1"/>
                </a:solidFill>
              </a:rPr>
              <a:t>And secondly, that the principles of induction would, in fact, be just what I described, namely, </a:t>
            </a:r>
            <a:r>
              <a:rPr lang="en-US" sz="2800" b="1" i="1" dirty="0">
                <a:solidFill>
                  <a:schemeClr val="accent1"/>
                </a:solidFill>
              </a:rPr>
              <a:t>they would list, in some manner, a set of attainable theories</a:t>
            </a:r>
            <a:r>
              <a:rPr lang="en-US" sz="2800" i="1" dirty="0">
                <a:solidFill>
                  <a:schemeClr val="accent1"/>
                </a:solidFill>
              </a:rPr>
              <a:t>.</a:t>
            </a:r>
          </a:p>
          <a:p>
            <a:pPr lvl="1"/>
            <a:r>
              <a:rPr lang="en-US" sz="2800" i="1" dirty="0">
                <a:solidFill>
                  <a:schemeClr val="accent1"/>
                </a:solidFill>
              </a:rPr>
              <a:t>And maybe </a:t>
            </a:r>
            <a:r>
              <a:rPr lang="en-US" sz="2800" b="1" i="1" dirty="0">
                <a:solidFill>
                  <a:schemeClr val="accent1"/>
                </a:solidFill>
              </a:rPr>
              <a:t>a technique for choosing among them</a:t>
            </a:r>
            <a:r>
              <a:rPr lang="en-US" sz="2800" i="1" dirty="0">
                <a:solidFill>
                  <a:schemeClr val="accent1"/>
                </a:solidFill>
              </a:rPr>
              <a:t>, and a </a:t>
            </a:r>
            <a:r>
              <a:rPr lang="en-US" sz="2800" b="1" i="1" dirty="0">
                <a:solidFill>
                  <a:schemeClr val="accent1"/>
                </a:solidFill>
              </a:rPr>
              <a:t>technique for judging confirmation</a:t>
            </a:r>
            <a:r>
              <a:rPr lang="en-US" sz="2800" i="1" dirty="0">
                <a:solidFill>
                  <a:schemeClr val="accent1"/>
                </a:solidFill>
              </a:rPr>
              <a:t>.</a:t>
            </a:r>
          </a:p>
        </p:txBody>
      </p:sp>
      <p:sp>
        <p:nvSpPr>
          <p:cNvPr id="5" name="TextBox 4">
            <a:extLst>
              <a:ext uri="{FF2B5EF4-FFF2-40B4-BE49-F238E27FC236}">
                <a16:creationId xmlns:a16="http://schemas.microsoft.com/office/drawing/2014/main" id="{3F80AC8A-D458-69A9-3541-52CC43BDC676}"/>
              </a:ext>
            </a:extLst>
          </p:cNvPr>
          <p:cNvSpPr txBox="1"/>
          <p:nvPr/>
        </p:nvSpPr>
        <p:spPr>
          <a:xfrm>
            <a:off x="4490579" y="1229023"/>
            <a:ext cx="7058417" cy="92333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i="1" dirty="0"/>
              <a:t>And it can be shown false by somebody solving the problem of constructing general techniques, heuristic techniques, or techniques of induction that don't have those two properties.</a:t>
            </a:r>
          </a:p>
        </p:txBody>
      </p:sp>
    </p:spTree>
    <p:extLst>
      <p:ext uri="{BB962C8B-B14F-4D97-AF65-F5344CB8AC3E}">
        <p14:creationId xmlns:p14="http://schemas.microsoft.com/office/powerpoint/2010/main" val="2253458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BEC61-94B1-255F-0AFE-19F39F596885}"/>
              </a:ext>
            </a:extLst>
          </p:cNvPr>
          <p:cNvSpPr>
            <a:spLocks noGrp="1"/>
          </p:cNvSpPr>
          <p:nvPr>
            <p:ph type="title"/>
          </p:nvPr>
        </p:nvSpPr>
        <p:spPr/>
        <p:txBody>
          <a:bodyPr/>
          <a:lstStyle/>
          <a:p>
            <a:r>
              <a:rPr lang="en-US" dirty="0"/>
              <a:t>Piantadosi (2024) vs. Chomsky</a:t>
            </a:r>
          </a:p>
        </p:txBody>
      </p:sp>
      <p:sp>
        <p:nvSpPr>
          <p:cNvPr id="3" name="Content Placeholder 2">
            <a:extLst>
              <a:ext uri="{FF2B5EF4-FFF2-40B4-BE49-F238E27FC236}">
                <a16:creationId xmlns:a16="http://schemas.microsoft.com/office/drawing/2014/main" id="{C1332AEF-751C-962A-9A71-25AABAE63709}"/>
              </a:ext>
            </a:extLst>
          </p:cNvPr>
          <p:cNvSpPr>
            <a:spLocks noGrp="1"/>
          </p:cNvSpPr>
          <p:nvPr>
            <p:ph idx="1"/>
          </p:nvPr>
        </p:nvSpPr>
        <p:spPr/>
        <p:txBody>
          <a:bodyPr>
            <a:normAutofit/>
          </a:bodyPr>
          <a:lstStyle/>
          <a:p>
            <a:r>
              <a:rPr lang="en-US" sz="3200" b="1" dirty="0">
                <a:solidFill>
                  <a:schemeClr val="accent1"/>
                </a:solidFill>
              </a:rPr>
              <a:t>Modern language models refute Chomsky’s approach to language				      </a:t>
            </a:r>
            <a:r>
              <a:rPr lang="en-US" sz="2400" dirty="0">
                <a:solidFill>
                  <a:srgbClr val="000000"/>
                </a:solidFill>
                <a:latin typeface="-webkit-standard"/>
              </a:rPr>
              <a:t>(Piantadosi, </a:t>
            </a:r>
            <a:r>
              <a:rPr lang="en-US" sz="2400" i="1" dirty="0" err="1">
                <a:solidFill>
                  <a:srgbClr val="000000"/>
                </a:solidFill>
                <a:latin typeface="-webkit-standard"/>
              </a:rPr>
              <a:t>lingbuzz</a:t>
            </a:r>
            <a:r>
              <a:rPr lang="en-US" sz="2400" dirty="0">
                <a:solidFill>
                  <a:srgbClr val="000000"/>
                </a:solidFill>
                <a:latin typeface="-webkit-standard"/>
              </a:rPr>
              <a:t> 2023; 2024)</a:t>
            </a:r>
            <a:endParaRPr lang="en-US" dirty="0"/>
          </a:p>
          <a:p>
            <a:r>
              <a:rPr lang="en-US" b="0" i="1" u="none" strike="noStrike" dirty="0">
                <a:solidFill>
                  <a:srgbClr val="000000"/>
                </a:solidFill>
                <a:effectLst/>
              </a:rPr>
              <a:t>The rise and success of [</a:t>
            </a:r>
            <a:r>
              <a:rPr lang="en-US" b="1" i="1" u="none" strike="noStrike" dirty="0">
                <a:solidFill>
                  <a:srgbClr val="000000"/>
                </a:solidFill>
                <a:effectLst/>
              </a:rPr>
              <a:t>LLMs</a:t>
            </a:r>
            <a:r>
              <a:rPr lang="en-US" b="0" i="1" u="none" strike="noStrike" dirty="0">
                <a:solidFill>
                  <a:srgbClr val="000000"/>
                </a:solidFill>
                <a:effectLst/>
              </a:rPr>
              <a:t>] undermines virtually every strong claim for the innateness of language that has been proposed by </a:t>
            </a:r>
            <a:r>
              <a:rPr lang="en-US" b="1" i="1" u="none" strike="noStrike" dirty="0">
                <a:solidFill>
                  <a:srgbClr val="000000"/>
                </a:solidFill>
                <a:effectLst/>
              </a:rPr>
              <a:t>generative linguistics</a:t>
            </a:r>
            <a:r>
              <a:rPr lang="en-US" b="0" i="1" u="none" strike="noStrike" dirty="0">
                <a:solidFill>
                  <a:srgbClr val="000000"/>
                </a:solidFill>
                <a:effectLst/>
              </a:rPr>
              <a:t>. </a:t>
            </a:r>
          </a:p>
          <a:p>
            <a:r>
              <a:rPr lang="en-US" b="0" i="1" u="none" strike="noStrike" dirty="0">
                <a:solidFill>
                  <a:srgbClr val="000000"/>
                </a:solidFill>
                <a:effectLst/>
              </a:rPr>
              <a:t>Modern machine learning has subverted and bypassed the entire theoretical framework of Chomsky's approach, including its core claims to particular insights, principles, structures, and processes</a:t>
            </a:r>
            <a:r>
              <a:rPr lang="en-US" b="0" i="0" u="none" strike="noStrike" dirty="0">
                <a:solidFill>
                  <a:srgbClr val="000000"/>
                </a:solidFill>
                <a:effectLst/>
              </a:rPr>
              <a:t>.</a:t>
            </a:r>
          </a:p>
          <a:p>
            <a:pPr marL="0" indent="0" algn="r">
              <a:buNone/>
            </a:pPr>
            <a:r>
              <a:rPr lang="en-US" sz="2200" dirty="0"/>
              <a:t>Fong (2025)  IJL Volume 37, Issue 1, pp. 59-74.</a:t>
            </a:r>
            <a:endParaRPr lang="en-US" sz="2200" b="0" i="0" u="none" strike="noStrike" dirty="0">
              <a:effectLst/>
            </a:endParaRPr>
          </a:p>
        </p:txBody>
      </p:sp>
    </p:spTree>
    <p:extLst>
      <p:ext uri="{BB962C8B-B14F-4D97-AF65-F5344CB8AC3E}">
        <p14:creationId xmlns:p14="http://schemas.microsoft.com/office/powerpoint/2010/main" val="2087320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AA4E2-65DD-099B-6A15-E0102360E139}"/>
              </a:ext>
            </a:extLst>
          </p:cNvPr>
          <p:cNvSpPr>
            <a:spLocks noGrp="1"/>
          </p:cNvSpPr>
          <p:nvPr>
            <p:ph type="title"/>
          </p:nvPr>
        </p:nvSpPr>
        <p:spPr/>
        <p:txBody>
          <a:bodyPr/>
          <a:lstStyle/>
          <a:p>
            <a:r>
              <a:rPr lang="en-US" dirty="0"/>
              <a:t>Futrell and Mahowald (2025)</a:t>
            </a:r>
          </a:p>
        </p:txBody>
      </p:sp>
      <p:sp>
        <p:nvSpPr>
          <p:cNvPr id="3" name="Content Placeholder 2">
            <a:extLst>
              <a:ext uri="{FF2B5EF4-FFF2-40B4-BE49-F238E27FC236}">
                <a16:creationId xmlns:a16="http://schemas.microsoft.com/office/drawing/2014/main" id="{AC1D8EA9-D545-1976-4736-51EE86549438}"/>
              </a:ext>
            </a:extLst>
          </p:cNvPr>
          <p:cNvSpPr>
            <a:spLocks noGrp="1"/>
          </p:cNvSpPr>
          <p:nvPr>
            <p:ph idx="1"/>
          </p:nvPr>
        </p:nvSpPr>
        <p:spPr>
          <a:xfrm>
            <a:off x="838200" y="1825625"/>
            <a:ext cx="10515600" cy="4545438"/>
          </a:xfrm>
        </p:spPr>
        <p:txBody>
          <a:bodyPr>
            <a:normAutofit lnSpcReduction="10000"/>
          </a:bodyPr>
          <a:lstStyle/>
          <a:p>
            <a:r>
              <a:rPr lang="en-US" sz="2000" dirty="0"/>
              <a:t>How Linguistics Learned to Stop Worrying and Love the Language Models, </a:t>
            </a:r>
            <a:r>
              <a:rPr lang="en-US" sz="2000" i="1" dirty="0"/>
              <a:t>Behavioral &amp; Brain Sciences (BBS)</a:t>
            </a:r>
            <a:r>
              <a:rPr lang="en-US" sz="2000" dirty="0"/>
              <a:t> (2025)</a:t>
            </a:r>
          </a:p>
          <a:p>
            <a:pPr lvl="1"/>
            <a:r>
              <a:rPr lang="en-US" b="1" i="1" dirty="0">
                <a:solidFill>
                  <a:schemeClr val="accent1"/>
                </a:solidFill>
              </a:rPr>
              <a:t>Formal linguistics</a:t>
            </a:r>
            <a:r>
              <a:rPr lang="en-US" i="1" dirty="0"/>
              <a:t> has not presented an alternative model with the demonstrated </a:t>
            </a:r>
            <a:r>
              <a:rPr lang="en-US" b="1" i="1" dirty="0">
                <a:solidFill>
                  <a:schemeClr val="accent2"/>
                </a:solidFill>
              </a:rPr>
              <a:t>practical language-learning capabilities of neural models</a:t>
            </a:r>
            <a:r>
              <a:rPr lang="en-US" i="1" dirty="0"/>
              <a:t>.</a:t>
            </a:r>
          </a:p>
          <a:p>
            <a:pPr lvl="1"/>
            <a:r>
              <a:rPr lang="en-US" i="1" dirty="0"/>
              <a:t>The direction of developments in machine learning suggests that the gap between human and machine learning is more likely to be closed </a:t>
            </a:r>
            <a:r>
              <a:rPr lang="en-US" b="1" i="1" dirty="0">
                <a:solidFill>
                  <a:schemeClr val="accent1"/>
                </a:solidFill>
              </a:rPr>
              <a:t>not</a:t>
            </a:r>
            <a:r>
              <a:rPr lang="en-US" i="1" dirty="0"/>
              <a:t> through </a:t>
            </a:r>
            <a:r>
              <a:rPr lang="en-US" b="1" i="1" dirty="0">
                <a:solidFill>
                  <a:schemeClr val="accent1"/>
                </a:solidFill>
              </a:rPr>
              <a:t>built-in domain-specific formal restrictions</a:t>
            </a:r>
            <a:r>
              <a:rPr lang="en-US" i="1" dirty="0"/>
              <a:t>, but rather through </a:t>
            </a:r>
            <a:r>
              <a:rPr lang="en-US" b="1" i="1" dirty="0">
                <a:solidFill>
                  <a:schemeClr val="accent2"/>
                </a:solidFill>
              </a:rPr>
              <a:t>more powerful domain-general learning algorithms</a:t>
            </a:r>
            <a:r>
              <a:rPr lang="en-US" i="1" dirty="0">
                <a:solidFill>
                  <a:schemeClr val="accent1"/>
                </a:solidFill>
              </a:rPr>
              <a:t>.</a:t>
            </a:r>
          </a:p>
          <a:p>
            <a:pPr lvl="1"/>
            <a:r>
              <a:rPr lang="en-US" i="1" dirty="0"/>
              <a:t>Finding these internal mechanisms is not a prerequisite for the reality of linguistic structure — </a:t>
            </a:r>
            <a:r>
              <a:rPr lang="en-US" b="1" i="1" dirty="0">
                <a:solidFill>
                  <a:schemeClr val="accent2"/>
                </a:solidFill>
              </a:rPr>
              <a:t>the mechanisms may be irreducibly complex</a:t>
            </a:r>
            <a:r>
              <a:rPr lang="en-US" i="1" dirty="0"/>
              <a:t>.</a:t>
            </a:r>
            <a:endParaRPr lang="en-US" i="1" dirty="0">
              <a:solidFill>
                <a:schemeClr val="accent1"/>
              </a:solidFill>
            </a:endParaRPr>
          </a:p>
          <a:p>
            <a:pPr lvl="1"/>
            <a:r>
              <a:rPr lang="en-US" i="1" dirty="0"/>
              <a:t>It is rare in the history of science for a </a:t>
            </a:r>
            <a:r>
              <a:rPr lang="en-US" b="1" i="1" dirty="0">
                <a:solidFill>
                  <a:schemeClr val="accent1"/>
                </a:solidFill>
              </a:rPr>
              <a:t>scientific theory</a:t>
            </a:r>
            <a:r>
              <a:rPr lang="en-US" i="1" dirty="0"/>
              <a:t> to turn out as </a:t>
            </a:r>
            <a:r>
              <a:rPr lang="en-US" b="1" i="1" dirty="0">
                <a:solidFill>
                  <a:schemeClr val="accent2"/>
                </a:solidFill>
              </a:rPr>
              <a:t>disconnected</a:t>
            </a:r>
            <a:r>
              <a:rPr lang="en-US" i="1" dirty="0"/>
              <a:t> from a corresponding</a:t>
            </a:r>
            <a:r>
              <a:rPr lang="en-US" b="1" i="1" dirty="0">
                <a:solidFill>
                  <a:schemeClr val="accent2">
                    <a:lumMod val="75000"/>
                  </a:schemeClr>
                </a:solidFill>
              </a:rPr>
              <a:t> </a:t>
            </a:r>
            <a:r>
              <a:rPr lang="en-US" b="1" i="1" dirty="0">
                <a:solidFill>
                  <a:schemeClr val="accent2"/>
                </a:solidFill>
              </a:rPr>
              <a:t>engineering application</a:t>
            </a:r>
            <a:r>
              <a:rPr lang="en-US" i="1" dirty="0"/>
              <a:t> as formal generative linguistics has turned out to be for language models.</a:t>
            </a:r>
          </a:p>
        </p:txBody>
      </p:sp>
      <p:sp>
        <p:nvSpPr>
          <p:cNvPr id="4" name="Rounded Rectangle 3">
            <a:extLst>
              <a:ext uri="{FF2B5EF4-FFF2-40B4-BE49-F238E27FC236}">
                <a16:creationId xmlns:a16="http://schemas.microsoft.com/office/drawing/2014/main" id="{CF799397-3D07-6F64-E0F2-A0B656BB00D3}"/>
              </a:ext>
            </a:extLst>
          </p:cNvPr>
          <p:cNvSpPr/>
          <p:nvPr/>
        </p:nvSpPr>
        <p:spPr>
          <a:xfrm>
            <a:off x="3474720" y="2651760"/>
            <a:ext cx="1341120" cy="41148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loud 4">
            <a:extLst>
              <a:ext uri="{FF2B5EF4-FFF2-40B4-BE49-F238E27FC236}">
                <a16:creationId xmlns:a16="http://schemas.microsoft.com/office/drawing/2014/main" id="{9EC0C430-EA9A-74E1-5C75-205202307BAD}"/>
              </a:ext>
            </a:extLst>
          </p:cNvPr>
          <p:cNvSpPr/>
          <p:nvPr/>
        </p:nvSpPr>
        <p:spPr>
          <a:xfrm>
            <a:off x="4518660" y="2957354"/>
            <a:ext cx="594360" cy="365760"/>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a:t>
            </a:r>
          </a:p>
        </p:txBody>
      </p:sp>
      <p:sp>
        <p:nvSpPr>
          <p:cNvPr id="6" name="Rounded Rectangle 5">
            <a:extLst>
              <a:ext uri="{FF2B5EF4-FFF2-40B4-BE49-F238E27FC236}">
                <a16:creationId xmlns:a16="http://schemas.microsoft.com/office/drawing/2014/main" id="{40279A08-EA2E-C993-297A-DB6F39CE4DCC}"/>
              </a:ext>
            </a:extLst>
          </p:cNvPr>
          <p:cNvSpPr/>
          <p:nvPr/>
        </p:nvSpPr>
        <p:spPr>
          <a:xfrm>
            <a:off x="7818120" y="4831080"/>
            <a:ext cx="2865120" cy="41148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a:extLst>
              <a:ext uri="{FF2B5EF4-FFF2-40B4-BE49-F238E27FC236}">
                <a16:creationId xmlns:a16="http://schemas.microsoft.com/office/drawing/2014/main" id="{45C398BD-A1E9-D1F7-1CF9-5901273ACBF8}"/>
              </a:ext>
            </a:extLst>
          </p:cNvPr>
          <p:cNvSpPr/>
          <p:nvPr/>
        </p:nvSpPr>
        <p:spPr>
          <a:xfrm>
            <a:off x="10622454" y="5001419"/>
            <a:ext cx="711084" cy="411480"/>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t>?</a:t>
            </a:r>
          </a:p>
        </p:txBody>
      </p:sp>
      <p:sp>
        <p:nvSpPr>
          <p:cNvPr id="8" name="TextBox 7">
            <a:extLst>
              <a:ext uri="{FF2B5EF4-FFF2-40B4-BE49-F238E27FC236}">
                <a16:creationId xmlns:a16="http://schemas.microsoft.com/office/drawing/2014/main" id="{F44B13FD-99A0-4F53-A2E9-6F3742114381}"/>
              </a:ext>
            </a:extLst>
          </p:cNvPr>
          <p:cNvSpPr txBox="1"/>
          <p:nvPr/>
        </p:nvSpPr>
        <p:spPr>
          <a:xfrm rot="20490379">
            <a:off x="9278100" y="6036969"/>
            <a:ext cx="2925994" cy="400110"/>
          </a:xfrm>
          <a:prstGeom prst="rect">
            <a:avLst/>
          </a:prstGeom>
          <a:noFill/>
        </p:spPr>
        <p:txBody>
          <a:bodyPr wrap="none" rtlCol="0">
            <a:spAutoFit/>
          </a:bodyPr>
          <a:lstStyle/>
          <a:p>
            <a:r>
              <a:rPr lang="en-US" sz="2000" dirty="0"/>
              <a:t>Einstein's </a:t>
            </a:r>
            <a:r>
              <a:rPr lang="en-US" sz="2000" b="1" dirty="0"/>
              <a:t>Miracle Creed</a:t>
            </a:r>
          </a:p>
        </p:txBody>
      </p:sp>
      <p:cxnSp>
        <p:nvCxnSpPr>
          <p:cNvPr id="10" name="Straight Arrow Connector 9">
            <a:extLst>
              <a:ext uri="{FF2B5EF4-FFF2-40B4-BE49-F238E27FC236}">
                <a16:creationId xmlns:a16="http://schemas.microsoft.com/office/drawing/2014/main" id="{A1921CD8-A4E1-7B29-4550-A728798DAA92}"/>
              </a:ext>
            </a:extLst>
          </p:cNvPr>
          <p:cNvCxnSpPr>
            <a:cxnSpLocks/>
            <a:stCxn id="8" idx="0"/>
            <a:endCxn id="7" idx="1"/>
          </p:cNvCxnSpPr>
          <p:nvPr/>
        </p:nvCxnSpPr>
        <p:spPr>
          <a:xfrm flipV="1">
            <a:off x="10677640" y="5412461"/>
            <a:ext cx="300356" cy="63483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5316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FDCA24D-490D-F3F9-5726-752BB53F3B3C}"/>
              </a:ext>
            </a:extLst>
          </p:cNvPr>
          <p:cNvPicPr>
            <a:picLocks noGrp="1" noChangeAspect="1"/>
          </p:cNvPicPr>
          <p:nvPr>
            <p:ph idx="1"/>
          </p:nvPr>
        </p:nvPicPr>
        <p:blipFill>
          <a:blip r:embed="rId2"/>
          <a:stretch>
            <a:fillRect/>
          </a:stretch>
        </p:blipFill>
        <p:spPr>
          <a:xfrm>
            <a:off x="2983672" y="643466"/>
            <a:ext cx="6224656" cy="5571067"/>
          </a:xfrm>
          <a:prstGeom prst="rect">
            <a:avLst/>
          </a:prstGeom>
        </p:spPr>
      </p:pic>
      <p:sp>
        <p:nvSpPr>
          <p:cNvPr id="2" name="TextBox 1">
            <a:extLst>
              <a:ext uri="{FF2B5EF4-FFF2-40B4-BE49-F238E27FC236}">
                <a16:creationId xmlns:a16="http://schemas.microsoft.com/office/drawing/2014/main" id="{D69DD051-C983-E1B3-8FDC-23D88CA577BC}"/>
              </a:ext>
            </a:extLst>
          </p:cNvPr>
          <p:cNvSpPr txBox="1"/>
          <p:nvPr/>
        </p:nvSpPr>
        <p:spPr>
          <a:xfrm>
            <a:off x="9208328" y="801858"/>
            <a:ext cx="2340256" cy="461665"/>
          </a:xfrm>
          <a:prstGeom prst="rect">
            <a:avLst/>
          </a:prstGeom>
          <a:noFill/>
        </p:spPr>
        <p:txBody>
          <a:bodyPr wrap="none" rtlCol="0">
            <a:spAutoFit/>
          </a:bodyPr>
          <a:lstStyle/>
          <a:p>
            <a:r>
              <a:rPr lang="en-US" sz="2400" dirty="0"/>
              <a:t>(Chomsky 2024)</a:t>
            </a:r>
          </a:p>
        </p:txBody>
      </p:sp>
    </p:spTree>
    <p:extLst>
      <p:ext uri="{BB962C8B-B14F-4D97-AF65-F5344CB8AC3E}">
        <p14:creationId xmlns:p14="http://schemas.microsoft.com/office/powerpoint/2010/main" val="408932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A person sitting at a desk&#10;&#10;AI-generated content may be incorrect.">
            <a:extLst>
              <a:ext uri="{FF2B5EF4-FFF2-40B4-BE49-F238E27FC236}">
                <a16:creationId xmlns:a16="http://schemas.microsoft.com/office/drawing/2014/main" id="{08900D0F-19C5-FCEC-195C-3407C20B1EF8}"/>
              </a:ext>
            </a:extLst>
          </p:cNvPr>
          <p:cNvPicPr>
            <a:picLocks noChangeAspect="1"/>
          </p:cNvPicPr>
          <p:nvPr/>
        </p:nvPicPr>
        <p:blipFill>
          <a:blip r:embed="rId3"/>
          <a:stretch>
            <a:fillRect/>
          </a:stretch>
        </p:blipFill>
        <p:spPr>
          <a:xfrm>
            <a:off x="940564" y="1602200"/>
            <a:ext cx="5023427" cy="5245930"/>
          </a:xfrm>
          <a:prstGeom prst="rect">
            <a:avLst/>
          </a:prstGeom>
          <a:ln>
            <a:solidFill>
              <a:schemeClr val="tx1"/>
            </a:solidFill>
          </a:ln>
        </p:spPr>
      </p:pic>
      <p:sp>
        <p:nvSpPr>
          <p:cNvPr id="2" name="Title 1">
            <a:extLst>
              <a:ext uri="{FF2B5EF4-FFF2-40B4-BE49-F238E27FC236}">
                <a16:creationId xmlns:a16="http://schemas.microsoft.com/office/drawing/2014/main" id="{CDC3D549-4BCC-AA0E-827C-32E0E586229D}"/>
              </a:ext>
            </a:extLst>
          </p:cNvPr>
          <p:cNvSpPr>
            <a:spLocks noGrp="1"/>
          </p:cNvSpPr>
          <p:nvPr>
            <p:ph type="title"/>
          </p:nvPr>
        </p:nvSpPr>
        <p:spPr>
          <a:xfrm>
            <a:off x="838200" y="365125"/>
            <a:ext cx="10515600" cy="1163603"/>
          </a:xfrm>
        </p:spPr>
        <p:txBody>
          <a:bodyPr vert="horz" lIns="91440" tIns="45720" rIns="91440" bIns="45720" rtlCol="0" anchor="b">
            <a:normAutofit/>
          </a:bodyPr>
          <a:lstStyle/>
          <a:p>
            <a:r>
              <a:rPr lang="en-US" sz="5400" i="1" kern="1200" dirty="0">
                <a:solidFill>
                  <a:schemeClr val="tx1"/>
                </a:solidFill>
                <a:latin typeface="+mj-lt"/>
                <a:ea typeface="+mj-ea"/>
                <a:cs typeface="+mj-cs"/>
              </a:rPr>
              <a:t>Miracle Creed</a:t>
            </a:r>
          </a:p>
        </p:txBody>
      </p:sp>
      <p:pic>
        <p:nvPicPr>
          <p:cNvPr id="15" name="Content Placeholder 14" descr="A text on a page&#10;&#10;AI-generated content may be incorrect.">
            <a:extLst>
              <a:ext uri="{FF2B5EF4-FFF2-40B4-BE49-F238E27FC236}">
                <a16:creationId xmlns:a16="http://schemas.microsoft.com/office/drawing/2014/main" id="{DF9E57CA-9372-D18C-A31D-BEB3908CC28E}"/>
              </a:ext>
            </a:extLst>
          </p:cNvPr>
          <p:cNvPicPr>
            <a:picLocks noGrp="1" noChangeAspect="1"/>
          </p:cNvPicPr>
          <p:nvPr>
            <p:ph idx="1"/>
          </p:nvPr>
        </p:nvPicPr>
        <p:blipFill>
          <a:blip r:embed="rId4"/>
          <a:stretch>
            <a:fillRect/>
          </a:stretch>
        </p:blipFill>
        <p:spPr>
          <a:xfrm>
            <a:off x="838200" y="2085930"/>
            <a:ext cx="10515600" cy="3830727"/>
          </a:xfrm>
        </p:spPr>
      </p:pic>
      <p:sp>
        <p:nvSpPr>
          <p:cNvPr id="3" name="Rounded Rectangle 2">
            <a:extLst>
              <a:ext uri="{FF2B5EF4-FFF2-40B4-BE49-F238E27FC236}">
                <a16:creationId xmlns:a16="http://schemas.microsoft.com/office/drawing/2014/main" id="{BCB3F0CC-B6CD-6400-855D-6DAC3594C343}"/>
              </a:ext>
            </a:extLst>
          </p:cNvPr>
          <p:cNvSpPr/>
          <p:nvPr/>
        </p:nvSpPr>
        <p:spPr>
          <a:xfrm>
            <a:off x="788772" y="2619035"/>
            <a:ext cx="4808838" cy="515823"/>
          </a:xfrm>
          <a:prstGeom prst="roundRect">
            <a:avLst/>
          </a:prstGeom>
          <a:noFill/>
          <a:ln w="571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a:extLst>
              <a:ext uri="{FF2B5EF4-FFF2-40B4-BE49-F238E27FC236}">
                <a16:creationId xmlns:a16="http://schemas.microsoft.com/office/drawing/2014/main" id="{DF5426D2-1591-B70B-3F21-CC6532804032}"/>
              </a:ext>
            </a:extLst>
          </p:cNvPr>
          <p:cNvSpPr/>
          <p:nvPr/>
        </p:nvSpPr>
        <p:spPr>
          <a:xfrm>
            <a:off x="801129" y="4225165"/>
            <a:ext cx="7581316" cy="515823"/>
          </a:xfrm>
          <a:prstGeom prst="roundRect">
            <a:avLst/>
          </a:prstGeom>
          <a:noFill/>
          <a:ln w="571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AE97C5F-7FE3-666B-EAF2-F486D6BA0D76}"/>
              </a:ext>
            </a:extLst>
          </p:cNvPr>
          <p:cNvSpPr txBox="1"/>
          <p:nvPr/>
        </p:nvSpPr>
        <p:spPr>
          <a:xfrm>
            <a:off x="3927168" y="1391831"/>
            <a:ext cx="5319403" cy="830997"/>
          </a:xfrm>
          <a:prstGeom prst="rect">
            <a:avLst/>
          </a:prstGeom>
          <a:solidFill>
            <a:srgbClr val="E97132">
              <a:alpha val="78039"/>
            </a:srgbClr>
          </a:solidFill>
        </p:spPr>
        <p:style>
          <a:lnRef idx="2">
            <a:schemeClr val="accent2">
              <a:shade val="15000"/>
            </a:schemeClr>
          </a:lnRef>
          <a:fillRef idx="1">
            <a:schemeClr val="accent2"/>
          </a:fillRef>
          <a:effectRef idx="0">
            <a:schemeClr val="accent2"/>
          </a:effectRef>
          <a:fontRef idx="minor">
            <a:schemeClr val="lt1"/>
          </a:fontRef>
        </p:style>
        <p:txBody>
          <a:bodyPr wrap="square">
            <a:spAutoFit/>
          </a:bodyPr>
          <a:lstStyle/>
          <a:p>
            <a:r>
              <a:rPr lang="en-US" sz="2400" b="0" i="0" u="none" strike="noStrike" dirty="0">
                <a:solidFill>
                  <a:schemeClr val="bg1"/>
                </a:solidFill>
                <a:effectLst/>
                <a:latin typeface="Arial" panose="020B0604020202020204" pitchFamily="34" charset="0"/>
              </a:rPr>
              <a:t>LLMs: </a:t>
            </a:r>
            <a:r>
              <a:rPr lang="en-US" sz="2400" i="1" dirty="0">
                <a:solidFill>
                  <a:schemeClr val="bg1"/>
                </a:solidFill>
                <a:latin typeface="Arial" panose="020B0604020202020204" pitchFamily="34" charset="0"/>
              </a:rPr>
              <a:t>GPT-4 </a:t>
            </a:r>
            <a:r>
              <a:rPr lang="en-US" sz="2400" b="0" i="1" u="none" strike="noStrike" dirty="0">
                <a:solidFill>
                  <a:schemeClr val="bg1"/>
                </a:solidFill>
                <a:effectLst/>
                <a:latin typeface="Arial" panose="020B0604020202020204" pitchFamily="34" charset="0"/>
              </a:rPr>
              <a:t>1,760 billion </a:t>
            </a:r>
            <a:r>
              <a:rPr lang="en-US" sz="2400" i="1" dirty="0">
                <a:solidFill>
                  <a:schemeClr val="bg1"/>
                </a:solidFill>
                <a:latin typeface="Arial" panose="020B0604020202020204" pitchFamily="34" charset="0"/>
              </a:rPr>
              <a:t>parameters</a:t>
            </a:r>
          </a:p>
          <a:p>
            <a:r>
              <a:rPr lang="en-US" sz="2000" i="1" dirty="0">
                <a:solidFill>
                  <a:schemeClr val="bg1"/>
                </a:solidFill>
                <a:latin typeface="Arial" panose="020B0604020202020204" pitchFamily="34" charset="0"/>
              </a:rPr>
              <a:t>(G. Holz, cited in </a:t>
            </a:r>
            <a:r>
              <a:rPr lang="en-US" sz="2000" b="0" i="1" u="none" strike="noStrike" dirty="0">
                <a:solidFill>
                  <a:schemeClr val="bg1"/>
                </a:solidFill>
                <a:effectLst/>
                <a:latin typeface="Arial" panose="020B0604020202020204" pitchFamily="34" charset="0"/>
              </a:rPr>
              <a:t>Wikipedia) </a:t>
            </a:r>
            <a:r>
              <a:rPr lang="en-US" sz="2400" b="0" u="none" strike="noStrike" dirty="0">
                <a:solidFill>
                  <a:schemeClr val="bg1"/>
                </a:solidFill>
                <a:effectLst/>
                <a:latin typeface="Arial" panose="020B0604020202020204" pitchFamily="34" charset="0"/>
              </a:rPr>
              <a:t>GPT-5.6?</a:t>
            </a:r>
            <a:endParaRPr lang="en-US" sz="2400" dirty="0">
              <a:solidFill>
                <a:schemeClr val="bg1"/>
              </a:solidFill>
            </a:endParaRPr>
          </a:p>
        </p:txBody>
      </p:sp>
      <p:cxnSp>
        <p:nvCxnSpPr>
          <p:cNvPr id="11" name="Straight Arrow Connector 10">
            <a:extLst>
              <a:ext uri="{FF2B5EF4-FFF2-40B4-BE49-F238E27FC236}">
                <a16:creationId xmlns:a16="http://schemas.microsoft.com/office/drawing/2014/main" id="{034114D4-45AA-37B5-C329-301C60DB3E2B}"/>
              </a:ext>
            </a:extLst>
          </p:cNvPr>
          <p:cNvCxnSpPr>
            <a:cxnSpLocks/>
            <a:stCxn id="3" idx="0"/>
            <a:endCxn id="8" idx="1"/>
          </p:cNvCxnSpPr>
          <p:nvPr/>
        </p:nvCxnSpPr>
        <p:spPr>
          <a:xfrm flipV="1">
            <a:off x="3193191" y="1807330"/>
            <a:ext cx="733977" cy="811705"/>
          </a:xfrm>
          <a:prstGeom prst="straightConnector1">
            <a:avLst/>
          </a:prstGeom>
          <a:ln w="38100" cap="flat" cmpd="sng" algn="ctr">
            <a:solidFill>
              <a:srgbClr val="E9713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6" name="TextBox 15">
            <a:extLst>
              <a:ext uri="{FF2B5EF4-FFF2-40B4-BE49-F238E27FC236}">
                <a16:creationId xmlns:a16="http://schemas.microsoft.com/office/drawing/2014/main" id="{30051C02-387C-22DB-4D75-BC373C8D935E}"/>
              </a:ext>
            </a:extLst>
          </p:cNvPr>
          <p:cNvSpPr txBox="1"/>
          <p:nvPr/>
        </p:nvSpPr>
        <p:spPr>
          <a:xfrm>
            <a:off x="5416951" y="5877819"/>
            <a:ext cx="5463162" cy="369332"/>
          </a:xfrm>
          <a:prstGeom prst="rect">
            <a:avLst/>
          </a:prstGeom>
          <a:solidFill>
            <a:schemeClr val="bg1"/>
          </a:solidFill>
        </p:spPr>
        <p:txBody>
          <a:bodyPr wrap="none" rtlCol="0">
            <a:spAutoFit/>
          </a:bodyPr>
          <a:lstStyle/>
          <a:p>
            <a:r>
              <a:rPr lang="en-US" dirty="0"/>
              <a:t>A. Einstein in </a:t>
            </a:r>
            <a:r>
              <a:rPr lang="en-US" i="1" dirty="0"/>
              <a:t>Scientific American</a:t>
            </a:r>
            <a:r>
              <a:rPr lang="en-US" dirty="0"/>
              <a:t> Vol. 182 No. 4 (1950)</a:t>
            </a:r>
          </a:p>
        </p:txBody>
      </p:sp>
    </p:spTree>
    <p:extLst>
      <p:ext uri="{BB962C8B-B14F-4D97-AF65-F5344CB8AC3E}">
        <p14:creationId xmlns:p14="http://schemas.microsoft.com/office/powerpoint/2010/main" val="207120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3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ED134-A664-7FD0-91C8-AE10A5C057C2}"/>
              </a:ext>
            </a:extLst>
          </p:cNvPr>
          <p:cNvSpPr>
            <a:spLocks noGrp="1"/>
          </p:cNvSpPr>
          <p:nvPr>
            <p:ph type="title"/>
          </p:nvPr>
        </p:nvSpPr>
        <p:spPr/>
        <p:txBody>
          <a:bodyPr/>
          <a:lstStyle/>
          <a:p>
            <a:r>
              <a:rPr lang="en-US" dirty="0"/>
              <a:t>The Tamed </a:t>
            </a:r>
            <a:r>
              <a:rPr lang="en-US" dirty="0" err="1"/>
              <a:t>Metaphysicist</a:t>
            </a:r>
            <a:endParaRPr lang="en-US" dirty="0"/>
          </a:p>
        </p:txBody>
      </p:sp>
      <p:sp>
        <p:nvSpPr>
          <p:cNvPr id="3" name="Content Placeholder 2">
            <a:extLst>
              <a:ext uri="{FF2B5EF4-FFF2-40B4-BE49-F238E27FC236}">
                <a16:creationId xmlns:a16="http://schemas.microsoft.com/office/drawing/2014/main" id="{95A30FDF-0B90-2129-A22D-CDC666E129CD}"/>
              </a:ext>
            </a:extLst>
          </p:cNvPr>
          <p:cNvSpPr>
            <a:spLocks noGrp="1"/>
          </p:cNvSpPr>
          <p:nvPr>
            <p:ph idx="1"/>
          </p:nvPr>
        </p:nvSpPr>
        <p:spPr>
          <a:xfrm>
            <a:off x="838200" y="1825624"/>
            <a:ext cx="10515600" cy="4550461"/>
          </a:xfrm>
        </p:spPr>
        <p:txBody>
          <a:bodyPr>
            <a:normAutofit fontScale="85000" lnSpcReduction="20000"/>
          </a:bodyPr>
          <a:lstStyle/>
          <a:p>
            <a:r>
              <a:rPr lang="en-US" sz="3000" i="1" dirty="0">
                <a:solidFill>
                  <a:schemeClr val="accent1"/>
                </a:solidFill>
              </a:rPr>
              <a:t>I believe that every true theorist is a kind of tamed </a:t>
            </a:r>
            <a:r>
              <a:rPr lang="en-US" sz="3000" i="1" dirty="0" err="1">
                <a:solidFill>
                  <a:schemeClr val="accent1"/>
                </a:solidFill>
              </a:rPr>
              <a:t>metaphysicist</a:t>
            </a:r>
            <a:r>
              <a:rPr lang="en-US" sz="3000" i="1" dirty="0">
                <a:solidFill>
                  <a:schemeClr val="accent1"/>
                </a:solidFill>
              </a:rPr>
              <a:t>, no matter how pure a “positivist” he may fancy himself. </a:t>
            </a:r>
          </a:p>
          <a:p>
            <a:pPr marL="0" indent="0" algn="r">
              <a:buNone/>
            </a:pPr>
            <a:r>
              <a:rPr lang="en-US" sz="2600" dirty="0"/>
              <a:t>(Einstein 1950)</a:t>
            </a:r>
          </a:p>
          <a:p>
            <a:r>
              <a:rPr lang="en-US" dirty="0">
                <a:solidFill>
                  <a:schemeClr val="accent2">
                    <a:lumMod val="75000"/>
                  </a:schemeClr>
                </a:solidFill>
              </a:rPr>
              <a:t>positivist</a:t>
            </a:r>
            <a:r>
              <a:rPr lang="en-US" dirty="0"/>
              <a:t> (e.g. Mach): empiricist – observables/measurables only.</a:t>
            </a:r>
          </a:p>
          <a:p>
            <a:r>
              <a:rPr lang="en-US" i="1" dirty="0"/>
              <a:t>[A]</a:t>
            </a:r>
            <a:r>
              <a:rPr lang="en-US" i="1" dirty="0">
                <a:solidFill>
                  <a:schemeClr val="accent1"/>
                </a:solidFill>
              </a:rPr>
              <a:t> </a:t>
            </a:r>
            <a:r>
              <a:rPr lang="en-US" i="1" dirty="0" err="1">
                <a:solidFill>
                  <a:schemeClr val="accent2">
                    <a:lumMod val="75000"/>
                  </a:schemeClr>
                </a:solidFill>
              </a:rPr>
              <a:t>metaphysicist</a:t>
            </a:r>
            <a:r>
              <a:rPr lang="en-US" i="1" dirty="0"/>
              <a:t> believes that the logically simple is also the real. </a:t>
            </a:r>
          </a:p>
          <a:p>
            <a:pPr lvl="1"/>
            <a:r>
              <a:rPr lang="en-US" sz="2800" dirty="0"/>
              <a:t>imagine a simple, underlying model of the universe </a:t>
            </a:r>
          </a:p>
          <a:p>
            <a:r>
              <a:rPr lang="en-US" i="1" dirty="0"/>
              <a:t>[A] </a:t>
            </a:r>
            <a:r>
              <a:rPr lang="en-US" i="1" dirty="0">
                <a:solidFill>
                  <a:schemeClr val="accent2">
                    <a:lumMod val="75000"/>
                  </a:schemeClr>
                </a:solidFill>
              </a:rPr>
              <a:t>tamed </a:t>
            </a:r>
            <a:r>
              <a:rPr lang="en-US" i="1" dirty="0" err="1">
                <a:solidFill>
                  <a:schemeClr val="accent2">
                    <a:lumMod val="75000"/>
                  </a:schemeClr>
                </a:solidFill>
              </a:rPr>
              <a:t>metaphysicist</a:t>
            </a:r>
            <a:r>
              <a:rPr lang="en-US" i="1" dirty="0"/>
              <a:t> believes that not all that is logically simple is embodied in experienced reality, but that the totality of all sensory experience can be “comprehended” on the basis of a conceptual system built on premises of great simplicity.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u="none" strike="noStrike" kern="1200" cap="none" spc="0" normalizeH="0" baseline="0" noProof="0" dirty="0">
                <a:ln>
                  <a:noFill/>
                </a:ln>
                <a:solidFill>
                  <a:prstClr val="black"/>
                </a:solidFill>
                <a:effectLst/>
                <a:uLnTx/>
                <a:uFillTx/>
                <a:latin typeface="Aptos" panose="02110004020202020204"/>
                <a:ea typeface="+mn-ea"/>
                <a:cs typeface="+mn-cs"/>
              </a:rPr>
              <a:t>there's a </a:t>
            </a:r>
            <a:r>
              <a:rPr kumimoji="0" lang="en-US" sz="2800" b="1" u="none" strike="noStrike" kern="1200" cap="none" spc="0" normalizeH="0" baseline="0" noProof="0" dirty="0">
                <a:ln>
                  <a:noFill/>
                </a:ln>
                <a:solidFill>
                  <a:prstClr val="black"/>
                </a:solidFill>
                <a:effectLst/>
                <a:uLnTx/>
                <a:uFillTx/>
                <a:latin typeface="Aptos" panose="02110004020202020204"/>
                <a:ea typeface="+mn-ea"/>
                <a:cs typeface="+mn-cs"/>
              </a:rPr>
              <a:t>testable</a:t>
            </a:r>
            <a:r>
              <a:rPr kumimoji="0" lang="en-US" sz="2800" b="0" u="none" strike="noStrike" kern="1200" cap="none" spc="0" normalizeH="0" baseline="0" noProof="0" dirty="0">
                <a:ln>
                  <a:noFill/>
                </a:ln>
                <a:solidFill>
                  <a:prstClr val="black"/>
                </a:solidFill>
                <a:effectLst/>
                <a:uLnTx/>
                <a:uFillTx/>
                <a:latin typeface="Aptos" panose="02110004020202020204"/>
                <a:ea typeface="+mn-ea"/>
                <a:cs typeface="+mn-cs"/>
              </a:rPr>
              <a:t>, simple, underlying model of the universe </a:t>
            </a:r>
          </a:p>
          <a:p>
            <a:r>
              <a:rPr lang="en-US" i="1" dirty="0">
                <a:solidFill>
                  <a:schemeClr val="accent1"/>
                </a:solidFill>
              </a:rPr>
              <a:t>The skeptic will say that this is a “</a:t>
            </a:r>
            <a:r>
              <a:rPr lang="en-US" b="1" i="1" dirty="0">
                <a:solidFill>
                  <a:schemeClr val="accent1"/>
                </a:solidFill>
              </a:rPr>
              <a:t>miracle creed</a:t>
            </a:r>
            <a:r>
              <a:rPr lang="en-US" i="1" dirty="0">
                <a:solidFill>
                  <a:schemeClr val="accent1"/>
                </a:solidFill>
              </a:rPr>
              <a:t>.” Admittedly so, but it is a miracle creed which has been borne out to an amazing extent by the development of science.</a:t>
            </a:r>
          </a:p>
        </p:txBody>
      </p:sp>
    </p:spTree>
    <p:extLst>
      <p:ext uri="{BB962C8B-B14F-4D97-AF65-F5344CB8AC3E}">
        <p14:creationId xmlns:p14="http://schemas.microsoft.com/office/powerpoint/2010/main" val="81751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in a blue shirt&#10;&#10;AI-generated content may be incorrect.">
            <a:extLst>
              <a:ext uri="{FF2B5EF4-FFF2-40B4-BE49-F238E27FC236}">
                <a16:creationId xmlns:a16="http://schemas.microsoft.com/office/drawing/2014/main" id="{78A233E6-3A84-9544-4820-5B72B3AC6000}"/>
              </a:ext>
            </a:extLst>
          </p:cNvPr>
          <p:cNvPicPr>
            <a:picLocks noChangeAspect="1"/>
          </p:cNvPicPr>
          <p:nvPr/>
        </p:nvPicPr>
        <p:blipFill>
          <a:blip r:embed="rId3">
            <a:alphaModFix amt="50000"/>
          </a:blip>
          <a:srcRect t="1480" r="6669"/>
          <a:stretch>
            <a:fillRect/>
          </a:stretch>
        </p:blipFill>
        <p:spPr>
          <a:xfrm>
            <a:off x="7136466" y="750849"/>
            <a:ext cx="5055534" cy="6107151"/>
          </a:xfrm>
          <a:prstGeom prst="rect">
            <a:avLst/>
          </a:prstGeom>
        </p:spPr>
      </p:pic>
      <p:sp>
        <p:nvSpPr>
          <p:cNvPr id="2" name="Title 1">
            <a:extLst>
              <a:ext uri="{FF2B5EF4-FFF2-40B4-BE49-F238E27FC236}">
                <a16:creationId xmlns:a16="http://schemas.microsoft.com/office/drawing/2014/main" id="{9AD69A94-2EF5-97F1-747A-D207B2D4B78D}"/>
              </a:ext>
            </a:extLst>
          </p:cNvPr>
          <p:cNvSpPr>
            <a:spLocks noGrp="1"/>
          </p:cNvSpPr>
          <p:nvPr>
            <p:ph type="title"/>
          </p:nvPr>
        </p:nvSpPr>
        <p:spPr/>
        <p:txBody>
          <a:bodyPr/>
          <a:lstStyle/>
          <a:p>
            <a:r>
              <a:rPr lang="en-US" dirty="0"/>
              <a:t>Hinton vs. Chomsky</a:t>
            </a:r>
          </a:p>
        </p:txBody>
      </p:sp>
      <p:sp>
        <p:nvSpPr>
          <p:cNvPr id="3" name="Content Placeholder 2">
            <a:extLst>
              <a:ext uri="{FF2B5EF4-FFF2-40B4-BE49-F238E27FC236}">
                <a16:creationId xmlns:a16="http://schemas.microsoft.com/office/drawing/2014/main" id="{954C1E86-80DA-06D6-9312-B05F4C7F7167}"/>
              </a:ext>
            </a:extLst>
          </p:cNvPr>
          <p:cNvSpPr>
            <a:spLocks noGrp="1"/>
          </p:cNvSpPr>
          <p:nvPr>
            <p:ph idx="1"/>
          </p:nvPr>
        </p:nvSpPr>
        <p:spPr>
          <a:xfrm>
            <a:off x="838200" y="1825625"/>
            <a:ext cx="8179420" cy="4489450"/>
          </a:xfrm>
        </p:spPr>
        <p:txBody>
          <a:bodyPr>
            <a:normAutofit fontScale="92500" lnSpcReduction="10000"/>
          </a:bodyPr>
          <a:lstStyle/>
          <a:p>
            <a:r>
              <a:rPr lang="en-US" sz="3200" dirty="0"/>
              <a:t>Hinton</a:t>
            </a:r>
            <a:r>
              <a:rPr lang="en-US" sz="3200" i="1" dirty="0"/>
              <a:t> Royal Institution</a:t>
            </a:r>
            <a:r>
              <a:rPr lang="en-US" sz="3200" dirty="0"/>
              <a:t> lecture (2025):</a:t>
            </a:r>
          </a:p>
          <a:p>
            <a:pPr lvl="1"/>
            <a:r>
              <a:rPr lang="en-US" sz="1900" dirty="0" err="1">
                <a:latin typeface="Menlo" panose="020B0609030804020204" pitchFamily="49" charset="0"/>
                <a:ea typeface="Menlo" panose="020B0609030804020204" pitchFamily="49" charset="0"/>
                <a:cs typeface="Menlo" panose="020B0609030804020204" pitchFamily="49" charset="0"/>
              </a:rPr>
              <a:t>youtu.be</a:t>
            </a:r>
            <a:r>
              <a:rPr lang="en-US" sz="1900" dirty="0">
                <a:latin typeface="Menlo" panose="020B0609030804020204" pitchFamily="49" charset="0"/>
                <a:ea typeface="Menlo" panose="020B0609030804020204" pitchFamily="49" charset="0"/>
                <a:cs typeface="Menlo" panose="020B0609030804020204" pitchFamily="49" charset="0"/>
              </a:rPr>
              <a:t>/</a:t>
            </a:r>
            <a:r>
              <a:rPr lang="en-US" sz="1900" dirty="0" err="1">
                <a:latin typeface="Menlo" panose="020B0609030804020204" pitchFamily="49" charset="0"/>
                <a:ea typeface="Menlo" panose="020B0609030804020204" pitchFamily="49" charset="0"/>
                <a:cs typeface="Menlo" panose="020B0609030804020204" pitchFamily="49" charset="0"/>
              </a:rPr>
              <a:t>IkdziSLYzHw</a:t>
            </a:r>
            <a:endParaRPr lang="en-US" sz="1900" dirty="0">
              <a:latin typeface="Menlo" panose="020B0609030804020204" pitchFamily="49" charset="0"/>
              <a:ea typeface="Menlo" panose="020B0609030804020204" pitchFamily="49" charset="0"/>
              <a:cs typeface="Menlo" panose="020B0609030804020204" pitchFamily="49" charset="0"/>
            </a:endParaRPr>
          </a:p>
          <a:p>
            <a:pPr lvl="1">
              <a:lnSpc>
                <a:spcPct val="100000"/>
              </a:lnSpc>
            </a:pPr>
            <a:r>
              <a:rPr lang="en-US" sz="2800" i="1" dirty="0"/>
              <a:t>That's what understanding is when you understand language and when these [LLMs] understand language.</a:t>
            </a:r>
            <a:r>
              <a:rPr lang="en-US" sz="2800" b="1" i="1" dirty="0">
                <a:solidFill>
                  <a:schemeClr val="accent1"/>
                </a:solidFill>
              </a:rPr>
              <a:t> We understand in just the same way</a:t>
            </a:r>
            <a:r>
              <a:rPr lang="en-US" sz="2800" i="1" dirty="0">
                <a:solidFill>
                  <a:schemeClr val="accent1"/>
                </a:solidFill>
              </a:rPr>
              <a:t>. </a:t>
            </a:r>
          </a:p>
          <a:p>
            <a:pPr lvl="1">
              <a:lnSpc>
                <a:spcPct val="100000"/>
              </a:lnSpc>
            </a:pPr>
            <a:r>
              <a:rPr lang="en-US" sz="2800" i="1" dirty="0"/>
              <a:t>And that's a</a:t>
            </a:r>
            <a:r>
              <a:rPr lang="en-US" sz="2800" i="1" dirty="0">
                <a:solidFill>
                  <a:schemeClr val="accent1"/>
                </a:solidFill>
              </a:rPr>
              <a:t> </a:t>
            </a:r>
            <a:r>
              <a:rPr lang="en-US" sz="2800" b="1" i="1" dirty="0">
                <a:solidFill>
                  <a:schemeClr val="accent1"/>
                </a:solidFill>
              </a:rPr>
              <a:t>much better model of what language</a:t>
            </a:r>
            <a:r>
              <a:rPr lang="en-US" sz="2800" i="1" dirty="0">
                <a:solidFill>
                  <a:schemeClr val="accent1"/>
                </a:solidFill>
              </a:rPr>
              <a:t> </a:t>
            </a:r>
            <a:r>
              <a:rPr lang="en-US" sz="2800" b="1" i="1" dirty="0">
                <a:solidFill>
                  <a:schemeClr val="accent1"/>
                </a:solidFill>
              </a:rPr>
              <a:t>is</a:t>
            </a:r>
            <a:r>
              <a:rPr lang="en-US" sz="2800" i="1" dirty="0">
                <a:solidFill>
                  <a:schemeClr val="accent1"/>
                </a:solidFill>
              </a:rPr>
              <a:t> </a:t>
            </a:r>
            <a:r>
              <a:rPr lang="en-US" sz="2800" i="1" dirty="0"/>
              <a:t>than anything the linguists ever had. </a:t>
            </a:r>
          </a:p>
          <a:p>
            <a:pPr lvl="1">
              <a:lnSpc>
                <a:spcPct val="100000"/>
              </a:lnSpc>
            </a:pPr>
            <a:r>
              <a:rPr lang="en-US" sz="2800" i="1" dirty="0"/>
              <a:t>The linguists of course hate it.</a:t>
            </a:r>
          </a:p>
          <a:p>
            <a:pPr lvl="1">
              <a:lnSpc>
                <a:spcPct val="100000"/>
              </a:lnSpc>
            </a:pPr>
            <a:r>
              <a:rPr lang="en-US" sz="2800" i="1" dirty="0"/>
              <a:t>[Linguists] also thought that</a:t>
            </a:r>
            <a:r>
              <a:rPr lang="en-US" sz="2800" i="1" dirty="0">
                <a:solidFill>
                  <a:schemeClr val="accent1"/>
                </a:solidFill>
              </a:rPr>
              <a:t> </a:t>
            </a:r>
            <a:r>
              <a:rPr lang="en-US" sz="2800" b="1" i="1" dirty="0">
                <a:solidFill>
                  <a:schemeClr val="accent1"/>
                </a:solidFill>
              </a:rPr>
              <a:t>knowledge of language</a:t>
            </a:r>
            <a:r>
              <a:rPr lang="en-US" sz="2800" i="1" dirty="0"/>
              <a:t> was </a:t>
            </a:r>
            <a:r>
              <a:rPr lang="en-US" sz="2800" b="1" i="1" dirty="0">
                <a:solidFill>
                  <a:schemeClr val="accent1"/>
                </a:solidFill>
              </a:rPr>
              <a:t>innate</a:t>
            </a:r>
            <a:r>
              <a:rPr lang="en-US" sz="2800" i="1" dirty="0"/>
              <a:t>, knowledge of syntax was innate, which is </a:t>
            </a:r>
            <a:r>
              <a:rPr lang="en-US" sz="2800" i="1" dirty="0">
                <a:solidFill>
                  <a:srgbClr val="FF0000"/>
                </a:solidFill>
              </a:rPr>
              <a:t>just stupid</a:t>
            </a:r>
            <a:r>
              <a:rPr lang="en-US" sz="2800" i="1" dirty="0"/>
              <a:t>. </a:t>
            </a:r>
          </a:p>
        </p:txBody>
      </p:sp>
    </p:spTree>
    <p:extLst>
      <p:ext uri="{BB962C8B-B14F-4D97-AF65-F5344CB8AC3E}">
        <p14:creationId xmlns:p14="http://schemas.microsoft.com/office/powerpoint/2010/main" val="1846244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6E0AD-0344-BF09-DAB3-70A275C7B411}"/>
              </a:ext>
            </a:extLst>
          </p:cNvPr>
          <p:cNvSpPr>
            <a:spLocks noGrp="1"/>
          </p:cNvSpPr>
          <p:nvPr>
            <p:ph type="title"/>
          </p:nvPr>
        </p:nvSpPr>
        <p:spPr/>
        <p:txBody>
          <a:bodyPr/>
          <a:lstStyle/>
          <a:p>
            <a:r>
              <a:rPr lang="en-US" dirty="0"/>
              <a:t>Course Outline</a:t>
            </a:r>
          </a:p>
        </p:txBody>
      </p:sp>
      <p:sp>
        <p:nvSpPr>
          <p:cNvPr id="3" name="Content Placeholder 2">
            <a:extLst>
              <a:ext uri="{FF2B5EF4-FFF2-40B4-BE49-F238E27FC236}">
                <a16:creationId xmlns:a16="http://schemas.microsoft.com/office/drawing/2014/main" id="{9F529EA0-A50B-0F01-D47C-ECBF26995BFC}"/>
              </a:ext>
            </a:extLst>
          </p:cNvPr>
          <p:cNvSpPr>
            <a:spLocks noGrp="1"/>
          </p:cNvSpPr>
          <p:nvPr>
            <p:ph idx="1"/>
          </p:nvPr>
        </p:nvSpPr>
        <p:spPr/>
        <p:txBody>
          <a:bodyPr/>
          <a:lstStyle/>
          <a:p>
            <a:r>
              <a:rPr lang="en-US" b="1" dirty="0">
                <a:solidFill>
                  <a:schemeClr val="accent1"/>
                </a:solidFill>
              </a:rPr>
              <a:t>Next time (Lecture 3):</a:t>
            </a:r>
          </a:p>
          <a:p>
            <a:pPr lvl="1"/>
            <a:r>
              <a:rPr lang="en-US" b="1" dirty="0">
                <a:solidFill>
                  <a:schemeClr val="accent2">
                    <a:lumMod val="75000"/>
                  </a:schemeClr>
                </a:solidFill>
              </a:rPr>
              <a:t>let's get deeper into background and theory!</a:t>
            </a:r>
          </a:p>
          <a:p>
            <a:pPr lvl="1"/>
            <a:r>
              <a:rPr lang="en-US" dirty="0"/>
              <a:t>Collaborator Guest spot: Jason Ginsburg (Kyoto University)</a:t>
            </a:r>
          </a:p>
          <a:p>
            <a:pPr lvl="2"/>
            <a:r>
              <a:rPr lang="en-US" sz="2400" i="1" dirty="0"/>
              <a:t>Serial verbs </a:t>
            </a:r>
            <a:r>
              <a:rPr lang="en-US" sz="2400" dirty="0"/>
              <a:t>(</a:t>
            </a:r>
            <a:r>
              <a:rPr lang="en-US" sz="2400" i="1" dirty="0"/>
              <a:t>Japanese</a:t>
            </a:r>
            <a:r>
              <a:rPr lang="en-US" sz="2400" dirty="0"/>
              <a:t>)</a:t>
            </a:r>
          </a:p>
          <a:p>
            <a:pPr lvl="1"/>
            <a:r>
              <a:rPr lang="en-US" dirty="0"/>
              <a:t>Background</a:t>
            </a:r>
          </a:p>
          <a:p>
            <a:pPr lvl="2"/>
            <a:r>
              <a:rPr lang="en-US" dirty="0"/>
              <a:t>Minimalism: Where Are We Now, and Where Can We Hope to Go, Chomsky N. A.</a:t>
            </a:r>
          </a:p>
          <a:p>
            <a:pPr lvl="2"/>
            <a:r>
              <a:rPr lang="en-US" i="1" dirty="0"/>
              <a:t>GENGO KENKYU</a:t>
            </a:r>
            <a:r>
              <a:rPr lang="en-US" dirty="0"/>
              <a:t> 2021 Volume 160 Pages 1-41</a:t>
            </a:r>
          </a:p>
          <a:p>
            <a:pPr lvl="2"/>
            <a:r>
              <a:rPr lang="en-US" dirty="0"/>
              <a:t>Download and read (</a:t>
            </a:r>
            <a:r>
              <a:rPr lang="en-US" i="1" dirty="0"/>
              <a:t>as much as you can</a:t>
            </a:r>
            <a:r>
              <a:rPr lang="en-US" dirty="0"/>
              <a:t>): </a:t>
            </a:r>
          </a:p>
          <a:p>
            <a:pPr lvl="3"/>
            <a:r>
              <a:rPr lang="en-US" dirty="0">
                <a:hlinkClick r:id="rId2"/>
              </a:rPr>
              <a:t>https://www.jstage.jst.go.jp/article/gengo/160/0/160_1/_article</a:t>
            </a:r>
            <a:endParaRPr lang="en-US" dirty="0"/>
          </a:p>
        </p:txBody>
      </p:sp>
      <p:sp>
        <p:nvSpPr>
          <p:cNvPr id="4" name="Slide Number Placeholder 3">
            <a:extLst>
              <a:ext uri="{FF2B5EF4-FFF2-40B4-BE49-F238E27FC236}">
                <a16:creationId xmlns:a16="http://schemas.microsoft.com/office/drawing/2014/main" id="{0F2C0A7E-4600-4537-75BA-40711D571336}"/>
              </a:ext>
            </a:extLst>
          </p:cNvPr>
          <p:cNvSpPr>
            <a:spLocks noGrp="1"/>
          </p:cNvSpPr>
          <p:nvPr>
            <p:ph type="sldNum" sz="quarter" idx="12"/>
          </p:nvPr>
        </p:nvSpPr>
        <p:spPr/>
        <p:txBody>
          <a:bodyPr/>
          <a:lstStyle/>
          <a:p>
            <a:fld id="{6BE0CF3F-A972-BD45-B98F-E3AC04F3F54F}" type="slidenum">
              <a:rPr lang="en-US" smtClean="0"/>
              <a:t>3</a:t>
            </a:fld>
            <a:endParaRPr lang="en-US"/>
          </a:p>
        </p:txBody>
      </p:sp>
    </p:spTree>
    <p:extLst>
      <p:ext uri="{BB962C8B-B14F-4D97-AF65-F5344CB8AC3E}">
        <p14:creationId xmlns:p14="http://schemas.microsoft.com/office/powerpoint/2010/main" val="28204981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77FC9-A182-62D0-62DA-0C0D8457C68F}"/>
              </a:ext>
            </a:extLst>
          </p:cNvPr>
          <p:cNvSpPr>
            <a:spLocks noGrp="1"/>
          </p:cNvSpPr>
          <p:nvPr>
            <p:ph type="title"/>
          </p:nvPr>
        </p:nvSpPr>
        <p:spPr/>
        <p:txBody>
          <a:bodyPr/>
          <a:lstStyle/>
          <a:p>
            <a:r>
              <a:rPr lang="en-US" dirty="0"/>
              <a:t>Hinton vs. Chomsky</a:t>
            </a:r>
          </a:p>
        </p:txBody>
      </p:sp>
      <p:sp>
        <p:nvSpPr>
          <p:cNvPr id="3" name="Content Placeholder 2">
            <a:extLst>
              <a:ext uri="{FF2B5EF4-FFF2-40B4-BE49-F238E27FC236}">
                <a16:creationId xmlns:a16="http://schemas.microsoft.com/office/drawing/2014/main" id="{887D27CD-6E5A-6DA6-61A0-D2C4AEE7B145}"/>
              </a:ext>
            </a:extLst>
          </p:cNvPr>
          <p:cNvSpPr>
            <a:spLocks noGrp="1"/>
          </p:cNvSpPr>
          <p:nvPr>
            <p:ph idx="1"/>
          </p:nvPr>
        </p:nvSpPr>
        <p:spPr>
          <a:xfrm>
            <a:off x="838200" y="1825625"/>
            <a:ext cx="7554951" cy="3989388"/>
          </a:xfrm>
        </p:spPr>
        <p:txBody>
          <a:bodyPr>
            <a:normAutofit fontScale="85000" lnSpcReduction="10000"/>
          </a:bodyPr>
          <a:lstStyle/>
          <a:p>
            <a:pPr>
              <a:lnSpc>
                <a:spcPct val="110000"/>
              </a:lnSpc>
            </a:pPr>
            <a:r>
              <a:rPr lang="en-US" sz="3200" i="1" dirty="0"/>
              <a:t>It's the sign of a cult, that in order to join the cult, you have to believe something that is </a:t>
            </a:r>
            <a:r>
              <a:rPr lang="en-US" sz="3200" b="1" i="1" dirty="0">
                <a:solidFill>
                  <a:schemeClr val="accent1"/>
                </a:solidFill>
              </a:rPr>
              <a:t>obviously silly, like language isn't learned</a:t>
            </a:r>
            <a:r>
              <a:rPr lang="en-US" sz="3200" dirty="0"/>
              <a:t>. </a:t>
            </a:r>
          </a:p>
          <a:p>
            <a:pPr>
              <a:lnSpc>
                <a:spcPct val="110000"/>
              </a:lnSpc>
            </a:pPr>
            <a:r>
              <a:rPr lang="en-US" sz="3200" i="1" dirty="0"/>
              <a:t>There's a guy called Chomsky, when they say things like, "</a:t>
            </a:r>
            <a:r>
              <a:rPr lang="en-US" sz="3200" i="1" dirty="0">
                <a:solidFill>
                  <a:schemeClr val="accent1"/>
                </a:solidFill>
              </a:rPr>
              <a:t>These things don't understand anything, they're just a statistical trick</a:t>
            </a:r>
            <a:r>
              <a:rPr lang="en-US" sz="3200" i="1" dirty="0"/>
              <a:t>," they don't actually have a model of what understanding is, because they never really had a model of what understanding was.</a:t>
            </a:r>
          </a:p>
        </p:txBody>
      </p:sp>
      <p:pic>
        <p:nvPicPr>
          <p:cNvPr id="4" name="Picture 3" descr="A person in a blue shirt&#10;&#10;AI-generated content may be incorrect.">
            <a:extLst>
              <a:ext uri="{FF2B5EF4-FFF2-40B4-BE49-F238E27FC236}">
                <a16:creationId xmlns:a16="http://schemas.microsoft.com/office/drawing/2014/main" id="{461AB0F4-D118-A1E2-1727-3F2B813EE210}"/>
              </a:ext>
            </a:extLst>
          </p:cNvPr>
          <p:cNvPicPr>
            <a:picLocks noChangeAspect="1"/>
          </p:cNvPicPr>
          <p:nvPr/>
        </p:nvPicPr>
        <p:blipFill>
          <a:blip r:embed="rId3">
            <a:alphaModFix amt="50000"/>
          </a:blip>
          <a:srcRect t="1480" r="6669"/>
          <a:stretch>
            <a:fillRect/>
          </a:stretch>
        </p:blipFill>
        <p:spPr>
          <a:xfrm>
            <a:off x="7136466" y="750849"/>
            <a:ext cx="5055534" cy="6107151"/>
          </a:xfrm>
          <a:prstGeom prst="rect">
            <a:avLst/>
          </a:prstGeom>
        </p:spPr>
      </p:pic>
    </p:spTree>
    <p:extLst>
      <p:ext uri="{BB962C8B-B14F-4D97-AF65-F5344CB8AC3E}">
        <p14:creationId xmlns:p14="http://schemas.microsoft.com/office/powerpoint/2010/main" val="1892850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AB574-ABBB-FED5-8FDB-1D8356AD4F21}"/>
              </a:ext>
            </a:extLst>
          </p:cNvPr>
          <p:cNvSpPr>
            <a:spLocks noGrp="1"/>
          </p:cNvSpPr>
          <p:nvPr>
            <p:ph type="title"/>
          </p:nvPr>
        </p:nvSpPr>
        <p:spPr/>
        <p:txBody>
          <a:bodyPr/>
          <a:lstStyle/>
          <a:p>
            <a:r>
              <a:rPr lang="en-US" dirty="0"/>
              <a:t>Acquisition and Correction</a:t>
            </a:r>
          </a:p>
        </p:txBody>
      </p:sp>
      <p:sp>
        <p:nvSpPr>
          <p:cNvPr id="3" name="Content Placeholder 2">
            <a:extLst>
              <a:ext uri="{FF2B5EF4-FFF2-40B4-BE49-F238E27FC236}">
                <a16:creationId xmlns:a16="http://schemas.microsoft.com/office/drawing/2014/main" id="{FD8E4806-5142-C886-2063-27E5AB728C67}"/>
              </a:ext>
            </a:extLst>
          </p:cNvPr>
          <p:cNvSpPr>
            <a:spLocks noGrp="1"/>
          </p:cNvSpPr>
          <p:nvPr>
            <p:ph idx="1"/>
          </p:nvPr>
        </p:nvSpPr>
        <p:spPr/>
        <p:txBody>
          <a:bodyPr>
            <a:normAutofit/>
          </a:bodyPr>
          <a:lstStyle/>
          <a:p>
            <a:r>
              <a:rPr lang="en-US" dirty="0"/>
              <a:t>From the same talk:</a:t>
            </a:r>
          </a:p>
          <a:p>
            <a:pPr lvl="1"/>
            <a:r>
              <a:rPr lang="en-US" i="1" dirty="0">
                <a:solidFill>
                  <a:schemeClr val="accent1"/>
                </a:solidFill>
              </a:rPr>
              <a:t>The problem is to understand how the child had come to know that certain expressions are correct and others are incorrect.</a:t>
            </a:r>
          </a:p>
          <a:p>
            <a:pPr lvl="1"/>
            <a:r>
              <a:rPr lang="en-US" i="1" dirty="0">
                <a:solidFill>
                  <a:schemeClr val="accent1"/>
                </a:solidFill>
              </a:rPr>
              <a:t>It's </a:t>
            </a:r>
            <a:r>
              <a:rPr lang="en-US" b="1" i="1" dirty="0">
                <a:solidFill>
                  <a:schemeClr val="accent1"/>
                </a:solidFill>
              </a:rPr>
              <a:t>not</a:t>
            </a:r>
            <a:r>
              <a:rPr lang="en-US" i="1" dirty="0">
                <a:solidFill>
                  <a:schemeClr val="accent1"/>
                </a:solidFill>
              </a:rPr>
              <a:t> </a:t>
            </a:r>
            <a:r>
              <a:rPr lang="en-US" b="1" i="1" dirty="0">
                <a:solidFill>
                  <a:schemeClr val="accent1"/>
                </a:solidFill>
              </a:rPr>
              <a:t>corrections</a:t>
            </a:r>
            <a:r>
              <a:rPr lang="en-US" i="1" dirty="0">
                <a:solidFill>
                  <a:schemeClr val="accent1"/>
                </a:solidFill>
              </a:rPr>
              <a:t>. It must be </a:t>
            </a:r>
            <a:r>
              <a:rPr lang="en-US" b="1" i="1" dirty="0">
                <a:solidFill>
                  <a:schemeClr val="accent1"/>
                </a:solidFill>
              </a:rPr>
              <a:t>something beyond corrections,</a:t>
            </a:r>
            <a:r>
              <a:rPr lang="en-US" i="1" dirty="0">
                <a:solidFill>
                  <a:schemeClr val="accent1"/>
                </a:solidFill>
              </a:rPr>
              <a:t> some either analogy or some principles that he used to support the correction support or something of that kind.</a:t>
            </a:r>
          </a:p>
          <a:p>
            <a:pPr lvl="1"/>
            <a:r>
              <a:rPr lang="en-US" i="1" dirty="0">
                <a:solidFill>
                  <a:schemeClr val="accent1"/>
                </a:solidFill>
              </a:rPr>
              <a:t>What is the nature of the </a:t>
            </a:r>
            <a:r>
              <a:rPr lang="en-US" b="1" i="1" dirty="0">
                <a:solidFill>
                  <a:schemeClr val="accent1"/>
                </a:solidFill>
              </a:rPr>
              <a:t>principles with the corrections support</a:t>
            </a:r>
            <a:r>
              <a:rPr lang="en-US" i="1" dirty="0">
                <a:solidFill>
                  <a:schemeClr val="accent1"/>
                </a:solidFill>
              </a:rPr>
              <a:t> that leads to this tremendous proliferation?</a:t>
            </a:r>
          </a:p>
          <a:p>
            <a:pPr lvl="1"/>
            <a:r>
              <a:rPr lang="en-US" i="1" dirty="0">
                <a:solidFill>
                  <a:schemeClr val="accent1"/>
                </a:solidFill>
              </a:rPr>
              <a:t>And incidentally, we know for a fact that the </a:t>
            </a:r>
            <a:r>
              <a:rPr lang="en-US" b="1" i="1" dirty="0">
                <a:solidFill>
                  <a:schemeClr val="accent1"/>
                </a:solidFill>
              </a:rPr>
              <a:t>correction from the environment is almost irrelevant</a:t>
            </a:r>
            <a:r>
              <a:rPr lang="en-US" i="1" dirty="0">
                <a:solidFill>
                  <a:schemeClr val="accent1"/>
                </a:solidFill>
              </a:rPr>
              <a:t>.</a:t>
            </a:r>
          </a:p>
        </p:txBody>
      </p:sp>
    </p:spTree>
    <p:extLst>
      <p:ext uri="{BB962C8B-B14F-4D97-AF65-F5344CB8AC3E}">
        <p14:creationId xmlns:p14="http://schemas.microsoft.com/office/powerpoint/2010/main" val="353617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72821-6484-D279-0AA0-97AEE901C2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191F27-8D38-00EA-26C8-44D46EBD026C}"/>
              </a:ext>
            </a:extLst>
          </p:cNvPr>
          <p:cNvSpPr>
            <a:spLocks noGrp="1"/>
          </p:cNvSpPr>
          <p:nvPr>
            <p:ph type="title"/>
          </p:nvPr>
        </p:nvSpPr>
        <p:spPr/>
        <p:txBody>
          <a:bodyPr/>
          <a:lstStyle/>
          <a:p>
            <a:r>
              <a:rPr lang="en-US" dirty="0"/>
              <a:t>Acquisition and Correction</a:t>
            </a:r>
          </a:p>
        </p:txBody>
      </p:sp>
      <p:sp>
        <p:nvSpPr>
          <p:cNvPr id="3" name="Content Placeholder 2">
            <a:extLst>
              <a:ext uri="{FF2B5EF4-FFF2-40B4-BE49-F238E27FC236}">
                <a16:creationId xmlns:a16="http://schemas.microsoft.com/office/drawing/2014/main" id="{7E117279-AF65-836D-CD37-C4CD2DAF7960}"/>
              </a:ext>
            </a:extLst>
          </p:cNvPr>
          <p:cNvSpPr>
            <a:spLocks noGrp="1"/>
          </p:cNvSpPr>
          <p:nvPr>
            <p:ph idx="1"/>
          </p:nvPr>
        </p:nvSpPr>
        <p:spPr/>
        <p:txBody>
          <a:bodyPr>
            <a:normAutofit/>
          </a:bodyPr>
          <a:lstStyle/>
          <a:p>
            <a:r>
              <a:rPr lang="en-US" dirty="0"/>
              <a:t>From the same talk:</a:t>
            </a:r>
          </a:p>
          <a:p>
            <a:pPr lvl="1"/>
            <a:r>
              <a:rPr lang="en-US" i="1" dirty="0">
                <a:solidFill>
                  <a:schemeClr val="accent1"/>
                </a:solidFill>
              </a:rPr>
              <a:t>And incidentally, we know for a fact that the </a:t>
            </a:r>
            <a:r>
              <a:rPr lang="en-US" b="1" i="1" dirty="0">
                <a:solidFill>
                  <a:schemeClr val="accent1"/>
                </a:solidFill>
              </a:rPr>
              <a:t>correction from the environment is almost irrelevant</a:t>
            </a:r>
            <a:r>
              <a:rPr lang="en-US" i="1" dirty="0">
                <a:solidFill>
                  <a:schemeClr val="accent1"/>
                </a:solidFill>
              </a:rPr>
              <a:t>.</a:t>
            </a:r>
          </a:p>
          <a:p>
            <a:pPr lvl="1"/>
            <a:r>
              <a:rPr lang="en-US" i="1" dirty="0">
                <a:solidFill>
                  <a:schemeClr val="accent1"/>
                </a:solidFill>
              </a:rPr>
              <a:t>That if </a:t>
            </a:r>
            <a:r>
              <a:rPr lang="en-US" b="1" i="1" dirty="0">
                <a:solidFill>
                  <a:schemeClr val="accent1"/>
                </a:solidFill>
              </a:rPr>
              <a:t>children learn just as fast</a:t>
            </a:r>
            <a:r>
              <a:rPr lang="en-US" i="1" dirty="0">
                <a:solidFill>
                  <a:schemeClr val="accent1"/>
                </a:solidFill>
              </a:rPr>
              <a:t>, in every experiment that's been done, exactly as fast, </a:t>
            </a:r>
            <a:r>
              <a:rPr lang="en-US" b="1" i="1" dirty="0">
                <a:solidFill>
                  <a:schemeClr val="accent1"/>
                </a:solidFill>
              </a:rPr>
              <a:t>if they never get corrected</a:t>
            </a:r>
            <a:r>
              <a:rPr lang="en-US" i="1" dirty="0">
                <a:solidFill>
                  <a:schemeClr val="accent1"/>
                </a:solidFill>
              </a:rPr>
              <a:t>, they do get corrected.</a:t>
            </a:r>
          </a:p>
          <a:p>
            <a:pPr lvl="1"/>
            <a:r>
              <a:rPr lang="en-US" i="1" dirty="0">
                <a:solidFill>
                  <a:schemeClr val="accent1"/>
                </a:solidFill>
              </a:rPr>
              <a:t>So whatever kind of interaction there is, is first of all </a:t>
            </a:r>
            <a:r>
              <a:rPr lang="en-US" b="1" i="1" dirty="0">
                <a:solidFill>
                  <a:schemeClr val="accent1"/>
                </a:solidFill>
              </a:rPr>
              <a:t>small</a:t>
            </a:r>
            <a:r>
              <a:rPr lang="en-US" i="1" dirty="0">
                <a:solidFill>
                  <a:schemeClr val="accent1"/>
                </a:solidFill>
              </a:rPr>
              <a:t> because of the bound of time, and secondly, even smaller because we know that it has </a:t>
            </a:r>
            <a:r>
              <a:rPr lang="en-US" b="1" i="1" dirty="0">
                <a:solidFill>
                  <a:schemeClr val="accent1"/>
                </a:solidFill>
              </a:rPr>
              <a:t>almost marginal impact</a:t>
            </a:r>
            <a:r>
              <a:rPr lang="en-US" i="1" dirty="0">
                <a:solidFill>
                  <a:schemeClr val="accent1"/>
                </a:solidFill>
              </a:rPr>
              <a:t>.</a:t>
            </a:r>
          </a:p>
          <a:p>
            <a:pPr lvl="1"/>
            <a:r>
              <a:rPr lang="en-US" b="1" dirty="0">
                <a:solidFill>
                  <a:schemeClr val="accent2">
                    <a:lumMod val="75000"/>
                  </a:schemeClr>
                </a:solidFill>
              </a:rPr>
              <a:t>Technically</a:t>
            </a:r>
            <a:r>
              <a:rPr lang="en-US" dirty="0">
                <a:solidFill>
                  <a:schemeClr val="accent2">
                    <a:lumMod val="75000"/>
                  </a:schemeClr>
                </a:solidFill>
              </a:rPr>
              <a:t>:</a:t>
            </a:r>
            <a:r>
              <a:rPr lang="en-US" dirty="0"/>
              <a:t> </a:t>
            </a:r>
            <a:r>
              <a:rPr lang="en-US" i="1" dirty="0">
                <a:solidFill>
                  <a:schemeClr val="accent1"/>
                </a:solidFill>
              </a:rPr>
              <a:t>you have been […] </a:t>
            </a:r>
            <a:r>
              <a:rPr lang="en-US" b="1" i="1" dirty="0">
                <a:solidFill>
                  <a:schemeClr val="accent1"/>
                </a:solidFill>
              </a:rPr>
              <a:t>making up a language on the basis of inadequate data</a:t>
            </a:r>
            <a:r>
              <a:rPr lang="en-US" i="1" dirty="0">
                <a:solidFill>
                  <a:schemeClr val="accent1"/>
                </a:solidFill>
              </a:rPr>
              <a:t> and have been </a:t>
            </a:r>
            <a:r>
              <a:rPr lang="en-US" b="1" i="1" dirty="0">
                <a:solidFill>
                  <a:schemeClr val="accent1"/>
                </a:solidFill>
              </a:rPr>
              <a:t>informed that your data is inadequate</a:t>
            </a:r>
            <a:r>
              <a:rPr lang="en-US" i="1" dirty="0">
                <a:solidFill>
                  <a:schemeClr val="accent1"/>
                </a:solidFill>
              </a:rPr>
              <a:t> and you therefore </a:t>
            </a:r>
            <a:r>
              <a:rPr lang="en-US" b="1" i="1" dirty="0">
                <a:solidFill>
                  <a:schemeClr val="accent1"/>
                </a:solidFill>
              </a:rPr>
              <a:t>made up the wrong grammar</a:t>
            </a:r>
            <a:r>
              <a:rPr lang="en-US" i="1" dirty="0">
                <a:solidFill>
                  <a:schemeClr val="accent1"/>
                </a:solidFill>
              </a:rPr>
              <a:t>.</a:t>
            </a:r>
          </a:p>
        </p:txBody>
      </p:sp>
    </p:spTree>
    <p:extLst>
      <p:ext uri="{BB962C8B-B14F-4D97-AF65-F5344CB8AC3E}">
        <p14:creationId xmlns:p14="http://schemas.microsoft.com/office/powerpoint/2010/main" val="41186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C443B-C7EE-491C-0369-7E7A7AA91BBB}"/>
              </a:ext>
            </a:extLst>
          </p:cNvPr>
          <p:cNvSpPr>
            <a:spLocks noGrp="1"/>
          </p:cNvSpPr>
          <p:nvPr>
            <p:ph type="title"/>
          </p:nvPr>
        </p:nvSpPr>
        <p:spPr/>
        <p:txBody>
          <a:bodyPr/>
          <a:lstStyle/>
          <a:p>
            <a:r>
              <a:rPr lang="en-US" dirty="0"/>
              <a:t>Empiricism and Learning</a:t>
            </a:r>
          </a:p>
        </p:txBody>
      </p:sp>
      <p:sp>
        <p:nvSpPr>
          <p:cNvPr id="3" name="Content Placeholder 2">
            <a:extLst>
              <a:ext uri="{FF2B5EF4-FFF2-40B4-BE49-F238E27FC236}">
                <a16:creationId xmlns:a16="http://schemas.microsoft.com/office/drawing/2014/main" id="{FCECE5E8-9091-DA25-E32A-6A8622B55FE4}"/>
              </a:ext>
            </a:extLst>
          </p:cNvPr>
          <p:cNvSpPr>
            <a:spLocks noGrp="1"/>
          </p:cNvSpPr>
          <p:nvPr>
            <p:ph idx="1"/>
          </p:nvPr>
        </p:nvSpPr>
        <p:spPr/>
        <p:txBody>
          <a:bodyPr/>
          <a:lstStyle/>
          <a:p>
            <a:r>
              <a:rPr lang="en-US" dirty="0"/>
              <a:t>From the same talk:</a:t>
            </a:r>
          </a:p>
          <a:p>
            <a:pPr lvl="1"/>
            <a:r>
              <a:rPr lang="en-US" i="1" dirty="0">
                <a:solidFill>
                  <a:schemeClr val="accent1"/>
                </a:solidFill>
              </a:rPr>
              <a:t>It seems to me [</a:t>
            </a:r>
            <a:r>
              <a:rPr lang="en-US" b="1" i="1" dirty="0">
                <a:solidFill>
                  <a:schemeClr val="accent1"/>
                </a:solidFill>
              </a:rPr>
              <a:t>concrete empiricist theories</a:t>
            </a:r>
            <a:r>
              <a:rPr lang="en-US" i="1" dirty="0">
                <a:solidFill>
                  <a:schemeClr val="accent1"/>
                </a:solidFill>
              </a:rPr>
              <a:t>] immediately collapse as soon as they go beyond the level of few examples.</a:t>
            </a:r>
          </a:p>
          <a:p>
            <a:pPr lvl="1"/>
            <a:r>
              <a:rPr lang="en-US" i="1" dirty="0">
                <a:solidFill>
                  <a:schemeClr val="accent1"/>
                </a:solidFill>
              </a:rPr>
              <a:t>let me put it as strongly as I can, that </a:t>
            </a:r>
            <a:r>
              <a:rPr lang="en-US" b="1" i="1" dirty="0">
                <a:solidFill>
                  <a:schemeClr val="accent1"/>
                </a:solidFill>
              </a:rPr>
              <a:t>empiricism as an approach</a:t>
            </a:r>
            <a:r>
              <a:rPr lang="en-US" i="1" dirty="0">
                <a:solidFill>
                  <a:schemeClr val="accent1"/>
                </a:solidFill>
              </a:rPr>
              <a:t> to either epistemology or psychology is of purely historical interest, has </a:t>
            </a:r>
            <a:r>
              <a:rPr lang="en-US" b="1" i="1" dirty="0">
                <a:solidFill>
                  <a:schemeClr val="accent1"/>
                </a:solidFill>
              </a:rPr>
              <a:t>no rational basis </a:t>
            </a:r>
          </a:p>
          <a:p>
            <a:pPr lvl="1"/>
            <a:r>
              <a:rPr lang="en-US" i="1" dirty="0">
                <a:solidFill>
                  <a:schemeClr val="accent1"/>
                </a:solidFill>
              </a:rPr>
              <a:t>I really think it's just an extreme form of, well, </a:t>
            </a:r>
            <a:r>
              <a:rPr lang="en-US" b="1" i="1" dirty="0">
                <a:solidFill>
                  <a:schemeClr val="accent1"/>
                </a:solidFill>
              </a:rPr>
              <a:t>superstition</a:t>
            </a:r>
            <a:r>
              <a:rPr lang="en-US" i="1" dirty="0">
                <a:solidFill>
                  <a:schemeClr val="accent1"/>
                </a:solidFill>
              </a:rPr>
              <a:t>, basically.</a:t>
            </a:r>
          </a:p>
          <a:p>
            <a:pPr lvl="1"/>
            <a:r>
              <a:rPr lang="en-US" i="1" dirty="0">
                <a:solidFill>
                  <a:schemeClr val="accent1"/>
                </a:solidFill>
              </a:rPr>
              <a:t>And that it's inconsistent with the approach that any scientist would take towards the problem, if one was asking </a:t>
            </a:r>
            <a:r>
              <a:rPr lang="en-US" b="1" i="1" dirty="0">
                <a:solidFill>
                  <a:schemeClr val="accent1"/>
                </a:solidFill>
              </a:rPr>
              <a:t>how a highly structured final state emerges from a brief interaction with an environment</a:t>
            </a:r>
            <a:r>
              <a:rPr lang="en-US" i="1" dirty="0">
                <a:solidFill>
                  <a:schemeClr val="accent1"/>
                </a:solidFill>
              </a:rPr>
              <a:t>.</a:t>
            </a:r>
          </a:p>
        </p:txBody>
      </p:sp>
    </p:spTree>
    <p:extLst>
      <p:ext uri="{BB962C8B-B14F-4D97-AF65-F5344CB8AC3E}">
        <p14:creationId xmlns:p14="http://schemas.microsoft.com/office/powerpoint/2010/main" val="2784442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C6847-AEC4-3F58-6D89-C3906A8DEE3E}"/>
              </a:ext>
            </a:extLst>
          </p:cNvPr>
          <p:cNvSpPr>
            <a:spLocks noGrp="1"/>
          </p:cNvSpPr>
          <p:nvPr>
            <p:ph type="title"/>
          </p:nvPr>
        </p:nvSpPr>
        <p:spPr/>
        <p:txBody>
          <a:bodyPr/>
          <a:lstStyle/>
          <a:p>
            <a:r>
              <a:rPr lang="en-US" dirty="0"/>
              <a:t>Quine and Learning</a:t>
            </a:r>
          </a:p>
        </p:txBody>
      </p:sp>
      <p:sp>
        <p:nvSpPr>
          <p:cNvPr id="3" name="Content Placeholder 2">
            <a:extLst>
              <a:ext uri="{FF2B5EF4-FFF2-40B4-BE49-F238E27FC236}">
                <a16:creationId xmlns:a16="http://schemas.microsoft.com/office/drawing/2014/main" id="{DF408D09-9C1F-C3B8-6653-E8A770F7C84F}"/>
              </a:ext>
            </a:extLst>
          </p:cNvPr>
          <p:cNvSpPr>
            <a:spLocks noGrp="1"/>
          </p:cNvSpPr>
          <p:nvPr>
            <p:ph idx="1"/>
          </p:nvPr>
        </p:nvSpPr>
        <p:spPr/>
        <p:txBody>
          <a:bodyPr>
            <a:normAutofit/>
          </a:bodyPr>
          <a:lstStyle/>
          <a:p>
            <a:r>
              <a:rPr lang="en-US" dirty="0"/>
              <a:t>From the same talk:</a:t>
            </a:r>
          </a:p>
          <a:p>
            <a:pPr lvl="1"/>
            <a:r>
              <a:rPr lang="en-US" i="1" dirty="0">
                <a:solidFill>
                  <a:schemeClr val="accent1"/>
                </a:solidFill>
              </a:rPr>
              <a:t>If you remember, what [Quine] says is that there are </a:t>
            </a:r>
            <a:r>
              <a:rPr lang="en-US" b="1" i="1" dirty="0">
                <a:solidFill>
                  <a:schemeClr val="accent1"/>
                </a:solidFill>
              </a:rPr>
              <a:t>exactly three ways</a:t>
            </a:r>
            <a:r>
              <a:rPr lang="en-US" i="1" dirty="0">
                <a:solidFill>
                  <a:schemeClr val="accent1"/>
                </a:solidFill>
              </a:rPr>
              <a:t> of doing what he calls </a:t>
            </a:r>
            <a:r>
              <a:rPr lang="en-US" b="1" i="1" dirty="0">
                <a:solidFill>
                  <a:schemeClr val="accent1"/>
                </a:solidFill>
              </a:rPr>
              <a:t>learning sentences</a:t>
            </a:r>
            <a:r>
              <a:rPr lang="en-US" i="1" dirty="0">
                <a:solidFill>
                  <a:schemeClr val="accent1"/>
                </a:solidFill>
              </a:rPr>
              <a:t> [expressions].</a:t>
            </a:r>
          </a:p>
          <a:p>
            <a:pPr lvl="1"/>
            <a:r>
              <a:rPr lang="en-US" b="1" i="1" dirty="0">
                <a:solidFill>
                  <a:schemeClr val="accent1"/>
                </a:solidFill>
              </a:rPr>
              <a:t>One</a:t>
            </a:r>
            <a:r>
              <a:rPr lang="en-US" i="1" dirty="0">
                <a:solidFill>
                  <a:schemeClr val="accent1"/>
                </a:solidFill>
              </a:rPr>
              <a:t>, you can learn them by </a:t>
            </a:r>
            <a:r>
              <a:rPr lang="en-US" b="1" i="1" dirty="0">
                <a:solidFill>
                  <a:schemeClr val="accent1"/>
                </a:solidFill>
              </a:rPr>
              <a:t>stimulus</a:t>
            </a:r>
            <a:r>
              <a:rPr lang="en-US" i="1" dirty="0">
                <a:solidFill>
                  <a:schemeClr val="accent1"/>
                </a:solidFill>
              </a:rPr>
              <a:t> </a:t>
            </a:r>
            <a:r>
              <a:rPr lang="en-US" b="1" i="1" dirty="0">
                <a:solidFill>
                  <a:schemeClr val="accent1"/>
                </a:solidFill>
              </a:rPr>
              <a:t>to</a:t>
            </a:r>
            <a:r>
              <a:rPr lang="en-US" i="1" dirty="0">
                <a:solidFill>
                  <a:schemeClr val="accent1"/>
                </a:solidFill>
              </a:rPr>
              <a:t> </a:t>
            </a:r>
            <a:r>
              <a:rPr lang="en-US" b="1" i="1" dirty="0">
                <a:solidFill>
                  <a:schemeClr val="accent1"/>
                </a:solidFill>
              </a:rPr>
              <a:t>expression</a:t>
            </a:r>
            <a:r>
              <a:rPr lang="en-US" i="1" dirty="0">
                <a:solidFill>
                  <a:schemeClr val="accent1"/>
                </a:solidFill>
              </a:rPr>
              <a:t> </a:t>
            </a:r>
            <a:r>
              <a:rPr lang="en-US" b="1" i="1" dirty="0">
                <a:solidFill>
                  <a:schemeClr val="accent1"/>
                </a:solidFill>
              </a:rPr>
              <a:t>association</a:t>
            </a:r>
            <a:r>
              <a:rPr lang="en-US" i="1" dirty="0">
                <a:solidFill>
                  <a:schemeClr val="accent1"/>
                </a:solidFill>
              </a:rPr>
              <a:t>.</a:t>
            </a:r>
          </a:p>
          <a:p>
            <a:pPr lvl="1"/>
            <a:r>
              <a:rPr lang="en-US" b="1" i="1" dirty="0">
                <a:solidFill>
                  <a:schemeClr val="accent1"/>
                </a:solidFill>
              </a:rPr>
              <a:t>Two</a:t>
            </a:r>
            <a:r>
              <a:rPr lang="en-US" i="1" dirty="0">
                <a:solidFill>
                  <a:schemeClr val="accent1"/>
                </a:solidFill>
              </a:rPr>
              <a:t>, by a process of </a:t>
            </a:r>
            <a:r>
              <a:rPr lang="en-US" b="1" i="1" dirty="0">
                <a:solidFill>
                  <a:schemeClr val="accent1"/>
                </a:solidFill>
              </a:rPr>
              <a:t>expression to expression association</a:t>
            </a:r>
            <a:r>
              <a:rPr lang="en-US" i="1" dirty="0">
                <a:solidFill>
                  <a:schemeClr val="accent1"/>
                </a:solidFill>
              </a:rPr>
              <a:t>.</a:t>
            </a:r>
          </a:p>
          <a:p>
            <a:pPr lvl="1"/>
            <a:r>
              <a:rPr lang="en-US" i="1" dirty="0">
                <a:solidFill>
                  <a:schemeClr val="accent1"/>
                </a:solidFill>
              </a:rPr>
              <a:t>And </a:t>
            </a:r>
            <a:r>
              <a:rPr lang="en-US" b="1" i="1" dirty="0">
                <a:solidFill>
                  <a:schemeClr val="accent1"/>
                </a:solidFill>
              </a:rPr>
              <a:t>three</a:t>
            </a:r>
            <a:r>
              <a:rPr lang="en-US" i="1" dirty="0">
                <a:solidFill>
                  <a:schemeClr val="accent1"/>
                </a:solidFill>
              </a:rPr>
              <a:t>, by </a:t>
            </a:r>
            <a:r>
              <a:rPr lang="en-US" b="1" i="1" dirty="0">
                <a:solidFill>
                  <a:schemeClr val="accent1"/>
                </a:solidFill>
              </a:rPr>
              <a:t>analogy</a:t>
            </a:r>
            <a:r>
              <a:rPr lang="en-US" i="1" dirty="0">
                <a:solidFill>
                  <a:schemeClr val="accent1"/>
                </a:solidFill>
              </a:rPr>
              <a:t>.</a:t>
            </a:r>
          </a:p>
          <a:p>
            <a:pPr lvl="1"/>
            <a:r>
              <a:rPr lang="en-US" i="1" dirty="0">
                <a:solidFill>
                  <a:schemeClr val="accent1"/>
                </a:solidFill>
              </a:rPr>
              <a:t>But if it suggests that </a:t>
            </a:r>
            <a:r>
              <a:rPr lang="en-US" b="1" i="1" dirty="0">
                <a:solidFill>
                  <a:schemeClr val="accent1"/>
                </a:solidFill>
              </a:rPr>
              <a:t>analogy is a matter of substitution of similar items in fixed frames</a:t>
            </a:r>
            <a:r>
              <a:rPr lang="en-US" i="1" dirty="0">
                <a:solidFill>
                  <a:schemeClr val="accent1"/>
                </a:solidFill>
              </a:rPr>
              <a:t>, then you might as well forget about it, because it's not going to take you from the trivial data available to the potentially infinite data to which knowledge extends.</a:t>
            </a:r>
          </a:p>
        </p:txBody>
      </p:sp>
      <p:sp>
        <p:nvSpPr>
          <p:cNvPr id="4" name="TextBox 3">
            <a:extLst>
              <a:ext uri="{FF2B5EF4-FFF2-40B4-BE49-F238E27FC236}">
                <a16:creationId xmlns:a16="http://schemas.microsoft.com/office/drawing/2014/main" id="{6146F1FD-002A-CA02-32D0-8FAD27B3D694}"/>
              </a:ext>
            </a:extLst>
          </p:cNvPr>
          <p:cNvSpPr txBox="1"/>
          <p:nvPr/>
        </p:nvSpPr>
        <p:spPr>
          <a:xfrm>
            <a:off x="6096000" y="994628"/>
            <a:ext cx="5394425" cy="830997"/>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en-US" sz="2400" dirty="0"/>
              <a:t>Learn </a:t>
            </a:r>
            <a:r>
              <a:rPr lang="en-US" sz="2400" i="1" dirty="0"/>
              <a:t>John's certainty that Bill will leave</a:t>
            </a:r>
          </a:p>
          <a:p>
            <a:r>
              <a:rPr lang="en-US" sz="2400" dirty="0"/>
              <a:t>Fail to learn </a:t>
            </a:r>
            <a:r>
              <a:rPr lang="en-US" sz="2400" i="1" dirty="0"/>
              <a:t>John's certainty to leave</a:t>
            </a:r>
          </a:p>
        </p:txBody>
      </p:sp>
    </p:spTree>
    <p:extLst>
      <p:ext uri="{BB962C8B-B14F-4D97-AF65-F5344CB8AC3E}">
        <p14:creationId xmlns:p14="http://schemas.microsoft.com/office/powerpoint/2010/main" val="1718576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42893-6903-7F70-8283-478D0CF7E2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A74BA2-71E8-674A-55A0-7AB4667CE5D0}"/>
              </a:ext>
            </a:extLst>
          </p:cNvPr>
          <p:cNvSpPr>
            <a:spLocks noGrp="1"/>
          </p:cNvSpPr>
          <p:nvPr>
            <p:ph type="title"/>
          </p:nvPr>
        </p:nvSpPr>
        <p:spPr/>
        <p:txBody>
          <a:bodyPr/>
          <a:lstStyle/>
          <a:p>
            <a:r>
              <a:rPr lang="en-US" dirty="0"/>
              <a:t>Quine and Learning</a:t>
            </a:r>
          </a:p>
        </p:txBody>
      </p:sp>
      <p:sp>
        <p:nvSpPr>
          <p:cNvPr id="3" name="Content Placeholder 2">
            <a:extLst>
              <a:ext uri="{FF2B5EF4-FFF2-40B4-BE49-F238E27FC236}">
                <a16:creationId xmlns:a16="http://schemas.microsoft.com/office/drawing/2014/main" id="{48D10C57-45AB-93AA-5164-5254BA51A421}"/>
              </a:ext>
            </a:extLst>
          </p:cNvPr>
          <p:cNvSpPr>
            <a:spLocks noGrp="1"/>
          </p:cNvSpPr>
          <p:nvPr>
            <p:ph idx="1"/>
          </p:nvPr>
        </p:nvSpPr>
        <p:spPr/>
        <p:txBody>
          <a:bodyPr>
            <a:normAutofit/>
          </a:bodyPr>
          <a:lstStyle/>
          <a:p>
            <a:r>
              <a:rPr lang="en-US" dirty="0"/>
              <a:t>From the same talk:</a:t>
            </a:r>
          </a:p>
          <a:p>
            <a:pPr lvl="1"/>
            <a:r>
              <a:rPr lang="en-US" i="1" dirty="0">
                <a:solidFill>
                  <a:schemeClr val="accent1"/>
                </a:solidFill>
              </a:rPr>
              <a:t>He says that </a:t>
            </a:r>
            <a:r>
              <a:rPr lang="en-US" b="1" i="1" dirty="0">
                <a:solidFill>
                  <a:schemeClr val="accent1"/>
                </a:solidFill>
              </a:rPr>
              <a:t>analogy serves only to speed the process up</a:t>
            </a:r>
            <a:r>
              <a:rPr lang="en-US" i="1" dirty="0">
                <a:solidFill>
                  <a:schemeClr val="accent1"/>
                </a:solidFill>
              </a:rPr>
              <a:t>. He seems to imply that you could really do the whole thing only by the first of the methods, but it would take much longer.</a:t>
            </a:r>
          </a:p>
          <a:p>
            <a:pPr lvl="1"/>
            <a:r>
              <a:rPr lang="en-US" i="1" dirty="0">
                <a:solidFill>
                  <a:schemeClr val="accent1"/>
                </a:solidFill>
              </a:rPr>
              <a:t>Tell me what the </a:t>
            </a:r>
            <a:r>
              <a:rPr lang="en-US" b="1" i="1" dirty="0">
                <a:solidFill>
                  <a:schemeClr val="accent1"/>
                </a:solidFill>
              </a:rPr>
              <a:t>basis for the analogy</a:t>
            </a:r>
            <a:r>
              <a:rPr lang="en-US" i="1" dirty="0">
                <a:solidFill>
                  <a:schemeClr val="accent1"/>
                </a:solidFill>
              </a:rPr>
              <a:t> is.</a:t>
            </a:r>
          </a:p>
          <a:p>
            <a:pPr lvl="1"/>
            <a:r>
              <a:rPr lang="en-US" i="1" dirty="0">
                <a:solidFill>
                  <a:schemeClr val="accent1"/>
                </a:solidFill>
              </a:rPr>
              <a:t>If you can't tell me the basis for the analogy, </a:t>
            </a:r>
            <a:r>
              <a:rPr lang="en-US" b="1" i="1" dirty="0">
                <a:solidFill>
                  <a:schemeClr val="accent1"/>
                </a:solidFill>
              </a:rPr>
              <a:t>you're not saying anything</a:t>
            </a:r>
            <a:r>
              <a:rPr lang="en-US" i="1" dirty="0">
                <a:solidFill>
                  <a:schemeClr val="accent1"/>
                </a:solidFill>
              </a:rPr>
              <a:t>.</a:t>
            </a:r>
          </a:p>
          <a:p>
            <a:pPr lvl="1"/>
            <a:r>
              <a:rPr lang="en-US" i="1" dirty="0">
                <a:solidFill>
                  <a:schemeClr val="accent1"/>
                </a:solidFill>
              </a:rPr>
              <a:t>If you can tell me the basis for the analogy, then </a:t>
            </a:r>
            <a:r>
              <a:rPr lang="en-US" b="1" i="1" dirty="0">
                <a:solidFill>
                  <a:schemeClr val="accent1"/>
                </a:solidFill>
              </a:rPr>
              <a:t>you're talking about the innate structure of his mind</a:t>
            </a:r>
            <a:r>
              <a:rPr lang="en-US" i="1" dirty="0">
                <a:solidFill>
                  <a:schemeClr val="accent1"/>
                </a:solidFill>
              </a:rPr>
              <a:t>.</a:t>
            </a:r>
          </a:p>
        </p:txBody>
      </p:sp>
    </p:spTree>
    <p:extLst>
      <p:ext uri="{BB962C8B-B14F-4D97-AF65-F5344CB8AC3E}">
        <p14:creationId xmlns:p14="http://schemas.microsoft.com/office/powerpoint/2010/main" val="40466301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F12799-9DE0-B94D-A25C-81FF19FAB13B}"/>
              </a:ext>
            </a:extLst>
          </p:cNvPr>
          <p:cNvSpPr>
            <a:spLocks noGrp="1"/>
          </p:cNvSpPr>
          <p:nvPr>
            <p:ph type="title"/>
          </p:nvPr>
        </p:nvSpPr>
        <p:spPr>
          <a:xfrm>
            <a:off x="890338" y="640080"/>
            <a:ext cx="3967410" cy="3566160"/>
          </a:xfrm>
        </p:spPr>
        <p:txBody>
          <a:bodyPr vert="horz" lIns="91440" tIns="45720" rIns="91440" bIns="45720" rtlCol="0" anchor="b">
            <a:normAutofit/>
          </a:bodyPr>
          <a:lstStyle/>
          <a:p>
            <a:r>
              <a:rPr lang="en-US" sz="5400" dirty="0"/>
              <a:t>What Chomsky talk was that?</a:t>
            </a:r>
          </a:p>
        </p:txBody>
      </p:sp>
      <p:sp>
        <p:nvSpPr>
          <p:cNvPr id="3" name="Content Placeholder 2">
            <a:extLst>
              <a:ext uri="{FF2B5EF4-FFF2-40B4-BE49-F238E27FC236}">
                <a16:creationId xmlns:a16="http://schemas.microsoft.com/office/drawing/2014/main" id="{237D9473-D100-DCBA-4730-B451456E38A0}"/>
              </a:ext>
            </a:extLst>
          </p:cNvPr>
          <p:cNvSpPr>
            <a:spLocks noGrp="1"/>
          </p:cNvSpPr>
          <p:nvPr>
            <p:ph idx="1"/>
          </p:nvPr>
        </p:nvSpPr>
        <p:spPr>
          <a:xfrm>
            <a:off x="890339" y="4636008"/>
            <a:ext cx="3967411" cy="1572768"/>
          </a:xfrm>
        </p:spPr>
        <p:txBody>
          <a:bodyPr vert="horz" lIns="91440" tIns="45720" rIns="91440" bIns="45720" rtlCol="0">
            <a:normAutofit/>
          </a:bodyPr>
          <a:lstStyle/>
          <a:p>
            <a:pPr marL="0" indent="0">
              <a:buNone/>
            </a:pPr>
            <a:r>
              <a:rPr lang="en-US" sz="3200" b="1" dirty="0"/>
              <a:t>UW-Milwaukee talk</a:t>
            </a:r>
            <a:r>
              <a:rPr lang="en-US" sz="3200" dirty="0"/>
              <a:t>, July 16</a:t>
            </a:r>
            <a:r>
              <a:rPr lang="en-US" sz="3200" baseline="30000" dirty="0"/>
              <a:t>th</a:t>
            </a:r>
            <a:r>
              <a:rPr lang="en-US" sz="3200" dirty="0"/>
              <a:t> 1968</a:t>
            </a:r>
          </a:p>
        </p:txBody>
      </p:sp>
      <p:sp>
        <p:nvSpPr>
          <p:cNvPr id="11"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DD60779-D45E-10DE-63A7-95DA18E49767}"/>
              </a:ext>
            </a:extLst>
          </p:cNvPr>
          <p:cNvPicPr>
            <a:picLocks noChangeAspect="1"/>
          </p:cNvPicPr>
          <p:nvPr/>
        </p:nvPicPr>
        <p:blipFill>
          <a:blip r:embed="rId2">
            <a:alphaModFix amt="50000"/>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4700"/>
                    </a14:imgEffect>
                    <a14:imgEffect>
                      <a14:saturation sat="33000"/>
                    </a14:imgEffect>
                  </a14:imgLayer>
                </a14:imgProps>
              </a:ext>
            </a:extLst>
          </a:blip>
          <a:srcRect l="10469" r="4221" b="2"/>
          <a:stretch>
            <a:fillRect/>
          </a:stretch>
        </p:blipFill>
        <p:spPr>
          <a:xfrm>
            <a:off x="5313225"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extBox 5">
            <a:extLst>
              <a:ext uri="{FF2B5EF4-FFF2-40B4-BE49-F238E27FC236}">
                <a16:creationId xmlns:a16="http://schemas.microsoft.com/office/drawing/2014/main" id="{2E165C88-FF63-4606-CDE0-DA7A0B96CCF0}"/>
              </a:ext>
            </a:extLst>
          </p:cNvPr>
          <p:cNvSpPr txBox="1"/>
          <p:nvPr/>
        </p:nvSpPr>
        <p:spPr>
          <a:xfrm>
            <a:off x="5889653" y="6092502"/>
            <a:ext cx="2325660" cy="646331"/>
          </a:xfrm>
          <a:prstGeom prst="rect">
            <a:avLst/>
          </a:prstGeom>
          <a:noFill/>
        </p:spPr>
        <p:txBody>
          <a:bodyPr wrap="square">
            <a:spAutoFit/>
          </a:bodyPr>
          <a:lstStyle/>
          <a:p>
            <a:r>
              <a:rPr lang="en-US" dirty="0">
                <a:solidFill>
                  <a:schemeClr val="bg1"/>
                </a:solidFill>
              </a:rPr>
              <a:t>Willem </a:t>
            </a:r>
            <a:r>
              <a:rPr lang="en-US" dirty="0" err="1">
                <a:solidFill>
                  <a:schemeClr val="bg1"/>
                </a:solidFill>
              </a:rPr>
              <a:t>Diepraam</a:t>
            </a:r>
            <a:r>
              <a:rPr lang="en-US" dirty="0">
                <a:solidFill>
                  <a:schemeClr val="bg1"/>
                </a:solidFill>
              </a:rPr>
              <a:t> (1968)</a:t>
            </a:r>
            <a:r>
              <a:rPr lang="en-US" sz="1800" b="0" i="0" u="none" strike="noStrike" dirty="0">
                <a:solidFill>
                  <a:schemeClr val="bg1"/>
                </a:solidFill>
                <a:effectLst/>
                <a:latin typeface="+mn-lt"/>
              </a:rPr>
              <a:t> </a:t>
            </a:r>
            <a:endParaRPr lang="en-US" dirty="0">
              <a:solidFill>
                <a:schemeClr val="bg1"/>
              </a:solidFill>
            </a:endParaRPr>
          </a:p>
        </p:txBody>
      </p:sp>
      <p:sp>
        <p:nvSpPr>
          <p:cNvPr id="5" name="Double Wave 4">
            <a:extLst>
              <a:ext uri="{FF2B5EF4-FFF2-40B4-BE49-F238E27FC236}">
                <a16:creationId xmlns:a16="http://schemas.microsoft.com/office/drawing/2014/main" id="{A1EF5116-F5E9-E490-D88F-3D6FE521E2D1}"/>
              </a:ext>
            </a:extLst>
          </p:cNvPr>
          <p:cNvSpPr/>
          <p:nvPr/>
        </p:nvSpPr>
        <p:spPr>
          <a:xfrm>
            <a:off x="1480888" y="5557725"/>
            <a:ext cx="3337560" cy="1069553"/>
          </a:xfrm>
          <a:prstGeom prst="doubleWave">
            <a:avLst/>
          </a:prstGeom>
          <a:solidFill>
            <a:schemeClr val="accent2">
              <a:lumMod val="60000"/>
              <a:lumOff val="40000"/>
              <a:alpha val="75686"/>
            </a:schemeClr>
          </a:solidFill>
          <a:ln>
            <a:solidFill>
              <a:schemeClr val="accent2">
                <a:lumMod val="75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dirty="0">
                <a:solidFill>
                  <a:schemeClr val="accent2">
                    <a:lumMod val="50000"/>
                  </a:schemeClr>
                </a:solidFill>
              </a:rPr>
              <a:t>nearly 60 years ago!</a:t>
            </a:r>
          </a:p>
        </p:txBody>
      </p:sp>
    </p:spTree>
    <p:extLst>
      <p:ext uri="{BB962C8B-B14F-4D97-AF65-F5344CB8AC3E}">
        <p14:creationId xmlns:p14="http://schemas.microsoft.com/office/powerpoint/2010/main" val="1536986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BBB32-5E86-54AF-66E4-ADE6739EA3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67EE32-E080-12B3-DA8C-88F375C98AAD}"/>
              </a:ext>
            </a:extLst>
          </p:cNvPr>
          <p:cNvSpPr>
            <a:spLocks noGrp="1"/>
          </p:cNvSpPr>
          <p:nvPr>
            <p:ph type="title"/>
          </p:nvPr>
        </p:nvSpPr>
        <p:spPr/>
        <p:txBody>
          <a:bodyPr/>
          <a:lstStyle/>
          <a:p>
            <a:r>
              <a:rPr lang="en-US" dirty="0"/>
              <a:t>Communication and Thought</a:t>
            </a:r>
          </a:p>
        </p:txBody>
      </p:sp>
      <p:sp>
        <p:nvSpPr>
          <p:cNvPr id="3" name="Content Placeholder 2">
            <a:extLst>
              <a:ext uri="{FF2B5EF4-FFF2-40B4-BE49-F238E27FC236}">
                <a16:creationId xmlns:a16="http://schemas.microsoft.com/office/drawing/2014/main" id="{AD1AC383-737A-35AB-7450-D8F2E1A522DC}"/>
              </a:ext>
            </a:extLst>
          </p:cNvPr>
          <p:cNvSpPr>
            <a:spLocks noGrp="1"/>
          </p:cNvSpPr>
          <p:nvPr>
            <p:ph idx="1"/>
          </p:nvPr>
        </p:nvSpPr>
        <p:spPr>
          <a:xfrm>
            <a:off x="838199" y="1825625"/>
            <a:ext cx="11154509" cy="4351338"/>
          </a:xfrm>
        </p:spPr>
        <p:txBody>
          <a:bodyPr>
            <a:normAutofit fontScale="92500"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500" b="0" i="0" u="none" strike="noStrike" kern="1200" cap="none" spc="0" normalizeH="0" baseline="0" noProof="0" dirty="0">
                <a:ln>
                  <a:noFill/>
                </a:ln>
                <a:solidFill>
                  <a:prstClr val="black"/>
                </a:solidFill>
                <a:effectLst/>
                <a:uLnTx/>
                <a:uFillTx/>
                <a:latin typeface="ACaslonPro"/>
                <a:ea typeface="+mn-ea"/>
                <a:cs typeface="+mn-cs"/>
              </a:rPr>
              <a:t>Language organ is designed to construct thoughts efficiently</a:t>
            </a:r>
          </a:p>
          <a:p>
            <a:pPr>
              <a:defRPr/>
            </a:pPr>
            <a:r>
              <a:rPr lang="en-US" sz="3600" dirty="0">
                <a:solidFill>
                  <a:prstClr val="black"/>
                </a:solidFill>
                <a:latin typeface="ACaslonPro"/>
              </a:rPr>
              <a:t>Language is not designed for efficient communication</a:t>
            </a:r>
          </a:p>
          <a:p>
            <a:pPr lvl="0">
              <a:defRPr/>
            </a:pPr>
            <a:r>
              <a:rPr lang="en-US" sz="3200" i="1" dirty="0">
                <a:solidFill>
                  <a:schemeClr val="accent1"/>
                </a:solidFill>
                <a:latin typeface="ACaslonPro"/>
              </a:rPr>
              <a:t>If that makes expressions harder to process and even makes some thoughts impossible to express without circumlocution, </a:t>
            </a:r>
            <a:r>
              <a:rPr lang="en-US" sz="3200" b="1" i="1" dirty="0">
                <a:solidFill>
                  <a:schemeClr val="accent1"/>
                </a:solidFill>
                <a:latin typeface="ACaslonPro"/>
              </a:rPr>
              <a:t>too bad</a:t>
            </a:r>
            <a:r>
              <a:rPr lang="en-US" sz="3200" i="1" dirty="0">
                <a:solidFill>
                  <a:schemeClr val="accent1"/>
                </a:solidFill>
                <a:latin typeface="ACaslonPro"/>
              </a:rPr>
              <a:t>. </a:t>
            </a:r>
            <a:r>
              <a:rPr lang="en-US" sz="3200" b="1" i="1" dirty="0">
                <a:solidFill>
                  <a:schemeClr val="accent1"/>
                </a:solidFill>
                <a:latin typeface="ACaslonPro"/>
              </a:rPr>
              <a:t>Nature doesn’t care</a:t>
            </a:r>
            <a:r>
              <a:rPr lang="en-US" sz="3200" i="1" dirty="0">
                <a:solidFill>
                  <a:schemeClr val="accent1"/>
                </a:solidFill>
                <a:latin typeface="ACaslonPro"/>
              </a:rPr>
              <a:t>.</a:t>
            </a:r>
            <a:r>
              <a:rPr lang="en-US" sz="3200" dirty="0">
                <a:solidFill>
                  <a:srgbClr val="E97132">
                    <a:lumMod val="75000"/>
                  </a:srgbClr>
                </a:solidFill>
                <a:latin typeface="ACaslonPro"/>
              </a:rPr>
              <a:t> </a:t>
            </a:r>
            <a:r>
              <a:rPr lang="en-US" sz="1700" dirty="0">
                <a:solidFill>
                  <a:srgbClr val="000000"/>
                </a:solidFill>
                <a:latin typeface="Times"/>
              </a:rPr>
              <a:t>[Chomsky GK (2021), pg.11]</a:t>
            </a:r>
            <a:endParaRPr lang="en-US" sz="3200" dirty="0">
              <a:solidFill>
                <a:srgbClr val="E97132">
                  <a:lumMod val="75000"/>
                </a:srgbClr>
              </a:solidFill>
              <a:latin typeface="ACaslonPro"/>
            </a:endParaRPr>
          </a:p>
          <a:p>
            <a:pPr lvl="1">
              <a:defRPr/>
            </a:pPr>
            <a:r>
              <a:rPr lang="en-US" sz="3000" i="1" dirty="0">
                <a:solidFill>
                  <a:schemeClr val="accent1"/>
                </a:solidFill>
                <a:latin typeface="Aptos" panose="020B0004020202020204" pitchFamily="34" charset="0"/>
              </a:rPr>
              <a:t>EXT cannot have come before Merge.</a:t>
            </a:r>
          </a:p>
          <a:p>
            <a:pPr lvl="1">
              <a:defRPr/>
            </a:pPr>
            <a:r>
              <a:rPr lang="en-US" sz="3000" i="1" dirty="0">
                <a:solidFill>
                  <a:schemeClr val="accent1"/>
                </a:solidFill>
                <a:latin typeface="Aptos" panose="020B0004020202020204" pitchFamily="34" charset="0"/>
              </a:rPr>
              <a:t>The modern doctrine that language may have evolved from animal communication seems quite untenable.</a:t>
            </a:r>
            <a:r>
              <a:rPr lang="en-US" sz="3200" dirty="0">
                <a:latin typeface="ACaslonPro"/>
              </a:rPr>
              <a:t> </a:t>
            </a:r>
            <a:r>
              <a:rPr lang="en-US" sz="2000" dirty="0">
                <a:solidFill>
                  <a:srgbClr val="000000"/>
                </a:solidFill>
                <a:latin typeface="Times"/>
              </a:rPr>
              <a:t>[pg.10, Chomsky GK (2021)]</a:t>
            </a:r>
          </a:p>
          <a:p>
            <a:r>
              <a:rPr lang="en-US" sz="2400" dirty="0"/>
              <a:t>It makes no sense to say that </a:t>
            </a:r>
            <a:r>
              <a:rPr lang="en-US" sz="2400" i="1" dirty="0"/>
              <a:t>some system evolved for </a:t>
            </a:r>
            <a:r>
              <a:rPr lang="en-US" sz="2400" b="1" i="1" dirty="0"/>
              <a:t>X</a:t>
            </a:r>
            <a:r>
              <a:rPr lang="en-US" sz="2400" i="1" dirty="0"/>
              <a:t> </a:t>
            </a:r>
            <a:endParaRPr lang="en-US" sz="2400" dirty="0"/>
          </a:p>
          <a:p>
            <a:pPr lvl="1"/>
            <a:r>
              <a:rPr lang="en-US" dirty="0"/>
              <a:t>“the spine evolved for keeping us upright,” or  “language evolved for communication” </a:t>
            </a:r>
          </a:p>
        </p:txBody>
      </p:sp>
      <p:sp>
        <p:nvSpPr>
          <p:cNvPr id="7" name="Rectangle 6">
            <a:extLst>
              <a:ext uri="{FF2B5EF4-FFF2-40B4-BE49-F238E27FC236}">
                <a16:creationId xmlns:a16="http://schemas.microsoft.com/office/drawing/2014/main" id="{4F374E0C-4E20-A9F5-2305-B46470765F3A}"/>
              </a:ext>
            </a:extLst>
          </p:cNvPr>
          <p:cNvSpPr/>
          <p:nvPr/>
        </p:nvSpPr>
        <p:spPr>
          <a:xfrm>
            <a:off x="1116419" y="3429000"/>
            <a:ext cx="10237381" cy="7495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568B3555-FA81-4DB3-CFEB-B364355FD7F4}"/>
              </a:ext>
            </a:extLst>
          </p:cNvPr>
          <p:cNvSpPr txBox="1"/>
          <p:nvPr/>
        </p:nvSpPr>
        <p:spPr>
          <a:xfrm>
            <a:off x="1289539" y="2776756"/>
            <a:ext cx="8299938" cy="584775"/>
          </a:xfrm>
          <a:prstGeom prst="rect">
            <a:avLst/>
          </a:prstGeom>
          <a:noFill/>
          <a:ln>
            <a:solidFill>
              <a:schemeClr val="bg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97132">
                    <a:lumMod val="75000"/>
                  </a:srgbClr>
                </a:solidFill>
                <a:effectLst/>
                <a:uLnTx/>
                <a:uFillTx/>
                <a:latin typeface="ACaslonPro"/>
                <a:ea typeface="+mn-ea"/>
                <a:cs typeface="+mn-cs"/>
              </a:rPr>
              <a:t>too bad. Nature doesn’t care. </a:t>
            </a:r>
            <a:r>
              <a:rPr kumimoji="0" lang="en-US" sz="1800" b="0" i="0" u="none" strike="noStrike" kern="1200" cap="none" spc="0" normalizeH="0" baseline="0" noProof="0" dirty="0">
                <a:ln>
                  <a:noFill/>
                </a:ln>
                <a:solidFill>
                  <a:srgbClr val="000000"/>
                </a:solidFill>
                <a:effectLst/>
                <a:uLnTx/>
                <a:uFillTx/>
                <a:latin typeface="Times"/>
                <a:ea typeface="+mn-ea"/>
                <a:cs typeface="+mn-cs"/>
              </a:rPr>
              <a:t>[Chomsky GK (2021), pg.11]</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3660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F8924-27FA-C881-6251-0D537CD4527A}"/>
              </a:ext>
            </a:extLst>
          </p:cNvPr>
          <p:cNvSpPr>
            <a:spLocks noGrp="1"/>
          </p:cNvSpPr>
          <p:nvPr>
            <p:ph type="title"/>
          </p:nvPr>
        </p:nvSpPr>
        <p:spPr/>
        <p:txBody>
          <a:bodyPr/>
          <a:lstStyle/>
          <a:p>
            <a:r>
              <a:rPr lang="en-US" dirty="0"/>
              <a:t>Communication and Thought</a:t>
            </a:r>
          </a:p>
        </p:txBody>
      </p:sp>
      <p:sp>
        <p:nvSpPr>
          <p:cNvPr id="3" name="Content Placeholder 2">
            <a:extLst>
              <a:ext uri="{FF2B5EF4-FFF2-40B4-BE49-F238E27FC236}">
                <a16:creationId xmlns:a16="http://schemas.microsoft.com/office/drawing/2014/main" id="{5370045F-0DAA-4C51-4A2C-A4CA3130A738}"/>
              </a:ext>
            </a:extLst>
          </p:cNvPr>
          <p:cNvSpPr>
            <a:spLocks noGrp="1"/>
          </p:cNvSpPr>
          <p:nvPr>
            <p:ph idx="1"/>
          </p:nvPr>
        </p:nvSpPr>
        <p:spPr>
          <a:xfrm>
            <a:off x="838200" y="1825625"/>
            <a:ext cx="10515600" cy="4667250"/>
          </a:xfrm>
        </p:spPr>
        <p:txBody>
          <a:bodyPr>
            <a:normAutofit fontScale="92500"/>
          </a:bodyPr>
          <a:lstStyle/>
          <a:p>
            <a:pPr>
              <a:defRPr/>
            </a:pPr>
            <a:r>
              <a:rPr lang="en-US" sz="3600" dirty="0">
                <a:solidFill>
                  <a:schemeClr val="accent2">
                    <a:lumMod val="75000"/>
                  </a:schemeClr>
                </a:solidFill>
                <a:latin typeface="ACaslonPro"/>
              </a:rPr>
              <a:t>Communicative</a:t>
            </a:r>
            <a:r>
              <a:rPr lang="en-US" sz="3600" dirty="0">
                <a:latin typeface="ACaslonPro"/>
              </a:rPr>
              <a:t> </a:t>
            </a:r>
            <a:r>
              <a:rPr lang="en-US" sz="3600" dirty="0">
                <a:solidFill>
                  <a:schemeClr val="accent2">
                    <a:lumMod val="75000"/>
                  </a:schemeClr>
                </a:solidFill>
                <a:latin typeface="ACaslonPro"/>
              </a:rPr>
              <a:t>efficiency</a:t>
            </a:r>
            <a:r>
              <a:rPr lang="en-US" sz="3600" dirty="0">
                <a:latin typeface="ACaslonPro"/>
              </a:rPr>
              <a:t> is always sacrificed </a:t>
            </a:r>
          </a:p>
          <a:p>
            <a:pPr lvl="1"/>
            <a:r>
              <a:rPr lang="en-US" sz="3000" i="1" dirty="0">
                <a:solidFill>
                  <a:schemeClr val="accent1"/>
                </a:solidFill>
                <a:latin typeface="Aptos" panose="020B0004020202020204" pitchFamily="34" charset="0"/>
              </a:rPr>
              <a:t>The most serious cases involve deletion of copies in accord with computational efficiency, leading to some of the </a:t>
            </a:r>
            <a:r>
              <a:rPr lang="en-US" sz="3000" b="1" i="1" dirty="0">
                <a:solidFill>
                  <a:schemeClr val="accent1"/>
                </a:solidFill>
                <a:latin typeface="Aptos" panose="020B0004020202020204" pitchFamily="34" charset="0"/>
              </a:rPr>
              <a:t>hardest parsing problems</a:t>
            </a:r>
            <a:r>
              <a:rPr lang="en-US" sz="3000" i="1" dirty="0">
                <a:solidFill>
                  <a:schemeClr val="accent1"/>
                </a:solidFill>
                <a:latin typeface="Aptos" panose="020B0004020202020204" pitchFamily="34" charset="0"/>
              </a:rPr>
              <a:t>.</a:t>
            </a:r>
            <a:r>
              <a:rPr lang="en-US" sz="3000" i="1" dirty="0">
                <a:solidFill>
                  <a:schemeClr val="accent1"/>
                </a:solidFill>
                <a:latin typeface="ACaslonPro"/>
              </a:rPr>
              <a:t> </a:t>
            </a:r>
            <a:r>
              <a:rPr lang="en-US" dirty="0">
                <a:solidFill>
                  <a:srgbClr val="000000"/>
                </a:solidFill>
                <a:latin typeface="Times"/>
              </a:rPr>
              <a:t>[pg.10, fn.12, Chomsky (2021)]</a:t>
            </a:r>
          </a:p>
          <a:p>
            <a:pPr lvl="2"/>
            <a:r>
              <a:rPr lang="en-US" sz="2600" i="1" dirty="0"/>
              <a:t>see possible solutions in the SMT Parser …</a:t>
            </a:r>
          </a:p>
          <a:p>
            <a:pPr lvl="1"/>
            <a:r>
              <a:rPr lang="en-US" sz="3000" dirty="0">
                <a:latin typeface="ACaslonPro"/>
              </a:rPr>
              <a:t>Externalization: </a:t>
            </a:r>
            <a:r>
              <a:rPr lang="en-US" sz="3000" i="1" dirty="0">
                <a:latin typeface="ACaslonPro"/>
              </a:rPr>
              <a:t>John or the men *is/*are in the room </a:t>
            </a:r>
          </a:p>
          <a:p>
            <a:pPr lvl="2"/>
            <a:r>
              <a:rPr lang="en-US" sz="2200" i="1" dirty="0">
                <a:latin typeface="Aptos" panose="020B0004020202020204" pitchFamily="34" charset="0"/>
              </a:rPr>
              <a:t>… unproblematic for expression of thought if feature valuation kept to late insertion so that only the bare copula reaches the thought level (as in some spoken dialects)</a:t>
            </a:r>
          </a:p>
          <a:p>
            <a:pPr lvl="1"/>
            <a:r>
              <a:rPr lang="en-US" sz="2600" i="1" dirty="0">
                <a:solidFill>
                  <a:schemeClr val="accent1"/>
                </a:solidFill>
                <a:effectLst/>
                <a:latin typeface="ACaslonPro"/>
              </a:rPr>
              <a:t>Note that </a:t>
            </a:r>
            <a:r>
              <a:rPr lang="en-US" sz="2600" b="1" i="1" dirty="0">
                <a:solidFill>
                  <a:schemeClr val="accent1"/>
                </a:solidFill>
                <a:effectLst/>
                <a:latin typeface="ACaslonPro"/>
              </a:rPr>
              <a:t>statistical information is irrelevant to I-language as a matter of principle</a:t>
            </a:r>
            <a:r>
              <a:rPr lang="en-US" sz="2600" i="1" dirty="0">
                <a:solidFill>
                  <a:schemeClr val="accent1"/>
                </a:solidFill>
                <a:effectLst/>
                <a:latin typeface="ACaslonPro"/>
              </a:rPr>
              <a:t>, though as has always been assumed in the generative enterprise (see Chomsky 1957), it can be highly relevant to processing and acquisition.</a:t>
            </a:r>
          </a:p>
        </p:txBody>
      </p:sp>
    </p:spTree>
    <p:extLst>
      <p:ext uri="{BB962C8B-B14F-4D97-AF65-F5344CB8AC3E}">
        <p14:creationId xmlns:p14="http://schemas.microsoft.com/office/powerpoint/2010/main" val="3788931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8BBA7-F702-5850-EB6F-51CE029043BD}"/>
              </a:ext>
            </a:extLst>
          </p:cNvPr>
          <p:cNvSpPr>
            <a:spLocks noGrp="1"/>
          </p:cNvSpPr>
          <p:nvPr>
            <p:ph type="title"/>
          </p:nvPr>
        </p:nvSpPr>
        <p:spPr/>
        <p:txBody>
          <a:bodyPr/>
          <a:lstStyle/>
          <a:p>
            <a:r>
              <a:rPr lang="en-US" dirty="0"/>
              <a:t>696A SMT Parser</a:t>
            </a:r>
          </a:p>
        </p:txBody>
      </p:sp>
      <p:sp>
        <p:nvSpPr>
          <p:cNvPr id="3" name="Content Placeholder 2">
            <a:extLst>
              <a:ext uri="{FF2B5EF4-FFF2-40B4-BE49-F238E27FC236}">
                <a16:creationId xmlns:a16="http://schemas.microsoft.com/office/drawing/2014/main" id="{EE7E62C4-C50B-3A73-3302-F06F0A3BAB0A}"/>
              </a:ext>
            </a:extLst>
          </p:cNvPr>
          <p:cNvSpPr>
            <a:spLocks noGrp="1"/>
          </p:cNvSpPr>
          <p:nvPr>
            <p:ph idx="1"/>
          </p:nvPr>
        </p:nvSpPr>
        <p:spPr/>
        <p:txBody>
          <a:bodyPr/>
          <a:lstStyle/>
          <a:p>
            <a:pPr marL="0" indent="0">
              <a:buNone/>
            </a:pPr>
            <a:r>
              <a:rPr lang="en-US" dirty="0"/>
              <a:t>Download </a:t>
            </a:r>
            <a:r>
              <a:rPr lang="en-US" sz="2400" dirty="0" err="1">
                <a:latin typeface="Menlo" panose="020B0609030804020204" pitchFamily="49" charset="0"/>
                <a:ea typeface="Menlo" panose="020B0609030804020204" pitchFamily="49" charset="0"/>
                <a:cs typeface="Menlo" panose="020B0609030804020204" pitchFamily="49" charset="0"/>
              </a:rPr>
              <a:t>english.zip</a:t>
            </a:r>
            <a:r>
              <a:rPr lang="en-US" dirty="0"/>
              <a:t> from the course website.</a:t>
            </a:r>
          </a:p>
          <a:p>
            <a:pPr marL="914400" lvl="1" indent="-457200">
              <a:buFont typeface="+mj-lt"/>
              <a:buAutoNum type="arabicPeriod"/>
            </a:pPr>
            <a:r>
              <a:rPr lang="en-US" dirty="0"/>
              <a:t>You need to install SWI Prolog </a:t>
            </a:r>
          </a:p>
          <a:p>
            <a:pPr marL="914400" lvl="1" indent="-457200">
              <a:buFont typeface="+mj-lt"/>
              <a:buAutoNum type="arabicPeriod"/>
            </a:pPr>
            <a:r>
              <a:rPr lang="en-US" dirty="0"/>
              <a:t>You need Python</a:t>
            </a:r>
          </a:p>
          <a:p>
            <a:pPr marL="914400" lvl="1" indent="-457200">
              <a:buFont typeface="+mj-lt"/>
              <a:buAutoNum type="arabicPeriod"/>
            </a:pPr>
            <a:r>
              <a:rPr lang="en-US" dirty="0"/>
              <a:t>You need </a:t>
            </a:r>
            <a:r>
              <a:rPr lang="en-US" dirty="0" err="1"/>
              <a:t>nltk</a:t>
            </a:r>
            <a:endParaRPr lang="en-US" dirty="0"/>
          </a:p>
          <a:p>
            <a:r>
              <a:rPr lang="en-US" dirty="0"/>
              <a:t>Download the </a:t>
            </a:r>
            <a:r>
              <a:rPr lang="en-US" i="1" dirty="0"/>
              <a:t>Tutorial and Manual for LEX</a:t>
            </a:r>
            <a:r>
              <a:rPr lang="en-US" dirty="0"/>
              <a:t> also.</a:t>
            </a:r>
          </a:p>
          <a:p>
            <a:pPr lvl="1"/>
            <a:r>
              <a:rPr lang="en-US" dirty="0"/>
              <a:t>Installation is covered in Section 1 </a:t>
            </a:r>
          </a:p>
          <a:p>
            <a:pPr lvl="1"/>
            <a:r>
              <a:rPr lang="en-US" dirty="0"/>
              <a:t>You should try Sections 2 and 3. </a:t>
            </a:r>
          </a:p>
          <a:p>
            <a:pPr lvl="1"/>
            <a:r>
              <a:rPr lang="en-US" dirty="0"/>
              <a:t>(Sorry: Section 4 is missing.)</a:t>
            </a:r>
          </a:p>
          <a:p>
            <a:r>
              <a:rPr lang="en-US" dirty="0"/>
              <a:t>(There is also a </a:t>
            </a:r>
            <a:r>
              <a:rPr lang="en-US" sz="2400" dirty="0" err="1">
                <a:latin typeface="Menlo" panose="020B0609030804020204" pitchFamily="49" charset="0"/>
                <a:ea typeface="Menlo" panose="020B0609030804020204" pitchFamily="49" charset="0"/>
                <a:cs typeface="Menlo" panose="020B0609030804020204" pitchFamily="49" charset="0"/>
              </a:rPr>
              <a:t>spanish.zip</a:t>
            </a:r>
            <a:r>
              <a:rPr lang="en-US" dirty="0"/>
              <a:t>.)</a:t>
            </a:r>
          </a:p>
          <a:p>
            <a:endParaRPr lang="en-US" dirty="0"/>
          </a:p>
        </p:txBody>
      </p:sp>
      <p:sp>
        <p:nvSpPr>
          <p:cNvPr id="4" name="Slide Number Placeholder 3">
            <a:extLst>
              <a:ext uri="{FF2B5EF4-FFF2-40B4-BE49-F238E27FC236}">
                <a16:creationId xmlns:a16="http://schemas.microsoft.com/office/drawing/2014/main" id="{E82AB8B6-CAAB-5128-076E-A951E5F9313E}"/>
              </a:ext>
            </a:extLst>
          </p:cNvPr>
          <p:cNvSpPr>
            <a:spLocks noGrp="1"/>
          </p:cNvSpPr>
          <p:nvPr>
            <p:ph type="sldNum" sz="quarter" idx="12"/>
          </p:nvPr>
        </p:nvSpPr>
        <p:spPr/>
        <p:txBody>
          <a:bodyPr/>
          <a:lstStyle/>
          <a:p>
            <a:fld id="{6BE0CF3F-A972-BD45-B98F-E3AC04F3F54F}" type="slidenum">
              <a:rPr lang="en-US" smtClean="0"/>
              <a:t>39</a:t>
            </a:fld>
            <a:endParaRPr lang="en-US"/>
          </a:p>
        </p:txBody>
      </p:sp>
    </p:spTree>
    <p:extLst>
      <p:ext uri="{BB962C8B-B14F-4D97-AF65-F5344CB8AC3E}">
        <p14:creationId xmlns:p14="http://schemas.microsoft.com/office/powerpoint/2010/main" val="1390520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BB56D-1B56-8CFE-2531-C6255835872E}"/>
              </a:ext>
            </a:extLst>
          </p:cNvPr>
          <p:cNvSpPr>
            <a:spLocks noGrp="1"/>
          </p:cNvSpPr>
          <p:nvPr>
            <p:ph type="title"/>
          </p:nvPr>
        </p:nvSpPr>
        <p:spPr/>
        <p:txBody>
          <a:bodyPr/>
          <a:lstStyle/>
          <a:p>
            <a:r>
              <a:rPr lang="en-US" dirty="0"/>
              <a:t>Lecture 1: Recap of Main Points</a:t>
            </a:r>
          </a:p>
        </p:txBody>
      </p:sp>
      <p:sp>
        <p:nvSpPr>
          <p:cNvPr id="3" name="Content Placeholder 2">
            <a:extLst>
              <a:ext uri="{FF2B5EF4-FFF2-40B4-BE49-F238E27FC236}">
                <a16:creationId xmlns:a16="http://schemas.microsoft.com/office/drawing/2014/main" id="{470EFC82-2906-ABB4-4003-E79060AE2224}"/>
              </a:ext>
            </a:extLst>
          </p:cNvPr>
          <p:cNvSpPr>
            <a:spLocks noGrp="1"/>
          </p:cNvSpPr>
          <p:nvPr>
            <p:ph idx="1"/>
          </p:nvPr>
        </p:nvSpPr>
        <p:spPr/>
        <p:txBody>
          <a:bodyPr>
            <a:normAutofit fontScale="92500" lnSpcReduction="10000"/>
          </a:bodyPr>
          <a:lstStyle/>
          <a:p>
            <a:r>
              <a:rPr lang="en-US" b="1" dirty="0"/>
              <a:t>Workspace </a:t>
            </a:r>
            <a:r>
              <a:rPr lang="en-US" dirty="0"/>
              <a:t>(WS): is needed for </a:t>
            </a:r>
            <a:r>
              <a:rPr lang="en-US" b="1" dirty="0">
                <a:solidFill>
                  <a:schemeClr val="accent1"/>
                </a:solidFill>
              </a:rPr>
              <a:t>recursion</a:t>
            </a:r>
          </a:p>
          <a:p>
            <a:r>
              <a:rPr lang="en-US" b="1" dirty="0">
                <a:solidFill>
                  <a:schemeClr val="accent1"/>
                </a:solidFill>
              </a:rPr>
              <a:t>recursion</a:t>
            </a:r>
            <a:r>
              <a:rPr lang="en-US" dirty="0"/>
              <a:t>: </a:t>
            </a:r>
            <a:r>
              <a:rPr lang="en-US" b="1" dirty="0"/>
              <a:t>SBOs</a:t>
            </a:r>
            <a:r>
              <a:rPr lang="en-US" dirty="0"/>
              <a:t> output can (later) feed </a:t>
            </a:r>
            <a:r>
              <a:rPr lang="en-US" b="1" dirty="0"/>
              <a:t>SBOs</a:t>
            </a:r>
          </a:p>
          <a:p>
            <a:r>
              <a:rPr lang="en-US" b="1" dirty="0"/>
              <a:t>Minimal Search </a:t>
            </a:r>
            <a:r>
              <a:rPr lang="en-US" dirty="0"/>
              <a:t>(MS): a property of certain atoms of syntax, e.g. INFL</a:t>
            </a:r>
            <a:r>
              <a:rPr lang="el-GR" baseline="-25000" dirty="0"/>
              <a:t>φ</a:t>
            </a:r>
            <a:r>
              <a:rPr lang="en-US" dirty="0"/>
              <a:t>, C</a:t>
            </a:r>
            <a:r>
              <a:rPr lang="en-US" baseline="-25000" dirty="0"/>
              <a:t>Q</a:t>
            </a:r>
            <a:r>
              <a:rPr lang="en-US" dirty="0"/>
              <a:t>. (Also, relativization C</a:t>
            </a:r>
            <a:r>
              <a:rPr lang="en-US" baseline="-25000" dirty="0"/>
              <a:t>rel</a:t>
            </a:r>
            <a:r>
              <a:rPr lang="en-US" dirty="0"/>
              <a:t> ?)</a:t>
            </a:r>
          </a:p>
          <a:p>
            <a:r>
              <a:rPr lang="en-US" b="1" dirty="0"/>
              <a:t>MS</a:t>
            </a:r>
            <a:r>
              <a:rPr lang="en-US" dirty="0"/>
              <a:t> can have </a:t>
            </a:r>
            <a:r>
              <a:rPr lang="en-US" b="1" dirty="0"/>
              <a:t>EXT</a:t>
            </a:r>
            <a:r>
              <a:rPr lang="en-US" dirty="0"/>
              <a:t> effects (the option to spell at the left edge)</a:t>
            </a:r>
          </a:p>
          <a:p>
            <a:r>
              <a:rPr lang="en-US" b="1" dirty="0"/>
              <a:t>EXT</a:t>
            </a:r>
            <a:r>
              <a:rPr lang="en-US" dirty="0"/>
              <a:t>: locus of language variation</a:t>
            </a:r>
          </a:p>
          <a:p>
            <a:r>
              <a:rPr lang="en-US" b="1" dirty="0">
                <a:solidFill>
                  <a:schemeClr val="accent1"/>
                </a:solidFill>
              </a:rPr>
              <a:t>Process Model</a:t>
            </a:r>
            <a:r>
              <a:rPr lang="en-US" dirty="0"/>
              <a:t>: hear something, </a:t>
            </a:r>
            <a:r>
              <a:rPr lang="en-US" b="1" dirty="0"/>
              <a:t>LEX</a:t>
            </a:r>
            <a:r>
              <a:rPr lang="en-US" dirty="0"/>
              <a:t> atoms into </a:t>
            </a:r>
            <a:r>
              <a:rPr lang="en-US" b="1" dirty="0"/>
              <a:t>WS</a:t>
            </a:r>
            <a:r>
              <a:rPr lang="en-US" dirty="0"/>
              <a:t>, </a:t>
            </a:r>
            <a:r>
              <a:rPr lang="en-US" b="1" dirty="0"/>
              <a:t>SBOs</a:t>
            </a:r>
            <a:r>
              <a:rPr lang="en-US" dirty="0"/>
              <a:t> fire, </a:t>
            </a:r>
            <a:r>
              <a:rPr lang="en-US" b="1" dirty="0"/>
              <a:t>INT</a:t>
            </a:r>
            <a:r>
              <a:rPr lang="en-US" dirty="0"/>
              <a:t> on converged </a:t>
            </a:r>
            <a:r>
              <a:rPr lang="en-US" b="1" dirty="0">
                <a:solidFill>
                  <a:schemeClr val="accent1"/>
                </a:solidFill>
              </a:rPr>
              <a:t>syntactic objects</a:t>
            </a:r>
            <a:r>
              <a:rPr lang="en-US" dirty="0"/>
              <a:t> (SOs), (optionally) </a:t>
            </a:r>
            <a:r>
              <a:rPr lang="en-US" b="1" dirty="0"/>
              <a:t>EXT</a:t>
            </a:r>
            <a:r>
              <a:rPr lang="en-US" dirty="0"/>
              <a:t> fires.</a:t>
            </a:r>
          </a:p>
          <a:p>
            <a:r>
              <a:rPr lang="en-US" b="1" dirty="0">
                <a:solidFill>
                  <a:schemeClr val="accent1"/>
                </a:solidFill>
              </a:rPr>
              <a:t>Parsing</a:t>
            </a:r>
            <a:r>
              <a:rPr lang="en-US" dirty="0"/>
              <a:t>: if what you heard is what is </a:t>
            </a:r>
            <a:r>
              <a:rPr lang="en-US" b="1" dirty="0" err="1"/>
              <a:t>EXT</a:t>
            </a:r>
            <a:r>
              <a:rPr lang="en-US" dirty="0" err="1"/>
              <a:t>'d</a:t>
            </a:r>
            <a:r>
              <a:rPr lang="en-US" dirty="0"/>
              <a:t>, that </a:t>
            </a:r>
            <a:r>
              <a:rPr lang="en-US" b="1" dirty="0"/>
              <a:t>SO</a:t>
            </a:r>
            <a:r>
              <a:rPr lang="en-US" dirty="0"/>
              <a:t> is valid. </a:t>
            </a:r>
          </a:p>
          <a:p>
            <a:r>
              <a:rPr lang="en-US" dirty="0"/>
              <a:t>Multiple </a:t>
            </a:r>
            <a:r>
              <a:rPr lang="en-US" b="1" dirty="0"/>
              <a:t>WS</a:t>
            </a:r>
            <a:r>
              <a:rPr lang="en-US" dirty="0"/>
              <a:t>s possible. Multiple </a:t>
            </a:r>
            <a:r>
              <a:rPr lang="en-US" b="1" dirty="0"/>
              <a:t>SO</a:t>
            </a:r>
            <a:r>
              <a:rPr lang="en-US" dirty="0"/>
              <a:t>s possible. Multiple </a:t>
            </a:r>
            <a:r>
              <a:rPr lang="en-US" b="1" dirty="0"/>
              <a:t>EXT</a:t>
            </a:r>
            <a:r>
              <a:rPr lang="en-US" dirty="0"/>
              <a:t>s possible.</a:t>
            </a:r>
          </a:p>
          <a:p>
            <a:endParaRPr lang="en-US" dirty="0"/>
          </a:p>
        </p:txBody>
      </p:sp>
      <p:sp>
        <p:nvSpPr>
          <p:cNvPr id="4" name="Slide Number Placeholder 3">
            <a:extLst>
              <a:ext uri="{FF2B5EF4-FFF2-40B4-BE49-F238E27FC236}">
                <a16:creationId xmlns:a16="http://schemas.microsoft.com/office/drawing/2014/main" id="{72A5737E-534E-777A-B7BE-39A68FA74A4A}"/>
              </a:ext>
            </a:extLst>
          </p:cNvPr>
          <p:cNvSpPr>
            <a:spLocks noGrp="1"/>
          </p:cNvSpPr>
          <p:nvPr>
            <p:ph type="sldNum" sz="quarter" idx="12"/>
          </p:nvPr>
        </p:nvSpPr>
        <p:spPr/>
        <p:txBody>
          <a:bodyPr/>
          <a:lstStyle/>
          <a:p>
            <a:fld id="{6BE0CF3F-A972-BD45-B98F-E3AC04F3F54F}" type="slidenum">
              <a:rPr lang="en-US" smtClean="0"/>
              <a:t>4</a:t>
            </a:fld>
            <a:endParaRPr lang="en-US"/>
          </a:p>
        </p:txBody>
      </p:sp>
    </p:spTree>
    <p:extLst>
      <p:ext uri="{BB962C8B-B14F-4D97-AF65-F5344CB8AC3E}">
        <p14:creationId xmlns:p14="http://schemas.microsoft.com/office/powerpoint/2010/main" val="586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876EC-AF73-DF6A-C608-4E991E7C0F58}"/>
              </a:ext>
            </a:extLst>
          </p:cNvPr>
          <p:cNvSpPr>
            <a:spLocks noGrp="1"/>
          </p:cNvSpPr>
          <p:nvPr>
            <p:ph type="title"/>
          </p:nvPr>
        </p:nvSpPr>
        <p:spPr/>
        <p:txBody>
          <a:bodyPr/>
          <a:lstStyle/>
          <a:p>
            <a:r>
              <a:rPr lang="en-US" dirty="0"/>
              <a:t>696A SMT Parser</a:t>
            </a:r>
          </a:p>
        </p:txBody>
      </p:sp>
      <p:pic>
        <p:nvPicPr>
          <p:cNvPr id="8" name="Content Placeholder 7">
            <a:extLst>
              <a:ext uri="{FF2B5EF4-FFF2-40B4-BE49-F238E27FC236}">
                <a16:creationId xmlns:a16="http://schemas.microsoft.com/office/drawing/2014/main" id="{03C61BD5-0719-2488-D9EB-235680B7AD17}"/>
              </a:ext>
            </a:extLst>
          </p:cNvPr>
          <p:cNvPicPr>
            <a:picLocks noGrp="1" noChangeAspect="1"/>
          </p:cNvPicPr>
          <p:nvPr>
            <p:ph sz="half" idx="1"/>
          </p:nvPr>
        </p:nvPicPr>
        <p:blipFill>
          <a:blip r:embed="rId2"/>
          <a:stretch>
            <a:fillRect/>
          </a:stretch>
        </p:blipFill>
        <p:spPr>
          <a:xfrm>
            <a:off x="1718162" y="1825625"/>
            <a:ext cx="3421675" cy="4351338"/>
          </a:xfrm>
          <a:prstGeom prst="rect">
            <a:avLst/>
          </a:prstGeom>
          <a:ln>
            <a:solidFill>
              <a:schemeClr val="tx1"/>
            </a:solidFill>
          </a:ln>
        </p:spPr>
      </p:pic>
      <p:pic>
        <p:nvPicPr>
          <p:cNvPr id="10" name="Content Placeholder 9">
            <a:extLst>
              <a:ext uri="{FF2B5EF4-FFF2-40B4-BE49-F238E27FC236}">
                <a16:creationId xmlns:a16="http://schemas.microsoft.com/office/drawing/2014/main" id="{8D74608C-3183-A243-0ED5-E3DD7C6EA44C}"/>
              </a:ext>
            </a:extLst>
          </p:cNvPr>
          <p:cNvPicPr>
            <a:picLocks noGrp="1" noChangeAspect="1"/>
          </p:cNvPicPr>
          <p:nvPr>
            <p:ph sz="half" idx="2"/>
          </p:nvPr>
        </p:nvPicPr>
        <p:blipFill>
          <a:blip r:embed="rId3"/>
          <a:stretch>
            <a:fillRect/>
          </a:stretch>
        </p:blipFill>
        <p:spPr>
          <a:xfrm>
            <a:off x="6729041" y="1825625"/>
            <a:ext cx="4067917" cy="4351338"/>
          </a:xfrm>
          <a:prstGeom prst="rect">
            <a:avLst/>
          </a:prstGeom>
          <a:ln>
            <a:solidFill>
              <a:schemeClr val="tx1"/>
            </a:solidFill>
          </a:ln>
        </p:spPr>
      </p:pic>
      <p:sp>
        <p:nvSpPr>
          <p:cNvPr id="4" name="Slide Number Placeholder 3">
            <a:extLst>
              <a:ext uri="{FF2B5EF4-FFF2-40B4-BE49-F238E27FC236}">
                <a16:creationId xmlns:a16="http://schemas.microsoft.com/office/drawing/2014/main" id="{7858B50E-E8AF-6AE2-F6A3-B436C80C7D37}"/>
              </a:ext>
            </a:extLst>
          </p:cNvPr>
          <p:cNvSpPr>
            <a:spLocks noGrp="1"/>
          </p:cNvSpPr>
          <p:nvPr>
            <p:ph type="sldNum" sz="quarter" idx="12"/>
          </p:nvPr>
        </p:nvSpPr>
        <p:spPr/>
        <p:txBody>
          <a:bodyPr/>
          <a:lstStyle/>
          <a:p>
            <a:fld id="{6BE0CF3F-A972-BD45-B98F-E3AC04F3F54F}" type="slidenum">
              <a:rPr lang="en-US" smtClean="0"/>
              <a:t>40</a:t>
            </a:fld>
            <a:endParaRPr lang="en-US"/>
          </a:p>
        </p:txBody>
      </p:sp>
    </p:spTree>
    <p:extLst>
      <p:ext uri="{BB962C8B-B14F-4D97-AF65-F5344CB8AC3E}">
        <p14:creationId xmlns:p14="http://schemas.microsoft.com/office/powerpoint/2010/main" val="38510174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0E2C1-98AD-58B9-9D9F-2B27E88BA0D6}"/>
              </a:ext>
            </a:extLst>
          </p:cNvPr>
          <p:cNvSpPr>
            <a:spLocks noGrp="1"/>
          </p:cNvSpPr>
          <p:nvPr>
            <p:ph type="title"/>
          </p:nvPr>
        </p:nvSpPr>
        <p:spPr/>
        <p:txBody>
          <a:bodyPr/>
          <a:lstStyle/>
          <a:p>
            <a:r>
              <a:rPr lang="en-US" dirty="0"/>
              <a:t>696A SMT Parser</a:t>
            </a:r>
          </a:p>
        </p:txBody>
      </p:sp>
      <p:pic>
        <p:nvPicPr>
          <p:cNvPr id="7" name="Content Placeholder 6">
            <a:extLst>
              <a:ext uri="{FF2B5EF4-FFF2-40B4-BE49-F238E27FC236}">
                <a16:creationId xmlns:a16="http://schemas.microsoft.com/office/drawing/2014/main" id="{83BC8D16-A632-F96B-7330-79ED0427716E}"/>
              </a:ext>
            </a:extLst>
          </p:cNvPr>
          <p:cNvPicPr>
            <a:picLocks noGrp="1" noChangeAspect="1"/>
          </p:cNvPicPr>
          <p:nvPr>
            <p:ph sz="half" idx="1"/>
          </p:nvPr>
        </p:nvPicPr>
        <p:blipFill>
          <a:blip r:embed="rId2"/>
          <a:stretch>
            <a:fillRect/>
          </a:stretch>
        </p:blipFill>
        <p:spPr>
          <a:xfrm>
            <a:off x="1782186" y="1825625"/>
            <a:ext cx="3293628" cy="4351338"/>
          </a:xfrm>
          <a:prstGeom prst="rect">
            <a:avLst/>
          </a:prstGeom>
          <a:ln>
            <a:solidFill>
              <a:schemeClr val="tx1"/>
            </a:solidFill>
          </a:ln>
        </p:spPr>
      </p:pic>
      <p:pic>
        <p:nvPicPr>
          <p:cNvPr id="9" name="Content Placeholder 8">
            <a:extLst>
              <a:ext uri="{FF2B5EF4-FFF2-40B4-BE49-F238E27FC236}">
                <a16:creationId xmlns:a16="http://schemas.microsoft.com/office/drawing/2014/main" id="{23260C0D-C5B8-D507-DC76-63BABDD5B97A}"/>
              </a:ext>
            </a:extLst>
          </p:cNvPr>
          <p:cNvPicPr>
            <a:picLocks noGrp="1" noChangeAspect="1"/>
          </p:cNvPicPr>
          <p:nvPr>
            <p:ph sz="half" idx="2"/>
          </p:nvPr>
        </p:nvPicPr>
        <p:blipFill>
          <a:blip r:embed="rId3"/>
          <a:srcRect b="9836"/>
          <a:stretch>
            <a:fillRect/>
          </a:stretch>
        </p:blipFill>
        <p:spPr>
          <a:xfrm>
            <a:off x="7237010" y="1825625"/>
            <a:ext cx="3384916" cy="4351338"/>
          </a:xfrm>
          <a:prstGeom prst="rect">
            <a:avLst/>
          </a:prstGeom>
          <a:ln>
            <a:solidFill>
              <a:schemeClr val="tx1"/>
            </a:solidFill>
          </a:ln>
        </p:spPr>
      </p:pic>
      <p:sp>
        <p:nvSpPr>
          <p:cNvPr id="5" name="Slide Number Placeholder 4">
            <a:extLst>
              <a:ext uri="{FF2B5EF4-FFF2-40B4-BE49-F238E27FC236}">
                <a16:creationId xmlns:a16="http://schemas.microsoft.com/office/drawing/2014/main" id="{3C01EF4A-6D3A-0D75-999A-5FB7C30B5F81}"/>
              </a:ext>
            </a:extLst>
          </p:cNvPr>
          <p:cNvSpPr>
            <a:spLocks noGrp="1"/>
          </p:cNvSpPr>
          <p:nvPr>
            <p:ph type="sldNum" sz="quarter" idx="12"/>
          </p:nvPr>
        </p:nvSpPr>
        <p:spPr/>
        <p:txBody>
          <a:bodyPr/>
          <a:lstStyle/>
          <a:p>
            <a:fld id="{6BE0CF3F-A972-BD45-B98F-E3AC04F3F54F}" type="slidenum">
              <a:rPr lang="en-US" smtClean="0"/>
              <a:t>41</a:t>
            </a:fld>
            <a:endParaRPr lang="en-US"/>
          </a:p>
        </p:txBody>
      </p:sp>
    </p:spTree>
    <p:extLst>
      <p:ext uri="{BB962C8B-B14F-4D97-AF65-F5344CB8AC3E}">
        <p14:creationId xmlns:p14="http://schemas.microsoft.com/office/powerpoint/2010/main" val="15820806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D8959-71B5-52E9-A82E-4BB6D935A7B3}"/>
              </a:ext>
            </a:extLst>
          </p:cNvPr>
          <p:cNvSpPr>
            <a:spLocks noGrp="1"/>
          </p:cNvSpPr>
          <p:nvPr>
            <p:ph type="title"/>
          </p:nvPr>
        </p:nvSpPr>
        <p:spPr/>
        <p:txBody>
          <a:bodyPr/>
          <a:lstStyle/>
          <a:p>
            <a:r>
              <a:rPr lang="en-US" dirty="0"/>
              <a:t>696A SMT Parser</a:t>
            </a:r>
          </a:p>
        </p:txBody>
      </p:sp>
      <p:pic>
        <p:nvPicPr>
          <p:cNvPr id="7" name="Content Placeholder 6">
            <a:extLst>
              <a:ext uri="{FF2B5EF4-FFF2-40B4-BE49-F238E27FC236}">
                <a16:creationId xmlns:a16="http://schemas.microsoft.com/office/drawing/2014/main" id="{6CA9FD03-42C4-53E3-457A-016A491957F6}"/>
              </a:ext>
            </a:extLst>
          </p:cNvPr>
          <p:cNvPicPr>
            <a:picLocks noGrp="1" noChangeAspect="1"/>
          </p:cNvPicPr>
          <p:nvPr>
            <p:ph sz="half" idx="1"/>
          </p:nvPr>
        </p:nvPicPr>
        <p:blipFill>
          <a:blip r:embed="rId2"/>
          <a:stretch>
            <a:fillRect/>
          </a:stretch>
        </p:blipFill>
        <p:spPr>
          <a:xfrm>
            <a:off x="838200" y="1922368"/>
            <a:ext cx="5181600" cy="3991353"/>
          </a:xfrm>
          <a:prstGeom prst="rect">
            <a:avLst/>
          </a:prstGeom>
          <a:ln>
            <a:solidFill>
              <a:schemeClr val="tx1"/>
            </a:solidFill>
          </a:ln>
        </p:spPr>
      </p:pic>
      <p:pic>
        <p:nvPicPr>
          <p:cNvPr id="9" name="Content Placeholder 8">
            <a:extLst>
              <a:ext uri="{FF2B5EF4-FFF2-40B4-BE49-F238E27FC236}">
                <a16:creationId xmlns:a16="http://schemas.microsoft.com/office/drawing/2014/main" id="{39A91DEB-D6D2-8688-C101-C37CEC3A1385}"/>
              </a:ext>
            </a:extLst>
          </p:cNvPr>
          <p:cNvPicPr>
            <a:picLocks noGrp="1" noChangeAspect="1"/>
          </p:cNvPicPr>
          <p:nvPr>
            <p:ph sz="half" idx="2"/>
          </p:nvPr>
        </p:nvPicPr>
        <p:blipFill>
          <a:blip r:embed="rId3"/>
          <a:stretch>
            <a:fillRect/>
          </a:stretch>
        </p:blipFill>
        <p:spPr>
          <a:xfrm>
            <a:off x="6172200" y="1922368"/>
            <a:ext cx="5181600" cy="4157852"/>
          </a:xfrm>
          <a:prstGeom prst="rect">
            <a:avLst/>
          </a:prstGeom>
          <a:ln>
            <a:solidFill>
              <a:schemeClr val="tx1"/>
            </a:solidFill>
          </a:ln>
        </p:spPr>
      </p:pic>
      <p:sp>
        <p:nvSpPr>
          <p:cNvPr id="5" name="Slide Number Placeholder 4">
            <a:extLst>
              <a:ext uri="{FF2B5EF4-FFF2-40B4-BE49-F238E27FC236}">
                <a16:creationId xmlns:a16="http://schemas.microsoft.com/office/drawing/2014/main" id="{F3DAAED3-1DB2-4585-8B86-5D94B74CF599}"/>
              </a:ext>
            </a:extLst>
          </p:cNvPr>
          <p:cNvSpPr>
            <a:spLocks noGrp="1"/>
          </p:cNvSpPr>
          <p:nvPr>
            <p:ph type="sldNum" sz="quarter" idx="12"/>
          </p:nvPr>
        </p:nvSpPr>
        <p:spPr/>
        <p:txBody>
          <a:bodyPr/>
          <a:lstStyle/>
          <a:p>
            <a:fld id="{6BE0CF3F-A972-BD45-B98F-E3AC04F3F54F}" type="slidenum">
              <a:rPr lang="en-US" smtClean="0"/>
              <a:t>42</a:t>
            </a:fld>
            <a:endParaRPr lang="en-US"/>
          </a:p>
        </p:txBody>
      </p:sp>
      <p:pic>
        <p:nvPicPr>
          <p:cNvPr id="11" name="Picture 10">
            <a:extLst>
              <a:ext uri="{FF2B5EF4-FFF2-40B4-BE49-F238E27FC236}">
                <a16:creationId xmlns:a16="http://schemas.microsoft.com/office/drawing/2014/main" id="{61A5DBAE-D506-B961-C80E-89482361B345}"/>
              </a:ext>
            </a:extLst>
          </p:cNvPr>
          <p:cNvPicPr>
            <a:picLocks noChangeAspect="1"/>
          </p:cNvPicPr>
          <p:nvPr/>
        </p:nvPicPr>
        <p:blipFill>
          <a:blip r:embed="rId4"/>
          <a:stretch>
            <a:fillRect/>
          </a:stretch>
        </p:blipFill>
        <p:spPr>
          <a:xfrm>
            <a:off x="838200" y="1579743"/>
            <a:ext cx="7772400" cy="24215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04592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4FDA4C7-9012-5DA4-5585-6DED18D799EF}"/>
              </a:ext>
            </a:extLst>
          </p:cNvPr>
          <p:cNvSpPr>
            <a:spLocks noGrp="1"/>
          </p:cNvSpPr>
          <p:nvPr>
            <p:ph type="title"/>
          </p:nvPr>
        </p:nvSpPr>
        <p:spPr>
          <a:xfrm>
            <a:off x="636182" y="737264"/>
            <a:ext cx="1702981" cy="2505666"/>
          </a:xfrm>
        </p:spPr>
        <p:txBody>
          <a:bodyPr/>
          <a:lstStyle/>
          <a:p>
            <a:r>
              <a:rPr lang="en-US" dirty="0"/>
              <a:t>696A SMT Parser</a:t>
            </a:r>
          </a:p>
        </p:txBody>
      </p:sp>
      <p:sp>
        <p:nvSpPr>
          <p:cNvPr id="5" name="Slide Number Placeholder 4">
            <a:extLst>
              <a:ext uri="{FF2B5EF4-FFF2-40B4-BE49-F238E27FC236}">
                <a16:creationId xmlns:a16="http://schemas.microsoft.com/office/drawing/2014/main" id="{D140A286-2D04-0261-A1BD-824B8AABB74A}"/>
              </a:ext>
            </a:extLst>
          </p:cNvPr>
          <p:cNvSpPr>
            <a:spLocks noGrp="1"/>
          </p:cNvSpPr>
          <p:nvPr>
            <p:ph type="sldNum" sz="quarter" idx="12"/>
          </p:nvPr>
        </p:nvSpPr>
        <p:spPr/>
        <p:txBody>
          <a:bodyPr/>
          <a:lstStyle/>
          <a:p>
            <a:fld id="{6BE0CF3F-A972-BD45-B98F-E3AC04F3F54F}" type="slidenum">
              <a:rPr lang="en-US" smtClean="0"/>
              <a:t>43</a:t>
            </a:fld>
            <a:endParaRPr lang="en-US"/>
          </a:p>
        </p:txBody>
      </p:sp>
      <p:pic>
        <p:nvPicPr>
          <p:cNvPr id="9" name="Picture 8">
            <a:extLst>
              <a:ext uri="{FF2B5EF4-FFF2-40B4-BE49-F238E27FC236}">
                <a16:creationId xmlns:a16="http://schemas.microsoft.com/office/drawing/2014/main" id="{FFA959C0-4A2E-9B6F-E197-93EA133B3D11}"/>
              </a:ext>
            </a:extLst>
          </p:cNvPr>
          <p:cNvPicPr>
            <a:picLocks noChangeAspect="1"/>
          </p:cNvPicPr>
          <p:nvPr/>
        </p:nvPicPr>
        <p:blipFill>
          <a:blip r:embed="rId2"/>
          <a:stretch>
            <a:fillRect/>
          </a:stretch>
        </p:blipFill>
        <p:spPr>
          <a:xfrm>
            <a:off x="3110429" y="164141"/>
            <a:ext cx="7772400" cy="24215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Content Placeholder 7">
            <a:extLst>
              <a:ext uri="{FF2B5EF4-FFF2-40B4-BE49-F238E27FC236}">
                <a16:creationId xmlns:a16="http://schemas.microsoft.com/office/drawing/2014/main" id="{21CE7E8B-BE63-06AE-7549-2F9654D0B1D6}"/>
              </a:ext>
            </a:extLst>
          </p:cNvPr>
          <p:cNvPicPr>
            <a:picLocks noGrp="1" noChangeAspect="1"/>
          </p:cNvPicPr>
          <p:nvPr>
            <p:ph idx="1"/>
          </p:nvPr>
        </p:nvPicPr>
        <p:blipFill>
          <a:blip r:embed="rId3"/>
          <a:stretch>
            <a:fillRect/>
          </a:stretch>
        </p:blipFill>
        <p:spPr>
          <a:xfrm>
            <a:off x="3101925" y="1556866"/>
            <a:ext cx="7780904" cy="48958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5021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3822B-C1D4-E75D-3604-D7BF79383E77}"/>
              </a:ext>
            </a:extLst>
          </p:cNvPr>
          <p:cNvSpPr>
            <a:spLocks noGrp="1"/>
          </p:cNvSpPr>
          <p:nvPr>
            <p:ph type="title"/>
          </p:nvPr>
        </p:nvSpPr>
        <p:spPr/>
        <p:txBody>
          <a:bodyPr/>
          <a:lstStyle/>
          <a:p>
            <a:r>
              <a:rPr lang="en-US" dirty="0"/>
              <a:t>Knowledge of Language </a:t>
            </a:r>
          </a:p>
        </p:txBody>
      </p:sp>
      <p:sp>
        <p:nvSpPr>
          <p:cNvPr id="3" name="Content Placeholder 2">
            <a:extLst>
              <a:ext uri="{FF2B5EF4-FFF2-40B4-BE49-F238E27FC236}">
                <a16:creationId xmlns:a16="http://schemas.microsoft.com/office/drawing/2014/main" id="{CD174D39-A46F-2616-4EFF-B3707C52AF00}"/>
              </a:ext>
            </a:extLst>
          </p:cNvPr>
          <p:cNvSpPr>
            <a:spLocks noGrp="1"/>
          </p:cNvSpPr>
          <p:nvPr>
            <p:ph idx="1"/>
          </p:nvPr>
        </p:nvSpPr>
        <p:spPr/>
        <p:txBody>
          <a:bodyPr>
            <a:normAutofit/>
          </a:bodyPr>
          <a:lstStyle/>
          <a:p>
            <a:r>
              <a:rPr lang="en-US" b="1" dirty="0"/>
              <a:t>Knowledge</a:t>
            </a:r>
            <a:r>
              <a:rPr lang="en-US" dirty="0"/>
              <a:t> (</a:t>
            </a:r>
            <a:r>
              <a:rPr lang="en-US" i="1" dirty="0"/>
              <a:t>explicit</a:t>
            </a:r>
            <a:r>
              <a:rPr lang="en-US" dirty="0"/>
              <a:t>):</a:t>
            </a:r>
          </a:p>
          <a:p>
            <a:pPr lvl="1"/>
            <a:r>
              <a:rPr lang="en-US" dirty="0"/>
              <a:t>you know how to read and write a computer program</a:t>
            </a:r>
          </a:p>
          <a:p>
            <a:pPr lvl="1"/>
            <a:r>
              <a:rPr lang="en-US" dirty="0"/>
              <a:t>you know how to work the computer</a:t>
            </a:r>
          </a:p>
          <a:p>
            <a:pPr lvl="1"/>
            <a:r>
              <a:rPr lang="en-US" b="1" dirty="0">
                <a:solidFill>
                  <a:schemeClr val="accent1"/>
                </a:solidFill>
              </a:rPr>
              <a:t>conscious propositional knowledge</a:t>
            </a:r>
          </a:p>
          <a:p>
            <a:pPr lvl="1"/>
            <a:r>
              <a:rPr lang="en-US" dirty="0"/>
              <a:t>explicitly learned skills (</a:t>
            </a:r>
            <a:r>
              <a:rPr lang="en-US" i="1" dirty="0"/>
              <a:t>could include an implicit component</a:t>
            </a:r>
            <a:r>
              <a:rPr lang="en-US" dirty="0"/>
              <a:t>)</a:t>
            </a:r>
            <a:endParaRPr lang="en-US" b="1" dirty="0">
              <a:solidFill>
                <a:schemeClr val="accent1"/>
              </a:solidFill>
            </a:endParaRPr>
          </a:p>
          <a:p>
            <a:r>
              <a:rPr lang="en-US" b="1" dirty="0"/>
              <a:t>Knowledge of Language</a:t>
            </a:r>
            <a:r>
              <a:rPr lang="en-US" dirty="0"/>
              <a:t> (</a:t>
            </a:r>
            <a:r>
              <a:rPr lang="en-US" i="1" dirty="0"/>
              <a:t>implicit</a:t>
            </a:r>
            <a:r>
              <a:rPr lang="en-US" dirty="0"/>
              <a:t>):</a:t>
            </a:r>
          </a:p>
          <a:p>
            <a:pPr lvl="1"/>
            <a:r>
              <a:rPr lang="en-US" i="1" dirty="0">
                <a:solidFill>
                  <a:schemeClr val="accent1"/>
                </a:solidFill>
              </a:rPr>
              <a:t>You obviously </a:t>
            </a:r>
            <a:r>
              <a:rPr lang="en-US" b="1" i="1" dirty="0">
                <a:solidFill>
                  <a:schemeClr val="accent1"/>
                </a:solidFill>
              </a:rPr>
              <a:t>wouldn't expect</a:t>
            </a:r>
            <a:r>
              <a:rPr lang="en-US" i="1" dirty="0">
                <a:solidFill>
                  <a:schemeClr val="accent1"/>
                </a:solidFill>
              </a:rPr>
              <a:t> the </a:t>
            </a:r>
            <a:r>
              <a:rPr lang="en-US" b="1" i="1" dirty="0">
                <a:solidFill>
                  <a:schemeClr val="accent1"/>
                </a:solidFill>
              </a:rPr>
              <a:t>native speaker of the language</a:t>
            </a:r>
            <a:r>
              <a:rPr lang="en-US" i="1" dirty="0">
                <a:solidFill>
                  <a:schemeClr val="accent1"/>
                </a:solidFill>
              </a:rPr>
              <a:t> to be </a:t>
            </a:r>
            <a:r>
              <a:rPr lang="en-US" b="1" i="1" dirty="0">
                <a:solidFill>
                  <a:schemeClr val="accent1"/>
                </a:solidFill>
              </a:rPr>
              <a:t>able to tell you anything very sensible about it</a:t>
            </a:r>
            <a:r>
              <a:rPr lang="en-US" i="1" dirty="0">
                <a:solidFill>
                  <a:schemeClr val="accent1"/>
                </a:solidFill>
              </a:rPr>
              <a:t>, or for that matter, to tell you anything very sensible about any other aspect of his </a:t>
            </a:r>
            <a:r>
              <a:rPr lang="en-US" b="1" i="1" dirty="0">
                <a:solidFill>
                  <a:schemeClr val="accent1"/>
                </a:solidFill>
              </a:rPr>
              <a:t>knowledge</a:t>
            </a:r>
            <a:r>
              <a:rPr lang="en-US" i="1" dirty="0">
                <a:solidFill>
                  <a:schemeClr val="accent1"/>
                </a:solidFill>
              </a:rPr>
              <a:t>. He might, on occasion, be able to, but he might very well not be able to. </a:t>
            </a:r>
            <a:endParaRPr lang="en-US" dirty="0"/>
          </a:p>
        </p:txBody>
      </p:sp>
      <p:sp>
        <p:nvSpPr>
          <p:cNvPr id="5" name="Line Callout 3 4">
            <a:extLst>
              <a:ext uri="{FF2B5EF4-FFF2-40B4-BE49-F238E27FC236}">
                <a16:creationId xmlns:a16="http://schemas.microsoft.com/office/drawing/2014/main" id="{37391785-1C7E-E0A5-6B1E-352889B30AA0}"/>
              </a:ext>
            </a:extLst>
          </p:cNvPr>
          <p:cNvSpPr/>
          <p:nvPr/>
        </p:nvSpPr>
        <p:spPr>
          <a:xfrm>
            <a:off x="8822894" y="2469995"/>
            <a:ext cx="2384083" cy="959005"/>
          </a:xfrm>
          <a:prstGeom prst="borderCallout3">
            <a:avLst>
              <a:gd name="adj1" fmla="val 18750"/>
              <a:gd name="adj2" fmla="val -8333"/>
              <a:gd name="adj3" fmla="val 18750"/>
              <a:gd name="adj4" fmla="val -16667"/>
              <a:gd name="adj5" fmla="val 60465"/>
              <a:gd name="adj6" fmla="val -124810"/>
              <a:gd name="adj7" fmla="val 152498"/>
              <a:gd name="adj8" fmla="val -125240"/>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Aptos" panose="02110004020202020204"/>
                <a:ea typeface="+mn-ea"/>
                <a:cs typeface="+mn-cs"/>
              </a:rPr>
              <a:t>I-Language</a:t>
            </a:r>
          </a:p>
        </p:txBody>
      </p:sp>
    </p:spTree>
    <p:extLst>
      <p:ext uri="{BB962C8B-B14F-4D97-AF65-F5344CB8AC3E}">
        <p14:creationId xmlns:p14="http://schemas.microsoft.com/office/powerpoint/2010/main" val="95796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434FA-4FB0-4823-779F-5E994AFBB7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06875-4B3E-036A-F796-C7864DC65B6A}"/>
              </a:ext>
            </a:extLst>
          </p:cNvPr>
          <p:cNvSpPr>
            <a:spLocks noGrp="1"/>
          </p:cNvSpPr>
          <p:nvPr>
            <p:ph type="title"/>
          </p:nvPr>
        </p:nvSpPr>
        <p:spPr/>
        <p:txBody>
          <a:bodyPr/>
          <a:lstStyle/>
          <a:p>
            <a:r>
              <a:rPr lang="en-US" dirty="0"/>
              <a:t>Knowledge of Language </a:t>
            </a:r>
          </a:p>
        </p:txBody>
      </p:sp>
      <p:sp>
        <p:nvSpPr>
          <p:cNvPr id="3" name="Content Placeholder 2">
            <a:extLst>
              <a:ext uri="{FF2B5EF4-FFF2-40B4-BE49-F238E27FC236}">
                <a16:creationId xmlns:a16="http://schemas.microsoft.com/office/drawing/2014/main" id="{616CF582-65AB-A8EE-7372-2F62027FFA34}"/>
              </a:ext>
            </a:extLst>
          </p:cNvPr>
          <p:cNvSpPr>
            <a:spLocks noGrp="1"/>
          </p:cNvSpPr>
          <p:nvPr>
            <p:ph idx="1"/>
          </p:nvPr>
        </p:nvSpPr>
        <p:spPr/>
        <p:txBody>
          <a:bodyPr>
            <a:normAutofit fontScale="92500" lnSpcReduction="10000"/>
          </a:bodyPr>
          <a:lstStyle/>
          <a:p>
            <a:r>
              <a:rPr lang="en-US" dirty="0"/>
              <a:t>From the same talk:</a:t>
            </a:r>
          </a:p>
          <a:p>
            <a:pPr lvl="1"/>
            <a:r>
              <a:rPr lang="en-US" i="1" dirty="0">
                <a:solidFill>
                  <a:schemeClr val="accent1"/>
                </a:solidFill>
              </a:rPr>
              <a:t>As a speaker of English, everyone knows that there's something wrong with this sentence</a:t>
            </a:r>
            <a:r>
              <a:rPr lang="en-US" dirty="0"/>
              <a:t>:</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dirty="0">
                <a:solidFill>
                  <a:schemeClr val="accent2">
                    <a:lumMod val="75000"/>
                  </a:schemeClr>
                </a:solidFill>
              </a:rPr>
              <a:t>     *</a:t>
            </a:r>
            <a:r>
              <a:rPr lang="en-US" sz="2400" i="1" dirty="0"/>
              <a:t>John's certainty to leave</a:t>
            </a:r>
            <a:endParaRPr lang="en-US" i="1" dirty="0"/>
          </a:p>
          <a:p>
            <a:pPr lvl="2"/>
            <a:r>
              <a:rPr lang="en-US" sz="2400" dirty="0"/>
              <a:t>       </a:t>
            </a:r>
            <a:r>
              <a:rPr lang="en-US" sz="2400" i="1" dirty="0"/>
              <a:t>John is certain to leave		</a:t>
            </a:r>
            <a:r>
              <a:rPr lang="en-US" sz="2400" dirty="0"/>
              <a:t>(</a:t>
            </a:r>
            <a:r>
              <a:rPr lang="en-US" sz="2400" i="1" dirty="0"/>
              <a:t>that Bill will leave</a:t>
            </a:r>
            <a:r>
              <a:rPr lang="en-US" sz="2400" dirty="0"/>
              <a:t>)</a:t>
            </a:r>
          </a:p>
          <a:p>
            <a:pPr lvl="1"/>
            <a:r>
              <a:rPr lang="en-US" i="1" dirty="0">
                <a:solidFill>
                  <a:schemeClr val="accent1"/>
                </a:solidFill>
              </a:rPr>
              <a:t>In fact, people who've </a:t>
            </a:r>
            <a:r>
              <a:rPr lang="en-US" b="1" i="1" dirty="0">
                <a:solidFill>
                  <a:schemeClr val="accent1"/>
                </a:solidFill>
              </a:rPr>
              <a:t>never seen either of these things</a:t>
            </a:r>
            <a:r>
              <a:rPr lang="en-US" i="1" dirty="0">
                <a:solidFill>
                  <a:schemeClr val="accent1"/>
                </a:solidFill>
              </a:rPr>
              <a:t> will understand them instantaneously in just the right fashion if they know English.</a:t>
            </a:r>
          </a:p>
          <a:p>
            <a:pPr lvl="1"/>
            <a:r>
              <a:rPr lang="en-US" b="1" dirty="0"/>
              <a:t>Linguist</a:t>
            </a:r>
            <a:r>
              <a:rPr lang="en-US" dirty="0"/>
              <a:t>: some condition on Nominalization? How is it acquired?</a:t>
            </a:r>
          </a:p>
          <a:p>
            <a:pPr lvl="1"/>
            <a:r>
              <a:rPr lang="en-US" dirty="0"/>
              <a:t>[Bruening 2018:  </a:t>
            </a:r>
            <a:r>
              <a:rPr lang="en-US" i="1" dirty="0">
                <a:solidFill>
                  <a:schemeClr val="accent6"/>
                </a:solidFill>
              </a:rPr>
              <a:t>I for one as a native speaker of English have always found [..] perfectly acceptable.</a:t>
            </a:r>
            <a:r>
              <a:rPr lang="en-US" dirty="0"/>
              <a:t>]</a:t>
            </a:r>
          </a:p>
          <a:p>
            <a:pPr lvl="1"/>
            <a:r>
              <a:rPr lang="en-US" i="1" dirty="0">
                <a:solidFill>
                  <a:schemeClr val="accent1"/>
                </a:solidFill>
              </a:rPr>
              <a:t>Whatever it is that the linguist, say, knows about is knowledge that he knows about the knowledge of the speaker, and </a:t>
            </a:r>
            <a:r>
              <a:rPr lang="en-US" b="1" i="1" dirty="0">
                <a:solidFill>
                  <a:schemeClr val="accent1"/>
                </a:solidFill>
              </a:rPr>
              <a:t>that knowledge is </a:t>
            </a:r>
            <a:r>
              <a:rPr lang="en-US" b="1" i="1" dirty="0">
                <a:solidFill>
                  <a:schemeClr val="accent2">
                    <a:lumMod val="75000"/>
                  </a:schemeClr>
                </a:solidFill>
              </a:rPr>
              <a:t>not consciously extricable</a:t>
            </a:r>
            <a:r>
              <a:rPr lang="en-US" i="1" dirty="0">
                <a:solidFill>
                  <a:schemeClr val="accent1"/>
                </a:solidFill>
              </a:rPr>
              <a:t>.</a:t>
            </a:r>
          </a:p>
        </p:txBody>
      </p:sp>
    </p:spTree>
    <p:extLst>
      <p:ext uri="{BB962C8B-B14F-4D97-AF65-F5344CB8AC3E}">
        <p14:creationId xmlns:p14="http://schemas.microsoft.com/office/powerpoint/2010/main" val="3689625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85BE1-B49B-A222-B541-A024F7DE9B59}"/>
              </a:ext>
            </a:extLst>
          </p:cNvPr>
          <p:cNvSpPr>
            <a:spLocks noGrp="1"/>
          </p:cNvSpPr>
          <p:nvPr>
            <p:ph type="title"/>
          </p:nvPr>
        </p:nvSpPr>
        <p:spPr/>
        <p:txBody>
          <a:bodyPr/>
          <a:lstStyle/>
          <a:p>
            <a:r>
              <a:rPr lang="en-US" dirty="0"/>
              <a:t>Knowledge of Language </a:t>
            </a:r>
          </a:p>
        </p:txBody>
      </p:sp>
      <p:sp>
        <p:nvSpPr>
          <p:cNvPr id="3" name="Content Placeholder 2">
            <a:extLst>
              <a:ext uri="{FF2B5EF4-FFF2-40B4-BE49-F238E27FC236}">
                <a16:creationId xmlns:a16="http://schemas.microsoft.com/office/drawing/2014/main" id="{5545388F-ED28-1055-C16C-9706EA509387}"/>
              </a:ext>
            </a:extLst>
          </p:cNvPr>
          <p:cNvSpPr>
            <a:spLocks noGrp="1"/>
          </p:cNvSpPr>
          <p:nvPr>
            <p:ph idx="1"/>
          </p:nvPr>
        </p:nvSpPr>
        <p:spPr/>
        <p:txBody>
          <a:bodyPr>
            <a:normAutofit fontScale="92500" lnSpcReduction="10000"/>
          </a:bodyPr>
          <a:lstStyle/>
          <a:p>
            <a:r>
              <a:rPr lang="en-US" dirty="0"/>
              <a:t>From the same talk:</a:t>
            </a:r>
          </a:p>
          <a:p>
            <a:pPr marL="914400" lvl="1" indent="-457200">
              <a:buFont typeface="+mj-lt"/>
              <a:buAutoNum type="arabicPeriod"/>
            </a:pPr>
            <a:r>
              <a:rPr lang="en-US" i="1" dirty="0"/>
              <a:t>John is eager to please </a:t>
            </a:r>
          </a:p>
          <a:p>
            <a:pPr marL="914400" lvl="1" indent="-457200">
              <a:buFont typeface="+mj-lt"/>
              <a:buAutoNum type="arabicPeriod"/>
            </a:pPr>
            <a:r>
              <a:rPr lang="en-US" i="1" dirty="0"/>
              <a:t>John is easy to please</a:t>
            </a:r>
          </a:p>
          <a:p>
            <a:pPr marL="457200" lvl="1" indent="0">
              <a:buNone/>
            </a:pPr>
            <a:r>
              <a:rPr lang="en-US" i="1" dirty="0"/>
              <a:t>1'.   John's eagerness to please	</a:t>
            </a:r>
            <a:r>
              <a:rPr lang="en-US" dirty="0"/>
              <a:t>(Nominalization)</a:t>
            </a:r>
          </a:p>
          <a:p>
            <a:pPr marL="457200" lvl="1" indent="0">
              <a:buNone/>
            </a:pPr>
            <a:r>
              <a:rPr lang="en-US" i="1" dirty="0"/>
              <a:t>2'. </a:t>
            </a:r>
            <a:r>
              <a:rPr lang="en-US" i="1" dirty="0">
                <a:solidFill>
                  <a:srgbClr val="FF0000"/>
                </a:solidFill>
              </a:rPr>
              <a:t>*</a:t>
            </a:r>
            <a:r>
              <a:rPr lang="en-US" i="1" dirty="0"/>
              <a:t>John's easiness to please</a:t>
            </a:r>
          </a:p>
          <a:p>
            <a:pPr marL="457200" lvl="1" indent="0">
              <a:buNone/>
            </a:pPr>
            <a:r>
              <a:rPr lang="en-US" i="1" dirty="0"/>
              <a:t>3.   John is certain to leave</a:t>
            </a:r>
          </a:p>
          <a:p>
            <a:pPr marL="457200" lvl="1" indent="0">
              <a:buNone/>
            </a:pPr>
            <a:r>
              <a:rPr lang="en-US" i="1" dirty="0"/>
              <a:t>3'. </a:t>
            </a:r>
            <a:r>
              <a:rPr lang="en-US" i="1" dirty="0">
                <a:solidFill>
                  <a:srgbClr val="FF0000"/>
                </a:solidFill>
              </a:rPr>
              <a:t>*</a:t>
            </a:r>
            <a:r>
              <a:rPr lang="en-US" i="1" dirty="0"/>
              <a:t>John's certainty to leave</a:t>
            </a:r>
          </a:p>
          <a:p>
            <a:pPr lvl="1"/>
            <a:r>
              <a:rPr lang="en-US" i="1" dirty="0">
                <a:solidFill>
                  <a:schemeClr val="accent1"/>
                </a:solidFill>
              </a:rPr>
              <a:t>[Knowledge] </a:t>
            </a:r>
            <a:r>
              <a:rPr lang="en-US" b="1" i="1" dirty="0">
                <a:solidFill>
                  <a:schemeClr val="accent1"/>
                </a:solidFill>
              </a:rPr>
              <a:t>not available to consciousness</a:t>
            </a:r>
            <a:r>
              <a:rPr lang="en-US" i="1" dirty="0">
                <a:solidFill>
                  <a:schemeClr val="accent1"/>
                </a:solidFill>
              </a:rPr>
              <a:t>, and there's no particular reason to suppose that it could ever be conscious. It doesn't become available through </a:t>
            </a:r>
            <a:r>
              <a:rPr lang="en-US" b="1" i="1" dirty="0">
                <a:solidFill>
                  <a:schemeClr val="accent1"/>
                </a:solidFill>
              </a:rPr>
              <a:t>introspection</a:t>
            </a:r>
            <a:r>
              <a:rPr lang="en-US" i="1" dirty="0">
                <a:solidFill>
                  <a:schemeClr val="accent1"/>
                </a:solidFill>
              </a:rPr>
              <a:t>.</a:t>
            </a:r>
          </a:p>
          <a:p>
            <a:pPr lvl="1"/>
            <a:r>
              <a:rPr lang="en-US" b="1" i="1" dirty="0">
                <a:solidFill>
                  <a:schemeClr val="accent1"/>
                </a:solidFill>
              </a:rPr>
              <a:t>No</a:t>
            </a:r>
            <a:r>
              <a:rPr lang="en-US" i="1" dirty="0">
                <a:solidFill>
                  <a:schemeClr val="accent1"/>
                </a:solidFill>
              </a:rPr>
              <a:t> particular </a:t>
            </a:r>
            <a:r>
              <a:rPr lang="en-US" b="1" i="1" dirty="0">
                <a:solidFill>
                  <a:schemeClr val="accent1"/>
                </a:solidFill>
              </a:rPr>
              <a:t>reason why a person should be able to introspect </a:t>
            </a:r>
            <a:r>
              <a:rPr lang="en-US" i="1" dirty="0">
                <a:solidFill>
                  <a:schemeClr val="accent1"/>
                </a:solidFill>
              </a:rPr>
              <a:t>and ultimately sort of </a:t>
            </a:r>
            <a:r>
              <a:rPr lang="en-US" b="1" i="1" dirty="0">
                <a:solidFill>
                  <a:schemeClr val="accent1"/>
                </a:solidFill>
              </a:rPr>
              <a:t>see the principles upon which his decisions about his understanding of sentences</a:t>
            </a:r>
            <a:r>
              <a:rPr lang="en-US" i="1" dirty="0">
                <a:solidFill>
                  <a:schemeClr val="accent1"/>
                </a:solidFill>
              </a:rPr>
              <a:t> and his decisions about their character are based.</a:t>
            </a:r>
          </a:p>
        </p:txBody>
      </p:sp>
    </p:spTree>
    <p:extLst>
      <p:ext uri="{BB962C8B-B14F-4D97-AF65-F5344CB8AC3E}">
        <p14:creationId xmlns:p14="http://schemas.microsoft.com/office/powerpoint/2010/main" val="166503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44F78-80E8-0005-5BED-1457B6DF7F05}"/>
              </a:ext>
            </a:extLst>
          </p:cNvPr>
          <p:cNvSpPr>
            <a:spLocks noGrp="1"/>
          </p:cNvSpPr>
          <p:nvPr>
            <p:ph type="title"/>
          </p:nvPr>
        </p:nvSpPr>
        <p:spPr/>
        <p:txBody>
          <a:bodyPr/>
          <a:lstStyle/>
          <a:p>
            <a:r>
              <a:rPr lang="en-US" dirty="0"/>
              <a:t>Knowledge of Language </a:t>
            </a:r>
          </a:p>
        </p:txBody>
      </p:sp>
      <p:sp>
        <p:nvSpPr>
          <p:cNvPr id="3" name="Content Placeholder 2">
            <a:extLst>
              <a:ext uri="{FF2B5EF4-FFF2-40B4-BE49-F238E27FC236}">
                <a16:creationId xmlns:a16="http://schemas.microsoft.com/office/drawing/2014/main" id="{431BE3C1-2F7A-F5F8-48EA-D334AD84DC28}"/>
              </a:ext>
            </a:extLst>
          </p:cNvPr>
          <p:cNvSpPr>
            <a:spLocks noGrp="1"/>
          </p:cNvSpPr>
          <p:nvPr>
            <p:ph idx="1"/>
          </p:nvPr>
        </p:nvSpPr>
        <p:spPr>
          <a:xfrm>
            <a:off x="838199" y="1825625"/>
            <a:ext cx="10773427" cy="4351338"/>
          </a:xfrm>
        </p:spPr>
        <p:txBody>
          <a:bodyPr>
            <a:normAutofit lnSpcReduction="10000"/>
          </a:bodyPr>
          <a:lstStyle/>
          <a:p>
            <a:r>
              <a:rPr lang="en-US" dirty="0"/>
              <a:t>Aside:</a:t>
            </a:r>
          </a:p>
          <a:p>
            <a:pPr lvl="1"/>
            <a:r>
              <a:rPr lang="en-US" dirty="0"/>
              <a:t>reinterpret Chomsky's </a:t>
            </a:r>
            <a:r>
              <a:rPr lang="en-US" i="1" dirty="0"/>
              <a:t>Remarks on Nominalization</a:t>
            </a:r>
            <a:r>
              <a:rPr lang="en-US" dirty="0"/>
              <a:t> (1970)</a:t>
            </a:r>
          </a:p>
          <a:p>
            <a:pPr lvl="1"/>
            <a:r>
              <a:rPr lang="en-US" i="1" dirty="0"/>
              <a:t>John is certain to win the prize</a:t>
            </a:r>
            <a:r>
              <a:rPr lang="en-US" dirty="0"/>
              <a:t> </a:t>
            </a:r>
            <a:r>
              <a:rPr lang="en-US" b="1" dirty="0"/>
              <a:t>/</a:t>
            </a:r>
            <a:r>
              <a:rPr lang="en-US" dirty="0"/>
              <a:t> </a:t>
            </a:r>
            <a:r>
              <a:rPr lang="en-US" i="1" dirty="0"/>
              <a:t>It is certain that John will win the prize</a:t>
            </a:r>
          </a:p>
          <a:p>
            <a:pPr lvl="1"/>
            <a:r>
              <a:rPr lang="en-US" dirty="0"/>
              <a:t>{</a:t>
            </a:r>
            <a:r>
              <a:rPr lang="en-US" dirty="0" err="1"/>
              <a:t>certain</a:t>
            </a:r>
            <a:r>
              <a:rPr lang="en-US" baseline="-25000" dirty="0" err="1"/>
              <a:t>v</a:t>
            </a:r>
            <a:r>
              <a:rPr lang="en-US" dirty="0"/>
              <a:t>,  {John {v, {win, </a:t>
            </a:r>
            <a:r>
              <a:rPr lang="en-US" dirty="0" err="1"/>
              <a:t>prize</a:t>
            </a:r>
            <a:r>
              <a:rPr lang="en-US" baseline="-25000" dirty="0" err="1"/>
              <a:t>the</a:t>
            </a:r>
            <a:r>
              <a:rPr lang="en-US" dirty="0"/>
              <a:t>}}}	(</a:t>
            </a:r>
            <a:r>
              <a:rPr lang="el-GR" dirty="0"/>
              <a:t>θ</a:t>
            </a:r>
            <a:r>
              <a:rPr lang="en-US" dirty="0"/>
              <a:t>-configuration)</a:t>
            </a:r>
          </a:p>
          <a:p>
            <a:pPr lvl="1"/>
            <a:r>
              <a:rPr lang="en-US" dirty="0"/>
              <a:t>{INFL</a:t>
            </a:r>
            <a:r>
              <a:rPr lang="el-GR" baseline="-25000" dirty="0"/>
              <a:t>φ</a:t>
            </a:r>
            <a:r>
              <a:rPr lang="en-US" dirty="0"/>
              <a:t>, {be, {</a:t>
            </a:r>
            <a:r>
              <a:rPr lang="en-US" dirty="0" err="1"/>
              <a:t>certain</a:t>
            </a:r>
            <a:r>
              <a:rPr lang="en-US" baseline="-25000" dirty="0" err="1"/>
              <a:t>v</a:t>
            </a:r>
            <a:r>
              <a:rPr lang="en-US" dirty="0"/>
              <a:t>,  {John {v, {win, </a:t>
            </a:r>
            <a:r>
              <a:rPr lang="en-US" dirty="0" err="1"/>
              <a:t>prize</a:t>
            </a:r>
            <a:r>
              <a:rPr lang="en-US" baseline="-25000" dirty="0" err="1"/>
              <a:t>the</a:t>
            </a:r>
            <a:r>
              <a:rPr lang="en-US" dirty="0"/>
              <a:t>}}}}}}</a:t>
            </a:r>
          </a:p>
          <a:p>
            <a:pPr lvl="1"/>
            <a:r>
              <a:rPr lang="en-US" i="1" dirty="0"/>
              <a:t>John is certain</a:t>
            </a:r>
          </a:p>
          <a:p>
            <a:pPr lvl="1"/>
            <a:r>
              <a:rPr lang="en-US" dirty="0"/>
              <a:t>{certain</a:t>
            </a:r>
            <a:r>
              <a:rPr lang="el-GR" baseline="-25000" dirty="0"/>
              <a:t>θ</a:t>
            </a:r>
            <a:r>
              <a:rPr lang="en-US" dirty="0"/>
              <a:t>, John}				(</a:t>
            </a:r>
            <a:r>
              <a:rPr lang="el-GR" dirty="0"/>
              <a:t>θ</a:t>
            </a:r>
            <a:r>
              <a:rPr lang="en-US" dirty="0"/>
              <a:t>-configuration)</a:t>
            </a:r>
          </a:p>
          <a:p>
            <a:pPr lvl="1"/>
            <a:r>
              <a:rPr lang="en-US" dirty="0"/>
              <a:t>{INFL</a:t>
            </a:r>
            <a:r>
              <a:rPr lang="el-GR" baseline="-25000" dirty="0"/>
              <a:t>φ</a:t>
            </a:r>
            <a:r>
              <a:rPr lang="en-US" dirty="0"/>
              <a:t>, {be, {certain</a:t>
            </a:r>
            <a:r>
              <a:rPr lang="el-GR" baseline="-25000" dirty="0"/>
              <a:t>θ</a:t>
            </a:r>
            <a:r>
              <a:rPr lang="en-US" dirty="0"/>
              <a:t>, John}}}</a:t>
            </a:r>
          </a:p>
          <a:p>
            <a:pPr lvl="1"/>
            <a:r>
              <a:rPr lang="en-US" i="1" dirty="0"/>
              <a:t>John is certain </a:t>
            </a:r>
            <a:r>
              <a:rPr lang="en-US" i="1" dirty="0">
                <a:solidFill>
                  <a:schemeClr val="accent1"/>
                </a:solidFill>
              </a:rPr>
              <a:t>that Bill will win the prize</a:t>
            </a:r>
          </a:p>
          <a:p>
            <a:pPr lvl="1"/>
            <a:r>
              <a:rPr lang="en-US" dirty="0"/>
              <a:t>{certainty</a:t>
            </a:r>
            <a:r>
              <a:rPr lang="el-GR" baseline="-25000" dirty="0"/>
              <a:t>θ</a:t>
            </a:r>
            <a:r>
              <a:rPr lang="en-US" dirty="0"/>
              <a:t>, John}</a:t>
            </a:r>
          </a:p>
          <a:p>
            <a:pPr lvl="1"/>
            <a:r>
              <a:rPr lang="en-US" i="1" dirty="0"/>
              <a:t>John's certainty that Bill will win the prize </a:t>
            </a:r>
            <a:r>
              <a:rPr lang="en-US" dirty="0"/>
              <a:t>/ *</a:t>
            </a:r>
            <a:r>
              <a:rPr lang="en-US" i="1" dirty="0"/>
              <a:t>John's certainty to win the prize</a:t>
            </a:r>
          </a:p>
        </p:txBody>
      </p:sp>
      <p:sp>
        <p:nvSpPr>
          <p:cNvPr id="4" name="TextBox 3">
            <a:extLst>
              <a:ext uri="{FF2B5EF4-FFF2-40B4-BE49-F238E27FC236}">
                <a16:creationId xmlns:a16="http://schemas.microsoft.com/office/drawing/2014/main" id="{CD5F5DFE-B2CC-B733-C321-5AC64ABE3037}"/>
              </a:ext>
            </a:extLst>
          </p:cNvPr>
          <p:cNvSpPr txBox="1"/>
          <p:nvPr/>
        </p:nvSpPr>
        <p:spPr>
          <a:xfrm>
            <a:off x="2321504" y="1502459"/>
            <a:ext cx="8400761" cy="646331"/>
          </a:xfrm>
          <a:prstGeom prst="rect">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i="1" dirty="0">
                <a:solidFill>
                  <a:schemeClr val="accent1"/>
                </a:solidFill>
              </a:rPr>
              <a:t>There's a difference between the notion of </a:t>
            </a:r>
            <a:r>
              <a:rPr lang="en-US" b="1" i="1" dirty="0">
                <a:solidFill>
                  <a:schemeClr val="accent1"/>
                </a:solidFill>
              </a:rPr>
              <a:t>certain</a:t>
            </a:r>
            <a:r>
              <a:rPr lang="en-US" i="1" dirty="0">
                <a:solidFill>
                  <a:schemeClr val="accent1"/>
                </a:solidFill>
              </a:rPr>
              <a:t>, which is a</a:t>
            </a:r>
            <a:r>
              <a:rPr lang="en-US" b="1" i="1" dirty="0">
                <a:solidFill>
                  <a:schemeClr val="accent1"/>
                </a:solidFill>
              </a:rPr>
              <a:t> property of people</a:t>
            </a:r>
            <a:r>
              <a:rPr lang="en-US" i="1" dirty="0">
                <a:solidFill>
                  <a:schemeClr val="accent1"/>
                </a:solidFill>
              </a:rPr>
              <a:t> …</a:t>
            </a:r>
          </a:p>
          <a:p>
            <a:r>
              <a:rPr lang="en-US" i="1" dirty="0">
                <a:solidFill>
                  <a:schemeClr val="accent1"/>
                </a:solidFill>
              </a:rPr>
              <a:t>and the notion of </a:t>
            </a:r>
            <a:r>
              <a:rPr lang="en-US" b="1" i="1" dirty="0">
                <a:solidFill>
                  <a:schemeClr val="accent1"/>
                </a:solidFill>
              </a:rPr>
              <a:t>certain</a:t>
            </a:r>
            <a:r>
              <a:rPr lang="en-US" i="1" dirty="0">
                <a:solidFill>
                  <a:schemeClr val="accent1"/>
                </a:solidFill>
              </a:rPr>
              <a:t>, which is a logical </a:t>
            </a:r>
            <a:r>
              <a:rPr lang="en-US" b="1" i="1" dirty="0">
                <a:solidFill>
                  <a:schemeClr val="accent1"/>
                </a:solidFill>
              </a:rPr>
              <a:t>property of propositions</a:t>
            </a:r>
            <a:r>
              <a:rPr lang="en-US" i="1" dirty="0">
                <a:solidFill>
                  <a:schemeClr val="accent1"/>
                </a:solidFill>
              </a:rPr>
              <a:t>.</a:t>
            </a:r>
          </a:p>
        </p:txBody>
      </p:sp>
    </p:spTree>
    <p:extLst>
      <p:ext uri="{BB962C8B-B14F-4D97-AF65-F5344CB8AC3E}">
        <p14:creationId xmlns:p14="http://schemas.microsoft.com/office/powerpoint/2010/main" val="2758465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BCC8E-C04C-B402-7F95-5B17E8A1047E}"/>
              </a:ext>
            </a:extLst>
          </p:cNvPr>
          <p:cNvSpPr>
            <a:spLocks noGrp="1"/>
          </p:cNvSpPr>
          <p:nvPr>
            <p:ph type="title"/>
          </p:nvPr>
        </p:nvSpPr>
        <p:spPr/>
        <p:txBody>
          <a:bodyPr/>
          <a:lstStyle/>
          <a:p>
            <a:r>
              <a:rPr lang="en-US" dirty="0"/>
              <a:t>Knowledge of Language</a:t>
            </a:r>
          </a:p>
        </p:txBody>
      </p:sp>
      <p:sp>
        <p:nvSpPr>
          <p:cNvPr id="3" name="Content Placeholder 2">
            <a:extLst>
              <a:ext uri="{FF2B5EF4-FFF2-40B4-BE49-F238E27FC236}">
                <a16:creationId xmlns:a16="http://schemas.microsoft.com/office/drawing/2014/main" id="{3F7959B4-BE36-5BB3-F253-C51C0959908E}"/>
              </a:ext>
            </a:extLst>
          </p:cNvPr>
          <p:cNvSpPr>
            <a:spLocks noGrp="1"/>
          </p:cNvSpPr>
          <p:nvPr>
            <p:ph idx="1"/>
          </p:nvPr>
        </p:nvSpPr>
        <p:spPr/>
        <p:txBody>
          <a:bodyPr/>
          <a:lstStyle/>
          <a:p>
            <a:r>
              <a:rPr kumimoji="0" lang="en-US" b="0" i="0" u="none" strike="noStrike" kern="1200" cap="none" spc="0" normalizeH="0" baseline="0" noProof="0" dirty="0">
                <a:ln>
                  <a:noFill/>
                </a:ln>
                <a:solidFill>
                  <a:prstClr val="black"/>
                </a:solidFill>
                <a:effectLst/>
                <a:uLnTx/>
                <a:uFillTx/>
                <a:latin typeface="Aptos" panose="02110004020202020204"/>
                <a:ea typeface="+mn-ea"/>
                <a:cs typeface="+mn-cs"/>
              </a:rPr>
              <a:t>Chomsky 1970:</a:t>
            </a:r>
          </a:p>
          <a:p>
            <a:pPr lvl="1"/>
            <a:r>
              <a:rPr lang="en-US" i="1" dirty="0"/>
              <a:t>John is eager  (for us) to please</a:t>
            </a:r>
          </a:p>
          <a:p>
            <a:pPr lvl="1"/>
            <a:r>
              <a:rPr lang="en-US" i="1" dirty="0"/>
              <a:t>John's be</a:t>
            </a:r>
            <a:r>
              <a:rPr lang="en-US" i="1" dirty="0">
                <a:solidFill>
                  <a:schemeClr val="accent2">
                    <a:lumMod val="75000"/>
                  </a:schemeClr>
                </a:solidFill>
              </a:rPr>
              <a:t>ing</a:t>
            </a:r>
            <a:r>
              <a:rPr lang="en-US" i="1" dirty="0"/>
              <a:t> eager to please</a:t>
            </a:r>
            <a:r>
              <a:rPr lang="en-US" dirty="0"/>
              <a:t>	(</a:t>
            </a:r>
            <a:r>
              <a:rPr lang="en-US" b="1" dirty="0"/>
              <a:t>Gerundive nominals</a:t>
            </a:r>
            <a:r>
              <a:rPr lang="en-US" dirty="0"/>
              <a:t>)</a:t>
            </a:r>
          </a:p>
          <a:p>
            <a:pPr lvl="1"/>
            <a:r>
              <a:rPr lang="en-US" i="1" dirty="0"/>
              <a:t>the shoot</a:t>
            </a:r>
            <a:r>
              <a:rPr lang="en-US" i="1" dirty="0">
                <a:solidFill>
                  <a:schemeClr val="accent2"/>
                </a:solidFill>
              </a:rPr>
              <a:t>ing</a:t>
            </a:r>
            <a:r>
              <a:rPr lang="en-US" i="1" dirty="0"/>
              <a:t> of the hunters	</a:t>
            </a:r>
            <a:r>
              <a:rPr lang="en-US" dirty="0"/>
              <a:t>(ambiguous)</a:t>
            </a:r>
          </a:p>
          <a:p>
            <a:pPr lvl="1"/>
            <a:r>
              <a:rPr lang="en-US" i="1" dirty="0"/>
              <a:t>the growli</a:t>
            </a:r>
            <a:r>
              <a:rPr lang="en-US" i="1" dirty="0">
                <a:solidFill>
                  <a:schemeClr val="accent2"/>
                </a:solidFill>
              </a:rPr>
              <a:t>ng</a:t>
            </a:r>
            <a:r>
              <a:rPr lang="en-US" i="1" dirty="0"/>
              <a:t> of lions 		</a:t>
            </a:r>
            <a:r>
              <a:rPr lang="en-US" dirty="0"/>
              <a:t>(unambiguous)</a:t>
            </a:r>
          </a:p>
          <a:p>
            <a:pPr lvl="1">
              <a:spcBef>
                <a:spcPts val="1000"/>
              </a:spcBef>
              <a:defRPr/>
            </a:pPr>
            <a:endParaRPr lang="en-US" i="1" dirty="0"/>
          </a:p>
          <a:p>
            <a:pPr lvl="1">
              <a:spcBef>
                <a:spcPts val="1000"/>
              </a:spcBef>
              <a:defRPr/>
            </a:pPr>
            <a:r>
              <a:rPr lang="en-US" i="1" dirty="0"/>
              <a:t>John's eager</a:t>
            </a:r>
            <a:r>
              <a:rPr lang="en-US" i="1" dirty="0">
                <a:solidFill>
                  <a:schemeClr val="accent2">
                    <a:lumMod val="75000"/>
                  </a:schemeClr>
                </a:solidFill>
              </a:rPr>
              <a:t>ness</a:t>
            </a:r>
            <a:r>
              <a:rPr lang="en-US" i="1" dirty="0"/>
              <a:t> to please 	</a:t>
            </a:r>
            <a:r>
              <a:rPr lang="en-US" dirty="0"/>
              <a:t>(</a:t>
            </a:r>
            <a:r>
              <a:rPr lang="en-US" b="1" dirty="0"/>
              <a:t>Derived nominals</a:t>
            </a:r>
            <a:r>
              <a:rPr lang="en-US" dirty="0"/>
              <a:t>)</a:t>
            </a:r>
            <a:endParaRPr lang="en-US" i="1" dirty="0">
              <a:solidFill>
                <a:prstClr val="black"/>
              </a:solidFill>
              <a:latin typeface="Aptos" panose="02110004020202020204"/>
            </a:endParaRPr>
          </a:p>
          <a:p>
            <a:pPr lvl="1">
              <a:spcBef>
                <a:spcPts val="1000"/>
              </a:spcBef>
              <a:defRPr/>
            </a:pPr>
            <a:r>
              <a:rPr lang="en-US" i="1" dirty="0">
                <a:solidFill>
                  <a:prstClr val="black"/>
                </a:solidFill>
                <a:latin typeface="Aptos" panose="02110004020202020204"/>
              </a:rPr>
              <a:t>t</a:t>
            </a:r>
            <a:r>
              <a:rPr kumimoji="0" lang="en-US" b="0" i="1" u="none" strike="noStrike" kern="1200" cap="none" spc="0" normalizeH="0" baseline="0" noProof="0" dirty="0">
                <a:ln>
                  <a:noFill/>
                </a:ln>
                <a:solidFill>
                  <a:prstClr val="black"/>
                </a:solidFill>
                <a:effectLst/>
                <a:uLnTx/>
                <a:uFillTx/>
                <a:latin typeface="Aptos" panose="02110004020202020204"/>
                <a:ea typeface="+mn-ea"/>
                <a:cs typeface="+mn-cs"/>
              </a:rPr>
              <a:t>he grow</a:t>
            </a:r>
            <a:r>
              <a:rPr kumimoji="0" lang="en-US" b="0" i="1" u="none" strike="noStrike" kern="1200" cap="none" spc="0" normalizeH="0" baseline="0" noProof="0" dirty="0">
                <a:ln>
                  <a:noFill/>
                </a:ln>
                <a:solidFill>
                  <a:schemeClr val="accent2"/>
                </a:solidFill>
                <a:effectLst/>
                <a:uLnTx/>
                <a:uFillTx/>
                <a:latin typeface="Aptos" panose="02110004020202020204"/>
                <a:ea typeface="+mn-ea"/>
                <a:cs typeface="+mn-cs"/>
              </a:rPr>
              <a:t>th</a:t>
            </a:r>
            <a:r>
              <a:rPr kumimoji="0" lang="en-US" b="0" i="1" u="none" strike="noStrike" kern="1200" cap="none" spc="0" normalizeH="0" baseline="0" noProof="0" dirty="0">
                <a:ln>
                  <a:noFill/>
                </a:ln>
                <a:solidFill>
                  <a:prstClr val="black"/>
                </a:solidFill>
                <a:effectLst/>
                <a:uLnTx/>
                <a:uFillTx/>
                <a:latin typeface="Aptos" panose="02110004020202020204"/>
                <a:ea typeface="+mn-ea"/>
                <a:cs typeface="+mn-cs"/>
              </a:rPr>
              <a:t> of tomatoes 	</a:t>
            </a:r>
            <a:r>
              <a:rPr kumimoji="0" lang="en-US" b="0" i="0" u="none" strike="noStrike" kern="1200" cap="none" spc="0" normalizeH="0" baseline="0" noProof="0" dirty="0">
                <a:ln>
                  <a:noFill/>
                </a:ln>
                <a:solidFill>
                  <a:prstClr val="black"/>
                </a:solidFill>
                <a:effectLst/>
                <a:uLnTx/>
                <a:uFillTx/>
                <a:latin typeface="Aptos" panose="02110004020202020204"/>
                <a:ea typeface="+mn-ea"/>
                <a:cs typeface="+mn-cs"/>
              </a:rPr>
              <a:t>(unambiguous)</a:t>
            </a:r>
            <a:endParaRPr lang="en-US" dirty="0"/>
          </a:p>
        </p:txBody>
      </p:sp>
      <p:pic>
        <p:nvPicPr>
          <p:cNvPr id="4" name="Picture 3" descr="A black text on a white background&#10;&#10;Description automatically generated">
            <a:extLst>
              <a:ext uri="{FF2B5EF4-FFF2-40B4-BE49-F238E27FC236}">
                <a16:creationId xmlns:a16="http://schemas.microsoft.com/office/drawing/2014/main" id="{A3B89FA4-AAC1-AC76-A263-DA7A692526EA}"/>
              </a:ext>
            </a:extLst>
          </p:cNvPr>
          <p:cNvPicPr>
            <a:picLocks noChangeAspect="1"/>
          </p:cNvPicPr>
          <p:nvPr/>
        </p:nvPicPr>
        <p:blipFill>
          <a:blip r:embed="rId2"/>
          <a:stretch>
            <a:fillRect/>
          </a:stretch>
        </p:blipFill>
        <p:spPr>
          <a:xfrm>
            <a:off x="3695700" y="5375884"/>
            <a:ext cx="7772400" cy="1116991"/>
          </a:xfrm>
          <a:prstGeom prst="rect">
            <a:avLst/>
          </a:prstGeom>
        </p:spPr>
      </p:pic>
    </p:spTree>
    <p:extLst>
      <p:ext uri="{BB962C8B-B14F-4D97-AF65-F5344CB8AC3E}">
        <p14:creationId xmlns:p14="http://schemas.microsoft.com/office/powerpoint/2010/main" val="183548054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119</TotalTime>
  <Words>4529</Words>
  <Application>Microsoft Macintosh PowerPoint</Application>
  <PresentationFormat>Widescreen</PresentationFormat>
  <Paragraphs>306</Paragraphs>
  <Slides>43</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-webkit-standard</vt:lpstr>
      <vt:lpstr>ACaslonPro</vt:lpstr>
      <vt:lpstr>Times</vt:lpstr>
      <vt:lpstr>Aptos</vt:lpstr>
      <vt:lpstr>Aptos Display</vt:lpstr>
      <vt:lpstr>Arial</vt:lpstr>
      <vt:lpstr>Menlo</vt:lpstr>
      <vt:lpstr>1_Office Theme</vt:lpstr>
      <vt:lpstr>LING 696G: Syntax and Computation</vt:lpstr>
      <vt:lpstr>Course Outline</vt:lpstr>
      <vt:lpstr>Course Outline</vt:lpstr>
      <vt:lpstr>Lecture 1: Recap of Main Points</vt:lpstr>
      <vt:lpstr>Knowledge of Language </vt:lpstr>
      <vt:lpstr>Knowledge of Language </vt:lpstr>
      <vt:lpstr>Knowledge of Language </vt:lpstr>
      <vt:lpstr>Knowledge of Language </vt:lpstr>
      <vt:lpstr>Knowledge of Language</vt:lpstr>
      <vt:lpstr>Knowledge of Language </vt:lpstr>
      <vt:lpstr>Knowledge of Language </vt:lpstr>
      <vt:lpstr>Knowledge of Language </vt:lpstr>
      <vt:lpstr>Use of Knowledge of Language</vt:lpstr>
      <vt:lpstr>Structure dependent/independent operations</vt:lpstr>
      <vt:lpstr>Structure dependent/independent operations</vt:lpstr>
      <vt:lpstr>Structure dependent/independent operations</vt:lpstr>
      <vt:lpstr>Structure dependent/independent operations</vt:lpstr>
      <vt:lpstr>Acquisition and Knowledge of Language</vt:lpstr>
      <vt:lpstr>Induction and Knowledge of Language</vt:lpstr>
      <vt:lpstr>Innateness and Knowledge of Language</vt:lpstr>
      <vt:lpstr>W. von Humboldt (1836)</vt:lpstr>
      <vt:lpstr>Peirce and Human Learning (Discovery)</vt:lpstr>
      <vt:lpstr>Acquisition and Innateness</vt:lpstr>
      <vt:lpstr>Piantadosi (2024) vs. Chomsky</vt:lpstr>
      <vt:lpstr>Futrell and Mahowald (2025)</vt:lpstr>
      <vt:lpstr>PowerPoint Presentation</vt:lpstr>
      <vt:lpstr>Miracle Creed</vt:lpstr>
      <vt:lpstr>The Tamed Metaphysicist</vt:lpstr>
      <vt:lpstr>Hinton vs. Chomsky</vt:lpstr>
      <vt:lpstr>Hinton vs. Chomsky</vt:lpstr>
      <vt:lpstr>Acquisition and Correction</vt:lpstr>
      <vt:lpstr>Acquisition and Correction</vt:lpstr>
      <vt:lpstr>Empiricism and Learning</vt:lpstr>
      <vt:lpstr>Quine and Learning</vt:lpstr>
      <vt:lpstr>Quine and Learning</vt:lpstr>
      <vt:lpstr>What Chomsky talk was that?</vt:lpstr>
      <vt:lpstr>Communication and Thought</vt:lpstr>
      <vt:lpstr>Communication and Thought</vt:lpstr>
      <vt:lpstr>696A SMT Parser</vt:lpstr>
      <vt:lpstr>696A SMT Parser</vt:lpstr>
      <vt:lpstr>696A SMT Parser</vt:lpstr>
      <vt:lpstr>696A SMT Parser</vt:lpstr>
      <vt:lpstr>696A SMT Parser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sandiway@mac.com</dc:creator>
  <cp:lastModifiedBy>sandiway@mac.com</cp:lastModifiedBy>
  <cp:revision>11</cp:revision>
  <dcterms:created xsi:type="dcterms:W3CDTF">2026-08-23T21:40:32Z</dcterms:created>
  <dcterms:modified xsi:type="dcterms:W3CDTF">2026-08-31T20:00:11Z</dcterms:modified>
</cp:coreProperties>
</file>