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10"/>
  </p:notesMasterIdLst>
  <p:sldIdLst>
    <p:sldId id="303" r:id="rId2"/>
    <p:sldId id="306" r:id="rId3"/>
    <p:sldId id="305" r:id="rId4"/>
    <p:sldId id="307" r:id="rId5"/>
    <p:sldId id="309" r:id="rId6"/>
    <p:sldId id="308" r:id="rId7"/>
    <p:sldId id="310" r:id="rId8"/>
    <p:sldId id="302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D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878"/>
    <p:restoredTop sz="94658"/>
  </p:normalViewPr>
  <p:slideViewPr>
    <p:cSldViewPr snapToGrid="0">
      <p:cViewPr varScale="1">
        <p:scale>
          <a:sx n="114" d="100"/>
          <a:sy n="114" d="100"/>
        </p:scale>
        <p:origin x="176" y="3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CB5A4E-689C-AA4A-AFD7-95104CE9C7BA}" type="datetimeFigureOut">
              <a:rPr lang="en-US" smtClean="0"/>
              <a:t>8/23/26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7D0E2C-56FC-7744-8F8B-B2EC204BA0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36842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B392AB-04F9-3A0C-2F14-33A986D864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3946499-AACC-DEB6-8807-D1CF25924E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661887-1C8A-67F4-6468-5E553C7DE1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01F18-C95A-9A4C-BFF4-EA0798E58AAF}" type="datetime1">
              <a:rPr lang="en-US" smtClean="0"/>
              <a:t>8/23/26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59DDF3-303A-A5BE-95E9-929F69204F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055CA8-2518-8520-9979-7E6426DF4F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0CF3F-A972-BD45-B98F-E3AC04F3F54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90636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4998F4-31AB-BCB7-665C-B376E66EBD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4E00810-BAA2-613C-7ED2-D238FC8E17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16CFD5-97C4-9A73-EFA8-A782C19B40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61AC-332B-6540-BFCD-4ECB81DEC4F8}" type="datetime1">
              <a:rPr lang="en-US" smtClean="0"/>
              <a:t>8/23/26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32C034-42F4-1377-576B-EB1429B7F0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96C92A-314D-2F1A-06C0-BD9FA374A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0CF3F-A972-BD45-B98F-E3AC04F3F5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7809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7BB034A-987B-C402-6FB4-8B6C43FF65F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9E7C094-4C12-C9F2-CC45-F53894E827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E5EC55-5E19-BFFE-2EDC-AD911A9E84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333C9-E16A-0C42-B442-3D49F3F0962F}" type="datetime1">
              <a:rPr lang="en-US" smtClean="0"/>
              <a:t>8/23/26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34B603-D015-AC61-3E44-1E93A7FC21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694B07-0CD0-8F01-6238-DFB65BBC00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0CF3F-A972-BD45-B98F-E3AC04F3F5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51132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A80803-B2E0-D563-BE4E-813A28F302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90BFAA-0C32-BE58-E275-4E7BCB26D6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ECEF52-4DD5-4EC9-4BF8-14DDF494E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824C5-47A6-5446-8544-E21EE29F8155}" type="datetime1">
              <a:rPr lang="en-US" smtClean="0"/>
              <a:t>8/23/26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C2D4C3-7FE0-B3F1-A277-F49ACF81CB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EC82C4-A2DB-3808-3250-11790A8828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0CF3F-A972-BD45-B98F-E3AC04F3F5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7240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AC85B9-8633-3A9E-6069-0F47FFB1ED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F1C704-1524-C591-76EA-C0EAE8ADFA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8F75E-B09A-171A-90F1-BB29E56A5C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8C6BC-231C-2040-8C0E-C4CE39591CD3}" type="datetime1">
              <a:rPr lang="en-US" smtClean="0"/>
              <a:t>8/23/26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8F8518-876F-8AB9-D6DE-0157AB8F4D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FF1C0D-8595-E46B-A2C6-EFE6B53908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0CF3F-A972-BD45-B98F-E3AC04F3F5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74225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72C9E3-7576-1BC3-9993-D765ECF4B2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7FC2E6-6761-77DF-34BF-F61B535F529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749D52-F105-7DAF-B6B9-BCC43C0095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9BCBAC-967E-A955-0E3F-F1DA57CB95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106BA-D6C6-F94F-B450-328036CA2942}" type="datetime1">
              <a:rPr lang="en-US" smtClean="0"/>
              <a:t>8/23/26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651BB5-1CB2-7722-4E9F-57F45EDC9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AE4504-DEB9-97B7-8FEE-32C2472C47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0CF3F-A972-BD45-B98F-E3AC04F3F5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7949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BA0CF7-CE6D-1F7A-744D-CC75EF3EE0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EEB74D-1839-37FA-F968-0B0D175596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E5CA3B-2D88-678B-0152-7F5E58F0BF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7F651DF-4093-00A4-0853-60DD587EB5D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C464FCC-F444-F7CD-F2D8-83CFF7C52A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80EA8B9-17C0-00FD-03C4-BFFCC9F01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FEC5D-0922-4549-A979-D310D122C87C}" type="datetime1">
              <a:rPr lang="en-US" smtClean="0"/>
              <a:t>8/23/26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6E2CB40-F13C-766D-F11B-D3291C91A7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85BF901-E164-2FF9-2C52-BBE9E6D900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0CF3F-A972-BD45-B98F-E3AC04F3F5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87163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2BF56C-9017-FE82-EFF2-24FE76B971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A57EE4D-CBA7-FC79-A56E-620397201C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35E58-BBA3-AF4E-8453-7CD983B0AFF2}" type="datetime1">
              <a:rPr lang="en-US" smtClean="0"/>
              <a:t>8/23/26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063EFBB-6D5D-81F1-649B-94AD93685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5A82472-D8F6-F7A8-70F3-0161A213E8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0CF3F-A972-BD45-B98F-E3AC04F3F5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46178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A3E1504-932B-3AA9-B5AC-B3BDAB6407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54BCA-CB7D-5B41-8475-1B6B5EE0613F}" type="datetime1">
              <a:rPr lang="en-US" smtClean="0"/>
              <a:t>8/23/26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F456F80-04FA-1356-DD01-1611F49474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871777-704D-AC01-BA29-7C66AA7352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0CF3F-A972-BD45-B98F-E3AC04F3F5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1929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962875-E839-3C59-5DA9-25B968C800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B8BF77-2CE5-E08F-C3F7-3849F83A88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DF5D58-DCB9-CB94-6A8E-4F37B18E8F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D24A48D-7E2B-1BDB-BD4D-7E700303D6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4045-C6C2-B44C-BECB-C674DBE4C81D}" type="datetime1">
              <a:rPr lang="en-US" smtClean="0"/>
              <a:t>8/23/26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80466F-F3A2-D6A8-F946-7C56D919C6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4A3D64-7DF4-FBE5-2FDA-63768D3690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0CF3F-A972-BD45-B98F-E3AC04F3F5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51563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997A33-EC0C-480B-7BB7-6DD7647B8B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2AB9A4B-79AF-7972-5FB8-AE139FB7F46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67D95C3-CD05-2995-F3A5-B81E989E0D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83551C-4B18-416E-A9BF-1C7957C10C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53E42-30C5-3C47-A4B1-8E8CB466C056}" type="datetime1">
              <a:rPr lang="en-US" smtClean="0"/>
              <a:t>8/23/26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ECC60C-9744-EEF9-C70B-48C318F14B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D86A2D-0097-606B-F2D7-2613A8DCB7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0CF3F-A972-BD45-B98F-E3AC04F3F5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2057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3A6C9E0-8D82-F1DE-93B3-098A45F98D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6ABB1A-551B-5460-E625-A08A605709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82A390-B1ED-E921-2E0A-4CDC265FAF0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4AAE7A0-8D49-0347-B248-58B335CB0DE4}" type="datetime1">
              <a:rPr lang="en-US" smtClean="0"/>
              <a:t>8/23/26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9DAC7F-D248-85BE-6EE9-86ED44F1C7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E372B2-6BBE-977D-3C12-B78C6430F9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BE0CF3F-A972-BD45-B98F-E3AC04F3F5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57706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jstage.jst.go.jp/article/gengo/160/0/160_1/_article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Slide Background Fill">
            <a:extLst>
              <a:ext uri="{FF2B5EF4-FFF2-40B4-BE49-F238E27FC236}">
                <a16:creationId xmlns:a16="http://schemas.microsoft.com/office/drawing/2014/main" id="{907E470A-25F4-47D0-8FEC-EE9FD606BB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6220E63-99E1-482A-A0A6-B47EB4BF87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848" y="0"/>
            <a:ext cx="12188949" cy="6858000"/>
            <a:chOff x="-2848" y="0"/>
            <a:chExt cx="12188949" cy="6858000"/>
          </a:xfrm>
        </p:grpSpPr>
        <p:sp>
          <p:nvSpPr>
            <p:cNvPr id="14" name="Color Cover">
              <a:extLst>
                <a:ext uri="{FF2B5EF4-FFF2-40B4-BE49-F238E27FC236}">
                  <a16:creationId xmlns:a16="http://schemas.microsoft.com/office/drawing/2014/main" id="{F8610896-EA5E-4BE8-8398-C1AFC0490A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848" y="0"/>
              <a:ext cx="12188949" cy="6858000"/>
            </a:xfrm>
            <a:prstGeom prst="rect">
              <a:avLst/>
            </a:prstGeom>
            <a:solidFill>
              <a:schemeClr val="accent5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Color Cover">
              <a:extLst>
                <a:ext uri="{FF2B5EF4-FFF2-40B4-BE49-F238E27FC236}">
                  <a16:creationId xmlns:a16="http://schemas.microsoft.com/office/drawing/2014/main" id="{F44E9794-9C4B-427F-BB50-89D893347D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848" y="0"/>
              <a:ext cx="12188949" cy="6858000"/>
            </a:xfrm>
            <a:prstGeom prst="rect">
              <a:avLst/>
            </a:prstGeom>
            <a:solidFill>
              <a:schemeClr val="accent6">
                <a:alpha val="1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8618EE54-271A-4FE8-B6B3-D0FCF55A7A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51279" y="598259"/>
            <a:ext cx="10889442" cy="5680742"/>
            <a:chOff x="651279" y="598259"/>
            <a:chExt cx="10889442" cy="5680742"/>
          </a:xfrm>
        </p:grpSpPr>
        <p:sp>
          <p:nvSpPr>
            <p:cNvPr id="31" name="Color">
              <a:extLst>
                <a:ext uri="{FF2B5EF4-FFF2-40B4-BE49-F238E27FC236}">
                  <a16:creationId xmlns:a16="http://schemas.microsoft.com/office/drawing/2014/main" id="{ECA6F781-4382-4525-9DA8-9D66605F87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Color">
              <a:extLst>
                <a:ext uri="{FF2B5EF4-FFF2-40B4-BE49-F238E27FC236}">
                  <a16:creationId xmlns:a16="http://schemas.microsoft.com/office/drawing/2014/main" id="{209C186B-2883-498E-A176-6B60F8B51B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43F5E015-E085-4624-B431-B424144486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34" name="Freeform: Shape 21">
              <a:extLst>
                <a:ext uri="{FF2B5EF4-FFF2-40B4-BE49-F238E27FC236}">
                  <a16:creationId xmlns:a16="http://schemas.microsoft.com/office/drawing/2014/main" id="{4DDB60AE-8B9C-4BA0-93DC-F8C9EBF6D8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35" name="Freeform: Shape 22">
              <a:extLst>
                <a:ext uri="{FF2B5EF4-FFF2-40B4-BE49-F238E27FC236}">
                  <a16:creationId xmlns:a16="http://schemas.microsoft.com/office/drawing/2014/main" id="{9F247760-BE07-41A2-969E-570081E65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36" name="Freeform: Shape 23">
              <a:extLst>
                <a:ext uri="{FF2B5EF4-FFF2-40B4-BE49-F238E27FC236}">
                  <a16:creationId xmlns:a16="http://schemas.microsoft.com/office/drawing/2014/main" id="{57A70BD2-76FC-4BDD-9E64-3B93D5EF36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37" name="Freeform: Shape 24">
              <a:extLst>
                <a:ext uri="{FF2B5EF4-FFF2-40B4-BE49-F238E27FC236}">
                  <a16:creationId xmlns:a16="http://schemas.microsoft.com/office/drawing/2014/main" id="{AADD9643-5489-42CB-9762-FBAC2AAE9F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38" name="Freeform: Shape 25">
              <a:extLst>
                <a:ext uri="{FF2B5EF4-FFF2-40B4-BE49-F238E27FC236}">
                  <a16:creationId xmlns:a16="http://schemas.microsoft.com/office/drawing/2014/main" id="{09A2C16E-2745-4E3D-BECC-D66755221E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39" name="Freeform: Shape 26">
              <a:extLst>
                <a:ext uri="{FF2B5EF4-FFF2-40B4-BE49-F238E27FC236}">
                  <a16:creationId xmlns:a16="http://schemas.microsoft.com/office/drawing/2014/main" id="{52E5A063-571D-4461-9869-B3E93F6E69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40" name="Freeform: Shape 27">
              <a:extLst>
                <a:ext uri="{FF2B5EF4-FFF2-40B4-BE49-F238E27FC236}">
                  <a16:creationId xmlns:a16="http://schemas.microsoft.com/office/drawing/2014/main" id="{366019AD-E33B-4DBF-BAD3-AE36116031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5" name="Title 4">
            <a:extLst>
              <a:ext uri="{FF2B5EF4-FFF2-40B4-BE49-F238E27FC236}">
                <a16:creationId xmlns:a16="http://schemas.microsoft.com/office/drawing/2014/main" id="{9A02FFAD-CFD4-B6BB-1E57-5C9D642271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14984" y="891712"/>
            <a:ext cx="5309616" cy="516078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48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LING 696A: Syntax and Computation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7F009662-DF4F-5DE6-4BE1-08364F779F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12302" y="891713"/>
            <a:ext cx="4584882" cy="516079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indent="-228600" algn="l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bg1"/>
                </a:solidFill>
              </a:rPr>
              <a:t>Lecture 1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sz="1800" dirty="0">
              <a:solidFill>
                <a:schemeClr val="bg1"/>
              </a:solidFill>
            </a:endParaRPr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bg1"/>
                </a:solidFill>
              </a:rPr>
              <a:t>Sandiway</a:t>
            </a:r>
            <a:r>
              <a:rPr lang="en-US" sz="2000" dirty="0">
                <a:solidFill>
                  <a:schemeClr val="bg1"/>
                </a:solidFill>
              </a:rPr>
              <a:t> Fong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University of Arizona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en-US" sz="1800" dirty="0" err="1">
                <a:solidFill>
                  <a:schemeClr val="bg1"/>
                </a:solidFill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sandiway.arizona.edu</a:t>
            </a:r>
            <a:endParaRPr lang="en-US" sz="1800" dirty="0">
              <a:solidFill>
                <a:schemeClr val="bg1"/>
              </a:solidFill>
              <a:latin typeface="Menlo" panose="020B0609030804020204" pitchFamily="49" charset="0"/>
              <a:ea typeface="Menlo" panose="020B0609030804020204" pitchFamily="49" charset="0"/>
              <a:cs typeface="Menlo" panose="020B0609030804020204" pitchFamily="49" charset="0"/>
            </a:endParaRPr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en-US" sz="1800" dirty="0" err="1">
                <a:solidFill>
                  <a:schemeClr val="bg1"/>
                </a:solidFill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sandiway@arizona.edu</a:t>
            </a:r>
            <a:endParaRPr lang="en-US" sz="1800" dirty="0">
              <a:solidFill>
                <a:schemeClr val="bg1"/>
              </a:solidFill>
              <a:latin typeface="Menlo" panose="020B0609030804020204" pitchFamily="49" charset="0"/>
              <a:ea typeface="Menlo" panose="020B0609030804020204" pitchFamily="49" charset="0"/>
              <a:cs typeface="Menlo" panose="020B0609030804020204" pitchFamily="49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4E59C2-1E2B-8C7B-9D82-C4BB90E7FB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48872" y="6217920"/>
            <a:ext cx="640080" cy="64008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Aft>
                <a:spcPts val="600"/>
              </a:spcAft>
            </a:pPr>
            <a:fld id="{6BE0CF3F-A972-BD45-B98F-E3AC04F3F54F}" type="slidenum">
              <a:rPr lang="en-US" sz="1600">
                <a:solidFill>
                  <a:schemeClr val="tx2"/>
                </a:solidFill>
              </a:rPr>
              <a:pPr algn="ctr">
                <a:spcAft>
                  <a:spcPts val="600"/>
                </a:spcAft>
              </a:pPr>
              <a:t>1</a:t>
            </a:fld>
            <a:endParaRPr lang="en-US" sz="160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58533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D5C321-6F4A-23D8-C261-23AF5C232C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Course key details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9703E8-25FA-81EC-6A68-E8D3FD55A5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Meet here: Social Sciences Rm 307 </a:t>
            </a:r>
          </a:p>
          <a:p>
            <a:r>
              <a:rPr lang="en-US" dirty="0"/>
              <a:t>My office: Douglass 308</a:t>
            </a:r>
          </a:p>
          <a:p>
            <a:r>
              <a:rPr lang="en-US" dirty="0"/>
              <a:t>Time: Mondays at 2:30pm – 5pm until Dec 7th</a:t>
            </a:r>
          </a:p>
          <a:p>
            <a:r>
              <a:rPr lang="en-US" dirty="0"/>
              <a:t>No meeting: Sept 7</a:t>
            </a:r>
            <a:r>
              <a:rPr lang="en-US" baseline="30000" dirty="0"/>
              <a:t>th</a:t>
            </a:r>
            <a:r>
              <a:rPr lang="en-US" dirty="0"/>
              <a:t> (Labor Day)</a:t>
            </a:r>
          </a:p>
          <a:p>
            <a:endParaRPr lang="en-US" dirty="0"/>
          </a:p>
          <a:p>
            <a:r>
              <a:rPr lang="en-US" dirty="0"/>
              <a:t>Deliverables (</a:t>
            </a:r>
            <a:r>
              <a:rPr lang="en-US" b="1" dirty="0"/>
              <a:t>for registered students</a:t>
            </a:r>
            <a:r>
              <a:rPr lang="en-US" dirty="0"/>
              <a:t>):  </a:t>
            </a:r>
          </a:p>
          <a:p>
            <a:pPr lvl="1"/>
            <a:r>
              <a:rPr lang="en-US" sz="3000" dirty="0"/>
              <a:t>attend class</a:t>
            </a:r>
          </a:p>
          <a:p>
            <a:pPr lvl="1"/>
            <a:r>
              <a:rPr lang="en-US" sz="3000" dirty="0"/>
              <a:t>some project </a:t>
            </a:r>
          </a:p>
          <a:p>
            <a:pPr lvl="2"/>
            <a:r>
              <a:rPr lang="en-US" sz="2400" dirty="0"/>
              <a:t>theoretical: syntax or computation</a:t>
            </a:r>
          </a:p>
          <a:p>
            <a:pPr lvl="2"/>
            <a:r>
              <a:rPr lang="en-US" sz="2400" dirty="0"/>
              <a:t>or practical: using the SMT Parser</a:t>
            </a:r>
          </a:p>
          <a:p>
            <a:pPr lvl="1"/>
            <a:r>
              <a:rPr lang="en-US" sz="2800" dirty="0"/>
              <a:t>group work okay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A693D0-E4AE-B370-FD85-7DDD4FDBBF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0CF3F-A972-BD45-B98F-E3AC04F3F54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867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5CF842-2CBB-F7E0-DB70-154E75FF1A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Course 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3A54F8-1F38-B404-9259-72C0F54AAE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solidFill>
                  <a:schemeClr val="accent1"/>
                </a:solidFill>
              </a:rPr>
              <a:t>Today (Lecture 1):</a:t>
            </a:r>
          </a:p>
          <a:p>
            <a:pPr lvl="1"/>
            <a:r>
              <a:rPr lang="en-US" sz="2800" dirty="0"/>
              <a:t>start with a rough sketch of the theoretic components and mechanisms </a:t>
            </a:r>
          </a:p>
          <a:p>
            <a:pPr lvl="1"/>
            <a:r>
              <a:rPr lang="en-US" sz="2800" dirty="0">
                <a:solidFill>
                  <a:schemeClr val="accent1"/>
                </a:solidFill>
              </a:rPr>
              <a:t>will go deeper into theory and computation in later lectures</a:t>
            </a:r>
          </a:p>
          <a:p>
            <a:r>
              <a:rPr lang="en-US" sz="3200" b="1" dirty="0">
                <a:solidFill>
                  <a:schemeClr val="accent1"/>
                </a:solidFill>
              </a:rPr>
              <a:t>Next time (Lecture 2):</a:t>
            </a:r>
          </a:p>
          <a:p>
            <a:pPr lvl="1"/>
            <a:r>
              <a:rPr lang="en-US" sz="2800" b="1" dirty="0"/>
              <a:t>SMT Parser </a:t>
            </a:r>
            <a:r>
              <a:rPr lang="en-US" sz="2800" dirty="0"/>
              <a:t>software (</a:t>
            </a:r>
            <a:r>
              <a:rPr lang="en-US" sz="2800" i="1" dirty="0"/>
              <a:t>the course version, less buggy</a:t>
            </a:r>
            <a:r>
              <a:rPr lang="en-US" sz="2800" dirty="0"/>
              <a:t>)</a:t>
            </a:r>
          </a:p>
          <a:p>
            <a:pPr lvl="1"/>
            <a:r>
              <a:rPr lang="en-US" sz="2800" dirty="0"/>
              <a:t>has some English and Spanish</a:t>
            </a:r>
          </a:p>
          <a:p>
            <a:pPr lvl="1"/>
            <a:r>
              <a:rPr lang="en-US" sz="2800" dirty="0"/>
              <a:t>how to run and modify LEX</a:t>
            </a:r>
          </a:p>
          <a:p>
            <a:pPr lvl="1"/>
            <a:r>
              <a:rPr lang="en-US" sz="2800" dirty="0"/>
              <a:t>hope you have a laptop!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3C611B-9888-A851-BDA9-DA4F9BDA4B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0CF3F-A972-BD45-B98F-E3AC04F3F54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67368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AE76CB-F196-6C2E-EA27-0BDD60A2DD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Course 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DCE947-4B2D-1C44-689B-9BC066672D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solidFill>
                  <a:schemeClr val="accent1"/>
                </a:solidFill>
              </a:rPr>
              <a:t>Next next time (Lecture 3):</a:t>
            </a:r>
          </a:p>
          <a:p>
            <a:pPr lvl="1"/>
            <a:r>
              <a:rPr lang="en-US" sz="2800" b="1" dirty="0"/>
              <a:t>let's get deeper into background and theory!</a:t>
            </a:r>
          </a:p>
          <a:p>
            <a:pPr lvl="1"/>
            <a:r>
              <a:rPr lang="en-US" sz="2800" dirty="0"/>
              <a:t>Minimalism: Where Are We Now, and Where Can We Hope to Go, Chomsky N. A.</a:t>
            </a:r>
          </a:p>
          <a:p>
            <a:pPr lvl="1"/>
            <a:r>
              <a:rPr lang="en-US" sz="2800" i="1" dirty="0"/>
              <a:t>GENGO KENKYU</a:t>
            </a:r>
            <a:r>
              <a:rPr lang="en-US" sz="2800" dirty="0"/>
              <a:t> 2021 Volume 160 Pages 1-41</a:t>
            </a:r>
          </a:p>
          <a:p>
            <a:pPr lvl="1"/>
            <a:r>
              <a:rPr lang="en-US" sz="2800" dirty="0"/>
              <a:t>Download: </a:t>
            </a:r>
          </a:p>
          <a:p>
            <a:pPr lvl="2"/>
            <a:r>
              <a:rPr lang="en-US" sz="2400" dirty="0">
                <a:hlinkClick r:id="rId2"/>
              </a:rPr>
              <a:t>https://www.jstage.jst.go.jp/article/gengo/160/0/160_1/_article</a:t>
            </a:r>
            <a:endParaRPr lang="en-US" sz="2400" dirty="0"/>
          </a:p>
          <a:p>
            <a:pPr lvl="1"/>
            <a:r>
              <a:rPr lang="en-US" sz="2800" dirty="0">
                <a:solidFill>
                  <a:schemeClr val="accent2">
                    <a:lumMod val="75000"/>
                  </a:schemeClr>
                </a:solidFill>
              </a:rPr>
              <a:t>more than one session needed?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99B3AC-81BC-9EAA-480F-6B68F245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0CF3F-A972-BD45-B98F-E3AC04F3F54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6573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97111-3B9D-AA65-4F62-1A0A59FF1C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Course 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30F972-C55B-9991-02C8-463B1D17C9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solidFill>
                  <a:schemeClr val="accent1"/>
                </a:solidFill>
              </a:rPr>
              <a:t>Other lectures (theory):</a:t>
            </a:r>
          </a:p>
          <a:p>
            <a:pPr lvl="1"/>
            <a:r>
              <a:rPr lang="en-US" sz="2800" i="1" dirty="0">
                <a:solidFill>
                  <a:schemeClr val="accent2">
                    <a:lumMod val="75000"/>
                  </a:schemeClr>
                </a:solidFill>
              </a:rPr>
              <a:t>Expanded details drawn from</a:t>
            </a:r>
          </a:p>
          <a:p>
            <a:pPr lvl="1"/>
            <a:r>
              <a:rPr lang="en-US" sz="2800" b="1" dirty="0"/>
              <a:t>On the Nature of </a:t>
            </a:r>
            <a:r>
              <a:rPr lang="en-US" sz="2800" b="1" dirty="0">
                <a:solidFill>
                  <a:schemeClr val="accent1"/>
                </a:solidFill>
              </a:rPr>
              <a:t>Minimal Search (MS)</a:t>
            </a:r>
            <a:endParaRPr lang="en-US" sz="2800" dirty="0">
              <a:solidFill>
                <a:schemeClr val="accent1"/>
              </a:solidFill>
            </a:endParaRPr>
          </a:p>
          <a:p>
            <a:pPr lvl="1"/>
            <a:r>
              <a:rPr lang="en-US" sz="2800" dirty="0"/>
              <a:t>based on </a:t>
            </a:r>
            <a:r>
              <a:rPr lang="en-US" sz="2800" i="1" dirty="0"/>
              <a:t>Society of Modern Grammar </a:t>
            </a:r>
            <a:r>
              <a:rPr lang="en-US" sz="2800" dirty="0"/>
              <a:t> talk (Jan 2026)</a:t>
            </a:r>
          </a:p>
          <a:p>
            <a:pPr lvl="1"/>
            <a:r>
              <a:rPr lang="en-US" sz="2800" b="1" dirty="0"/>
              <a:t>On the Nature of </a:t>
            </a:r>
            <a:r>
              <a:rPr lang="en-US" sz="2800" b="1" dirty="0">
                <a:solidFill>
                  <a:schemeClr val="accent1"/>
                </a:solidFill>
              </a:rPr>
              <a:t>Form Set (FS)</a:t>
            </a:r>
          </a:p>
          <a:p>
            <a:pPr lvl="1"/>
            <a:r>
              <a:rPr lang="en-US" sz="2800" dirty="0"/>
              <a:t>based on (Fong &amp; Oishi 2025)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8B7F86-FA05-57AA-2B4F-E74F51FC4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0CF3F-A972-BD45-B98F-E3AC04F3F54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0745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D3DBCE-8598-BBB2-78B8-0169685A24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Course 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BFB07A-602C-87E7-D415-5F57C1C94A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3200" b="1" dirty="0">
                <a:solidFill>
                  <a:schemeClr val="accent1"/>
                </a:solidFill>
              </a:rPr>
              <a:t>Possible lecture topics:</a:t>
            </a:r>
          </a:p>
          <a:p>
            <a:pPr lvl="1"/>
            <a:r>
              <a:rPr lang="en-US" sz="2800" dirty="0"/>
              <a:t>background: theory of computation and computational complexity</a:t>
            </a:r>
          </a:p>
          <a:p>
            <a:pPr lvl="1"/>
            <a:r>
              <a:rPr lang="en-US" sz="2800" dirty="0"/>
              <a:t>background: evolution</a:t>
            </a:r>
          </a:p>
          <a:p>
            <a:pPr lvl="1"/>
            <a:r>
              <a:rPr lang="en-US" sz="2800" dirty="0"/>
              <a:t>background: history of science and study of language</a:t>
            </a:r>
          </a:p>
          <a:p>
            <a:pPr lvl="1"/>
            <a:r>
              <a:rPr lang="en-US" sz="2800" dirty="0"/>
              <a:t>outstanding technical issues (problems for the </a:t>
            </a:r>
            <a:r>
              <a:rPr lang="en-US" sz="2800" b="1" dirty="0"/>
              <a:t>SMT Parser</a:t>
            </a:r>
            <a:r>
              <a:rPr lang="en-US" sz="2800" dirty="0"/>
              <a:t>)</a:t>
            </a:r>
          </a:p>
          <a:p>
            <a:pPr lvl="1"/>
            <a:r>
              <a:rPr lang="en-US" sz="2800" b="1" dirty="0"/>
              <a:t>Miracle Creed and SMT</a:t>
            </a:r>
            <a:r>
              <a:rPr lang="en-US" sz="2800" dirty="0"/>
              <a:t> (Chomsky 2024)</a:t>
            </a:r>
          </a:p>
          <a:p>
            <a:pPr lvl="1"/>
            <a:r>
              <a:rPr lang="en-US" sz="2800" b="1" dirty="0"/>
              <a:t>Displacement</a:t>
            </a:r>
            <a:r>
              <a:rPr lang="en-US" sz="2800" dirty="0"/>
              <a:t> (Chomsky, to appear)</a:t>
            </a:r>
          </a:p>
          <a:p>
            <a:r>
              <a:rPr lang="en-US" sz="3200" b="1" dirty="0">
                <a:solidFill>
                  <a:schemeClr val="accent1"/>
                </a:solidFill>
              </a:rPr>
              <a:t>Research topics:</a:t>
            </a:r>
          </a:p>
          <a:p>
            <a:pPr lvl="1"/>
            <a:r>
              <a:rPr lang="en-US" sz="2800" dirty="0"/>
              <a:t>other languages/phenomena (</a:t>
            </a:r>
            <a:r>
              <a:rPr lang="en-US" sz="2800" i="1" dirty="0"/>
              <a:t>your contribution?</a:t>
            </a:r>
            <a:r>
              <a:rPr lang="en-US" sz="2800" dirty="0"/>
              <a:t>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51FF26-88A1-2418-C435-DDA1108926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0CF3F-A972-BD45-B98F-E3AC04F3F54F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5762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D5014D-6B90-9EC2-BADE-262CCEAEAD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Course 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CF5105-18CF-8F8F-C69B-3E70F40573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3200" b="1" dirty="0">
                <a:solidFill>
                  <a:schemeClr val="accent1"/>
                </a:solidFill>
              </a:rPr>
              <a:t>Proposed (unimplemented) SMT Parser components:</a:t>
            </a:r>
          </a:p>
          <a:p>
            <a:pPr lvl="1"/>
            <a:r>
              <a:rPr lang="en-US" sz="2800" b="1" dirty="0"/>
              <a:t>Processing</a:t>
            </a:r>
            <a:r>
              <a:rPr lang="en-US" sz="2800" dirty="0"/>
              <a:t> (</a:t>
            </a:r>
            <a:r>
              <a:rPr lang="en-US" sz="2800" i="1" dirty="0"/>
              <a:t>competence vs. performance</a:t>
            </a:r>
            <a:r>
              <a:rPr lang="en-US" sz="2800" dirty="0"/>
              <a:t>)</a:t>
            </a:r>
          </a:p>
          <a:p>
            <a:pPr lvl="2"/>
            <a:r>
              <a:rPr lang="en-US" sz="2400" dirty="0"/>
              <a:t>Resource Restrictions (RR) apply differently here</a:t>
            </a:r>
          </a:p>
          <a:p>
            <a:pPr lvl="2"/>
            <a:endParaRPr lang="en-US" sz="2400" dirty="0"/>
          </a:p>
          <a:p>
            <a:pPr lvl="1"/>
            <a:r>
              <a:rPr lang="en-US" sz="2800" b="1" dirty="0"/>
              <a:t>Statistical</a:t>
            </a:r>
            <a:r>
              <a:rPr lang="en-US" sz="2800" dirty="0"/>
              <a:t> component (</a:t>
            </a:r>
            <a:r>
              <a:rPr lang="en-US" sz="2800" i="1" dirty="0"/>
              <a:t>where it belongs in the SMT framework</a:t>
            </a:r>
            <a:r>
              <a:rPr lang="en-US" sz="2800" dirty="0"/>
              <a:t>)</a:t>
            </a:r>
          </a:p>
          <a:p>
            <a:pPr lvl="2"/>
            <a:r>
              <a:rPr lang="en-US" sz="2400" dirty="0"/>
              <a:t>there's a joint paper (proposal for experiments) I'll circulate …</a:t>
            </a:r>
          </a:p>
          <a:p>
            <a:pPr lvl="2"/>
            <a:endParaRPr lang="en-US" sz="2400" dirty="0"/>
          </a:p>
          <a:p>
            <a:pPr lvl="1"/>
            <a:r>
              <a:rPr lang="en-US" sz="2800" b="1" dirty="0"/>
              <a:t>Acquisition</a:t>
            </a:r>
            <a:r>
              <a:rPr lang="en-US" sz="2800" dirty="0"/>
              <a:t> (</a:t>
            </a:r>
            <a:r>
              <a:rPr lang="en-US" sz="2800" i="1" dirty="0"/>
              <a:t>language parameterization</a:t>
            </a:r>
            <a:r>
              <a:rPr lang="en-US" sz="2800" dirty="0"/>
              <a:t>) </a:t>
            </a:r>
          </a:p>
          <a:p>
            <a:pPr lvl="2"/>
            <a:r>
              <a:rPr lang="en-US" sz="2400" dirty="0"/>
              <a:t>we need a theory of  </a:t>
            </a:r>
            <a:r>
              <a:rPr lang="en-US" sz="2400" b="1" dirty="0"/>
              <a:t>EXT</a:t>
            </a:r>
            <a:r>
              <a:rPr lang="en-US" sz="2400" dirty="0"/>
              <a:t> (</a:t>
            </a:r>
            <a:r>
              <a:rPr lang="en-US" sz="2400" i="1" dirty="0"/>
              <a:t>Externalization</a:t>
            </a:r>
            <a:r>
              <a:rPr lang="en-US" sz="2400" dirty="0"/>
              <a:t>)</a:t>
            </a:r>
          </a:p>
          <a:p>
            <a:pPr lvl="2"/>
            <a:r>
              <a:rPr lang="en-US" sz="2400" dirty="0"/>
              <a:t>linear vs. hierarchical constraints</a:t>
            </a:r>
          </a:p>
          <a:p>
            <a:pPr lvl="2"/>
            <a:endParaRPr lang="en-US" sz="2400" dirty="0"/>
          </a:p>
          <a:p>
            <a:pPr lvl="1"/>
            <a:r>
              <a:rPr lang="en-US" sz="2800" b="1" dirty="0"/>
              <a:t>INT</a:t>
            </a:r>
            <a:r>
              <a:rPr lang="en-US" sz="2800" dirty="0"/>
              <a:t> (Interpretation) … e.g. </a:t>
            </a:r>
            <a:r>
              <a:rPr lang="en-US" sz="2800" dirty="0" err="1"/>
              <a:t>selectional</a:t>
            </a:r>
            <a:r>
              <a:rPr lang="en-US" sz="2800" dirty="0"/>
              <a:t> restrictions / world knowledge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6FEB6A-AC9B-FE2B-A58A-2DD7E71F7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0CF3F-A972-BD45-B98F-E3AC04F3F54F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5847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0845C6-8348-F3EC-02E3-4E33A19893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Today: SMT Parser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DA6929-FABE-F43D-BA4D-DFEFB910FF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start with a rough sketch of the theoretic components and mechanisms </a:t>
            </a:r>
          </a:p>
          <a:p>
            <a:r>
              <a:rPr lang="en-US" b="1" dirty="0"/>
              <a:t>Slides based on an invited talk given this summer:</a:t>
            </a:r>
          </a:p>
          <a:p>
            <a:pPr lvl="1"/>
            <a:r>
              <a:rPr lang="en-US" b="1" dirty="0">
                <a:solidFill>
                  <a:schemeClr val="accent1"/>
                </a:solidFill>
              </a:rPr>
              <a:t>The SMT Parser:</a:t>
            </a:r>
            <a:r>
              <a:rPr lang="en-US" dirty="0">
                <a:solidFill>
                  <a:schemeClr val="accent1"/>
                </a:solidFill>
              </a:rPr>
              <a:t> where Merge and Perception meet</a:t>
            </a:r>
          </a:p>
          <a:p>
            <a:pPr lvl="1"/>
            <a:r>
              <a:rPr lang="en-US" i="1" dirty="0"/>
              <a:t>5</a:t>
            </a:r>
            <a:r>
              <a:rPr lang="en-US" i="1" baseline="30000" dirty="0"/>
              <a:t>th</a:t>
            </a:r>
            <a:r>
              <a:rPr lang="en-US" i="1" dirty="0"/>
              <a:t> International Conference on Biolinguistics and Language Acquisition</a:t>
            </a:r>
          </a:p>
          <a:p>
            <a:pPr lvl="1"/>
            <a:r>
              <a:rPr lang="en-US" i="1" dirty="0"/>
              <a:t>Beijing Foreign Studies University, </a:t>
            </a:r>
            <a:r>
              <a:rPr lang="en-US" dirty="0"/>
              <a:t>July 12</a:t>
            </a:r>
            <a:r>
              <a:rPr lang="en-US" baseline="30000" dirty="0"/>
              <a:t>th</a:t>
            </a:r>
            <a:r>
              <a:rPr lang="en-US" dirty="0"/>
              <a:t>  2026</a:t>
            </a:r>
          </a:p>
          <a:p>
            <a:r>
              <a:rPr lang="en-US" dirty="0"/>
              <a:t>Companion paper (email me): </a:t>
            </a:r>
          </a:p>
          <a:p>
            <a:pPr lvl="1"/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please do not circulate</a:t>
            </a:r>
            <a:r>
              <a:rPr lang="en-US" dirty="0"/>
              <a:t> (incomplete, early draft)</a:t>
            </a:r>
          </a:p>
          <a:p>
            <a:pPr marL="0" indent="0">
              <a:buNone/>
            </a:pPr>
            <a:r>
              <a:rPr lang="en-US" sz="3600" b="1" dirty="0"/>
              <a:t>Outline:</a:t>
            </a:r>
            <a:endParaRPr lang="en-US" sz="3200" b="1" dirty="0"/>
          </a:p>
          <a:p>
            <a:pPr lvl="1"/>
            <a:r>
              <a:rPr lang="en-US" sz="2800" b="1" dirty="0">
                <a:solidFill>
                  <a:schemeClr val="accent1"/>
                </a:solidFill>
              </a:rPr>
              <a:t>Introduction</a:t>
            </a:r>
            <a:r>
              <a:rPr lang="en-US" sz="2800" dirty="0"/>
              <a:t>: atoms and molecules of syntax</a:t>
            </a:r>
          </a:p>
          <a:p>
            <a:pPr lvl="1"/>
            <a:r>
              <a:rPr lang="en-US" sz="2800" b="1" dirty="0">
                <a:solidFill>
                  <a:schemeClr val="accent1"/>
                </a:solidFill>
              </a:rPr>
              <a:t>SMT Parser</a:t>
            </a:r>
            <a:r>
              <a:rPr lang="en-US" sz="2800" dirty="0"/>
              <a:t>: system architecture</a:t>
            </a:r>
          </a:p>
          <a:p>
            <a:pPr lvl="1"/>
            <a:r>
              <a:rPr lang="en-US" sz="2800" b="1" dirty="0">
                <a:solidFill>
                  <a:schemeClr val="accent1"/>
                </a:solidFill>
              </a:rPr>
              <a:t>Theory and Computation Model</a:t>
            </a:r>
            <a:r>
              <a:rPr lang="en-US" sz="2800" dirty="0"/>
              <a:t>: some highlights</a:t>
            </a:r>
          </a:p>
          <a:p>
            <a:pPr lvl="1"/>
            <a:r>
              <a:rPr lang="en-US" sz="2800" b="1" dirty="0">
                <a:solidFill>
                  <a:schemeClr val="accent1"/>
                </a:solidFill>
              </a:rPr>
              <a:t>SMT</a:t>
            </a:r>
            <a:r>
              <a:rPr lang="en-US" sz="2800" dirty="0"/>
              <a:t>: motivating optimal simplicity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9E8374-DD79-2254-FD4E-AD45C289DC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0CF3F-A972-BD45-B98F-E3AC04F3F54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259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1111</TotalTime>
  <Words>506</Words>
  <Application>Microsoft Macintosh PowerPoint</Application>
  <PresentationFormat>Widescreen</PresentationFormat>
  <Paragraphs>87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Aptos</vt:lpstr>
      <vt:lpstr>Aptos Display</vt:lpstr>
      <vt:lpstr>Arial</vt:lpstr>
      <vt:lpstr>Menlo</vt:lpstr>
      <vt:lpstr>Office Theme</vt:lpstr>
      <vt:lpstr>LING 696A: Syntax and Computation</vt:lpstr>
      <vt:lpstr>Course key details</vt:lpstr>
      <vt:lpstr>Course Outline</vt:lpstr>
      <vt:lpstr>Course Outline</vt:lpstr>
      <vt:lpstr>Course Outline</vt:lpstr>
      <vt:lpstr>Course Outline</vt:lpstr>
      <vt:lpstr>Course Outline</vt:lpstr>
      <vt:lpstr>Today: SMT Parser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sandiway@mac.com</dc:creator>
  <cp:lastModifiedBy>sandiway@mac.com</cp:lastModifiedBy>
  <cp:revision>54</cp:revision>
  <cp:lastPrinted>2026-07-10T15:57:50Z</cp:lastPrinted>
  <dcterms:created xsi:type="dcterms:W3CDTF">2026-07-06T07:18:50Z</dcterms:created>
  <dcterms:modified xsi:type="dcterms:W3CDTF">2026-08-24T03:39:34Z</dcterms:modified>
</cp:coreProperties>
</file>