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90" r:id="rId3"/>
    <p:sldId id="299" r:id="rId4"/>
    <p:sldId id="267" r:id="rId5"/>
    <p:sldId id="268" r:id="rId6"/>
    <p:sldId id="269" r:id="rId7"/>
    <p:sldId id="315" r:id="rId8"/>
    <p:sldId id="296" r:id="rId9"/>
    <p:sldId id="297" r:id="rId10"/>
    <p:sldId id="316" r:id="rId11"/>
    <p:sldId id="289" r:id="rId12"/>
    <p:sldId id="257" r:id="rId13"/>
    <p:sldId id="271" r:id="rId14"/>
    <p:sldId id="277" r:id="rId15"/>
    <p:sldId id="276" r:id="rId16"/>
    <p:sldId id="278" r:id="rId17"/>
    <p:sldId id="279" r:id="rId18"/>
    <p:sldId id="272" r:id="rId19"/>
    <p:sldId id="274" r:id="rId20"/>
    <p:sldId id="275" r:id="rId21"/>
    <p:sldId id="280" r:id="rId22"/>
    <p:sldId id="282" r:id="rId23"/>
    <p:sldId id="285" r:id="rId24"/>
    <p:sldId id="286" r:id="rId25"/>
    <p:sldId id="283" r:id="rId26"/>
    <p:sldId id="287" r:id="rId27"/>
    <p:sldId id="284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31A9-82D4-6245-9C41-8E825F06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3A3C9-6274-5F4F-9E53-FAA9A73ED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0E9E2-7DF9-454E-A0B1-395B21DF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0ADF-91C8-2648-9D7D-58254DC6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C1E7E-48BD-9B44-BEC1-98351D5A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484A-5CC9-1341-A581-C1FC2A23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B74D8-6CC7-E54A-BAFD-075E9CCC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CDE4-0F53-BB40-B0B1-200D08B2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61393-64E7-FF48-A3E6-43BE1F03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F590-2BDF-D147-9E73-3E41412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F65ED-E698-244A-81B7-4788135D0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32324-0B3F-4E46-A2BD-D996142C6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C75B-45E1-7C48-A229-FD77F8D8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B4E19-636A-F143-B7B3-F43D8FAD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1118B-713E-654A-907F-BF8A2E62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D2C5-C7F3-234C-8020-58903031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A77C-4293-2B46-BAB0-7D9B003EE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2B70E-6DC9-6E47-8379-28165177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D902-E970-8942-BC3F-E9AC38A6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E108-5039-1C43-A5F8-F0B3A317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E1F7-CA28-E24E-9BB9-B6563D5E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E60A3-5987-A044-B212-5D874064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E26E3-38A7-9F4B-B2B7-587B3921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6F42-B706-BB48-A331-657515AC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1036-2BAF-674B-BA5B-A8066068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F091-E756-A24A-BAA7-00BFE930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E296-CF64-CA4F-904A-1BD059995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0BBFC-E26C-B94A-B7BE-39422101B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C6426-9F5B-7345-B286-119F026D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A1CA0-D0D3-C946-8BD7-5DBCA16A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E934-CE20-214C-9DC7-9B9957E2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B5A3-49E0-8946-AC68-4723FB49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8E02-775E-A949-B686-52076111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19277-C944-7140-96A3-220B6DEA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9DA74-9520-8A4F-AB8A-8C32BA3F0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E69C9-DDB3-B845-A371-9DC914A36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FFEBC-75D1-7848-8E77-038C9DEF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16F80-AB21-D54A-A5F9-7747E8A3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8F4A1-CC07-9644-92CB-FBABB3D9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1C63-3E0B-B948-9E87-A7BB556C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E4425-D226-FD44-9F86-751ED512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2B52D-943F-FE4B-87C5-74AC0138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42F40-C3BA-CD48-811C-8E79B362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4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44CB0-2D41-E54C-83FA-22473F3C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38864-7797-E141-A9A9-0E7ACD64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D59E-B7BC-D147-8A6D-0AA710A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5CD3-B561-174D-BBE9-A4B37559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CF7C5-C2B8-244D-89AC-7753A526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1670D-B67E-B542-BD76-F80920304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A9E6A-59BE-B348-A07A-EECCA444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46E07-16C6-054D-81FA-C07B0305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4937E-5F16-E647-9838-5387E3B0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1043-A8FC-2C4D-B77E-C478D699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3E178-04F9-FC43-9505-DB00B52B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99177-7B6C-6046-A877-FD81DD1CB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BA24A-FD5A-F44F-893B-1FF97C4C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13BA6-9E81-324A-BE43-174815E7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D4212-CEE9-484C-801C-45B68650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9A874-0411-4149-8F8A-4BB6676F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F77C4-D90E-824C-BAF1-3C5EE76D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E2C27-33FA-B940-A1FA-866874D54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C642-BCC5-6C4C-8D1B-A1A0C6C63ED6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F815F-17CD-B747-AC77-B293CFAF1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54B1-182F-AA4D-A548-1033CD2DC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40D9-DD8D-6240-801C-B05FE1CB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oss-serial_dependenci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9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92FBA-78B3-B0EB-9F00-1B5022E9C318}"/>
              </a:ext>
            </a:extLst>
          </p:cNvPr>
          <p:cNvSpPr txBox="1"/>
          <p:nvPr/>
        </p:nvSpPr>
        <p:spPr>
          <a:xfrm>
            <a:off x="4005943" y="5488631"/>
            <a:ext cx="469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2"/>
                </a:solidFill>
              </a:rPr>
              <a:t>all remaining errors are mine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C7595-A43A-8884-3887-A154D6E9FDAF}"/>
              </a:ext>
            </a:extLst>
          </p:cNvPr>
          <p:cNvSpPr txBox="1"/>
          <p:nvPr/>
        </p:nvSpPr>
        <p:spPr>
          <a:xfrm>
            <a:off x="1524000" y="5026966"/>
            <a:ext cx="9998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grateful acknowledgements to Riny </a:t>
            </a:r>
            <a:r>
              <a:rPr lang="en-US" sz="2400" i="1" dirty="0" err="1"/>
              <a:t>Huybregts</a:t>
            </a:r>
            <a:r>
              <a:rPr lang="en-US" sz="2400" i="1" dirty="0"/>
              <a:t> for his help and contribution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80FF2-6AFB-B7FC-CE97-E9F837F9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the whiteboard</a:t>
            </a:r>
          </a:p>
        </p:txBody>
      </p:sp>
      <p:pic>
        <p:nvPicPr>
          <p:cNvPr id="5" name="Content Placeholder 4" descr="A white board with writing on it&#10;&#10;AI-generated content may be incorrect.">
            <a:extLst>
              <a:ext uri="{FF2B5EF4-FFF2-40B4-BE49-F238E27FC236}">
                <a16:creationId xmlns:a16="http://schemas.microsoft.com/office/drawing/2014/main" id="{06EE8252-3586-1A12-293F-9EC676CB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106" y="1501417"/>
            <a:ext cx="9829787" cy="51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492742-80A4-B4F6-6D52-5ED08892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Serial Dependencies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1255E1-CBCF-E48B-EB0F-C1F7E0A707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7165" y="1987825"/>
            <a:ext cx="4510835" cy="1172817"/>
          </a:xfr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45960-2934-5A58-BE5A-DF8720CCB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825625"/>
            <a:ext cx="5483087" cy="4351338"/>
          </a:xfrm>
        </p:spPr>
        <p:txBody>
          <a:bodyPr/>
          <a:lstStyle/>
          <a:p>
            <a:r>
              <a:rPr lang="en-US" dirty="0"/>
              <a:t>Wikipedia:</a:t>
            </a:r>
          </a:p>
          <a:p>
            <a:pPr lvl="1"/>
            <a:r>
              <a:rPr lang="en-US" dirty="0"/>
              <a:t>In linguistics, </a:t>
            </a:r>
            <a:r>
              <a:rPr lang="en-US" b="1" dirty="0"/>
              <a:t>cross-serial dependencies</a:t>
            </a:r>
            <a:r>
              <a:rPr lang="en-US" dirty="0"/>
              <a:t> (also called </a:t>
            </a:r>
            <a:r>
              <a:rPr lang="en-US" b="1" dirty="0"/>
              <a:t>crossing dependencies</a:t>
            </a:r>
            <a:r>
              <a:rPr lang="en-US" dirty="0"/>
              <a:t> by some authors) occur when the lines representing the dependency relations between two series of words cross over each other.</a:t>
            </a:r>
          </a:p>
          <a:p>
            <a:pPr lvl="1"/>
            <a:r>
              <a:rPr lang="en-US" dirty="0"/>
              <a:t>By this fact, </a:t>
            </a:r>
            <a:r>
              <a:rPr lang="en-US" b="1" dirty="0"/>
              <a:t>Dutch</a:t>
            </a:r>
            <a:r>
              <a:rPr lang="en-US" dirty="0"/>
              <a:t> and </a:t>
            </a:r>
            <a:r>
              <a:rPr lang="en-US" b="1" dirty="0"/>
              <a:t>Swiss-German</a:t>
            </a:r>
            <a:r>
              <a:rPr lang="en-US" dirty="0"/>
              <a:t> have been proven to be non-context-free.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0399-982F-AF90-09C0-119B97D01B52}"/>
              </a:ext>
            </a:extLst>
          </p:cNvPr>
          <p:cNvSpPr txBox="1"/>
          <p:nvPr/>
        </p:nvSpPr>
        <p:spPr>
          <a:xfrm>
            <a:off x="921854" y="329557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https://en.wikipedia.org/wiki/Cross-serial_dependencies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95C1D-C922-0B27-2C9D-CA988EE72BE7}"/>
              </a:ext>
            </a:extLst>
          </p:cNvPr>
          <p:cNvSpPr txBox="1"/>
          <p:nvPr/>
        </p:nvSpPr>
        <p:spPr>
          <a:xfrm>
            <a:off x="921854" y="3832004"/>
            <a:ext cx="537955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References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sz="1800" b="0" i="1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ikipedia ones are inadequate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en-US" sz="1400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M.A.C. </a:t>
            </a:r>
            <a:r>
              <a:rPr lang="en-US" sz="1800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Huybregts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, 1976, Overlapping dependencies in Dutch. </a:t>
            </a:r>
            <a:r>
              <a:rPr lang="en-US" sz="1800" b="0" i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Utrecht Working papers in Linguistics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 1: 24-65.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M.A.C. </a:t>
            </a:r>
            <a:r>
              <a:rPr lang="en-US" sz="1800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Huybregts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, 1984. The weak inadequacy of context-free phrase structure grammars. In: G. de </a:t>
            </a:r>
            <a:r>
              <a:rPr lang="en-US" sz="1800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Haan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, M. </a:t>
            </a:r>
            <a:r>
              <a:rPr lang="en-US" sz="1800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Trommelen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, &amp; W. Zonneveld (eds.), </a:t>
            </a:r>
            <a:r>
              <a:rPr lang="en-US" sz="1800" b="0" i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Van </a:t>
            </a:r>
            <a:r>
              <a:rPr lang="en-US" sz="1800" b="0" i="1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Periferie</a:t>
            </a:r>
            <a:r>
              <a:rPr lang="en-US" sz="1800" b="0" i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1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naar</a:t>
            </a:r>
            <a:r>
              <a:rPr lang="en-US" sz="1800" b="0" i="1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Kern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, 81-99. Dordrecht: </a:t>
            </a:r>
            <a:r>
              <a:rPr lang="en-US" sz="1800" b="0" i="0" u="none" strike="noStrike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Foris</a:t>
            </a:r>
            <a:r>
              <a:rPr lang="en-US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FD2228-DDA1-F72D-2549-8CDC789D08F0}"/>
              </a:ext>
            </a:extLst>
          </p:cNvPr>
          <p:cNvSpPr/>
          <p:nvPr/>
        </p:nvSpPr>
        <p:spPr>
          <a:xfrm>
            <a:off x="921854" y="4278653"/>
            <a:ext cx="5174145" cy="5160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FB1B16-1F90-2A96-25CD-525BA2DA44D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95999" y="4536692"/>
            <a:ext cx="2551044" cy="134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6C3D6A-CDD1-2235-C059-0DB79C267BB3}"/>
              </a:ext>
            </a:extLst>
          </p:cNvPr>
          <p:cNvSpPr/>
          <p:nvPr/>
        </p:nvSpPr>
        <p:spPr>
          <a:xfrm>
            <a:off x="921854" y="5029289"/>
            <a:ext cx="5290103" cy="11806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4B6553-F80E-BF6D-2115-3BCC4A0D57E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211957" y="5277389"/>
            <a:ext cx="667451" cy="342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56F6-9D0E-094D-9A55-FAD5990A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Serial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A74-D276-734C-8787-DE00BDEBE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 discussed in (</a:t>
            </a:r>
            <a:r>
              <a:rPr lang="en-US" dirty="0" err="1"/>
              <a:t>Huybregts</a:t>
            </a:r>
            <a:r>
              <a:rPr lang="en-US" dirty="0"/>
              <a:t> 1976), Dutch has Verb Raising (</a:t>
            </a:r>
            <a:r>
              <a:rPr lang="en-US" b="1" dirty="0"/>
              <a:t>VR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… </a:t>
            </a:r>
            <a:r>
              <a:rPr lang="en-US" dirty="0" err="1"/>
              <a:t>dat</a:t>
            </a:r>
            <a:r>
              <a:rPr lang="en-US" dirty="0"/>
              <a:t> we je de </a:t>
            </a:r>
            <a:r>
              <a:rPr lang="en-US" dirty="0" err="1"/>
              <a:t>gevangenen</a:t>
            </a:r>
            <a:r>
              <a:rPr lang="en-US" dirty="0"/>
              <a:t> </a:t>
            </a:r>
            <a:r>
              <a:rPr lang="en-US" dirty="0" err="1"/>
              <a:t>zagen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</a:t>
            </a:r>
            <a:r>
              <a:rPr lang="en-US" dirty="0" err="1"/>
              <a:t>ontsnappen</a:t>
            </a:r>
            <a:endParaRPr lang="en-US" dirty="0"/>
          </a:p>
          <a:p>
            <a:pPr lvl="1"/>
            <a:r>
              <a:rPr lang="en-US" dirty="0"/>
              <a:t>… that we you the prisoners saw help escape</a:t>
            </a:r>
          </a:p>
          <a:p>
            <a:pPr lvl="1"/>
            <a:r>
              <a:rPr lang="en-US" dirty="0"/>
              <a:t>… that </a:t>
            </a:r>
            <a:r>
              <a:rPr lang="en-US" dirty="0" err="1"/>
              <a:t>we</a:t>
            </a:r>
            <a:r>
              <a:rPr lang="en-US" baseline="-25000" dirty="0" err="1"/>
              <a:t>θ</a:t>
            </a:r>
            <a:r>
              <a:rPr lang="en-US" baseline="-25000" dirty="0"/>
              <a:t>-saw</a:t>
            </a:r>
            <a:r>
              <a:rPr lang="en-US" dirty="0"/>
              <a:t> </a:t>
            </a:r>
            <a:r>
              <a:rPr lang="en-US" dirty="0" err="1"/>
              <a:t>you</a:t>
            </a:r>
            <a:r>
              <a:rPr lang="en-US" baseline="-25000" dirty="0" err="1"/>
              <a:t>θ</a:t>
            </a:r>
            <a:r>
              <a:rPr lang="en-US" baseline="-25000" dirty="0"/>
              <a:t>-help</a:t>
            </a:r>
            <a:r>
              <a:rPr lang="en-US" dirty="0"/>
              <a:t> the </a:t>
            </a:r>
            <a:r>
              <a:rPr lang="en-US" dirty="0" err="1"/>
              <a:t>prisoners</a:t>
            </a:r>
            <a:r>
              <a:rPr lang="en-US" baseline="-25000" dirty="0" err="1"/>
              <a:t>θ</a:t>
            </a:r>
            <a:r>
              <a:rPr lang="en-US" baseline="-25000" dirty="0"/>
              <a:t>-escape</a:t>
            </a:r>
            <a:r>
              <a:rPr lang="en-US" dirty="0"/>
              <a:t> saw help escape</a:t>
            </a:r>
          </a:p>
          <a:p>
            <a:pPr lvl="1"/>
            <a:r>
              <a:rPr lang="en-US" dirty="0"/>
              <a:t>argument to predicate dependencies </a:t>
            </a:r>
            <a:r>
              <a:rPr lang="en-US" dirty="0">
                <a:solidFill>
                  <a:schemeClr val="accent1"/>
                </a:solidFill>
              </a:rPr>
              <a:t>do not appear to respect nesting</a:t>
            </a:r>
            <a:r>
              <a:rPr lang="en-US" dirty="0"/>
              <a:t>.</a:t>
            </a: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obligatory for modal verbs: </a:t>
            </a:r>
          </a:p>
          <a:p>
            <a:pPr lvl="1"/>
            <a:r>
              <a:rPr lang="en-US" sz="2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let, see, hear, feel, learn, teach, help. </a:t>
            </a:r>
          </a:p>
          <a:p>
            <a:r>
              <a:rPr lang="en-US" sz="2200" dirty="0"/>
              <a:t>Verbs like </a:t>
            </a:r>
            <a:r>
              <a:rPr lang="en-US" sz="2200" i="1" dirty="0"/>
              <a:t>help, teach, learn</a:t>
            </a:r>
            <a:r>
              <a:rPr lang="en-US" sz="2200" dirty="0"/>
              <a:t> can take bare VP (</a:t>
            </a:r>
            <a:r>
              <a:rPr lang="en-US" sz="2200" b="1" dirty="0"/>
              <a:t>VR</a:t>
            </a:r>
            <a:r>
              <a:rPr lang="en-US" sz="2200" dirty="0"/>
              <a:t>) or to-VP complements (</a:t>
            </a:r>
            <a:r>
              <a:rPr lang="en-US" sz="2200" i="1" dirty="0"/>
              <a:t>undergo Extraposition</a:t>
            </a:r>
            <a:r>
              <a:rPr lang="en-US" sz="2200" dirty="0"/>
              <a:t>).</a:t>
            </a:r>
          </a:p>
          <a:p>
            <a:r>
              <a:rPr lang="en-US" sz="2200" b="1" dirty="0"/>
              <a:t>Swiss German</a:t>
            </a:r>
            <a:r>
              <a:rPr lang="en-US" sz="2200" dirty="0"/>
              <a:t> has the same word order as </a:t>
            </a:r>
            <a:r>
              <a:rPr lang="en-US" sz="2200" b="1" dirty="0"/>
              <a:t>Dutch</a:t>
            </a:r>
            <a:r>
              <a:rPr lang="en-US" sz="2200" dirty="0"/>
              <a:t> (different from German), but Case differences are visible (unlike in Dutch, only nominative/non-nominative Case marking).</a:t>
            </a:r>
          </a:p>
          <a:p>
            <a:pPr lvl="1"/>
            <a:r>
              <a:rPr lang="en-US" sz="2000" i="1" dirty="0"/>
              <a:t>that</a:t>
            </a:r>
            <a:r>
              <a:rPr lang="en-US" sz="2000" dirty="0"/>
              <a:t> Arg-V1 Arg-V2 Arg-V3 V1 V2 V3</a:t>
            </a:r>
          </a:p>
          <a:p>
            <a:pPr lvl="1"/>
            <a:r>
              <a:rPr lang="en-US" sz="2000" dirty="0"/>
              <a:t>but these associations are not visible in the surface sentence</a:t>
            </a:r>
          </a:p>
        </p:txBody>
      </p:sp>
    </p:spTree>
    <p:extLst>
      <p:ext uri="{BB962C8B-B14F-4D97-AF65-F5344CB8AC3E}">
        <p14:creationId xmlns:p14="http://schemas.microsoft.com/office/powerpoint/2010/main" val="27947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E6B2A-B721-16F8-385F-7839F0990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22"/>
          <a:stretch/>
        </p:blipFill>
        <p:spPr>
          <a:xfrm>
            <a:off x="7981953" y="1894433"/>
            <a:ext cx="3921111" cy="4213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490F7-307A-AFD2-2372-BC8F290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form and surface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30B0-55ED-A137-FEDA-81440F5F9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5225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Surface form (</a:t>
            </a:r>
            <a:r>
              <a:rPr lang="en-US" i="1" dirty="0"/>
              <a:t>anglicized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dat</a:t>
            </a:r>
            <a:r>
              <a:rPr lang="en-US" dirty="0"/>
              <a:t> we je de </a:t>
            </a:r>
            <a:r>
              <a:rPr lang="en-US" dirty="0" err="1"/>
              <a:t>gevangenen</a:t>
            </a:r>
            <a:r>
              <a:rPr lang="en-US" dirty="0"/>
              <a:t> </a:t>
            </a:r>
            <a:r>
              <a:rPr lang="en-US" dirty="0" err="1"/>
              <a:t>zagen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</a:t>
            </a:r>
            <a:r>
              <a:rPr lang="en-US" dirty="0" err="1"/>
              <a:t>ontsnappen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that we you the prisoners saw help escape</a:t>
            </a:r>
          </a:p>
          <a:p>
            <a:r>
              <a:rPr lang="en-US" dirty="0"/>
              <a:t>Underlying hierarchical form:</a:t>
            </a:r>
          </a:p>
          <a:p>
            <a:pPr lvl="1"/>
            <a:r>
              <a:rPr lang="en-US" dirty="0"/>
              <a:t>[that [we [saw [you [help [the prisoners escape]]]]]]</a:t>
            </a:r>
          </a:p>
          <a:p>
            <a:r>
              <a:rPr lang="en-US" dirty="0"/>
              <a:t>Simplified grammar (</a:t>
            </a:r>
            <a:r>
              <a:rPr lang="en-US" i="1" dirty="0"/>
              <a:t>context-free</a:t>
            </a:r>
            <a:r>
              <a:rPr lang="en-US" dirty="0"/>
              <a:t>) g1.prolog: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sbar --&gt; [that], 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--&gt; subject,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subject --&gt; [we] | [you] | [the, prisoners].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verb, 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 --&gt; [saw] | [help].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[escape].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9CEAA-DD38-559C-273C-E6D8F5739CE4}"/>
              </a:ext>
            </a:extLst>
          </p:cNvPr>
          <p:cNvSpPr txBox="1"/>
          <p:nvPr/>
        </p:nvSpPr>
        <p:spPr>
          <a:xfrm>
            <a:off x="936136" y="6176963"/>
            <a:ext cx="8339975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To be more precise, </a:t>
            </a:r>
            <a:r>
              <a:rPr lang="en-US" sz="2000" b="0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prisoners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is the dative argument of Control verb </a:t>
            </a:r>
            <a:r>
              <a:rPr lang="en-US" sz="2000" b="0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help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287D-5630-A09A-891A-43809BC3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g1.prolog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0DA9-7133-0870-96CA-F06F525E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 (</a:t>
            </a:r>
            <a:r>
              <a:rPr lang="en-US" i="1" dirty="0"/>
              <a:t>context-free</a:t>
            </a:r>
            <a:r>
              <a:rPr lang="en-US" dirty="0"/>
              <a:t>) g1.prolog: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[g1].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b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that,we,saw,you,help,the,prisoners,escape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], []).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 ;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b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that,we,you,the,prisoners,saw,help,escape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], []).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pPr lvl="1"/>
            <a:endParaRPr lang="en-US" dirty="0"/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FB5E77F4-7892-BBAA-BB07-F821CC321791}"/>
              </a:ext>
            </a:extLst>
          </p:cNvPr>
          <p:cNvSpPr/>
          <p:nvPr/>
        </p:nvSpPr>
        <p:spPr>
          <a:xfrm>
            <a:off x="2936019" y="4848876"/>
            <a:ext cx="5319707" cy="1197459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CFG can't do Dutch surface word order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6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020E-4476-405E-9776-0AD1C96B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756DC-27EC-973F-EBE4-89F1C0207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977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Context-Free Grammar (</a:t>
            </a:r>
            <a:r>
              <a:rPr lang="en-US" i="1" dirty="0"/>
              <a:t>CFG</a:t>
            </a:r>
            <a:r>
              <a:rPr lang="en-US" dirty="0"/>
              <a:t>) g2.prolog: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same as g1.prolog but reporting a parse tree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we je de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gevangenen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zagen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helpen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ontsnappen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that,we,saw,you,help,the,prisoners,escape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[g2].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true.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sbar(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that,we,saw,you,help,the,prisoners,escape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 []).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Parse = sbar(that, s(np(we),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(v(saw), s(np(you),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(v(help), s(np(dt(the),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(prisoners)),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(v(escape))))))))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600" b="1" dirty="0">
                <a:solidFill>
                  <a:srgbClr val="B42419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sbar(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[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that,we,you,the,prisoners,saw,help,escape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 []).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rgbClr val="B42419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EA04E9-3571-34D5-807B-0E34D4C17D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347"/>
          <a:stretch/>
        </p:blipFill>
        <p:spPr>
          <a:xfrm>
            <a:off x="8187468" y="2077858"/>
            <a:ext cx="3561210" cy="384687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F92E-2943-9DB0-DF74-0E3BB45A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g2.prolog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65815-940C-95E3-350A-9A30702B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 argument for each non-terminal holds the parse (</a:t>
            </a:r>
            <a:r>
              <a:rPr lang="en-US" i="1" dirty="0"/>
              <a:t>for each phrase</a:t>
            </a:r>
            <a:r>
              <a:rPr lang="en-US" dirty="0"/>
              <a:t>) – recall concept from earlier lecture (</a:t>
            </a:r>
            <a:r>
              <a:rPr lang="en-US" i="1" dirty="0"/>
              <a:t>and last semester</a:t>
            </a:r>
            <a:r>
              <a:rPr lang="en-US" dirty="0"/>
              <a:t>)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sbar(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sbar(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that,S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[that], s(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s(SBJ,VP)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subject(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SBJ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subject(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np(we)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[we].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subject(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np(you)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[you].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subject(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np(dt(the),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(prisoners))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the,prisoners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(V,S)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verb(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s(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v(saw)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[saw].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v(help)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[help].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v(escape)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--&gt; [escape].</a:t>
            </a:r>
          </a:p>
        </p:txBody>
      </p:sp>
    </p:spTree>
    <p:extLst>
      <p:ext uri="{BB962C8B-B14F-4D97-AF65-F5344CB8AC3E}">
        <p14:creationId xmlns:p14="http://schemas.microsoft.com/office/powerpoint/2010/main" val="254861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AD9C-DD13-A5A3-94F3-51F3618F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1932-DA43-04D9-82F4-BC86BC1B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Grammars</a:t>
            </a:r>
            <a:r>
              <a:rPr lang="en-US" dirty="0"/>
              <a:t>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g1.prolog</a:t>
            </a:r>
            <a:r>
              <a:rPr lang="en-US" sz="2800" dirty="0"/>
              <a:t> and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g2.prolog</a:t>
            </a:r>
            <a:r>
              <a:rPr lang="en-US" sz="2800" dirty="0"/>
              <a:t> are context-free grammars </a:t>
            </a:r>
          </a:p>
          <a:p>
            <a:pPr lvl="2"/>
            <a:r>
              <a:rPr lang="en-US" sz="2800" i="1" dirty="0"/>
              <a:t>limited to a single nonterminal on the LHS of a rule</a:t>
            </a:r>
            <a:r>
              <a:rPr lang="en-US" sz="2800" dirty="0"/>
              <a:t> (--&gt;)</a:t>
            </a:r>
          </a:p>
          <a:p>
            <a:pPr lvl="2"/>
            <a:r>
              <a:rPr lang="en-US" sz="2800" dirty="0"/>
              <a:t>they do not encode the word order found in Dutch (and Swiss German)</a:t>
            </a:r>
          </a:p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Let's introduce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g3.prolog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context-sensitive grammar</a:t>
            </a:r>
          </a:p>
          <a:p>
            <a:pPr lvl="2"/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will have a slightly more complex rule LHS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858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B7B5-9FC0-7842-D0BF-40532E7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g3.prolog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1C9E-7870-7ACA-6C1C-D5319497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Context-Sensitive Grammar (CSG) (</a:t>
            </a:r>
            <a:r>
              <a:rPr lang="en-US" i="1" dirty="0"/>
              <a:t>ternary branching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simplified for exposition: replaced </a:t>
            </a:r>
            <a:r>
              <a:rPr lang="en-US" i="1" dirty="0">
                <a:solidFill>
                  <a:schemeClr val="accent1"/>
                </a:solidFill>
              </a:rPr>
              <a:t>the prisoners</a:t>
            </a:r>
            <a:r>
              <a:rPr lang="en-US" dirty="0">
                <a:solidFill>
                  <a:schemeClr val="accent1"/>
                </a:solidFill>
              </a:rPr>
              <a:t> with </a:t>
            </a:r>
            <a:r>
              <a:rPr lang="en-US" i="1" dirty="0">
                <a:solidFill>
                  <a:schemeClr val="accent1"/>
                </a:solidFill>
              </a:rPr>
              <a:t>him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sbar(sbar(that,S2)) --&gt; [that], s(S2).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him,vp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(Verb))) --&gt; [him],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we,vp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(Verb,S2))) --&gt; [we], verb(Verb), s(S2).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you,vp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(Verb,S2))) --&gt; [you], verb(Verb), s(S2).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verb(Verb), [we] --&gt; [we], verb(Verb).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verb(Verb), [you] --&gt; [you], verb(Verb).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verb(Verb), [him] --&gt; [him], verb(Verb).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verb(v(saw)) --&gt; [saw].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verb(v(help)) --&gt; [help].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(v(escape)) --&gt; [escape].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5B1A88D2-D6C3-6C10-3741-6C0B362E98C0}"/>
              </a:ext>
            </a:extLst>
          </p:cNvPr>
          <p:cNvSpPr/>
          <p:nvPr/>
        </p:nvSpPr>
        <p:spPr>
          <a:xfrm>
            <a:off x="7692887" y="3846441"/>
            <a:ext cx="3488635" cy="13255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93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Context-sensitive rules!</a:t>
            </a:r>
          </a:p>
        </p:txBody>
      </p:sp>
    </p:spTree>
    <p:extLst>
      <p:ext uri="{BB962C8B-B14F-4D97-AF65-F5344CB8AC3E}">
        <p14:creationId xmlns:p14="http://schemas.microsoft.com/office/powerpoint/2010/main" val="24633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D13C-B7EB-D618-C289-9DA706FB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g3.prolog 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6093-810E-8EB4-BE3B-60A82A18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8635" cy="4351338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Sentence:</a:t>
            </a:r>
          </a:p>
          <a:p>
            <a:r>
              <a:rPr lang="en-US" sz="4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[that, we, you, him, saw, help, escape]</a:t>
            </a:r>
            <a:endParaRPr lang="en-US" sz="49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[trace]  ?- sbar(Parse,[that, we, you, him, saw, help, escape], []).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(10) sbar(_92970, [that, we, you, him, saw, help,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s(_94400, [we, you, him, saw, help,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verb(_95224, [you, him, saw, help, escape], _95228)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verb(_95224, [him, saw, help, escape], _96044)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verb(_95224, [saw, help, escape], _96860)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verb(v(saw), [saw, help, escape], [help, escape])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_96044=[him, help, escape]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[him, help, escape]=[him, help, escape]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verb(v(saw), [him, saw, help, escape], [him, help, escape])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_95228=[you, him, help, escape]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[you, him, help, escape]=[you, him, help, escape]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verb(v(saw), [you, him, saw, help, escape], [you, him, help, escape])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s(_95226, [you, him, help,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verb(_104196, [him, help, escape], _104200)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verb(_104196, [help, escape], _105016)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verb(v(help), [help, escape], [escape])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_104200=[him, escape]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[him, escape]=[him, escape]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verb(v(help), [him, help, escape], [him, escape])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s(_104198, [him,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iverb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(_109912, [escape],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iverb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(v(escape), [escape],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s(s(him,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(v(escape))), [him,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s(s(you,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s(him,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(v(escape))))), [you, him, help,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s(s(we,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(v(saw), s(you,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s(him,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(v(escape))))))), [we, you, him, saw, help,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31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(10) sbar(sbar(that, s(we,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(v(saw), s(you,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s(him,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(v(escape)))))))), [that, we, you, him, saw, help, escape], []) ? creep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s(we,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(v(saw), s(you,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s(him, </a:t>
            </a:r>
            <a:r>
              <a:rPr lang="en-US" sz="3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(v(escape)))))))) </a:t>
            </a:r>
            <a:r>
              <a:rPr lang="en-US" sz="31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3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9953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C8FB-B502-FCC6-9E9D-89BF8FF7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2B18-D50B-56F9-7D1F-8191FB11D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Homework 5 </a:t>
            </a:r>
            <a:r>
              <a:rPr lang="en-US" sz="3200" dirty="0"/>
              <a:t>Review</a:t>
            </a:r>
          </a:p>
          <a:p>
            <a:r>
              <a:rPr lang="en-US" sz="3200" dirty="0"/>
              <a:t>An example of context-sensitivity in natural language</a:t>
            </a:r>
          </a:p>
        </p:txBody>
      </p:sp>
    </p:spTree>
    <p:extLst>
      <p:ext uri="{BB962C8B-B14F-4D97-AF65-F5344CB8AC3E}">
        <p14:creationId xmlns:p14="http://schemas.microsoft.com/office/powerpoint/2010/main" val="8709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3925-7E3D-CEE2-C68A-39F61667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8EC47-37F5-D946-508D-72691BCF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603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Dutch surface word order but correct underlying form is retrieved:</a:t>
            </a:r>
          </a:p>
          <a:p>
            <a:r>
              <a:rPr lang="en-US" sz="18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</a:t>
            </a:r>
            <a:r>
              <a:rPr lang="en-US" sz="18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we je hem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zagen</a:t>
            </a:r>
            <a:r>
              <a:rPr lang="en-US" sz="18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helpen</a:t>
            </a:r>
            <a:r>
              <a:rPr lang="en-US" sz="18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ontsnappen</a:t>
            </a:r>
            <a:endParaRPr lang="en-US" sz="1800" i="1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[that, we, you, him, saw, help, escape]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sbar(that, s(we,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(v(saw), s(you,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(v(help), s(him,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vp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(v(escape))))))))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466C1-50F4-183B-7370-52B27D9C2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33"/>
          <a:stretch/>
        </p:blipFill>
        <p:spPr>
          <a:xfrm>
            <a:off x="4669175" y="3428999"/>
            <a:ext cx="2853649" cy="3294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2887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96D8B-89F2-FC0D-B56A-6634ECA1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g3.prolog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6FAD-7843-7DEF-4769-20A9D6F90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2757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 Raising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optional in g3.prolog</a:t>
            </a:r>
          </a:p>
          <a:p>
            <a:pPr marL="0" indent="0">
              <a:buNone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surface word orders, one parse:</a:t>
            </a:r>
          </a:p>
          <a:p>
            <a:r>
              <a:rPr lang="en-US" sz="19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</a:t>
            </a:r>
            <a:r>
              <a:rPr lang="en-US" sz="1900" i="1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je hem zag </a:t>
            </a:r>
            <a:r>
              <a:rPr lang="en-US" sz="19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ontsnappen</a:t>
            </a:r>
            <a:endParaRPr lang="en-US" sz="1900" i="1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900" dirty="0">
                <a:solidFill>
                  <a:srgbClr val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[that, you, him, saw, escape]</a:t>
            </a:r>
            <a:endParaRPr kumimoji="0" lang="en-US" sz="19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[g3].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b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[that, you, saw, him, escape], []).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s(you,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(v(saw), s(him,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[that, you, him, saw, escape], []).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s(you,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(v(saw), s(him,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136CE2-218F-7225-8F15-D1AFF81DE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9324"/>
          <a:stretch/>
        </p:blipFill>
        <p:spPr>
          <a:xfrm>
            <a:off x="7765774" y="1944334"/>
            <a:ext cx="3588026" cy="3965008"/>
          </a:xfrm>
          <a:ln>
            <a:solidFill>
              <a:schemeClr val="tx1"/>
            </a:solidFill>
          </a:ln>
        </p:spPr>
      </p:pic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29326299-A3C0-B46E-E450-080AC87052D4}"/>
              </a:ext>
            </a:extLst>
          </p:cNvPr>
          <p:cNvSpPr/>
          <p:nvPr/>
        </p:nvSpPr>
        <p:spPr>
          <a:xfrm>
            <a:off x="7288696" y="1178823"/>
            <a:ext cx="2471530" cy="1023730"/>
          </a:xfrm>
          <a:prstGeom prst="down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two ways to derive this?</a:t>
            </a:r>
          </a:p>
        </p:txBody>
      </p:sp>
    </p:spTree>
    <p:extLst>
      <p:ext uri="{BB962C8B-B14F-4D97-AF65-F5344CB8AC3E}">
        <p14:creationId xmlns:p14="http://schemas.microsoft.com/office/powerpoint/2010/main" val="42415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06BC-4917-E721-C26E-E8415611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54E4-93AD-74C5-80A7-F52403EE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523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Force pronoun verb order swap at least once</a:t>
            </a:r>
          </a:p>
          <a:p>
            <a:pPr lvl="1"/>
            <a:r>
              <a:rPr lang="en-US" sz="2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</a:t>
            </a:r>
            <a:r>
              <a:rPr lang="en-US" sz="3800" dirty="0"/>
              <a:t> flips pronoun verb order, then calls </a:t>
            </a:r>
            <a:r>
              <a:rPr lang="en-US" sz="29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verb_swap2</a:t>
            </a:r>
            <a:endParaRPr lang="en-US" sz="3800" dirty="0">
              <a:solidFill>
                <a:schemeClr val="accent2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9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verb_swap2</a:t>
            </a:r>
            <a:r>
              <a:rPr lang="en-US" sz="3800" dirty="0"/>
              <a:t> optionally swaps</a:t>
            </a:r>
          </a:p>
          <a:p>
            <a:r>
              <a:rPr lang="en-US" sz="3800" dirty="0"/>
              <a:t>Furthermore, let's generalize the pronouns used in g3.prolog</a:t>
            </a:r>
          </a:p>
          <a:p>
            <a:pPr marL="0" indent="0">
              <a:buNone/>
            </a:pPr>
            <a:r>
              <a:rPr lang="en-US" sz="4500" dirty="0"/>
              <a:t>Grammar: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sbar(sbar(that,S2)) --&gt; [that], s(S2).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s(s(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NP,vp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(Verb,S2))) --&gt;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(NP), </a:t>
            </a:r>
            <a:r>
              <a:rPr lang="en-US" sz="2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(Verb),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(S2).</a:t>
            </a:r>
          </a:p>
          <a:p>
            <a:pPr marL="914400" lvl="1" indent="-457200">
              <a:buFont typeface="+mj-lt"/>
              <a:buAutoNum type="arabicPeriod"/>
            </a:pPr>
            <a:endParaRPr lang="en-US" sz="2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NP,vp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(Verb,S2))) --&gt;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(NP), </a:t>
            </a:r>
            <a:r>
              <a:rPr lang="en-US" sz="2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(Verb),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acc_s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(S2).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nnom_s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(s(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NP,vp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(Verb))) --&gt;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(NP), </a:t>
            </a:r>
            <a:r>
              <a:rPr lang="en-US" sz="2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(Verb).</a:t>
            </a:r>
          </a:p>
          <a:p>
            <a:pPr marL="914400" lvl="1" indent="-457200">
              <a:buFont typeface="+mj-lt"/>
              <a:buAutoNum type="arabicPeriod"/>
            </a:pPr>
            <a:endParaRPr lang="en-US" sz="2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(Verb), [Pronoun] --&gt;  pronoun(np(Pronoun)), </a:t>
            </a: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verb_swap2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(Verb).</a:t>
            </a:r>
          </a:p>
          <a:p>
            <a:pPr marL="914400" lvl="1" indent="-457200">
              <a:buFont typeface="+mj-lt"/>
              <a:buAutoNum type="arabicPeriod"/>
            </a:pPr>
            <a:endParaRPr lang="en-US" sz="2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verb_swap2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(Verb), [Pronoun] --&gt;  pronoun(np(Pronoun)), </a:t>
            </a: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verb_swap2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>
                <a:solidFill>
                  <a:schemeClr val="accent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verb_swap2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(Verb) --&gt; verb(Verb).</a:t>
            </a:r>
          </a:p>
        </p:txBody>
      </p:sp>
    </p:spTree>
    <p:extLst>
      <p:ext uri="{BB962C8B-B14F-4D97-AF65-F5344CB8AC3E}">
        <p14:creationId xmlns:p14="http://schemas.microsoft.com/office/powerpoint/2010/main" val="35719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C366-833F-D080-8229-784DE894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5A70B-AEDC-56EF-4033-3C48F20B59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Verbs: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verb(v(see)) --&gt; [see].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verb(v(let)) --&gt; [let].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verb(v(help)) --&gt; [help].</a:t>
            </a:r>
          </a:p>
          <a:p>
            <a:pPr marL="0" indent="0">
              <a:buNone/>
            </a:pP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iverb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(v(escape)) --&gt; [escape].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18CBE-2BE8-3B06-32E0-5B61868F8A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Pronouns: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pronoun(np(me)) --&gt; [me].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pronoun(np(we)) --&gt; [we].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pronoun(np(us)) --&gt; [us].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pronoun(np(you)) --&gt; [you].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pronoun(np(he)) --&gt; [he].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pronoun(np(him)) --&gt; [him].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pronoun(np(she)) --&gt; [she].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pronoun(np(her)) --&gt; [her].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pronoun(np(they)) --&gt; [they].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pronoun(np(them)) --&gt; [them].</a:t>
            </a:r>
          </a:p>
        </p:txBody>
      </p:sp>
    </p:spTree>
    <p:extLst>
      <p:ext uri="{BB962C8B-B14F-4D97-AF65-F5344CB8AC3E}">
        <p14:creationId xmlns:p14="http://schemas.microsoft.com/office/powerpoint/2010/main" val="29429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5E60-4C62-E4BC-0541-34598B31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9B7B-6B32-107F-136B-2DC28ADA5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Nominative pronouns: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)) --&gt; [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(np(we)) --&gt; [we].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(np(you)) --&gt; [you].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(np(he)) --&gt; [he].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(np(she)) --&gt; [she].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(np(they)) --&gt; [they].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6AA7C-686A-1351-6308-1DA3E37EB4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Non-nominative pronouns: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(np(me)) --&gt; [me].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(np(us)) --&gt; [us].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(np(you)) --&gt; [you].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(np(him)) --&gt; [him].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(np(her)) --&gt; [her].</a:t>
            </a:r>
          </a:p>
          <a:p>
            <a:pPr marL="0" indent="0">
              <a:buNone/>
            </a:pP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nnom_pronoun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(np(them)) --&gt; [them].</a:t>
            </a:r>
          </a:p>
        </p:txBody>
      </p:sp>
    </p:spTree>
    <p:extLst>
      <p:ext uri="{BB962C8B-B14F-4D97-AF65-F5344CB8AC3E}">
        <p14:creationId xmlns:p14="http://schemas.microsoft.com/office/powerpoint/2010/main" val="69775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C4485-A75C-C271-2FC3-DEBB7ACD7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4E97-BD04-3051-1DC9-642CEB66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CB50-7386-CAEF-04F0-001384CC4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83628" cy="4351338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je hem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helpt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ontsnappen</a:t>
            </a:r>
            <a:endParaRPr lang="en-US" sz="1800" u="none" strike="noStrike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[that, you, him, help, escape]</a:t>
            </a:r>
            <a:endParaRPr lang="en-US" sz="1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sbar(Parse, [that, you, him, help, escape], []).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s(np(you),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s(np(him),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sbar(Parse, [that, you, help, him, escape], []).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681D6C-3CFE-8D15-04F2-33217C887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0994"/>
          <a:stretch/>
        </p:blipFill>
        <p:spPr>
          <a:xfrm>
            <a:off x="8114065" y="1932608"/>
            <a:ext cx="3239735" cy="370207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150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7E90C-0A2E-A950-046B-625D858D2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2349-AD9A-F427-55AB-7A5FF0E0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70D9-71CF-A63E-999E-B2E0C1908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50925" cy="4351338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we je hem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zien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helpen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ontsnappen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[that, we, you, him, see, help, escape]</a:t>
            </a:r>
          </a:p>
          <a:p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[that, we, you, him, see, help, escape], []).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s(np(we),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(v(see), s(np(you),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s(np(him),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(v(escape))))))))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[that, we, see, you, help, him, escape], []).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6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3DFC23-10A8-8024-9090-CFB315A61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6924"/>
          <a:stretch/>
        </p:blipFill>
        <p:spPr>
          <a:xfrm>
            <a:off x="6689124" y="1027906"/>
            <a:ext cx="4664676" cy="532460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21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CC4DC-65F4-DDAF-AF13-F42D60337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CF1A6F-EC51-AB0F-948D-679CB88C88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4331"/>
          <a:stretch/>
        </p:blipFill>
        <p:spPr>
          <a:xfrm>
            <a:off x="7244384" y="900486"/>
            <a:ext cx="4808779" cy="5592389"/>
          </a:xfr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AF06A-39BF-9ACA-8896-D7C09A20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25E5-16DC-6506-5F6C-52DBE4423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659881" cy="46672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we je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haar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mij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zien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laten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helpen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ontsnappen</a:t>
            </a: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[that, we, you, her, me, see, let, help, escape]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sbar(Parse, [that, we, you, her, me, see, let, help, escape], []).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s(np(we),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(v(see), s(np(you),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(v(let), s(np(her),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s(np(me),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(v(...)))))))))) [write]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sbar(that, s(np(we),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(v(see), s(np(you),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(v(let), s(np(her),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(v(help), s(np(me),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(v(escape)))))))))) </a:t>
            </a:r>
            <a:r>
              <a:rPr lang="en-US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b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sbar(Parse, [that, we, see, you, let, her, help, me, escape], []). 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14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B2DF4016-4BB6-E504-6390-C07FD8683B80}"/>
              </a:ext>
            </a:extLst>
          </p:cNvPr>
          <p:cNvSpPr/>
          <p:nvPr/>
        </p:nvSpPr>
        <p:spPr>
          <a:xfrm>
            <a:off x="3727726" y="3820057"/>
            <a:ext cx="4479472" cy="678386"/>
          </a:xfrm>
          <a:prstGeom prst="leftArrowCallout">
            <a:avLst>
              <a:gd name="adj1" fmla="val 15340"/>
              <a:gd name="adj2" fmla="val 7670"/>
              <a:gd name="adj3" fmla="val 25000"/>
              <a:gd name="adj4" fmla="val 410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 = write out in full</a:t>
            </a:r>
          </a:p>
        </p:txBody>
      </p:sp>
    </p:spTree>
    <p:extLst>
      <p:ext uri="{BB962C8B-B14F-4D97-AF65-F5344CB8AC3E}">
        <p14:creationId xmlns:p14="http://schemas.microsoft.com/office/powerpoint/2010/main" val="14514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B4F0D-5D58-E460-8354-D6FAA6B6A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6A252D-4915-981C-7AAA-877BB66B8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2060"/>
          <a:stretch/>
        </p:blipFill>
        <p:spPr>
          <a:xfrm>
            <a:off x="6969021" y="681037"/>
            <a:ext cx="5111687" cy="6045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959A1-1053-5235-57CB-54D805E9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g4.prolog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58FE-747F-4488-E753-28978B658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63938" cy="4351338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we hen je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haar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mij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zien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laten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zien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helpen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ontsnappen</a:t>
            </a: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[that, we, them, you, her, me, see, let, see, help, escape]</a:t>
            </a:r>
          </a:p>
          <a:p>
            <a:pPr lvl="1"/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?- sbar(</a:t>
            </a:r>
            <a:r>
              <a:rPr lang="en-US" sz="1400" dirty="0">
                <a:solidFill>
                  <a:schemeClr val="accent1"/>
                </a:solidFill>
                <a:latin typeface="Menlo" panose="020B0609030804020204" pitchFamily="49" charset="0"/>
              </a:rPr>
              <a:t>Parse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[that, we, them, you, her, me, see, let, see, help, escape], []).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Parse = sbar(that, s(np(we),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(v(see), s(np(them),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(v(let), s(np(you),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(v(see), s(np(her),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(v(help), s(np(me),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(v(escape)))))))))))) </a:t>
            </a:r>
            <a:r>
              <a:rPr 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B42419"/>
                </a:solidFill>
                <a:latin typeface="Menlo" panose="020B0609030804020204" pitchFamily="49" charset="0"/>
              </a:rPr>
              <a:t>false.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?- sbar(</a:t>
            </a:r>
            <a:r>
              <a:rPr lang="en-US" sz="1400" dirty="0">
                <a:solidFill>
                  <a:schemeClr val="accent1"/>
                </a:solidFill>
                <a:latin typeface="Menlo" panose="020B0609030804020204" pitchFamily="49" charset="0"/>
              </a:rPr>
              <a:t>Parse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, [that, we, see, them, let, you, help, me, escape], []). 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B42419"/>
                </a:solidFill>
                <a:latin typeface="Menlo" panose="020B0609030804020204" pitchFamily="49" charset="0"/>
              </a:rPr>
              <a:t>false.</a:t>
            </a:r>
            <a:endParaRPr lang="en-US" sz="1400" dirty="0">
              <a:solidFill>
                <a:srgbClr val="B42419"/>
              </a:solidFill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960F5-C135-F7C0-E09C-C9FF66172F42}"/>
              </a:ext>
            </a:extLst>
          </p:cNvPr>
          <p:cNvSpPr txBox="1"/>
          <p:nvPr/>
        </p:nvSpPr>
        <p:spPr>
          <a:xfrm>
            <a:off x="1565107" y="6123543"/>
            <a:ext cx="9061786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Huybregts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of course, these [last] two cases become very hard to understand in language use.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79789-42F2-7B83-D6DA-C2013DEB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43A1-0D4B-03FC-54EE-79EFC5AC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4DEE-290B-4183-1D90-DF5D90EC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1: </a:t>
            </a:r>
          </a:p>
          <a:p>
            <a:pPr lvl="1"/>
            <a:r>
              <a:rPr lang="en-US" dirty="0"/>
              <a:t>Give a revised version grammar that counts a's up, b's and c's down.</a:t>
            </a:r>
          </a:p>
          <a:p>
            <a:pPr lvl="1"/>
            <a:r>
              <a:rPr lang="en-US" dirty="0"/>
              <a:t>Original: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abc_count.prolog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--&gt; a(X), b(X), c(X).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a(1) --&gt; [a].	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a(N) --&gt; [a], a(M), {N is M+1}.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Note: X is valued by a/1, b/1 (and c/1) receive a natural number</a:t>
            </a:r>
            <a:endParaRPr lang="en-US" sz="2000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b(1) --&gt; [b].	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Subtract 1 from N, but make sure we don't over-subtract.</a:t>
            </a:r>
            <a:endParaRPr lang="en-US" sz="2000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b(N) --&gt; [b], {M is N-1, M&gt;=1}, b(M).</a:t>
            </a:r>
          </a:p>
        </p:txBody>
      </p:sp>
    </p:spTree>
    <p:extLst>
      <p:ext uri="{BB962C8B-B14F-4D97-AF65-F5344CB8AC3E}">
        <p14:creationId xmlns:p14="http://schemas.microsoft.com/office/powerpoint/2010/main" val="18995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55CC-4247-FB4D-2088-88F3631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9F89F-BD1F-BE3F-FB51-EEC122946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abc_count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true.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time(s([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a,a,b,b,b,b,b,b,b,b,b,b,c,c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],[])).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63 inferences, 0.000 CPU in 0.000 seconds (67% CPU, 1235294 Lips)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time(s([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a,a,b,b,b,b,b,b,b,b,b,b,b,b,b,b,b,b,b,b,b,b,c,c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],[])).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217 inferences, 0.000 CPU in 0.000 seconds (77% CPU, 1486301 Lips)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time(s([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a,a,b,b,c,c,c,c,c,c,c,c,c,c,c,c,c,c,c,c,c,c,c,c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],[])).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220 inferences, 0.000 CPU in 0.000 seconds (77% CPU, 1366460 Lips)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</a:p>
        </p:txBody>
      </p:sp>
    </p:spTree>
    <p:extLst>
      <p:ext uri="{BB962C8B-B14F-4D97-AF65-F5344CB8AC3E}">
        <p14:creationId xmlns:p14="http://schemas.microsoft.com/office/powerpoint/2010/main" val="406473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E16BE-C01B-19CB-7D0B-0A58EE0D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021E-63E2-6511-4D59-BD6ED760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5CC35-9F49-2EC5-F63B-AB05FADC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[hw5q1].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true.</a:t>
            </a:r>
            <a:b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time(s([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a,a,b,b,b,b,b,b,b,b,b,b,c,c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],[])).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11 inferences, 0.000 CPU in 0.000 seconds (81% CPU, 647059 Lips)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time(s([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a,a,b,b,b,b,b,b,b,b,b,b,b,b,b,b,b,b,b,b,b,b,c,c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],[])).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10 inferences, 0.000 CPU in 0.000 seconds (88% CPU, 476190 Lips)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time(s([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a,a,b,b,c,c,c,c,c,c,c,c,c,c,c,c,c,c,c,c,c,c,c,c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],[])).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13 inferences, 0.000 CPU in 0.000 seconds (54% CPU, 520000 Lips)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false.</a:t>
            </a:r>
          </a:p>
        </p:txBody>
      </p:sp>
    </p:spTree>
    <p:extLst>
      <p:ext uri="{BB962C8B-B14F-4D97-AF65-F5344CB8AC3E}">
        <p14:creationId xmlns:p14="http://schemas.microsoft.com/office/powerpoint/2010/main" val="245603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B350-E10E-2532-C43F-DAD45D56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B202-2626-AC25-3416-00A19FA8F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 2: enumeration.</a:t>
            </a: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s(S,[]).</a:t>
            </a: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b, c] </a:t>
            </a:r>
            <a:r>
              <a:rPr lang="en-US" sz="2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a, b, b, c, c] </a:t>
            </a:r>
            <a:r>
              <a:rPr lang="en-US" sz="2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a, a, b, b, b, c, c, c] </a:t>
            </a:r>
            <a:r>
              <a:rPr lang="en-US" sz="2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a, a, a, b, b, b, b, c|...] </a:t>
            </a:r>
            <a:r>
              <a:rPr lang="en-US" sz="2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a, a, a, a, b, b, b, b|...] </a:t>
            </a:r>
            <a:r>
              <a:rPr lang="en-US" sz="2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a, a, a, a, a, b, b, b|...] [write]</a:t>
            </a: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= [a, a, a, a, a, a, b, b, b, b, b, b, c, c, c, c, c, c] </a:t>
            </a:r>
            <a:r>
              <a:rPr lang="en-US" sz="2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endParaRPr lang="en-US" sz="2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Slide from an earlier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3649" cy="4351338"/>
          </a:xfrm>
        </p:spPr>
        <p:txBody>
          <a:bodyPr/>
          <a:lstStyle/>
          <a:p>
            <a:r>
              <a:rPr lang="en-US" dirty="0"/>
              <a:t>Extra arguments are powerful</a:t>
            </a:r>
          </a:p>
          <a:p>
            <a:pPr lvl="1"/>
            <a:r>
              <a:rPr lang="en-US" dirty="0"/>
              <a:t>they allow us to impose (grammatical) constraints and change the expressive power of the system </a:t>
            </a:r>
          </a:p>
          <a:p>
            <a:pPr lvl="2"/>
            <a:r>
              <a:rPr lang="en-US" sz="2400" i="1" dirty="0"/>
              <a:t>if used as read-able memory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Example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baseline="30000" dirty="0" err="1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baseline="30000" dirty="0" err="1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baseline="30000" dirty="0" err="1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n&gt;0 is not a context-free language (type-2, Chomsky hierarchy)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i.e. you cannot write rules of the form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 --&gt; RHS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that generate this language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 fact, it's context-sensitive (type-1, Chomsky hierarchy)</a:t>
            </a:r>
          </a:p>
        </p:txBody>
      </p:sp>
    </p:spTree>
    <p:extLst>
      <p:ext uri="{BB962C8B-B14F-4D97-AF65-F5344CB8AC3E}">
        <p14:creationId xmlns:p14="http://schemas.microsoft.com/office/powerpoint/2010/main" val="2346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ED55-A87A-E336-248F-6D8F2582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5EAF-67B1-4B3D-6BAD-774EA7FEC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[</a:t>
            </a:r>
            <a:r>
              <a:rPr lang="en-US" sz="1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fibonacci</a:t>
            </a: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f(_,L,[]), length(L,N).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0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2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3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5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8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a|...],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13 [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write]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13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21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34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a, a, a, a, a, a, a, a, a, 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55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a, a, a, a, a, a, a, a, a, a, a, a, a, a, a, a, a, a, a, a, a, a, a, a, a, a, a, a, a, a, a, a, a, a, a, a, a, a, a, a, a, a, a, 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89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144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a],</a:t>
            </a:r>
          </a:p>
          <a:p>
            <a:pPr marL="0" indent="0">
              <a:buNone/>
            </a:pP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233 </a:t>
            </a:r>
            <a:r>
              <a:rPr lang="en-US" sz="1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B6360A30-D26D-03BA-CD93-39AAB3C9D880}"/>
              </a:ext>
            </a:extLst>
          </p:cNvPr>
          <p:cNvSpPr/>
          <p:nvPr/>
        </p:nvSpPr>
        <p:spPr>
          <a:xfrm rot="2484907">
            <a:off x="5283790" y="1456364"/>
            <a:ext cx="751114" cy="468648"/>
          </a:xfrm>
          <a:prstGeom prst="down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77304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D5A08-3010-905B-E6A3-2D404DEC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410E-5179-C1D6-63CE-E02D7F64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5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E10A-8A5D-50E0-61F4-415049A4D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a, a],</a:t>
            </a: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377 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… a],</a:t>
            </a: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610 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a,…, a],</a:t>
            </a: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987 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…, a],</a:t>
            </a: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1597 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a, a, a, a, a, a, a, a, a, a, a, a, a, a, a, a, a, a, a, a, a, a, a, a, a, a, a, a, a, a, a, a, …, a],</a:t>
            </a: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2584 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 = [a, … a],</a:t>
            </a:r>
          </a:p>
          <a:p>
            <a:pPr marL="0" indent="0">
              <a:buNone/>
            </a:pPr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4181 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US" sz="12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9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6256</Words>
  <Application>Microsoft Macintosh PowerPoint</Application>
  <PresentationFormat>Widescreen</PresentationFormat>
  <Paragraphs>344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Menlo</vt:lpstr>
      <vt:lpstr>Office Theme</vt:lpstr>
      <vt:lpstr>LING/C SC 581:  Advanced Computational Linguistics</vt:lpstr>
      <vt:lpstr>Today's Topics</vt:lpstr>
      <vt:lpstr>Homework 5 Review</vt:lpstr>
      <vt:lpstr>Homework 5 Review</vt:lpstr>
      <vt:lpstr>Homework 5 Review</vt:lpstr>
      <vt:lpstr>Homework 5 Review</vt:lpstr>
      <vt:lpstr>Relevant Slide from an earlier lecture</vt:lpstr>
      <vt:lpstr>Homework 5 Review</vt:lpstr>
      <vt:lpstr>Homework 5 Review</vt:lpstr>
      <vt:lpstr>From the whiteboard</vt:lpstr>
      <vt:lpstr>Cross Serial Dependencies</vt:lpstr>
      <vt:lpstr>Cross Serial Dependencies</vt:lpstr>
      <vt:lpstr>Underlying form and surface form</vt:lpstr>
      <vt:lpstr>g1.prolog</vt:lpstr>
      <vt:lpstr>g2.prolog</vt:lpstr>
      <vt:lpstr>g2.prolog</vt:lpstr>
      <vt:lpstr>So far</vt:lpstr>
      <vt:lpstr>g3.prolog</vt:lpstr>
      <vt:lpstr>g3.prolog trace</vt:lpstr>
      <vt:lpstr>Parse</vt:lpstr>
      <vt:lpstr>g3.prolog</vt:lpstr>
      <vt:lpstr>g4.prolog</vt:lpstr>
      <vt:lpstr>g4.prolog</vt:lpstr>
      <vt:lpstr>g4.prolog</vt:lpstr>
      <vt:lpstr>g4.prolog</vt:lpstr>
      <vt:lpstr>g4.prolog</vt:lpstr>
      <vt:lpstr>g4.prolog</vt:lpstr>
      <vt:lpstr>g4.prolog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sandiway@mac.com</dc:creator>
  <cp:lastModifiedBy>sandiway@mac.com</cp:lastModifiedBy>
  <cp:revision>74</cp:revision>
  <cp:lastPrinted>2024-01-24T20:33:04Z</cp:lastPrinted>
  <dcterms:created xsi:type="dcterms:W3CDTF">2021-01-24T05:15:29Z</dcterms:created>
  <dcterms:modified xsi:type="dcterms:W3CDTF">2026-02-16T19:36:52Z</dcterms:modified>
</cp:coreProperties>
</file>