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52" r:id="rId3"/>
    <p:sldId id="424" r:id="rId4"/>
    <p:sldId id="429" r:id="rId5"/>
    <p:sldId id="430" r:id="rId6"/>
    <p:sldId id="426" r:id="rId7"/>
    <p:sldId id="427" r:id="rId8"/>
    <p:sldId id="428" r:id="rId9"/>
    <p:sldId id="267" r:id="rId10"/>
    <p:sldId id="257" r:id="rId11"/>
    <p:sldId id="280" r:id="rId12"/>
    <p:sldId id="258" r:id="rId13"/>
    <p:sldId id="262" r:id="rId14"/>
    <p:sldId id="366" r:id="rId15"/>
    <p:sldId id="359" r:id="rId16"/>
    <p:sldId id="362" r:id="rId17"/>
    <p:sldId id="364" r:id="rId18"/>
    <p:sldId id="367" r:id="rId19"/>
    <p:sldId id="368" r:id="rId20"/>
    <p:sldId id="388" r:id="rId21"/>
    <p:sldId id="43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/>
    <p:restoredTop sz="94658"/>
  </p:normalViewPr>
  <p:slideViewPr>
    <p:cSldViewPr snapToGrid="0">
      <p:cViewPr varScale="1">
        <p:scale>
          <a:sx n="115" d="100"/>
          <a:sy n="115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FC64B-2873-F94C-8418-02F0D1E7370D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D338F-3907-4D4B-AD47-C87D22CD3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3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amino acids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(like glutamate and GABA),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monoamines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(such as dopamine and serotonin), and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(chains of amino acids called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neuropeptides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of a millisecond: Fast-acting neurotransmitters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sensors are sensitive and can ship a lot of information, overwhelming the slow brain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9A535-240B-CF43-8F3B-AAD374B7AC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0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CaslonPro"/>
              </a:rPr>
              <a:t>The simplest operation is certainly within the cognitive repertoire. A child has no problem picking the first bead on a string. </a:t>
            </a:r>
            <a:endParaRPr lang="en-US" sz="1200" dirty="0"/>
          </a:p>
          <a:p>
            <a:r>
              <a:rPr lang="en-US" dirty="0"/>
              <a:t>Feed is not immediate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09A535-240B-CF43-8F3B-AAD374B7AC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63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06FF-6506-0733-DF70-37E76A0C3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E8E6A-9118-0336-4B81-8FB583DB1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FAB-DC30-A48F-13E3-F0AE206D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8D776-6328-B3CA-F260-827F0DD0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246FC-F09F-187B-F9E3-2EA92C53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59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2B6-3C85-F2B7-71B8-C0E62477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5EAC6-FB96-9349-FD62-55DCFD348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1FBA8-5A21-973C-7440-A576AA39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F59EB-38D6-F126-5ED5-D2AAAB4C4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16FA-8B2E-4ACE-8C2E-49C40753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F0002-9500-7557-267F-C2D976796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83D83-961A-C573-F9AC-1E7388620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9F85-8423-D3EA-869B-C71F4B76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6A2C4-CBCF-E3CE-3E2E-E892886C8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1B5E6-0651-E908-A5AA-CE43A5E6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72DD9-4479-014E-BEE7-F0BA2BBA7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B5F02-958D-584D-A65D-CE7BF21B2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37F7-AED2-4A47-9965-57F9C206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8640-0AB8-414A-8705-F09CA751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BE69E-65E0-F341-A86E-7143A747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9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AEF71-22EE-CA49-9144-C61D5141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62A6B-8280-3A43-B759-8F3AD5A52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E967-C59B-0D4D-A045-530E1205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AE1E5-92DE-C447-A654-AF528797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3CAB7-EC13-FD4A-9392-D28BA256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E542-9B97-4B46-93AE-BC833F51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336BD-D9B2-BF4E-926A-C8E71561F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41F06-CF3A-934B-ABB7-0607011C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C5CED-6038-C045-80B9-97DF0466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F3396-985D-9242-A7FF-CF1FDF79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37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76C8-BF9F-C840-8E11-EECE2A28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0666F-2419-B94A-98CD-AB96B77C1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9D849-EFDE-7849-92D3-E157BD686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0817F-3569-A943-A35B-07BD7446E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6FC23-A368-E34C-9817-1017444A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1842C-EA09-6B46-A5B1-D2D31A91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81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AC18-7E5E-BB48-8B95-5C336D07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2FF4-56C1-FB42-B625-C4D7CAA42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9C672-D260-9644-9B28-A4C6A540D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EFC78-E676-FB46-A925-DDDEC155D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C8147-22F8-E747-845A-5C3F1FA94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49749-E8AD-3148-8E06-4F90BC3A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7C996-2DBE-384B-A31A-A5ADC831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5B017-6310-DD43-9E11-C3172A14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56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E5C-98FD-F24C-A051-EF9EE5B6D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0FD2F-18CE-3C4A-AAB9-2DC9DE741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19A1A-44F5-E940-98FB-DA539F6A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E19AB-E379-F34B-94BA-F9B0B589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19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038EF-34A2-5D41-849D-6602371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B5CF7-453F-F04F-B77B-E82A8E10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3819A-D357-4443-B034-567FE4F9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03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3F478-D9A4-0949-B249-CFD32431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5C4D6-DBA7-CF40-A704-552B4BF10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EF9DB-56E0-994E-A3C1-15B59BE57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9C4DE-54E2-6D45-92A8-7D9DDECF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498D8-E406-8846-99C7-060707F6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E3DF7-7B6A-5C4D-BE64-BD22F1F3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93E4-6B83-0B37-CDE8-2A2B8E65E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4957-4D5F-EECA-060E-7C067134F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AC769-351F-FB6A-DF40-25B4EFA2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2ABBA-E583-4469-53F5-15DF809D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21BC-4E3E-9BA4-35CE-04ECB2E9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83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C216-C716-724A-AB84-C043CCD15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21030-6331-0D4E-8F81-BF5718249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6CB7B-F52A-9844-B8FF-0F3AD7D7E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67D41-8E0B-AB49-9012-E69C2B14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A2454-768C-E044-A2E3-34B7392A6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1CCB9-D2B7-974C-810E-F696BFB9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4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C533-1D81-C748-8968-A3B65D67D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D0068-3B64-6144-83CE-A8B6F15A5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6028D-7596-494E-824E-7A7D57B7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36849-26E6-B641-934A-E7A560064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80C7B-B4A5-B745-BB98-7E8FFF5D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2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AC902-AB1B-8F42-8A50-B340DC5E2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BC1D2-87AE-EC48-A902-5448E4865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B3F69-F77A-744A-91BD-30ACF22F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10A2-70A6-3C40-BD63-FC3734BA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5E940-C008-1147-B32C-F173F04C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AF5C-AAB8-DA9E-0852-084C7CE9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B5D74-BB52-44C2-A51B-FFDBE6829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E05E6-408A-0656-F506-CC9B4173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D3530-CFB4-CDD7-A7A2-DE6EE5F4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10320-0EAA-6B32-6BED-B7DB025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BF3C-BC8D-FC33-08BE-AB00CFC4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6A85B-FB6D-A57E-54E9-5CE213728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31664-76DF-7BA9-7E16-F79066EA85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C7171-201D-91C1-1B62-9E54B82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FD543-C419-114B-38E7-AE5034B6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D6E4B-DFCB-D13F-274E-68056C56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7B0A-13B4-A3DF-4D8A-37E4D69F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B3C03-033F-403A-155C-4A3BD4E1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2A205-F5B5-6F7F-2358-1BEA82F1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9A3E25-7E57-C8E6-3AF3-71E198E95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4FD02-5D14-FAD9-565A-99C93D36E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83B4D-147C-90CF-67A2-39D4AE7D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F61E9-9062-DC26-8420-3A862821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CF9DF-2F89-0649-CE0D-D8148ED7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3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28F6-25E9-5603-0FAC-40959414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0D781-22BA-B6F3-1AD2-1B1A5EAB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E2B34-82F9-ACA8-8095-4F1E72A1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89406-0E56-3C05-72B2-9603BD86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61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6F7DE-7F26-2BC9-E13A-7381C7F6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B14AA-5EF1-44B3-F4B4-C9035DB9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3782C-258E-30B1-97CF-C2DD1CCB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0921-2559-268A-C20E-EDE84062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2895F-80FB-2D54-5D51-728A6FEC7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E2A25-0C24-0372-D2E5-1D61005A1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A24CC-2239-E758-740C-183E1C23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1B006-B93E-211C-AC2D-26A09A14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B6A15-CAA7-517B-3CFC-818F35FA2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90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572-C54E-54AE-935D-3549228C3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188C2-0900-75E8-D25E-7AB0B512BE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936DC-9D3F-2E3E-9869-2C59FFF15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F1195-55A2-FAD6-368A-13E3CF9C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17D18-753E-48A9-BCB7-5108C2A6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BB375-E4A4-1267-3D55-B1E7D451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1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3896F-AE57-94B5-5FCA-92E9DF2F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BEF1-5512-64AA-0BE2-A7391E4A2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46ADB-3541-26D8-5A4F-EC99EE8C8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8F4094-5369-5A4D-A47A-7E61D510F8B8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ADBEE-2BE9-A5E9-8931-C85A4F619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0F3B-E592-AB7D-E734-BAC221065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FC6DBC-9041-2D47-8CD5-41C9A0A0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80901-8C56-3848-B938-26A607A0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DE2A-9D1E-224A-8EF3-DCB339845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12433-1A6E-5046-A4C6-C80A2E7BE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1920E-B957-664F-B9EF-F89846CC9106}" type="datetimeFigureOut">
              <a:rPr lang="en-US" smtClean="0"/>
              <a:t>5/4/26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78BB-7CF2-E44D-910F-433DA860C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6910-E506-1F46-A47E-9E8B3E3B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9E17-B921-0D40-8AE9-2AB774B54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nlp.stanford.edu/~johnhew/structural-prob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981200"/>
            <a:ext cx="7772400" cy="1752600"/>
          </a:xfrm>
        </p:spPr>
        <p:txBody>
          <a:bodyPr/>
          <a:lstStyle/>
          <a:p>
            <a:r>
              <a:rPr lang="en-US" dirty="0"/>
              <a:t>LING/C SC 581: </a:t>
            </a:r>
            <a:br>
              <a:rPr lang="en-US" dirty="0"/>
            </a:br>
            <a:r>
              <a:rPr lang="en-US" sz="4000" dirty="0"/>
              <a:t>Advanced Computational Linguistics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925956"/>
            <a:ext cx="9144000" cy="1331843"/>
          </a:xfrm>
        </p:spPr>
        <p:txBody>
          <a:bodyPr/>
          <a:lstStyle/>
          <a:p>
            <a:r>
              <a:rPr lang="en-US" dirty="0"/>
              <a:t>Lecture 28</a:t>
            </a:r>
          </a:p>
          <a:p>
            <a:r>
              <a:rPr lang="en-US" dirty="0"/>
              <a:t>Prof. </a:t>
            </a:r>
            <a:r>
              <a:rPr lang="en-US" dirty="0" err="1"/>
              <a:t>Sandiway</a:t>
            </a:r>
            <a:r>
              <a:rPr lang="en-US" dirty="0"/>
              <a:t> Fong</a:t>
            </a:r>
          </a:p>
        </p:txBody>
      </p:sp>
    </p:spTree>
    <p:extLst>
      <p:ext uri="{BB962C8B-B14F-4D97-AF65-F5344CB8AC3E}">
        <p14:creationId xmlns:p14="http://schemas.microsoft.com/office/powerpoint/2010/main" val="155944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671C8-945D-A140-9F92-B5259251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Sensor/Brain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06AEF-77E7-8343-92B2-73A132649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3832"/>
            <a:ext cx="5181600" cy="495904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Sensor performance is incredibly good:</a:t>
            </a:r>
          </a:p>
          <a:p>
            <a:pPr lvl="1"/>
            <a:r>
              <a:rPr lang="en-US" sz="2000" b="1" dirty="0"/>
              <a:t>sensitivity</a:t>
            </a:r>
            <a:r>
              <a:rPr lang="en-US" sz="2000" dirty="0"/>
              <a:t> down to the single photon level (Tinsley </a:t>
            </a:r>
            <a:r>
              <a:rPr lang="en-US" sz="2000" i="1" dirty="0"/>
              <a:t>et al</a:t>
            </a:r>
            <a:r>
              <a:rPr lang="en-US" sz="2000" dirty="0"/>
              <a:t>., 2016)</a:t>
            </a:r>
          </a:p>
          <a:p>
            <a:pPr lvl="1"/>
            <a:r>
              <a:rPr lang="en-US" sz="2000" b="1" dirty="0"/>
              <a:t>resolution</a:t>
            </a:r>
            <a:r>
              <a:rPr lang="en-US" sz="2000" dirty="0"/>
              <a:t> (77 cycles/degree) (Curcio et al. 1990)</a:t>
            </a:r>
          </a:p>
          <a:p>
            <a:pPr lvl="2"/>
            <a:r>
              <a:rPr lang="en-US" i="1" dirty="0"/>
              <a:t>within a factor of 3 of an eagle's 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we don't need/use it for scene analysis</a:t>
            </a:r>
          </a:p>
          <a:p>
            <a:r>
              <a:rPr lang="en-US" sz="2000" dirty="0"/>
              <a:t>Other sensors:</a:t>
            </a:r>
          </a:p>
          <a:p>
            <a:pPr lvl="1"/>
            <a:r>
              <a:rPr lang="en-US" sz="2000" b="1" dirty="0"/>
              <a:t>olfactory thresholds</a:t>
            </a:r>
            <a:r>
              <a:rPr lang="en-US" sz="2000" dirty="0"/>
              <a:t>  at parts per billion (ppb) (</a:t>
            </a:r>
            <a:r>
              <a:rPr lang="en-US" sz="2000" dirty="0" err="1"/>
              <a:t>Wackermannová</a:t>
            </a:r>
            <a:r>
              <a:rPr lang="en-US" sz="2000" dirty="0"/>
              <a:t> et al., 2016)</a:t>
            </a:r>
            <a:r>
              <a:rPr lang="en-US" sz="2000" dirty="0">
                <a:effectLst/>
              </a:rPr>
              <a:t> </a:t>
            </a:r>
          </a:p>
          <a:p>
            <a:pPr lvl="1"/>
            <a:r>
              <a:rPr lang="en-US" sz="2000" b="1" dirty="0"/>
              <a:t>eardrums</a:t>
            </a:r>
            <a:r>
              <a:rPr lang="en-US" sz="2000" dirty="0"/>
              <a:t> can detect tiny vibrations: down to the size of a hydrogen atom (Fletcher &amp; Munson, 1933)</a:t>
            </a:r>
            <a:r>
              <a:rPr lang="en-US" sz="2000" dirty="0">
                <a:effectLst/>
              </a:rPr>
              <a:t> </a:t>
            </a:r>
          </a:p>
          <a:p>
            <a:pPr lvl="1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brain doesn't need/use this either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75EFC-4B4B-AC4D-965C-920AF1022831}"/>
              </a:ext>
            </a:extLst>
          </p:cNvPr>
          <p:cNvSpPr txBox="1"/>
          <p:nvPr/>
        </p:nvSpPr>
        <p:spPr>
          <a:xfrm>
            <a:off x="9333307" y="1027906"/>
            <a:ext cx="1315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Reuters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31F8B-CBB4-E796-D7E5-05475220B12F}"/>
              </a:ext>
            </a:extLst>
          </p:cNvPr>
          <p:cNvSpPr txBox="1"/>
          <p:nvPr/>
        </p:nvSpPr>
        <p:spPr>
          <a:xfrm>
            <a:off x="6869438" y="4299422"/>
            <a:ext cx="5017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Avians: same architecture but</a:t>
            </a:r>
            <a:r>
              <a:rPr lang="en-US" sz="2000" i="1" dirty="0"/>
              <a:t> souped-up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one/two foveae (</a:t>
            </a:r>
            <a:r>
              <a:rPr lang="en-US" sz="2000" i="1" dirty="0"/>
              <a:t>also denser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flicker fusion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types of cones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44D9C0C-734F-899B-6D93-E579DE55B4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50" r="15986"/>
          <a:stretch/>
        </p:blipFill>
        <p:spPr>
          <a:xfrm>
            <a:off x="6875059" y="1335683"/>
            <a:ext cx="3945758" cy="279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95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6C87-592D-AE4B-B624-CA6001F7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Sensor/Brain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A2293-7D5C-9341-8163-2D16C3BCC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Language is an organic system</a:t>
            </a:r>
          </a:p>
          <a:p>
            <a:pPr lvl="1"/>
            <a:r>
              <a:rPr lang="en-US" sz="3200" dirty="0"/>
              <a:t>The brain is highly pre-wired in parts (</a:t>
            </a:r>
            <a:r>
              <a:rPr lang="en-US" sz="3200" i="1" dirty="0"/>
              <a:t>evolution</a:t>
            </a:r>
            <a:r>
              <a:rPr lang="en-US" sz="3200" dirty="0"/>
              <a:t>)</a:t>
            </a:r>
          </a:p>
          <a:p>
            <a:pPr lvl="1"/>
            <a:r>
              <a:rPr lang="en-US" sz="3200" dirty="0"/>
              <a:t>A slow brain (</a:t>
            </a:r>
            <a:r>
              <a:rPr lang="en-US" sz="3200" i="1" dirty="0"/>
              <a:t>mostly chemical</a:t>
            </a:r>
            <a:r>
              <a:rPr lang="en-US" sz="3200" dirty="0"/>
              <a:t>) constrains what is possible</a:t>
            </a:r>
          </a:p>
          <a:p>
            <a:pPr lvl="1"/>
            <a:r>
              <a:rPr lang="en-US" sz="3200" b="1" dirty="0"/>
              <a:t>Computational efficiency</a:t>
            </a:r>
            <a:r>
              <a:rPr lang="en-US" sz="3200" dirty="0"/>
              <a:t> and </a:t>
            </a:r>
            <a:r>
              <a:rPr lang="en-US" sz="3200" b="1" dirty="0"/>
              <a:t>bandwidth</a:t>
            </a:r>
            <a:r>
              <a:rPr lang="en-US" sz="3200" dirty="0"/>
              <a:t> are important considerations for all organic subsystems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We (selectively) throw out almost all of the signal</a:t>
            </a:r>
          </a:p>
        </p:txBody>
      </p:sp>
    </p:spTree>
    <p:extLst>
      <p:ext uri="{BB962C8B-B14F-4D97-AF65-F5344CB8AC3E}">
        <p14:creationId xmlns:p14="http://schemas.microsoft.com/office/powerpoint/2010/main" val="372857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507A-C170-264B-882E-AC767196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Contrasting Models of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3B29-0219-FD41-8C6D-2D6CD614F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2818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Chomsky</a:t>
            </a:r>
            <a:r>
              <a:rPr lang="en-US" dirty="0"/>
              <a:t>: </a:t>
            </a:r>
            <a:r>
              <a:rPr lang="en-US" sz="2400" dirty="0"/>
              <a:t>part out</a:t>
            </a:r>
            <a:endParaRPr lang="en-US" sz="2800" dirty="0"/>
          </a:p>
          <a:p>
            <a:pPr lvl="1"/>
            <a:r>
              <a:rPr lang="en-US" b="1" dirty="0"/>
              <a:t>hierarchy</a:t>
            </a:r>
            <a:r>
              <a:rPr lang="en-US" dirty="0"/>
              <a:t> (core syntax) using simplest conceivable operations </a:t>
            </a:r>
          </a:p>
          <a:p>
            <a:pPr lvl="2"/>
            <a:r>
              <a:rPr lang="en-US" dirty="0"/>
              <a:t>e.g. memoryless Binary Merge : BM(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) replaces </a:t>
            </a:r>
            <a:r>
              <a:rPr lang="en-US" i="1" dirty="0"/>
              <a:t>A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 with {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} </a:t>
            </a:r>
            <a:r>
              <a:rPr lang="en-US" i="1" dirty="0"/>
              <a:t>and nothing more</a:t>
            </a:r>
          </a:p>
          <a:p>
            <a:pPr lvl="2"/>
            <a:r>
              <a:rPr lang="en-US" dirty="0"/>
              <a:t>ideally unparameterized (</a:t>
            </a:r>
            <a:r>
              <a:rPr lang="en-US" i="1" dirty="0"/>
              <a:t>universal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linear order</a:t>
            </a:r>
            <a:r>
              <a:rPr lang="en-US" dirty="0"/>
              <a:t> relegated to externalization to sensorimotor systems</a:t>
            </a:r>
          </a:p>
          <a:p>
            <a:pPr lvl="2"/>
            <a:r>
              <a:rPr lang="en-US" dirty="0"/>
              <a:t>a locus of language variation</a:t>
            </a:r>
          </a:p>
          <a:p>
            <a:pPr lvl="2"/>
            <a:r>
              <a:rPr lang="en-US" dirty="0"/>
              <a:t>automatically acquired by the language learner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General Purpose Deep Neural Networks:</a:t>
            </a:r>
          </a:p>
          <a:p>
            <a:pPr lvl="1"/>
            <a:r>
              <a:rPr lang="en-US" dirty="0"/>
              <a:t>inspired by biology: artificial neurons with connections to other neurons</a:t>
            </a:r>
          </a:p>
          <a:p>
            <a:pPr lvl="1"/>
            <a:r>
              <a:rPr lang="en-US" b="1" dirty="0"/>
              <a:t>deep</a:t>
            </a:r>
            <a:r>
              <a:rPr lang="en-US" dirty="0"/>
              <a:t> means stacked in multiple layers</a:t>
            </a:r>
          </a:p>
          <a:p>
            <a:pPr lvl="1"/>
            <a:r>
              <a:rPr lang="en-US" b="1" dirty="0"/>
              <a:t>machine learning</a:t>
            </a:r>
            <a:r>
              <a:rPr lang="en-US" dirty="0"/>
              <a:t>: data intensive and compute intensive (</a:t>
            </a:r>
            <a:r>
              <a:rPr lang="en-US" sz="2000" i="1" dirty="0"/>
              <a:t>made</a:t>
            </a:r>
            <a:r>
              <a:rPr lang="en-US" sz="2000" dirty="0"/>
              <a:t> </a:t>
            </a:r>
            <a:r>
              <a:rPr lang="en-US" sz="2000" i="1" dirty="0"/>
              <a:t>recently practical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e.g. GPT-2 48 layer Transformer Neural Net Model with </a:t>
            </a:r>
            <a:r>
              <a:rPr lang="en-US" b="1" dirty="0">
                <a:solidFill>
                  <a:srgbClr val="FF0000"/>
                </a:solidFill>
              </a:rPr>
              <a:t>1.5 billion parameters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24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ED4C2C-EFF0-1F4B-8349-0E8068E4B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 Distance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F722A-C929-3E40-9419-A3D66B38D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2137" y="1825625"/>
            <a:ext cx="66035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Words are contextual vectors (</a:t>
            </a:r>
            <a:r>
              <a:rPr lang="en-US" dirty="0" err="1"/>
              <a:t>ELMo</a:t>
            </a:r>
            <a:r>
              <a:rPr lang="en-US" dirty="0"/>
              <a:t>; BERT):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Hewitt and Manning (2019):</a:t>
            </a:r>
          </a:p>
          <a:p>
            <a:pPr lvl="1"/>
            <a:r>
              <a:rPr lang="en-US" b="1" dirty="0"/>
              <a:t>The syntax distance hypothesis</a:t>
            </a:r>
            <a:r>
              <a:rPr lang="en-US" dirty="0"/>
              <a:t>: There exists a linear transformation B of the word representation space under which vector distance encodes parse trees.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F699D-92AF-4849-8E8A-866083C1E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2345201"/>
            <a:ext cx="5105400" cy="88339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4EB4CA-1D15-1E48-9966-695467368B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06638" y="2345201"/>
            <a:ext cx="4256549" cy="3831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BDF6B5-29F5-2D4E-ACAA-6205E378D5A4}"/>
              </a:ext>
            </a:extLst>
          </p:cNvPr>
          <p:cNvSpPr/>
          <p:nvPr/>
        </p:nvSpPr>
        <p:spPr>
          <a:xfrm>
            <a:off x="7338926" y="6301377"/>
            <a:ext cx="4391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https://nlp.stanford.edu/~johnhew/structural-probe.html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67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image of words&#10;&#10;AI-generated content may be incorrect.">
            <a:extLst>
              <a:ext uri="{FF2B5EF4-FFF2-40B4-BE49-F238E27FC236}">
                <a16:creationId xmlns:a16="http://schemas.microsoft.com/office/drawing/2014/main" id="{3B227B11-0595-C808-B2FC-2BB4B3E3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774" y="324430"/>
            <a:ext cx="2902226" cy="2861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D90746-3248-759B-09E8-38BF3A22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(Simplest)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9F2D-4672-E59A-8CD8-2DD7EE73F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Basic Property</a:t>
            </a:r>
            <a:r>
              <a:rPr lang="en-US" sz="3200" dirty="0"/>
              <a:t> of I-Language: </a:t>
            </a:r>
            <a:r>
              <a:rPr lang="en-US" sz="3200" i="1" dirty="0">
                <a:solidFill>
                  <a:schemeClr val="accent1"/>
                </a:solidFill>
              </a:rPr>
              <a:t>structural dependency</a:t>
            </a:r>
          </a:p>
          <a:p>
            <a:pPr lvl="1"/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not linear order!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(surprising: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simpler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3200" b="1" dirty="0"/>
              <a:t>SMT</a:t>
            </a:r>
            <a:r>
              <a:rPr lang="en-US" sz="3200" dirty="0"/>
              <a:t>: </a:t>
            </a:r>
          </a:p>
          <a:p>
            <a:pPr lvl="1"/>
            <a:r>
              <a:rPr lang="en-US" sz="2800" dirty="0">
                <a:solidFill>
                  <a:schemeClr val="accent1"/>
                </a:solidFill>
              </a:rPr>
              <a:t>what is the simplest mechanism that results in structure?</a:t>
            </a:r>
            <a:endParaRPr lang="en-US" sz="2800" dirty="0"/>
          </a:p>
          <a:p>
            <a:r>
              <a:rPr lang="en-US" sz="3200" dirty="0"/>
              <a:t>(Mathematical) </a:t>
            </a:r>
            <a:r>
              <a:rPr lang="en-US" sz="3200" b="1" dirty="0"/>
              <a:t>Merge</a:t>
            </a:r>
            <a:r>
              <a:rPr lang="en-US" sz="3200" dirty="0"/>
              <a:t>:			</a:t>
            </a:r>
            <a:r>
              <a:rPr lang="en-US" sz="2400" dirty="0"/>
              <a:t>(</a:t>
            </a:r>
            <a:r>
              <a:rPr lang="en-US" sz="2400" dirty="0" err="1"/>
              <a:t>Marcoli</a:t>
            </a:r>
            <a:r>
              <a:rPr lang="en-US" sz="2400" dirty="0"/>
              <a:t> et al. 2025) </a:t>
            </a:r>
          </a:p>
          <a:p>
            <a:pPr lvl="1"/>
            <a:r>
              <a:rPr lang="en-US" sz="2800" dirty="0"/>
              <a:t>two items X and Y	(</a:t>
            </a:r>
            <a:r>
              <a:rPr lang="en-US" sz="2800" i="1" dirty="0"/>
              <a:t>binary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create {X, Y}		(set: </a:t>
            </a:r>
            <a:r>
              <a:rPr lang="en-US" sz="2800" i="1" dirty="0"/>
              <a:t>no order</a:t>
            </a:r>
            <a:r>
              <a:rPr lang="en-US" sz="2800" dirty="0"/>
              <a:t>)</a:t>
            </a:r>
          </a:p>
          <a:p>
            <a:pPr lvl="1"/>
            <a:r>
              <a:rPr lang="en-US" sz="2800" b="1" dirty="0"/>
              <a:t>recurse</a:t>
            </a:r>
            <a:r>
              <a:rPr lang="en-US" sz="2800" dirty="0"/>
              <a:t>: </a:t>
            </a:r>
            <a:r>
              <a:rPr lang="en-US" sz="2800" i="1" dirty="0">
                <a:solidFill>
                  <a:schemeClr val="accent1"/>
                </a:solidFill>
              </a:rPr>
              <a:t>Merge can feed Merge</a:t>
            </a:r>
            <a:r>
              <a:rPr lang="en-US" sz="2800" dirty="0">
                <a:solidFill>
                  <a:schemeClr val="accent1"/>
                </a:solidFill>
              </a:rPr>
              <a:t> (</a:t>
            </a:r>
            <a:r>
              <a:rPr lang="en-US" sz="2800" b="1" dirty="0">
                <a:solidFill>
                  <a:schemeClr val="accent1"/>
                </a:solidFill>
              </a:rPr>
              <a:t>WS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 embellishments!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52EDF-2368-9F0C-6E8E-F39D3C09102C}"/>
              </a:ext>
            </a:extLst>
          </p:cNvPr>
          <p:cNvSpPr txBox="1"/>
          <p:nvPr/>
        </p:nvSpPr>
        <p:spPr>
          <a:xfrm>
            <a:off x="7407614" y="4445819"/>
            <a:ext cx="4252639" cy="12618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non-recursive precursors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Core-Merge (Fujita 2014)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Conjoin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Progovac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99356-B0E8-4104-C3A3-D7AB0AF39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677" y="217590"/>
            <a:ext cx="7663070" cy="42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9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3786-DF9F-C8AF-9C4E-A0F2A2F7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(Simplest)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98C6-E7B6-A542-0551-AEFA9E6C6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Nature makes </a:t>
            </a:r>
            <a:r>
              <a:rPr lang="en-US" sz="3200" b="1" dirty="0"/>
              <a:t>Merge</a:t>
            </a:r>
            <a:r>
              <a:rPr lang="en-US" sz="3200" dirty="0"/>
              <a:t> available for cognition</a:t>
            </a:r>
          </a:p>
          <a:p>
            <a:r>
              <a:rPr lang="en-US" dirty="0">
                <a:solidFill>
                  <a:schemeClr val="accent1"/>
                </a:solidFill>
              </a:rPr>
              <a:t>Natural Numbers</a:t>
            </a:r>
            <a:r>
              <a:rPr lang="en-US" dirty="0"/>
              <a:t> (</a:t>
            </a:r>
            <a:r>
              <a:rPr lang="en-US" dirty="0" err="1"/>
              <a:t>ℕ</a:t>
            </a:r>
            <a:r>
              <a:rPr lang="en-US" dirty="0"/>
              <a:t>)</a:t>
            </a:r>
          </a:p>
          <a:p>
            <a:pPr lvl="1"/>
            <a:r>
              <a:rPr lang="en-US" sz="2800" dirty="0"/>
              <a:t>lexicon (</a:t>
            </a:r>
            <a:r>
              <a:rPr lang="en-US" sz="2800" b="1" dirty="0"/>
              <a:t>LEX</a:t>
            </a:r>
            <a:r>
              <a:rPr lang="en-US" sz="2800" dirty="0"/>
              <a:t>): 	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 </a:t>
            </a:r>
            <a:r>
              <a:rPr lang="en-US" sz="2800" dirty="0"/>
              <a:t>		(</a:t>
            </a:r>
            <a:r>
              <a:rPr lang="en-US" sz="2800" i="1" dirty="0"/>
              <a:t>lexical item</a:t>
            </a:r>
            <a:r>
              <a:rPr lang="en-US" sz="2800" dirty="0"/>
              <a:t>: </a:t>
            </a:r>
            <a:r>
              <a:rPr lang="en-US" sz="2800" b="1" dirty="0"/>
              <a:t>LI</a:t>
            </a:r>
            <a:r>
              <a:rPr lang="en-US" sz="2800" dirty="0"/>
              <a:t>, a head 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Workspace (</a:t>
            </a:r>
            <a:r>
              <a:rPr lang="en-US" sz="2800" b="1" dirty="0"/>
              <a:t>WS</a:t>
            </a:r>
            <a:r>
              <a:rPr lang="en-US" sz="2800" dirty="0"/>
              <a:t>):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{h} </a:t>
            </a:r>
            <a:r>
              <a:rPr lang="en-US" sz="2800" dirty="0"/>
              <a:t>	(</a:t>
            </a:r>
            <a:r>
              <a:rPr lang="en-US" sz="2800" i="1" dirty="0"/>
              <a:t>suppose WS items: sets</a:t>
            </a:r>
            <a:r>
              <a:rPr lang="en-US" sz="2800" dirty="0"/>
              <a:t>)</a:t>
            </a:r>
          </a:p>
          <a:p>
            <a:pPr lvl="1"/>
            <a:r>
              <a:rPr lang="en-US" sz="2800" b="1" dirty="0"/>
              <a:t>Merge</a:t>
            </a:r>
            <a:r>
              <a:rPr lang="en-US" sz="2800" dirty="0"/>
              <a:t>:</a:t>
            </a:r>
          </a:p>
          <a:p>
            <a:pPr lvl="2"/>
            <a:r>
              <a:rPr lang="en-US" sz="2800" dirty="0"/>
              <a:t>select WS item </a:t>
            </a:r>
            <a:r>
              <a:rPr lang="en-US" sz="2800" i="1" dirty="0"/>
              <a:t>X</a:t>
            </a:r>
            <a:r>
              <a:rPr lang="en-US" sz="2800" dirty="0"/>
              <a:t> and </a:t>
            </a:r>
            <a:r>
              <a:rPr lang="en-US" sz="2800" i="1" dirty="0"/>
              <a:t>Y</a:t>
            </a:r>
            <a:r>
              <a:rPr lang="en-US" sz="2800" dirty="0"/>
              <a:t>, a (sub-)</a:t>
            </a:r>
            <a:r>
              <a:rPr lang="en-US" sz="24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term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of</a:t>
            </a:r>
            <a:r>
              <a:rPr lang="en-US" sz="2800" dirty="0"/>
              <a:t> </a:t>
            </a:r>
            <a:r>
              <a:rPr lang="en-US" sz="2800" i="1" dirty="0"/>
              <a:t>X</a:t>
            </a:r>
          </a:p>
          <a:p>
            <a:pPr lvl="2"/>
            <a:r>
              <a:rPr lang="en-US" sz="2800" dirty="0"/>
              <a:t>create {X, Y}</a:t>
            </a:r>
          </a:p>
          <a:p>
            <a:pPr lvl="1"/>
            <a:r>
              <a:rPr lang="en-US" sz="2800" dirty="0"/>
              <a:t>WS':	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{{h}, </a:t>
            </a:r>
            <a:r>
              <a:rPr lang="en-US" sz="2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		</a:t>
            </a:r>
            <a:r>
              <a:rPr lang="en-US" sz="2800" dirty="0"/>
              <a:t> 	(</a:t>
            </a:r>
            <a:r>
              <a:rPr lang="en-US" sz="2800" i="1" dirty="0"/>
              <a:t>WS': state of WS after 1 Merge</a:t>
            </a:r>
            <a:r>
              <a:rPr lang="en-US" sz="2800" dirty="0"/>
              <a:t>)</a:t>
            </a:r>
            <a:r>
              <a:rPr lang="en-US" sz="2800" i="1" dirty="0"/>
              <a:t> </a:t>
            </a:r>
          </a:p>
          <a:p>
            <a:pPr lvl="1"/>
            <a:r>
              <a:rPr lang="en-US" sz="2800" dirty="0"/>
              <a:t>WS'':	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{{{h}, h}, </a:t>
            </a:r>
            <a:r>
              <a:rPr lang="en-US" sz="2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	</a:t>
            </a:r>
            <a:r>
              <a:rPr lang="en-US" sz="2800" dirty="0">
                <a:solidFill>
                  <a:prstClr val="black"/>
                </a:solidFill>
              </a:rPr>
              <a:t> 	(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sz="2800" i="1" dirty="0">
                <a:solidFill>
                  <a:prstClr val="black"/>
                </a:solidFill>
              </a:rPr>
              <a:t>	a term of 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{{h}, 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/>
              <a:t>in WS'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  <a:endParaRPr lang="en-US" sz="2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800" i="1" dirty="0">
                <a:solidFill>
                  <a:prstClr val="black"/>
                </a:solidFill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or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	{{{h}, h}, </a:t>
            </a:r>
            <a:r>
              <a:rPr lang="en-US" sz="2600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{h}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	</a:t>
            </a:r>
            <a:r>
              <a:rPr lang="en-US" sz="2800" dirty="0">
                <a:solidFill>
                  <a:prstClr val="black"/>
                </a:solidFill>
              </a:rPr>
              <a:t>(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{h}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sz="2800" i="1" dirty="0">
                <a:solidFill>
                  <a:prstClr val="black"/>
                </a:solidFill>
              </a:rPr>
              <a:t>	a term of 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{h}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/>
              <a:t>in WS'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  <a:endParaRPr lang="en-US" sz="2600" dirty="0">
              <a:solidFill>
                <a:prstClr val="black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800" i="1" dirty="0">
                <a:solidFill>
                  <a:prstClr val="black"/>
                </a:solidFill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  or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	{{{h</a:t>
            </a:r>
            <a:r>
              <a:rPr lang="en-US" sz="2600" baseline="-25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}, h</a:t>
            </a:r>
            <a:r>
              <a:rPr lang="en-US" sz="2600" baseline="-25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}, </a:t>
            </a:r>
            <a:r>
              <a:rPr lang="en-US" sz="2600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2600" baseline="-25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 sz="26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	</a:t>
            </a:r>
            <a:r>
              <a:rPr lang="en-US" sz="2800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2800" i="1" dirty="0">
                <a:solidFill>
                  <a:prstClr val="black"/>
                </a:solidFill>
              </a:rPr>
              <a:t> 	a term of 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{{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},</a:t>
            </a:r>
            <a:r>
              <a:rPr lang="en-US" dirty="0">
                <a:solidFill>
                  <a:srgbClr val="15608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h}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/>
              <a:t>in WS'</a:t>
            </a:r>
            <a:r>
              <a:rPr lang="en-US" sz="28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3722D-01C1-C758-5B5E-950B30BD13A4}"/>
              </a:ext>
            </a:extLst>
          </p:cNvPr>
          <p:cNvSpPr txBox="1"/>
          <p:nvPr/>
        </p:nvSpPr>
        <p:spPr>
          <a:xfrm>
            <a:off x="4105139" y="3456017"/>
            <a:ext cx="660043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{h}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CFCE0-48F0-32BF-9752-7E017FE0B63F}"/>
              </a:ext>
            </a:extLst>
          </p:cNvPr>
          <p:cNvSpPr txBox="1"/>
          <p:nvPr/>
        </p:nvSpPr>
        <p:spPr>
          <a:xfrm>
            <a:off x="5081787" y="3456017"/>
            <a:ext cx="365975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87F8F-C329-AE61-6099-B57C22CE5E1E}"/>
              </a:ext>
            </a:extLst>
          </p:cNvPr>
          <p:cNvSpPr txBox="1"/>
          <p:nvPr/>
        </p:nvSpPr>
        <p:spPr>
          <a:xfrm>
            <a:off x="4077233" y="4239482"/>
            <a:ext cx="1370529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{{h}, h}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3EB9E5BB-656E-8356-6C58-084F90625726}"/>
              </a:ext>
            </a:extLst>
          </p:cNvPr>
          <p:cNvSpPr/>
          <p:nvPr/>
        </p:nvSpPr>
        <p:spPr>
          <a:xfrm>
            <a:off x="8137298" y="3517228"/>
            <a:ext cx="3533107" cy="96813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3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Internal Merge (IM)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simplest case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92986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50D6-12B1-AA4C-8221-45CAEE61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Model: Merge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D53E7-21A3-2F4A-B55D-10E51856A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913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Simplest I-language-specific primitive</a:t>
            </a:r>
          </a:p>
          <a:p>
            <a:pPr lvl="1"/>
            <a:r>
              <a:rPr lang="en-US" sz="2600" dirty="0">
                <a:solidFill>
                  <a:schemeClr val="accent1"/>
                </a:solidFill>
              </a:rPr>
              <a:t>simpler linear concatenation primitive not available</a:t>
            </a:r>
          </a:p>
          <a:p>
            <a:r>
              <a:rPr lang="en-US" dirty="0"/>
              <a:t>Recursive operation (Merge </a:t>
            </a:r>
            <a:r>
              <a:rPr lang="en-US" i="1" dirty="0"/>
              <a:t>feeds</a:t>
            </a:r>
            <a:r>
              <a:rPr lang="en-US" dirty="0"/>
              <a:t> Merge)</a:t>
            </a:r>
          </a:p>
          <a:p>
            <a:r>
              <a:rPr lang="en-US" dirty="0"/>
              <a:t>Markovian assumption </a:t>
            </a:r>
          </a:p>
          <a:p>
            <a:pPr lvl="1"/>
            <a:r>
              <a:rPr lang="en-US" i="1" dirty="0"/>
              <a:t>no access to history by </a:t>
            </a:r>
            <a:r>
              <a:rPr lang="en-US" dirty="0"/>
              <a:t>Merge</a:t>
            </a:r>
            <a:r>
              <a:rPr lang="en-US" i="1" dirty="0"/>
              <a:t> or external systems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compute without knowledge of the steps before</a:t>
            </a:r>
          </a:p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factor</a:t>
            </a:r>
            <a:r>
              <a:rPr lang="en-US" dirty="0"/>
              <a:t>: </a:t>
            </a:r>
            <a:r>
              <a:rPr lang="en-US" b="1" dirty="0"/>
              <a:t>keep object building to a minimum </a:t>
            </a:r>
            <a:endParaRPr lang="en-US" i="1" dirty="0">
              <a:solidFill>
                <a:schemeClr val="accent1"/>
              </a:solidFill>
            </a:endParaRPr>
          </a:p>
          <a:p>
            <a:r>
              <a:rPr lang="en-US" dirty="0"/>
              <a:t>Two conceptually necessary cases:</a:t>
            </a:r>
          </a:p>
          <a:p>
            <a:pPr lvl="1"/>
            <a:r>
              <a:rPr lang="en-US" dirty="0"/>
              <a:t>External Merge (</a:t>
            </a:r>
            <a:r>
              <a:rPr lang="en-US" b="1" dirty="0"/>
              <a:t>EM</a:t>
            </a:r>
            <a:r>
              <a:rPr lang="en-US" dirty="0"/>
              <a:t>): needed to encode predicate-argument structure</a:t>
            </a:r>
          </a:p>
          <a:p>
            <a:pPr lvl="1"/>
            <a:r>
              <a:rPr lang="en-US" dirty="0"/>
              <a:t>Internal Merge (</a:t>
            </a:r>
            <a:r>
              <a:rPr lang="en-US" b="1" dirty="0"/>
              <a:t>IM</a:t>
            </a:r>
            <a:r>
              <a:rPr lang="en-US" dirty="0"/>
              <a:t>): needed for discourse/information-related functions</a:t>
            </a:r>
          </a:p>
          <a:p>
            <a:pPr lvl="1"/>
            <a:endParaRPr lang="en-US" dirty="0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24464B36-9651-3040-A4C6-B111909108FD}"/>
              </a:ext>
            </a:extLst>
          </p:cNvPr>
          <p:cNvSpPr/>
          <p:nvPr/>
        </p:nvSpPr>
        <p:spPr>
          <a:xfrm>
            <a:off x="8660539" y="1690688"/>
            <a:ext cx="3001373" cy="13255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4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recall example: </a:t>
            </a:r>
            <a:r>
              <a:rPr lang="en-US" sz="2000" i="1" dirty="0"/>
              <a:t>mechanic</a:t>
            </a:r>
          </a:p>
          <a:p>
            <a:pPr algn="ctr"/>
            <a:r>
              <a:rPr lang="en-US" sz="2000" i="1" dirty="0"/>
              <a:t>carefully fix - pack</a:t>
            </a:r>
          </a:p>
        </p:txBody>
      </p:sp>
    </p:spTree>
    <p:extLst>
      <p:ext uri="{BB962C8B-B14F-4D97-AF65-F5344CB8AC3E}">
        <p14:creationId xmlns:p14="http://schemas.microsoft.com/office/powerpoint/2010/main" val="27295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3CE8-1B1F-E740-9DB2-CE020E9A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Agreement: linear model inadequate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A5E85-FEFC-EC43-8CD4-F7C84CFC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7609"/>
          </a:xfrm>
        </p:spPr>
        <p:txBody>
          <a:bodyPr/>
          <a:lstStyle/>
          <a:p>
            <a:r>
              <a:rPr lang="en-US" dirty="0"/>
              <a:t>Examples (Chomsky, </a:t>
            </a:r>
            <a:r>
              <a:rPr lang="en-US" i="1" dirty="0"/>
              <a:t>OLLI lecture</a:t>
            </a:r>
            <a:r>
              <a:rPr lang="en-US" dirty="0"/>
              <a:t>, Oct 2021):</a:t>
            </a:r>
          </a:p>
          <a:p>
            <a:pPr marL="457200" lvl="1" indent="0">
              <a:buNone/>
            </a:pPr>
            <a:r>
              <a:rPr lang="en-US" dirty="0"/>
              <a:t>The bombing of the cities</a:t>
            </a:r>
            <a:r>
              <a:rPr lang="en-US" dirty="0">
                <a:solidFill>
                  <a:schemeClr val="accent6"/>
                </a:solidFill>
              </a:rPr>
              <a:t> is</a:t>
            </a:r>
            <a:r>
              <a:rPr lang="en-US" dirty="0"/>
              <a:t> a crime</a:t>
            </a:r>
          </a:p>
          <a:p>
            <a:pPr marL="457200" lvl="1" indent="0">
              <a:buNone/>
            </a:pPr>
            <a:r>
              <a:rPr lang="en-US" dirty="0"/>
              <a:t> 	  sg.		    pl.     sg.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The bombing of the cities </a:t>
            </a:r>
            <a:r>
              <a:rPr lang="en-US" dirty="0">
                <a:solidFill>
                  <a:srgbClr val="FF0000"/>
                </a:solidFill>
              </a:rPr>
              <a:t>are</a:t>
            </a:r>
            <a:r>
              <a:rPr lang="en-US" dirty="0"/>
              <a:t> a crime</a:t>
            </a:r>
          </a:p>
          <a:p>
            <a:r>
              <a:rPr lang="en-US" dirty="0"/>
              <a:t>Google Natural Language parse: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urved Up Arrow 3">
            <a:extLst>
              <a:ext uri="{FF2B5EF4-FFF2-40B4-BE49-F238E27FC236}">
                <a16:creationId xmlns:a16="http://schemas.microsoft.com/office/drawing/2014/main" id="{2BB3D4C5-8978-A44D-BF6A-412A3857067F}"/>
              </a:ext>
            </a:extLst>
          </p:cNvPr>
          <p:cNvSpPr/>
          <p:nvPr/>
        </p:nvSpPr>
        <p:spPr>
          <a:xfrm flipH="1">
            <a:off x="2037426" y="3033430"/>
            <a:ext cx="2729949" cy="39756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Curved Up Arrow 8">
            <a:extLst>
              <a:ext uri="{FF2B5EF4-FFF2-40B4-BE49-F238E27FC236}">
                <a16:creationId xmlns:a16="http://schemas.microsoft.com/office/drawing/2014/main" id="{C413816E-3B61-E64C-A0A4-5B159FFEB076}"/>
              </a:ext>
            </a:extLst>
          </p:cNvPr>
          <p:cNvSpPr/>
          <p:nvPr/>
        </p:nvSpPr>
        <p:spPr>
          <a:xfrm flipH="1" flipV="1">
            <a:off x="4164493" y="2600739"/>
            <a:ext cx="602881" cy="181649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CD3909-B2F0-F948-BF60-C89025E18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96" y="4456897"/>
            <a:ext cx="6687616" cy="2149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1DEBC4-159D-3A49-8DDE-2D468BAFDC8C}"/>
              </a:ext>
            </a:extLst>
          </p:cNvPr>
          <p:cNvSpPr/>
          <p:nvPr/>
        </p:nvSpPr>
        <p:spPr>
          <a:xfrm>
            <a:off x="5276825" y="5447211"/>
            <a:ext cx="1280729" cy="11592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1DFCF7-A4DF-7C49-BCF5-490CEA59D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" b="31114"/>
          <a:stretch/>
        </p:blipFill>
        <p:spPr>
          <a:xfrm>
            <a:off x="1402190" y="4149424"/>
            <a:ext cx="10247890" cy="21736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5AEB196-375B-1046-9F7E-4139D45E6BB5}"/>
              </a:ext>
            </a:extLst>
          </p:cNvPr>
          <p:cNvSpPr/>
          <p:nvPr/>
        </p:nvSpPr>
        <p:spPr>
          <a:xfrm>
            <a:off x="1306286" y="5594129"/>
            <a:ext cx="914400" cy="78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E37EDC-588F-FE47-97B1-2AFE2E3C28BB}"/>
              </a:ext>
            </a:extLst>
          </p:cNvPr>
          <p:cNvSpPr/>
          <p:nvPr/>
        </p:nvSpPr>
        <p:spPr>
          <a:xfrm>
            <a:off x="8275318" y="5594129"/>
            <a:ext cx="914400" cy="78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2ED563-0047-2841-AF99-96B0E775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90" y="4268425"/>
            <a:ext cx="8138886" cy="2366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3CE8-1B1F-E740-9DB2-CE020E9A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Agreement: linear model inadequate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A5E85-FEFC-EC43-8CD4-F7C84CFC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94124"/>
          </a:xfrm>
        </p:spPr>
        <p:txBody>
          <a:bodyPr>
            <a:normAutofit/>
          </a:bodyPr>
          <a:lstStyle/>
          <a:p>
            <a:r>
              <a:rPr lang="en-US" dirty="0"/>
              <a:t>Examples (Chomsky, </a:t>
            </a:r>
            <a:r>
              <a:rPr lang="en-US" i="1" dirty="0"/>
              <a:t>OLLI lecture</a:t>
            </a:r>
            <a:r>
              <a:rPr lang="en-US" dirty="0"/>
              <a:t>, Oct 2021):</a:t>
            </a:r>
          </a:p>
          <a:p>
            <a:pPr lvl="1"/>
            <a:r>
              <a:rPr lang="en-US" dirty="0"/>
              <a:t>The man who </a:t>
            </a:r>
            <a:r>
              <a:rPr lang="en-US" dirty="0">
                <a:solidFill>
                  <a:schemeClr val="accent1"/>
                </a:solidFill>
              </a:rPr>
              <a:t>fixed</a:t>
            </a:r>
            <a:r>
              <a:rPr lang="en-US" dirty="0"/>
              <a:t> the car </a:t>
            </a:r>
            <a:r>
              <a:rPr lang="en-US" dirty="0">
                <a:solidFill>
                  <a:srgbClr val="AB0520"/>
                </a:solidFill>
              </a:rPr>
              <a:t>carefully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packed</a:t>
            </a:r>
            <a:r>
              <a:rPr lang="en-US" dirty="0"/>
              <a:t> his tools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AB0520"/>
                </a:solidFill>
              </a:rPr>
              <a:t>Carefully</a:t>
            </a:r>
            <a:r>
              <a:rPr lang="en-US" dirty="0"/>
              <a:t>, the man who </a:t>
            </a:r>
            <a:r>
              <a:rPr lang="en-US" dirty="0">
                <a:solidFill>
                  <a:srgbClr val="FFC000"/>
                </a:solidFill>
              </a:rPr>
              <a:t>fixed</a:t>
            </a:r>
            <a:r>
              <a:rPr lang="en-US" dirty="0"/>
              <a:t> the car </a:t>
            </a:r>
            <a:r>
              <a:rPr lang="en-US" dirty="0">
                <a:solidFill>
                  <a:schemeClr val="accent1"/>
                </a:solidFill>
              </a:rPr>
              <a:t>packed</a:t>
            </a:r>
            <a:r>
              <a:rPr lang="en-US" dirty="0"/>
              <a:t> his tools</a:t>
            </a:r>
          </a:p>
          <a:p>
            <a:pPr lvl="1"/>
            <a:endParaRPr lang="en-US" dirty="0"/>
          </a:p>
          <a:p>
            <a:r>
              <a:rPr lang="en-US" dirty="0"/>
              <a:t>Google Natural Language parse:</a:t>
            </a:r>
          </a:p>
        </p:txBody>
      </p:sp>
      <p:sp>
        <p:nvSpPr>
          <p:cNvPr id="6" name="Curved Up Arrow 5">
            <a:extLst>
              <a:ext uri="{FF2B5EF4-FFF2-40B4-BE49-F238E27FC236}">
                <a16:creationId xmlns:a16="http://schemas.microsoft.com/office/drawing/2014/main" id="{F2168D52-F880-2C45-AD17-1238546F7205}"/>
              </a:ext>
            </a:extLst>
          </p:cNvPr>
          <p:cNvSpPr/>
          <p:nvPr/>
        </p:nvSpPr>
        <p:spPr>
          <a:xfrm>
            <a:off x="5471633" y="2690192"/>
            <a:ext cx="1113183" cy="32799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96516764-6542-6C41-96EF-B1C4FA933F08}"/>
              </a:ext>
            </a:extLst>
          </p:cNvPr>
          <p:cNvSpPr/>
          <p:nvPr/>
        </p:nvSpPr>
        <p:spPr>
          <a:xfrm rot="10800000" flipV="1">
            <a:off x="3705780" y="2677478"/>
            <a:ext cx="1726096" cy="39756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Curved Up Arrow 7">
            <a:extLst>
              <a:ext uri="{FF2B5EF4-FFF2-40B4-BE49-F238E27FC236}">
                <a16:creationId xmlns:a16="http://schemas.microsoft.com/office/drawing/2014/main" id="{D0D0A992-6DAA-5D44-AD18-5B60DFEB3CA9}"/>
              </a:ext>
            </a:extLst>
          </p:cNvPr>
          <p:cNvSpPr/>
          <p:nvPr/>
        </p:nvSpPr>
        <p:spPr>
          <a:xfrm>
            <a:off x="2363998" y="3429000"/>
            <a:ext cx="4409661" cy="49789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urved Up Arrow 11">
            <a:extLst>
              <a:ext uri="{FF2B5EF4-FFF2-40B4-BE49-F238E27FC236}">
                <a16:creationId xmlns:a16="http://schemas.microsoft.com/office/drawing/2014/main" id="{A34E3354-044E-4642-A55F-2CE3B1BC8B3E}"/>
              </a:ext>
            </a:extLst>
          </p:cNvPr>
          <p:cNvSpPr/>
          <p:nvPr/>
        </p:nvSpPr>
        <p:spPr>
          <a:xfrm>
            <a:off x="2516398" y="3429001"/>
            <a:ext cx="2460551" cy="318147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3B354E-54EE-0545-9CA6-44C607727EEB}"/>
              </a:ext>
            </a:extLst>
          </p:cNvPr>
          <p:cNvSpPr txBox="1"/>
          <p:nvPr/>
        </p:nvSpPr>
        <p:spPr>
          <a:xfrm>
            <a:off x="4976949" y="35575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62771B-A589-774F-8E49-268F35D44030}"/>
              </a:ext>
            </a:extLst>
          </p:cNvPr>
          <p:cNvSpPr/>
          <p:nvPr/>
        </p:nvSpPr>
        <p:spPr>
          <a:xfrm>
            <a:off x="5966781" y="5210108"/>
            <a:ext cx="1658983" cy="10319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251FDC-54CC-E64F-A901-C75EA632573D}"/>
              </a:ext>
            </a:extLst>
          </p:cNvPr>
          <p:cNvSpPr txBox="1"/>
          <p:nvPr/>
        </p:nvSpPr>
        <p:spPr>
          <a:xfrm>
            <a:off x="8082516" y="4095408"/>
            <a:ext cx="310892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Note: edges don't cross</a:t>
            </a:r>
          </a:p>
        </p:txBody>
      </p:sp>
    </p:spTree>
    <p:extLst>
      <p:ext uri="{BB962C8B-B14F-4D97-AF65-F5344CB8AC3E}">
        <p14:creationId xmlns:p14="http://schemas.microsoft.com/office/powerpoint/2010/main" val="12487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 animBg="1"/>
      <p:bldP spid="7" grpId="0" animBg="1"/>
      <p:bldP spid="8" grpId="0" animBg="1"/>
      <p:bldP spid="12" grpId="0" animBg="1"/>
      <p:bldP spid="14" grpId="0"/>
      <p:bldP spid="17" grpId="0" animBg="1"/>
      <p:bldP spid="17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2489AA-4A3E-D24E-8E25-CF3439C3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Agreement: linear model inadequate</a:t>
            </a:r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51C9F72D-D4FB-4C43-93E8-1426D53B9D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02624"/>
            <a:ext cx="10439022" cy="2386385"/>
          </a:xfrm>
        </p:spPr>
      </p:pic>
      <p:pic>
        <p:nvPicPr>
          <p:cNvPr id="10" name="Content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52C386A-7E39-544E-93A8-620B1CC3C5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79461" y="4483605"/>
            <a:ext cx="7556500" cy="18161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F105BE-FD6A-164C-A06A-FE5B14DA3756}"/>
              </a:ext>
            </a:extLst>
          </p:cNvPr>
          <p:cNvSpPr/>
          <p:nvPr/>
        </p:nvSpPr>
        <p:spPr>
          <a:xfrm>
            <a:off x="6351252" y="3606067"/>
            <a:ext cx="914400" cy="78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8567B-A9BE-7E43-A879-21FAA5CC1253}"/>
              </a:ext>
            </a:extLst>
          </p:cNvPr>
          <p:cNvSpPr/>
          <p:nvPr/>
        </p:nvSpPr>
        <p:spPr>
          <a:xfrm>
            <a:off x="3713156" y="3564969"/>
            <a:ext cx="914400" cy="78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1FB010-997A-1B43-A7C1-30A9520BE228}"/>
              </a:ext>
            </a:extLst>
          </p:cNvPr>
          <p:cNvSpPr/>
          <p:nvPr/>
        </p:nvSpPr>
        <p:spPr>
          <a:xfrm>
            <a:off x="7102741" y="5444133"/>
            <a:ext cx="969204" cy="855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CC8165-E5D8-D44B-9701-638A8F258E40}"/>
              </a:ext>
            </a:extLst>
          </p:cNvPr>
          <p:cNvSpPr/>
          <p:nvPr/>
        </p:nvSpPr>
        <p:spPr>
          <a:xfrm>
            <a:off x="2310992" y="5444132"/>
            <a:ext cx="969204" cy="855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155BB4-6A25-8D4E-8AC7-0BCA33D783CD}"/>
              </a:ext>
            </a:extLst>
          </p:cNvPr>
          <p:cNvSpPr/>
          <p:nvPr/>
        </p:nvSpPr>
        <p:spPr>
          <a:xfrm>
            <a:off x="4706866" y="5444132"/>
            <a:ext cx="969204" cy="85557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2523-8B8D-56FC-1684-D5517436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on from 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7051-4BDF-7AAA-2E1F-EC06D53F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5330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So far:</a:t>
            </a:r>
          </a:p>
          <a:p>
            <a:pPr lvl="1"/>
            <a:r>
              <a:rPr lang="en-US" sz="3200" b="1" dirty="0"/>
              <a:t>Einstein's Miracle Creed: </a:t>
            </a:r>
          </a:p>
          <a:p>
            <a:pPr lvl="2"/>
            <a:r>
              <a:rPr lang="en-US" sz="2800" dirty="0"/>
              <a:t>there's a simple basis (</a:t>
            </a:r>
            <a:r>
              <a:rPr lang="en-US" sz="2800" i="1" dirty="0"/>
              <a:t>although things looks complicated</a:t>
            </a:r>
            <a:r>
              <a:rPr lang="en-US" sz="2800" dirty="0"/>
              <a:t>)</a:t>
            </a:r>
            <a:endParaRPr lang="en-US" sz="2800" b="1" dirty="0"/>
          </a:p>
          <a:p>
            <a:pPr lvl="1"/>
            <a:r>
              <a:rPr lang="en-US" sz="3200" b="1" dirty="0"/>
              <a:t>Biology: </a:t>
            </a:r>
          </a:p>
          <a:p>
            <a:pPr lvl="2"/>
            <a:r>
              <a:rPr lang="en-US" sz="2800" dirty="0"/>
              <a:t>from the outside, we </a:t>
            </a:r>
            <a:r>
              <a:rPr lang="en-US" sz="2800" dirty="0" err="1"/>
              <a:t>ain't</a:t>
            </a:r>
            <a:r>
              <a:rPr lang="en-US" sz="2800" dirty="0"/>
              <a:t> that special (</a:t>
            </a:r>
            <a:r>
              <a:rPr lang="en-US" sz="2800" i="1" dirty="0"/>
              <a:t>brain size etc</a:t>
            </a:r>
            <a:r>
              <a:rPr lang="en-US" sz="2800" dirty="0"/>
              <a:t>.)</a:t>
            </a:r>
          </a:p>
          <a:p>
            <a:pPr lvl="1"/>
            <a:r>
              <a:rPr lang="en-US" sz="3200" b="1" dirty="0"/>
              <a:t>Disruptive event</a:t>
            </a:r>
            <a:r>
              <a:rPr lang="en-US" sz="3200" dirty="0"/>
              <a:t>: </a:t>
            </a:r>
          </a:p>
          <a:p>
            <a:pPr lvl="2"/>
            <a:r>
              <a:rPr lang="en-US" sz="2800" dirty="0"/>
              <a:t>small mutation unlocks Merge.</a:t>
            </a:r>
          </a:p>
          <a:p>
            <a:pPr lvl="1"/>
            <a:r>
              <a:rPr lang="en-US" sz="3200" b="1" dirty="0"/>
              <a:t>I-Language</a:t>
            </a:r>
            <a:r>
              <a:rPr lang="en-US" sz="3200" dirty="0"/>
              <a:t>: </a:t>
            </a:r>
          </a:p>
          <a:p>
            <a:pPr lvl="2"/>
            <a:r>
              <a:rPr lang="en-US" sz="2800" dirty="0"/>
              <a:t>doesn't use pre-existing linear system, operations rely on structure</a:t>
            </a:r>
          </a:p>
          <a:p>
            <a:pPr lvl="1"/>
            <a:r>
              <a:rPr lang="en-US" sz="3200" b="1" dirty="0"/>
              <a:t>Not evolved for communication</a:t>
            </a:r>
          </a:p>
          <a:p>
            <a:pPr lvl="2"/>
            <a:r>
              <a:rPr lang="en-US" sz="2800" dirty="0"/>
              <a:t>Nature prioritized thought (</a:t>
            </a:r>
            <a:r>
              <a:rPr lang="en-US" sz="2800" i="1" dirty="0"/>
              <a:t>not well-designed for communication</a:t>
            </a:r>
            <a:r>
              <a:rPr lang="en-US" sz="2800" dirty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816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EF08D-097C-F6CD-8CF9-56D3FD461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19FE1-8BE9-296F-7D52-D15F27AC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Workspace (WS)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2697-1FD2-205A-0283-76C307486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723555" cy="4351338"/>
          </a:xfrm>
        </p:spPr>
        <p:txBody>
          <a:bodyPr>
            <a:normAutofit/>
          </a:bodyPr>
          <a:lstStyle/>
          <a:p>
            <a:r>
              <a:rPr lang="en-US" dirty="0"/>
              <a:t>For I-Language</a:t>
            </a:r>
          </a:p>
          <a:p>
            <a:pPr lvl="1"/>
            <a:r>
              <a:rPr lang="en-US" b="1" dirty="0"/>
              <a:t>LEX</a:t>
            </a:r>
            <a:r>
              <a:rPr lang="en-US" dirty="0"/>
              <a:t> contains (&gt; 1) heads</a:t>
            </a:r>
          </a:p>
          <a:p>
            <a:pPr lvl="1"/>
            <a:r>
              <a:rPr lang="en-US" b="1" dirty="0"/>
              <a:t>IM</a:t>
            </a:r>
            <a:r>
              <a:rPr lang="en-US" dirty="0"/>
              <a:t> is basic, </a:t>
            </a:r>
            <a:r>
              <a:rPr lang="en-US" i="1" dirty="0"/>
              <a:t>term-of</a:t>
            </a:r>
            <a:r>
              <a:rPr lang="en-US" dirty="0"/>
              <a:t> is the simplest relation</a:t>
            </a:r>
          </a:p>
          <a:p>
            <a:r>
              <a:rPr lang="en-US" dirty="0"/>
              <a:t>Need also some </a:t>
            </a:r>
            <a:r>
              <a:rPr lang="el-GR" dirty="0"/>
              <a:t>θ</a:t>
            </a:r>
            <a:r>
              <a:rPr lang="en-US" dirty="0"/>
              <a:t>-configurations:</a:t>
            </a:r>
          </a:p>
          <a:p>
            <a:pPr lvl="1"/>
            <a:r>
              <a:rPr lang="en-US" dirty="0"/>
              <a:t>{v, {R, IA </a:t>
            </a:r>
            <a:r>
              <a:rPr lang="el-GR" dirty="0"/>
              <a:t> </a:t>
            </a:r>
            <a:r>
              <a:rPr lang="en-US" dirty="0"/>
              <a:t>}}	     </a:t>
            </a:r>
            <a:r>
              <a:rPr lang="en-US" i="1" dirty="0" err="1"/>
              <a:t>unaccusative</a:t>
            </a:r>
            <a:endParaRPr lang="en-US" i="1" dirty="0"/>
          </a:p>
          <a:p>
            <a:pPr lvl="1"/>
            <a:r>
              <a:rPr lang="en-US" dirty="0"/>
              <a:t>{EA </a:t>
            </a:r>
            <a:r>
              <a:rPr lang="el-GR" dirty="0"/>
              <a:t> </a:t>
            </a:r>
            <a:r>
              <a:rPr lang="en-US" dirty="0"/>
              <a:t>, {v, {R, IA </a:t>
            </a:r>
            <a:r>
              <a:rPr lang="el-GR" dirty="0"/>
              <a:t> </a:t>
            </a:r>
            <a:r>
              <a:rPr lang="en-US" dirty="0"/>
              <a:t>}}	     </a:t>
            </a:r>
            <a:r>
              <a:rPr lang="en-US" i="1" dirty="0"/>
              <a:t>transitive</a:t>
            </a:r>
          </a:p>
          <a:p>
            <a:pPr lvl="1"/>
            <a:r>
              <a:rPr lang="en-US" dirty="0"/>
              <a:t>{EA </a:t>
            </a:r>
            <a:r>
              <a:rPr lang="el-GR" dirty="0"/>
              <a:t> </a:t>
            </a:r>
            <a:r>
              <a:rPr lang="en-US" dirty="0"/>
              <a:t>, {v, R}}	     </a:t>
            </a:r>
            <a:r>
              <a:rPr lang="en-US" i="1" dirty="0"/>
              <a:t>unergative</a:t>
            </a:r>
          </a:p>
          <a:p>
            <a:pPr lvl="1"/>
            <a:r>
              <a:rPr lang="en-US" dirty="0"/>
              <a:t>assume v &amp; R are heads (</a:t>
            </a:r>
            <a:r>
              <a:rPr lang="en-US" b="1" dirty="0"/>
              <a:t>LEX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EA &amp; IA could be complex objects</a:t>
            </a:r>
          </a:p>
          <a:p>
            <a:pPr lvl="1"/>
            <a:r>
              <a:rPr lang="en-US" i="1" dirty="0"/>
              <a:t>External Merge</a:t>
            </a:r>
            <a:r>
              <a:rPr lang="en-US" dirty="0"/>
              <a:t> (</a:t>
            </a:r>
            <a:r>
              <a:rPr lang="en-US" b="1" dirty="0"/>
              <a:t>EM</a:t>
            </a:r>
            <a:r>
              <a:rPr lang="en-US" dirty="0"/>
              <a:t>), brings </a:t>
            </a:r>
            <a:r>
              <a:rPr lang="en-US" i="1" dirty="0"/>
              <a:t>sister-of </a:t>
            </a:r>
            <a:r>
              <a:rPr lang="en-US" dirty="0"/>
              <a:t>relation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4E77E-7F39-432E-3CD6-238D1026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19223" y="1825625"/>
            <a:ext cx="2912165" cy="69298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{X, Y}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D4E6B1-4149-46A6-B321-66EC3E35C121}"/>
              </a:ext>
            </a:extLst>
          </p:cNvPr>
          <p:cNvGrpSpPr/>
          <p:nvPr/>
        </p:nvGrpSpPr>
        <p:grpSpPr>
          <a:xfrm>
            <a:off x="8219662" y="2226703"/>
            <a:ext cx="2274926" cy="2450957"/>
            <a:chOff x="4954655" y="2627939"/>
            <a:chExt cx="2274926" cy="245095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AF1139-44C7-DEBF-8052-FD94F3D8CF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6521" y="3279913"/>
              <a:ext cx="1260000" cy="1260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BinaryMerge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CDDBD8C-2BD7-26F7-8F30-B941C2884DD1}"/>
                </a:ext>
              </a:extLst>
            </p:cNvPr>
            <p:cNvCxnSpPr>
              <a:cxnSpLocks noChangeAspect="1"/>
              <a:stCxn id="33" idx="3"/>
              <a:endCxn id="36" idx="7"/>
            </p:cNvCxnSpPr>
            <p:nvPr/>
          </p:nvCxnSpPr>
          <p:spPr>
            <a:xfrm flipH="1">
              <a:off x="5149776" y="4355390"/>
              <a:ext cx="501268" cy="5283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3E4BC2-7EC1-211A-D5EE-1DBC3BEDA152}"/>
                </a:ext>
              </a:extLst>
            </p:cNvPr>
            <p:cNvCxnSpPr>
              <a:cxnSpLocks noChangeAspect="1"/>
              <a:stCxn id="33" idx="5"/>
              <a:endCxn id="37" idx="1"/>
            </p:cNvCxnSpPr>
            <p:nvPr/>
          </p:nvCxnSpPr>
          <p:spPr>
            <a:xfrm>
              <a:off x="6541998" y="4355390"/>
              <a:ext cx="492462" cy="5283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Donut 35">
              <a:extLst>
                <a:ext uri="{FF2B5EF4-FFF2-40B4-BE49-F238E27FC236}">
                  <a16:creationId xmlns:a16="http://schemas.microsoft.com/office/drawing/2014/main" id="{A1FD8C12-5AC2-4456-A079-A0E55E3F3C63}"/>
                </a:ext>
              </a:extLst>
            </p:cNvPr>
            <p:cNvSpPr/>
            <p:nvPr/>
          </p:nvSpPr>
          <p:spPr>
            <a:xfrm>
              <a:off x="4954655" y="4850296"/>
              <a:ext cx="228599" cy="228600"/>
            </a:xfrm>
            <a:prstGeom prst="don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Donut 36">
              <a:extLst>
                <a:ext uri="{FF2B5EF4-FFF2-40B4-BE49-F238E27FC236}">
                  <a16:creationId xmlns:a16="http://schemas.microsoft.com/office/drawing/2014/main" id="{8D119879-BB97-B820-008D-1EFF10FCDDBE}"/>
                </a:ext>
              </a:extLst>
            </p:cNvPr>
            <p:cNvSpPr/>
            <p:nvPr/>
          </p:nvSpPr>
          <p:spPr>
            <a:xfrm>
              <a:off x="7000982" y="4850296"/>
              <a:ext cx="228599" cy="228600"/>
            </a:xfrm>
            <a:prstGeom prst="don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1B19C75-8399-EAA6-FB2B-F49E376F4E82}"/>
                </a:ext>
              </a:extLst>
            </p:cNvPr>
            <p:cNvCxnSpPr>
              <a:cxnSpLocks/>
              <a:stCxn id="33" idx="0"/>
              <a:endCxn id="39" idx="4"/>
            </p:cNvCxnSpPr>
            <p:nvPr/>
          </p:nvCxnSpPr>
          <p:spPr>
            <a:xfrm flipH="1" flipV="1">
              <a:off x="6096000" y="2856539"/>
              <a:ext cx="521" cy="4233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Donut 38">
              <a:extLst>
                <a:ext uri="{FF2B5EF4-FFF2-40B4-BE49-F238E27FC236}">
                  <a16:creationId xmlns:a16="http://schemas.microsoft.com/office/drawing/2014/main" id="{3B5F7AF7-629B-8CCF-6093-965BBBB7A3A0}"/>
                </a:ext>
              </a:extLst>
            </p:cNvPr>
            <p:cNvSpPr/>
            <p:nvPr/>
          </p:nvSpPr>
          <p:spPr>
            <a:xfrm>
              <a:off x="5981700" y="2627939"/>
              <a:ext cx="228599" cy="228600"/>
            </a:xfrm>
            <a:prstGeom prst="don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20B7DFC-C460-07D7-BF0D-7E35CD6B5679}"/>
              </a:ext>
            </a:extLst>
          </p:cNvPr>
          <p:cNvSpPr txBox="1"/>
          <p:nvPr/>
        </p:nvSpPr>
        <p:spPr>
          <a:xfrm>
            <a:off x="7477787" y="4744100"/>
            <a:ext cx="1628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WS item: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D809B1-28C3-B74F-6D31-D7F7FDC4944A}"/>
              </a:ext>
            </a:extLst>
          </p:cNvPr>
          <p:cNvSpPr txBox="1"/>
          <p:nvPr/>
        </p:nvSpPr>
        <p:spPr>
          <a:xfrm>
            <a:off x="9574137" y="4746611"/>
            <a:ext cx="1628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WS item: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E9C57-513A-299A-4977-04C4D65C3C74}"/>
              </a:ext>
            </a:extLst>
          </p:cNvPr>
          <p:cNvSpPr txBox="1"/>
          <p:nvPr/>
        </p:nvSpPr>
        <p:spPr>
          <a:xfrm>
            <a:off x="7561754" y="5346388"/>
            <a:ext cx="43718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assume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&amp;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are distinct,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i.e. can't draw the same item twice</a:t>
            </a:r>
          </a:p>
        </p:txBody>
      </p:sp>
      <p:sp>
        <p:nvSpPr>
          <p:cNvPr id="43" name="Left Arrow Callout 42">
            <a:extLst>
              <a:ext uri="{FF2B5EF4-FFF2-40B4-BE49-F238E27FC236}">
                <a16:creationId xmlns:a16="http://schemas.microsoft.com/office/drawing/2014/main" id="{43999CAD-C1B7-0495-8A67-29D6A0D84C56}"/>
              </a:ext>
            </a:extLst>
          </p:cNvPr>
          <p:cNvSpPr/>
          <p:nvPr/>
        </p:nvSpPr>
        <p:spPr>
          <a:xfrm>
            <a:off x="5598507" y="3663377"/>
            <a:ext cx="1730201" cy="127637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1691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known to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62B19A-C6B5-E461-0729-593E874C5460}"/>
              </a:ext>
            </a:extLst>
          </p:cNvPr>
          <p:cNvSpPr txBox="1"/>
          <p:nvPr/>
        </p:nvSpPr>
        <p:spPr>
          <a:xfrm>
            <a:off x="2554354" y="37196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84676B-17AF-6CF8-1E91-F104177AFCE1}"/>
              </a:ext>
            </a:extLst>
          </p:cNvPr>
          <p:cNvSpPr txBox="1"/>
          <p:nvPr/>
        </p:nvSpPr>
        <p:spPr>
          <a:xfrm>
            <a:off x="1964632" y="411879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948F74-3EDB-5DA1-3A88-EFBE8B737963}"/>
              </a:ext>
            </a:extLst>
          </p:cNvPr>
          <p:cNvSpPr txBox="1"/>
          <p:nvPr/>
        </p:nvSpPr>
        <p:spPr>
          <a:xfrm>
            <a:off x="1974571" y="44924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CF59945-81D6-6C22-B1DD-E7DFF57489A9}"/>
              </a:ext>
            </a:extLst>
          </p:cNvPr>
          <p:cNvSpPr txBox="1"/>
          <p:nvPr/>
        </p:nvSpPr>
        <p:spPr>
          <a:xfrm>
            <a:off x="8721589" y="4738423"/>
            <a:ext cx="191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has term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B2E1FD-6B01-DEF3-91E3-030579B91689}"/>
              </a:ext>
            </a:extLst>
          </p:cNvPr>
          <p:cNvSpPr txBox="1"/>
          <p:nvPr/>
        </p:nvSpPr>
        <p:spPr>
          <a:xfrm>
            <a:off x="3275699" y="41271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B68AAB-304E-7B9B-AC81-E2E74CC01D92}"/>
              </a:ext>
            </a:extLst>
          </p:cNvPr>
          <p:cNvSpPr txBox="1"/>
          <p:nvPr/>
        </p:nvSpPr>
        <p:spPr>
          <a:xfrm>
            <a:off x="5016737" y="737102"/>
            <a:ext cx="6124241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is more complex than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(Chomsky)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but required by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thought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0139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7" grpId="1"/>
      <p:bldP spid="48" grpId="0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54E2-5DC9-1004-8397-3D584BE4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Behaviorism and Corpus Linguistics</a:t>
            </a:r>
          </a:p>
        </p:txBody>
      </p:sp>
      <p:pic>
        <p:nvPicPr>
          <p:cNvPr id="4" name="corpus linguistics">
            <a:hlinkClick r:id="" action="ppaction://media"/>
            <a:extLst>
              <a:ext uri="{FF2B5EF4-FFF2-40B4-BE49-F238E27FC236}">
                <a16:creationId xmlns:a16="http://schemas.microsoft.com/office/drawing/2014/main" id="{CA1E75A2-2CAA-69E2-60A7-BA97468796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2188" y="1825625"/>
            <a:ext cx="7667625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71ECB-5FEE-8D80-4533-12F0D7788449}"/>
              </a:ext>
            </a:extLst>
          </p:cNvPr>
          <p:cNvSpPr txBox="1"/>
          <p:nvPr/>
        </p:nvSpPr>
        <p:spPr>
          <a:xfrm>
            <a:off x="838200" y="1825625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min clip</a:t>
            </a:r>
          </a:p>
        </p:txBody>
      </p:sp>
    </p:spTree>
    <p:extLst>
      <p:ext uri="{BB962C8B-B14F-4D97-AF65-F5344CB8AC3E}">
        <p14:creationId xmlns:p14="http://schemas.microsoft.com/office/powerpoint/2010/main" val="13532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EC99-608F-9FA5-8691-CCCFA2B6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Behaviorism and Corpus Linguistics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3A75-AA12-B4F2-634F-32D093914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Einstein's Miracle Creed: </a:t>
            </a:r>
          </a:p>
          <a:p>
            <a:pPr lvl="1"/>
            <a:r>
              <a:rPr lang="en-US" sz="3200" dirty="0"/>
              <a:t>there's a simple basis (</a:t>
            </a:r>
            <a:r>
              <a:rPr lang="en-US" sz="3200" i="1" dirty="0"/>
              <a:t>e.g. for physical laws</a:t>
            </a:r>
            <a:r>
              <a:rPr lang="en-US" sz="3200" dirty="0"/>
              <a:t>)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can't be done by (ingesting) corpora</a:t>
            </a:r>
          </a:p>
          <a:p>
            <a:pPr lvl="1"/>
            <a:r>
              <a:rPr lang="en-US" sz="3200" dirty="0"/>
              <a:t>	LLM-style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2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A6A3-C947-2E62-205F-A275822D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Factors in Language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8AB51-11C2-91DA-B9A9-2CCB970B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(Chomsky 2005)</a:t>
            </a:r>
          </a:p>
          <a:p>
            <a:r>
              <a:rPr lang="en-US" dirty="0"/>
              <a:t>"</a:t>
            </a:r>
            <a:r>
              <a:rPr lang="en-US" b="1" dirty="0"/>
              <a:t>I-language</a:t>
            </a:r>
            <a:r>
              <a:rPr lang="en-US" dirty="0"/>
              <a:t> develops in the individual through the interaction of three factors: </a:t>
            </a:r>
            <a:r>
              <a:rPr lang="en-US" b="1" dirty="0"/>
              <a:t>(1)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biological endowment</a:t>
            </a:r>
            <a:r>
              <a:rPr lang="en-US" dirty="0"/>
              <a:t>, </a:t>
            </a:r>
            <a:r>
              <a:rPr lang="en-US" b="1" dirty="0"/>
              <a:t>(2)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external data</a:t>
            </a:r>
            <a:r>
              <a:rPr lang="en-US" dirty="0"/>
              <a:t>, </a:t>
            </a:r>
            <a:r>
              <a:rPr lang="en-US" b="1" dirty="0"/>
              <a:t>(3) </a:t>
            </a:r>
            <a:r>
              <a:rPr lang="en-US" dirty="0">
                <a:solidFill>
                  <a:schemeClr val="accent1"/>
                </a:solidFill>
              </a:rPr>
              <a:t>natural law</a:t>
            </a:r>
            <a:r>
              <a:rPr lang="en-US" dirty="0"/>
              <a:t>, including general principles of computational efficiency, of crucial significance for a computational system such as language."</a:t>
            </a:r>
          </a:p>
          <a:p>
            <a:endParaRPr lang="en-US" dirty="0"/>
          </a:p>
          <a:p>
            <a:r>
              <a:rPr lang="en-US" dirty="0"/>
              <a:t>"… accessing principles of efficient computation, understood as “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third factor</a:t>
            </a:r>
            <a:r>
              <a:rPr lang="en-US" dirty="0"/>
              <a:t>” principles of natural law."</a:t>
            </a:r>
          </a:p>
        </p:txBody>
      </p:sp>
    </p:spTree>
    <p:extLst>
      <p:ext uri="{BB962C8B-B14F-4D97-AF65-F5344CB8AC3E}">
        <p14:creationId xmlns:p14="http://schemas.microsoft.com/office/powerpoint/2010/main" val="23130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FCB877-D185-BA17-8710-AD6B9B0E23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182184" y="1434616"/>
            <a:ext cx="5009816" cy="54233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36997E-A454-32E6-DA49-34D0CA17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Slow Brain Bottleneck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D9724-5AA1-A7C0-24B0-0559A361B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(Sotelo 2020)</a:t>
            </a:r>
          </a:p>
          <a:p>
            <a:pPr marL="457200" lvl="1" indent="0">
              <a:buNone/>
            </a:pPr>
            <a:r>
              <a:rPr lang="en-US" dirty="0"/>
              <a:t>"</a:t>
            </a:r>
            <a:r>
              <a:rPr lang="en-US" i="1" dirty="0"/>
              <a:t>The first </a:t>
            </a:r>
            <a:r>
              <a:rPr lang="en-US" i="1" dirty="0" err="1"/>
              <a:t>diffculty</a:t>
            </a:r>
            <a:r>
              <a:rPr lang="en-US" i="1" dirty="0"/>
              <a:t> was to imagine how the brain could communicate with muscles and organs and, at the same time, take on all the responsibilities of our mental life.</a:t>
            </a:r>
            <a:r>
              <a:rPr lang="en-US" dirty="0"/>
              <a:t>"</a:t>
            </a:r>
          </a:p>
          <a:p>
            <a:r>
              <a:rPr lang="en-US" dirty="0"/>
              <a:t>A timeline:</a:t>
            </a:r>
          </a:p>
          <a:p>
            <a:pPr lvl="1"/>
            <a:r>
              <a:rPr lang="en-US" dirty="0"/>
              <a:t>Aristotle: </a:t>
            </a:r>
            <a:r>
              <a:rPr lang="en-US" i="1" dirty="0"/>
              <a:t>pneuma</a:t>
            </a:r>
            <a:r>
              <a:rPr lang="en-US" dirty="0"/>
              <a:t>, or divine breath, the driving force of the brain.</a:t>
            </a:r>
          </a:p>
          <a:p>
            <a:pPr lvl="1"/>
            <a:r>
              <a:rPr lang="en-US" dirty="0"/>
              <a:t>Descartes: “</a:t>
            </a:r>
            <a:r>
              <a:rPr lang="en-US" i="1" dirty="0"/>
              <a:t>animal spirits</a:t>
            </a:r>
            <a:r>
              <a:rPr lang="en-US" dirty="0"/>
              <a:t>" flowed in nerves between the brain and the body.</a:t>
            </a:r>
          </a:p>
          <a:p>
            <a:pPr lvl="1"/>
            <a:r>
              <a:rPr lang="en-US" dirty="0"/>
              <a:t>Galvani (1791): electrical charge caused a frog's leg to contract.</a:t>
            </a:r>
          </a:p>
          <a:p>
            <a:pPr lvl="1"/>
            <a:r>
              <a:rPr lang="en-US" dirty="0"/>
              <a:t>Du Bois-Reymond (1848): sensitive galvanometer recorded </a:t>
            </a:r>
            <a:r>
              <a:rPr lang="en-US" i="1" dirty="0"/>
              <a:t>neural</a:t>
            </a:r>
            <a:r>
              <a:rPr lang="en-US" dirty="0"/>
              <a:t> </a:t>
            </a:r>
            <a:r>
              <a:rPr lang="en-US" i="1" dirty="0"/>
              <a:t>action potential </a:t>
            </a:r>
            <a:r>
              <a:rPr lang="en-US" dirty="0"/>
              <a:t>(voltage change).</a:t>
            </a:r>
          </a:p>
          <a:p>
            <a:pPr lvl="1"/>
            <a:r>
              <a:rPr lang="en-US" dirty="0"/>
              <a:t>Cajal (1890): nerve structures are formed by independent cells that communicate with each other.</a:t>
            </a:r>
          </a:p>
          <a:p>
            <a:pPr lvl="1"/>
            <a:r>
              <a:rPr lang="en-US" dirty="0"/>
              <a:t>Waldeyer (1891):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neuron</a:t>
            </a:r>
            <a:r>
              <a:rPr lang="en-US" dirty="0"/>
              <a:t>. Sherrington (1897):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synapse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7AA6D1-3108-202B-57DE-EBF30E96F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443" y="96467"/>
            <a:ext cx="7779026" cy="6510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75566-C77A-61C6-E3A7-4AF2077C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Slow Brain Bottleneck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B2464-128C-A903-F760-328FCAEACF1D}"/>
              </a:ext>
            </a:extLst>
          </p:cNvPr>
          <p:cNvSpPr txBox="1"/>
          <p:nvPr/>
        </p:nvSpPr>
        <p:spPr>
          <a:xfrm>
            <a:off x="8675204" y="627796"/>
            <a:ext cx="243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(Valenstein, 2005)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2DDDB6-1276-C81A-8E62-2FA999076872}"/>
              </a:ext>
            </a:extLst>
          </p:cNvPr>
          <p:cNvSpPr/>
          <p:nvPr/>
        </p:nvSpPr>
        <p:spPr>
          <a:xfrm>
            <a:off x="4333461" y="3684104"/>
            <a:ext cx="7673008" cy="1351722"/>
          </a:xfrm>
          <a:prstGeom prst="roundRect">
            <a:avLst/>
          </a:prstGeom>
          <a:solidFill>
            <a:srgbClr val="D9D9D9">
              <a:alpha val="7451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2DAC5-0D6F-FCC7-9F03-96EE7E553D15}"/>
              </a:ext>
            </a:extLst>
          </p:cNvPr>
          <p:cNvSpPr txBox="1"/>
          <p:nvPr/>
        </p:nvSpPr>
        <p:spPr>
          <a:xfrm>
            <a:off x="636103" y="3544357"/>
            <a:ext cx="3591340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i="1" dirty="0"/>
              <a:t>How can the </a:t>
            </a:r>
            <a:r>
              <a:rPr lang="en-US" sz="2000" i="1" dirty="0" err="1"/>
              <a:t>electragonist</a:t>
            </a:r>
            <a:r>
              <a:rPr lang="en-US" sz="2000" i="1" dirty="0"/>
              <a:t> explain the 0.2–0.4 millisecond delay that everyone agrees occurs at synapses</a:t>
            </a:r>
            <a:r>
              <a:rPr lang="en-US" sz="2000" dirty="0"/>
              <a:t>?”  </a:t>
            </a:r>
          </a:p>
          <a:p>
            <a:r>
              <a:rPr lang="en-US" sz="2000" dirty="0"/>
              <a:t>(Cannon)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EF152-75AC-6A0F-F285-05E96FA98A29}"/>
              </a:ext>
            </a:extLst>
          </p:cNvPr>
          <p:cNvSpPr txBox="1"/>
          <p:nvPr/>
        </p:nvSpPr>
        <p:spPr>
          <a:xfrm>
            <a:off x="636103" y="5267538"/>
            <a:ext cx="3074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Helvetica" pitchFamily="2" charset="0"/>
              </a:rPr>
              <a:t>chemical neurotransmitters</a:t>
            </a:r>
          </a:p>
        </p:txBody>
      </p:sp>
    </p:spTree>
    <p:extLst>
      <p:ext uri="{BB962C8B-B14F-4D97-AF65-F5344CB8AC3E}">
        <p14:creationId xmlns:p14="http://schemas.microsoft.com/office/powerpoint/2010/main" val="19048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807D9-2923-9F2F-D924-0EEAE07F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Slow Brain Bottleneck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C08E7-B81D-148B-2462-79AC7814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456519" cy="4351338"/>
          </a:xfrm>
        </p:spPr>
        <p:txBody>
          <a:bodyPr>
            <a:normAutofit fontScale="92500"/>
          </a:bodyPr>
          <a:lstStyle/>
          <a:p>
            <a:r>
              <a:rPr lang="en-US" sz="3500" dirty="0"/>
              <a:t>3</a:t>
            </a:r>
            <a:r>
              <a:rPr lang="en-US" sz="3500" baseline="30000" dirty="0"/>
              <a:t>rd</a:t>
            </a:r>
            <a:r>
              <a:rPr lang="en-US" sz="3500" dirty="0"/>
              <a:t> Factor (</a:t>
            </a:r>
            <a:r>
              <a:rPr lang="en-US" sz="3500" i="1" dirty="0"/>
              <a:t>computational efficiency</a:t>
            </a:r>
            <a:r>
              <a:rPr lang="en-US" sz="3500" dirty="0"/>
              <a:t>)</a:t>
            </a:r>
          </a:p>
          <a:p>
            <a:r>
              <a:rPr lang="en-US" dirty="0"/>
              <a:t>Sensor/brain mismatch</a:t>
            </a:r>
          </a:p>
          <a:p>
            <a:pPr lvl="1"/>
            <a:r>
              <a:rPr lang="en-US" dirty="0"/>
              <a:t>slow brain limits what sensory inputs can be analyzed</a:t>
            </a:r>
          </a:p>
          <a:p>
            <a:pPr lvl="1"/>
            <a:r>
              <a:rPr lang="en-US" dirty="0"/>
              <a:t>mid-20</a:t>
            </a:r>
            <a:r>
              <a:rPr lang="en-US" baseline="30000" dirty="0"/>
              <a:t>th</a:t>
            </a:r>
            <a:r>
              <a:rPr lang="en-US" dirty="0"/>
              <a:t> C: chemical neural communication, not electrical</a:t>
            </a:r>
          </a:p>
          <a:p>
            <a:pPr lvl="2"/>
            <a:r>
              <a:rPr lang="en-US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War of Soups and Sparks</a:t>
            </a:r>
            <a:r>
              <a:rPr lang="en-US" i="1" dirty="0"/>
              <a:t> </a:t>
            </a:r>
            <a:r>
              <a:rPr lang="en-US" dirty="0"/>
              <a:t>(Valenstein, 2005)</a:t>
            </a:r>
          </a:p>
          <a:p>
            <a:r>
              <a:rPr lang="en-US" dirty="0"/>
              <a:t>Example: can we "see" a single photon?  </a:t>
            </a:r>
          </a:p>
          <a:p>
            <a:pPr lvl="1"/>
            <a:r>
              <a:rPr lang="en-US" i="1" dirty="0">
                <a:solidFill>
                  <a:schemeClr val="accent1"/>
                </a:solidFill>
              </a:rPr>
              <a:t>Adaptation: </a:t>
            </a:r>
            <a:r>
              <a:rPr lang="en-US" b="1" i="1" dirty="0">
                <a:solidFill>
                  <a:schemeClr val="accent1"/>
                </a:solidFill>
              </a:rPr>
              <a:t>neural filters</a:t>
            </a:r>
            <a:r>
              <a:rPr lang="en-US" i="1" dirty="0">
                <a:solidFill>
                  <a:schemeClr val="accent1"/>
                </a:solidFill>
              </a:rPr>
              <a:t> only allow a signal to pass to the brain to trigger a conscious response when at least 5-9 arrive within &lt; 100 </a:t>
            </a:r>
            <a:r>
              <a:rPr lang="en-US" i="1" dirty="0" err="1">
                <a:solidFill>
                  <a:schemeClr val="accent1"/>
                </a:solidFill>
              </a:rPr>
              <a:t>ms.</a:t>
            </a:r>
            <a:r>
              <a:rPr lang="en-US" i="1" dirty="0"/>
              <a:t> </a:t>
            </a:r>
            <a:r>
              <a:rPr lang="en-US" sz="2200" dirty="0"/>
              <a:t>(Gibbs 1996)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Yes</a:t>
            </a:r>
            <a:r>
              <a:rPr lang="en-US" dirty="0"/>
              <a:t> </a:t>
            </a:r>
            <a:r>
              <a:rPr lang="en-US" sz="2200" dirty="0"/>
              <a:t>(Tinsley </a:t>
            </a:r>
            <a:r>
              <a:rPr lang="en-US" sz="2200" i="1" dirty="0"/>
              <a:t>et al</a:t>
            </a:r>
            <a:r>
              <a:rPr lang="en-US" sz="2200" dirty="0"/>
              <a:t>. 2016)</a:t>
            </a:r>
            <a:r>
              <a:rPr lang="en-US" dirty="0"/>
              <a:t> vs.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No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~5-7 </a:t>
            </a:r>
            <a:r>
              <a:rPr lang="en-US" sz="2200" dirty="0"/>
              <a:t>(Hecht, </a:t>
            </a:r>
            <a:r>
              <a:rPr lang="en-US" sz="2200" dirty="0" err="1"/>
              <a:t>Schlaer</a:t>
            </a:r>
            <a:r>
              <a:rPr lang="en-US" sz="2200" dirty="0"/>
              <a:t> &amp; </a:t>
            </a:r>
            <a:r>
              <a:rPr lang="en-US" sz="2200" dirty="0" err="1"/>
              <a:t>Pirenne</a:t>
            </a:r>
            <a:r>
              <a:rPr lang="en-US" sz="2200" dirty="0"/>
              <a:t> 1942)</a:t>
            </a:r>
            <a:endParaRPr lang="en-US" i="1" dirty="0"/>
          </a:p>
          <a:p>
            <a:pPr lvl="1"/>
            <a:r>
              <a:rPr lang="en-US" sz="2200" i="1" dirty="0"/>
              <a:t>Single photon priming effect</a:t>
            </a:r>
            <a:r>
              <a:rPr lang="en-US" sz="2200" dirty="0"/>
              <a:t> (peak ~3.5 secs)</a:t>
            </a:r>
          </a:p>
        </p:txBody>
      </p:sp>
      <p:pic>
        <p:nvPicPr>
          <p:cNvPr id="4" name="Picture 3" descr="A close-up of a jellyfish&#10;&#10;Description automatically generated with low confidence">
            <a:extLst>
              <a:ext uri="{FF2B5EF4-FFF2-40B4-BE49-F238E27FC236}">
                <a16:creationId xmlns:a16="http://schemas.microsoft.com/office/drawing/2014/main" id="{19FB689C-E86A-6992-7E35-758FC4FB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89" y="2713860"/>
            <a:ext cx="1638030" cy="2181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3C23C-D532-0CE4-3FC4-8667F5E8E256}"/>
              </a:ext>
            </a:extLst>
          </p:cNvPr>
          <p:cNvSpPr txBox="1"/>
          <p:nvPr/>
        </p:nvSpPr>
        <p:spPr>
          <a:xfrm>
            <a:off x="9999479" y="4657621"/>
            <a:ext cx="933269" cy="238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Alfred </a:t>
            </a:r>
            <a:r>
              <a:rPr kumimoji="0" lang="en-US" sz="94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Pasieka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Line Callout 1 (Accent Bar) 5">
            <a:extLst>
              <a:ext uri="{FF2B5EF4-FFF2-40B4-BE49-F238E27FC236}">
                <a16:creationId xmlns:a16="http://schemas.microsoft.com/office/drawing/2014/main" id="{CC8BB8BC-5BE4-4C39-9388-EEDF1F6CEAFF}"/>
              </a:ext>
            </a:extLst>
          </p:cNvPr>
          <p:cNvSpPr/>
          <p:nvPr/>
        </p:nvSpPr>
        <p:spPr>
          <a:xfrm>
            <a:off x="9214769" y="1916333"/>
            <a:ext cx="2502688" cy="662590"/>
          </a:xfrm>
          <a:prstGeom prst="accentCallout1">
            <a:avLst>
              <a:gd name="adj1" fmla="val 113861"/>
              <a:gd name="adj2" fmla="val 102759"/>
              <a:gd name="adj3" fmla="val 283027"/>
              <a:gd name="adj4" fmla="val 54146"/>
            </a:avLst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neurotransmitters</a:t>
            </a:r>
          </a:p>
          <a:p>
            <a:pPr marL="0" marR="0" lvl="0" indent="0" algn="ctr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predates evolution of neurons</a:t>
            </a:r>
          </a:p>
        </p:txBody>
      </p:sp>
      <p:sp>
        <p:nvSpPr>
          <p:cNvPr id="7" name="Line Callout 1 (Accent Bar) 6">
            <a:extLst>
              <a:ext uri="{FF2B5EF4-FFF2-40B4-BE49-F238E27FC236}">
                <a16:creationId xmlns:a16="http://schemas.microsoft.com/office/drawing/2014/main" id="{40E588AF-EF37-C577-35E9-83F169782B4C}"/>
              </a:ext>
            </a:extLst>
          </p:cNvPr>
          <p:cNvSpPr/>
          <p:nvPr/>
        </p:nvSpPr>
        <p:spPr>
          <a:xfrm>
            <a:off x="9294718" y="5030765"/>
            <a:ext cx="2502688" cy="1012464"/>
          </a:xfrm>
          <a:prstGeom prst="accentCallout1">
            <a:avLst>
              <a:gd name="adj1" fmla="val 13868"/>
              <a:gd name="adj2" fmla="val 102758"/>
              <a:gd name="adj3" fmla="val -94978"/>
              <a:gd name="adj4" fmla="val 60415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20-40nm synaptic cleft</a:t>
            </a:r>
          </a:p>
          <a:p>
            <a:pPr marL="0" marR="0" lvl="0" indent="0" algn="ctr" defTabSz="7223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between two neurons</a:t>
            </a:r>
          </a:p>
        </p:txBody>
      </p:sp>
    </p:spTree>
    <p:extLst>
      <p:ext uri="{BB962C8B-B14F-4D97-AF65-F5344CB8AC3E}">
        <p14:creationId xmlns:p14="http://schemas.microsoft.com/office/powerpoint/2010/main" val="267937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B5DAB2-C5F8-B142-9C7F-77A8FD0D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Eye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4375E1-B5FA-0944-A5E1-E2A71E081DBF}"/>
              </a:ext>
            </a:extLst>
          </p:cNvPr>
          <p:cNvSpPr/>
          <p:nvPr/>
        </p:nvSpPr>
        <p:spPr>
          <a:xfrm>
            <a:off x="1366344" y="5901037"/>
            <a:ext cx="2063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webvision.med.utah.edu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B9F1984-608F-854B-82AF-6516471D62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199" y="1940011"/>
            <a:ext cx="5993205" cy="3961026"/>
          </a:xfrm>
        </p:spPr>
      </p:pic>
      <p:sp>
        <p:nvSpPr>
          <p:cNvPr id="15" name="Line Callout 1 14">
            <a:extLst>
              <a:ext uri="{FF2B5EF4-FFF2-40B4-BE49-F238E27FC236}">
                <a16:creationId xmlns:a16="http://schemas.microsoft.com/office/drawing/2014/main" id="{28263F66-88F1-6945-8767-78C66A5ADEB9}"/>
              </a:ext>
            </a:extLst>
          </p:cNvPr>
          <p:cNvSpPr/>
          <p:nvPr/>
        </p:nvSpPr>
        <p:spPr>
          <a:xfrm>
            <a:off x="7328334" y="4337222"/>
            <a:ext cx="4611416" cy="924910"/>
          </a:xfrm>
          <a:prstGeom prst="borderCallout1">
            <a:avLst>
              <a:gd name="adj1" fmla="val 18750"/>
              <a:gd name="adj2" fmla="val -8333"/>
              <a:gd name="adj3" fmla="val -76340"/>
              <a:gd name="adj4" fmla="val -57456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fovea pit (0.2mm diameter)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tightly-packed cones (20/20 vision; color)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of the nerve fibers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D8157DD-C953-3B48-A3B6-9910A37D5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8335" y="1875353"/>
            <a:ext cx="4611415" cy="1804825"/>
          </a:xfrm>
          <a:ln w="38100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300" dirty="0"/>
              <a:t>Non-optimal design: inverted eye (vertebrates) </a:t>
            </a:r>
          </a:p>
          <a:p>
            <a:r>
              <a:rPr lang="en-US" dirty="0"/>
              <a:t>cf. cuttlefish (sensors in front, no blind spot)</a:t>
            </a:r>
          </a:p>
          <a:p>
            <a:r>
              <a:rPr lang="en-US" dirty="0"/>
              <a:t>retina (0.5mm thick): 90% of the area is peripheral vision; </a:t>
            </a:r>
            <a:r>
              <a:rPr lang="en-US" dirty="0">
                <a:solidFill>
                  <a:srgbClr val="FF0000"/>
                </a:solidFill>
              </a:rPr>
              <a:t>50% of the nerve fibers</a:t>
            </a:r>
          </a:p>
          <a:p>
            <a:r>
              <a:rPr lang="en-US" dirty="0"/>
              <a:t>saccadic movement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2688F772-2BAD-344F-8495-3EFB130644C6}"/>
              </a:ext>
            </a:extLst>
          </p:cNvPr>
          <p:cNvSpPr/>
          <p:nvPr/>
        </p:nvSpPr>
        <p:spPr>
          <a:xfrm>
            <a:off x="333632" y="3163330"/>
            <a:ext cx="1032712" cy="1173892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</a:p>
        </p:txBody>
      </p:sp>
      <p:sp>
        <p:nvSpPr>
          <p:cNvPr id="2" name="Line Callout 2 (Border and Accent Bar) 1">
            <a:extLst>
              <a:ext uri="{FF2B5EF4-FFF2-40B4-BE49-F238E27FC236}">
                <a16:creationId xmlns:a16="http://schemas.microsoft.com/office/drawing/2014/main" id="{6E1DBA4F-0981-9D4B-9367-26A6FF5B6453}"/>
              </a:ext>
            </a:extLst>
          </p:cNvPr>
          <p:cNvSpPr/>
          <p:nvPr/>
        </p:nvSpPr>
        <p:spPr>
          <a:xfrm>
            <a:off x="5559777" y="4707240"/>
            <a:ext cx="1320800" cy="66299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5015"/>
              <a:gd name="adj6" fmla="val -32992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bandwidth</a:t>
            </a:r>
          </a:p>
        </p:txBody>
      </p:sp>
    </p:spTree>
    <p:extLst>
      <p:ext uri="{BB962C8B-B14F-4D97-AF65-F5344CB8AC3E}">
        <p14:creationId xmlns:p14="http://schemas.microsoft.com/office/powerpoint/2010/main" val="20546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uiExpand="1" build="p" animBg="1"/>
      <p:bldP spid="18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1621</Words>
  <Application>Microsoft Macintosh PowerPoint</Application>
  <PresentationFormat>Widescreen</PresentationFormat>
  <Paragraphs>207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ACaslonPro</vt:lpstr>
      <vt:lpstr>Aptos</vt:lpstr>
      <vt:lpstr>Aptos Display</vt:lpstr>
      <vt:lpstr>Arial</vt:lpstr>
      <vt:lpstr>Calibri</vt:lpstr>
      <vt:lpstr>Calibri Light</vt:lpstr>
      <vt:lpstr>Helvetica</vt:lpstr>
      <vt:lpstr>Menlo</vt:lpstr>
      <vt:lpstr>Office Theme</vt:lpstr>
      <vt:lpstr>1_Office Theme</vt:lpstr>
      <vt:lpstr>LING/C SC 581:  Advanced Computational Linguistics</vt:lpstr>
      <vt:lpstr>Continuing on from last time</vt:lpstr>
      <vt:lpstr>Aside: Behaviorism and Corpus Linguistics</vt:lpstr>
      <vt:lpstr>Aside: Behaviorism and Corpus Linguistics</vt:lpstr>
      <vt:lpstr>Three Factors in Language Design</vt:lpstr>
      <vt:lpstr>Slow Brain Bottleneck</vt:lpstr>
      <vt:lpstr>Slow Brain Bottleneck</vt:lpstr>
      <vt:lpstr>Slow Brain Bottleneck</vt:lpstr>
      <vt:lpstr>Human Eye</vt:lpstr>
      <vt:lpstr>Sensor/Brain Mismatch</vt:lpstr>
      <vt:lpstr>Sensor/Brain Mismatch</vt:lpstr>
      <vt:lpstr>Contrasting Models of Language</vt:lpstr>
      <vt:lpstr>Syntax Distance Hypothesis</vt:lpstr>
      <vt:lpstr>(Simplest) Merge</vt:lpstr>
      <vt:lpstr>(Simplest) Merge</vt:lpstr>
      <vt:lpstr>Symbolic Model: Merge</vt:lpstr>
      <vt:lpstr>Agreement: linear model inadequate</vt:lpstr>
      <vt:lpstr>Agreement: linear model inadequate</vt:lpstr>
      <vt:lpstr>Agreement: linear model inadequate</vt:lpstr>
      <vt:lpstr>Workspace (WS)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sandiway@mac.com</dc:creator>
  <cp:lastModifiedBy>sandiway@mac.com</cp:lastModifiedBy>
  <cp:revision>6</cp:revision>
  <dcterms:created xsi:type="dcterms:W3CDTF">2026-04-29T19:40:34Z</dcterms:created>
  <dcterms:modified xsi:type="dcterms:W3CDTF">2026-05-04T19:49:17Z</dcterms:modified>
</cp:coreProperties>
</file>