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82" r:id="rId3"/>
    <p:sldId id="283" r:id="rId4"/>
    <p:sldId id="270" r:id="rId5"/>
    <p:sldId id="379" r:id="rId6"/>
    <p:sldId id="381" r:id="rId7"/>
    <p:sldId id="380" r:id="rId8"/>
    <p:sldId id="382" r:id="rId9"/>
    <p:sldId id="388" r:id="rId10"/>
    <p:sldId id="259" r:id="rId11"/>
    <p:sldId id="385" r:id="rId12"/>
    <p:sldId id="389" r:id="rId13"/>
    <p:sldId id="390" r:id="rId14"/>
    <p:sldId id="386" r:id="rId15"/>
    <p:sldId id="387" r:id="rId16"/>
    <p:sldId id="394" r:id="rId17"/>
    <p:sldId id="383" r:id="rId18"/>
    <p:sldId id="392" r:id="rId19"/>
    <p:sldId id="393" r:id="rId20"/>
    <p:sldId id="391" r:id="rId21"/>
    <p:sldId id="284" r:id="rId22"/>
    <p:sldId id="285" r:id="rId23"/>
    <p:sldId id="286" r:id="rId24"/>
    <p:sldId id="287" r:id="rId25"/>
    <p:sldId id="378" r:id="rId26"/>
    <p:sldId id="3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4"/>
    <p:restoredTop sz="94658"/>
  </p:normalViewPr>
  <p:slideViewPr>
    <p:cSldViewPr snapToGrid="0">
      <p:cViewPr varScale="1">
        <p:scale>
          <a:sx n="85" d="100"/>
          <a:sy n="85" d="100"/>
        </p:scale>
        <p:origin x="20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Grammar size vs # Parses for </a:t>
            </a:r>
          </a:p>
          <a:p>
            <a:pPr>
              <a:defRPr/>
            </a:pPr>
            <a:r>
              <a:rPr lang="en-US" i="1"/>
              <a:t>the man saw the boy with a telescope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96376811594203E-2"/>
          <c:y val="0.17821231078808403"/>
          <c:w val="0.91986714975845407"/>
          <c:h val="0.701612469543850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Parses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32</c:v>
                </c:pt>
                <c:pt idx="1">
                  <c:v>45</c:v>
                </c:pt>
                <c:pt idx="2">
                  <c:v>92</c:v>
                </c:pt>
                <c:pt idx="3">
                  <c:v>106</c:v>
                </c:pt>
                <c:pt idx="4">
                  <c:v>155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88</c:v>
                </c:pt>
                <c:pt idx="3">
                  <c:v>97</c:v>
                </c:pt>
                <c:pt idx="4">
                  <c:v>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0C-5B40-9C00-92112FADD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0106864"/>
        <c:axId val="1832789296"/>
      </c:scatterChart>
      <c:valAx>
        <c:axId val="100010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rules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789296"/>
        <c:crosses val="autoZero"/>
        <c:crossBetween val="midCat"/>
        <c:majorUnit val="10"/>
      </c:valAx>
      <c:valAx>
        <c:axId val="183278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parses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10686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7198-EF1A-384B-21E6-9CCB123CB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6BEC7-67B6-0A0B-E2B2-AF21D0625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828C-6081-CEA2-28BE-A602201D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1465-2529-7697-35D9-0204E0DA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33AB-710F-51BE-EDA7-38DD5B17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56EF-DDA3-34BA-58D0-D2566A3E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AC009-9E93-A3A0-E285-D0A858515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8D3F7-5243-E499-D706-320C801A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4B542-1BFC-9731-12E8-BCB3B33E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ECCE3-2044-2613-0ECF-B26CC513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4C885-D0A5-B227-C71C-E246167F8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DCA0B-054C-B045-F4F9-D68BBDE62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AF234-8FBB-B162-CECF-A7C7E33F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5178D-432A-CF39-D3F2-3670640C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458EA-8E68-3643-023D-F7D74A6A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7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251E-56FF-0CDE-226F-0AAFBB4AA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B3236-414F-3581-CAE3-748B16BA1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611C-940C-0A6C-F1B0-20495DD4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02C20-5FC1-4E7B-D22E-5EFDB022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C891-461A-E153-A6DC-C418F977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4E09-45EE-34C1-87E0-ED5BDEA1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177A-3D68-FFA3-9672-EC5BD599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D661E-7DCB-82D0-5312-7AEB38CF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58573-1D73-BA3D-992D-88E87596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7E80-C24B-DCF2-77F0-093551C3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0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9DA8-897D-B9C7-E7A3-A06EE9E4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52B41-AB3E-A789-7B7E-0F46C2E79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5978-D1DE-A9E5-E1F2-676D1A8F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E3C8-B4DE-C9F8-2B4F-4467C4AC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778E7-7CC6-4D6E-C93B-55D80AA8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0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B73F-09BC-530E-7F53-2E55D3A0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0845-7BF0-C27F-C2A7-95E2EF960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6B882-0149-E7DF-B6A6-A57A0FCD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CC2E5-B424-17E3-43E2-8E72FCBA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2CD8F-E020-B0E9-0306-2A7E254F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649B3-0654-27AE-BF5C-F006EA94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82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A5F1-61EB-13D1-1F94-C2F84561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11F26-BE57-7DC2-AC81-762786DE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AE32E-2B86-3F71-8CC5-DF2882D1F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8C5AD-2DA7-CC73-8BEA-124A2060E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EEC0A-093B-A36E-0E6E-968CB1A78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7608C-487A-9525-DADC-D89734AE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4E494-BAF5-CD67-F55D-261C4529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F1C74-11EE-8432-63BD-BDAF57F7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4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7CE8-71BE-30B1-055E-84DF438E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4C599-9366-9E7E-43DA-EE0EDABF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6F856-3934-304F-268A-DB5999CA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8941F-A70F-0667-94CC-D843207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8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067A4-F734-6722-9691-A003CEB2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F2CD3-9168-D26C-A148-54E75827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D77B7-9F0D-EC27-CCEB-082C046A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7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6EA-153D-0E25-EECF-C3E1C4E5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D61C-4F32-545A-02A4-70C8702A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8227B-B994-C190-9AE8-57C2B8906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8A866-DE72-6A8A-1684-A0111555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1F1A0-1C70-202A-29F3-F7DCFE6F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CA52B-0523-D12C-032A-F4264473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9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FCE5-CAB4-F470-B3A2-6873129D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8C02-BDAA-9543-DC69-14401450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CFA5-12C0-8836-B14E-517FA381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A4C1A-6D00-2260-3311-393669CE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CFB24-65C7-3324-542D-9369F842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549E-D26E-EB31-01D8-97499F92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CC54C-C175-8DC7-4130-E549EDCF0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3F261-EAA8-7481-1A4E-3576308C6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C80B-CFB7-BC64-B4FD-432389E6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0EFF7-A836-6FA6-EA2F-C53A3DC9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B892E-5BD9-7C82-5CAF-788D0192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0B58-C443-95B2-1309-07A60A21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11873-07C4-8498-230E-8967F7119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D319F-7A17-A292-6CCA-06DEC2D2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12980-9086-0AF8-5B52-1646269A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3956E-EB57-1C42-A272-D60CBFA1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5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2EFA0-7EA7-BA0C-C9A5-3EA5C413B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B3E1C-E414-A0D2-5A85-2F331AF74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B5C6F-12B4-F5A3-E672-89ECC78D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D440-12A6-AF94-2D93-3767C175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FADB0-E1DE-FD65-1F37-EC782F6B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4077-4AEA-5937-FEF6-88920D45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9CE0D-E9B8-79F2-2A80-F9F17A7F9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A467F-D332-F8A5-3DAF-895CDF29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D718-FE24-0F8C-E53D-EFE91743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C6A83-F08F-0B2B-CFBC-72688596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7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FF87-AD61-D670-C50B-66F895DE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2902-C13E-7F03-9544-8A560D6AE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85FAD-327D-DBA3-73AB-A9E1BDE6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27AAF-F159-CB33-D766-2CB3F4CD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9F206-E4A8-6F3C-DCC8-92EA9F98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A89B2-7E3E-EEEF-41F1-EDC32651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2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A213-C894-686E-380E-6CD9ED0E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BAF05-0444-AA48-6387-291ED1C53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25914-AF3B-62E5-7286-B6E869C26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FD9BC-D0A3-F1A7-8BB2-96904EC61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A8CEF-B7CE-B3B3-0C3D-5A8CB893F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F8752-E502-E277-119A-90852E05C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DFDDC-B549-0AB5-8F64-E1B5124A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E6720-876A-9E47-149E-FA7D5CE3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91CD-EAC5-3961-F9F0-026C54C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7E999-44B6-B10E-D6E0-53299778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F78B1-AEBE-194C-05C9-65B96EB0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C3198-40D7-578D-E418-D8C74C82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0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1B0EC-C346-7799-21CB-403DB00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12E3F-586E-3633-14F4-1F12EEFF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496C-4693-99C3-89D5-D1B77933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4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FD96-57AF-9582-BE06-F21AF1FF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5B180-73F1-F21B-1744-81299187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9BE62-AE0A-706A-3E39-A889AB1B1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29015-C344-5097-B9AC-A149C2C4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E80C6-035E-E98C-ECC4-CDE08A0B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B1F07-B1D9-72E6-41A2-D134E84A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3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DF2B-0699-9539-44AC-1B17A42D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3C1C6-3854-3774-84F1-3A5B648B6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C4A85-A263-05A0-46DC-9D704A696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83E9A-6081-23A1-A850-AD98FC80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EFC4-A592-4269-D734-FC0664C9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D40A0-25CC-2175-6358-02CFE46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EEC7A8-2510-F8C2-74CE-A725F967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19D0B-7918-79CE-5868-94C55EEC3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49F96-F106-1DBD-1DFE-6253030AF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84E68-FAB4-544F-B387-4EF21E58D2B6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B9AEF-F7FF-0F3C-399B-3816E41FC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AA473-68E3-CFE8-765B-43BFD3239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5041C0-0A41-1E49-B5CE-AC93E0C3E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9CA4C-DF93-81CA-8E75-61A89A2D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B104A-37EE-CB37-05B4-445258EFE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28319-004D-0876-0F9F-9EDA799F4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3473-67B6-084F-9167-123D5E9A0C71}" type="datetimeFigureOut">
              <a:rPr lang="en-US" smtClean="0"/>
              <a:t>4/19/26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D97C1-3BDF-5137-34A6-EAA8098C6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17D3-6472-6285-8F65-F28783F28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andiway@arizona.eduSUBJEC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43580"/>
            <a:ext cx="9144000" cy="1414220"/>
          </a:xfrm>
        </p:spPr>
        <p:txBody>
          <a:bodyPr/>
          <a:lstStyle/>
          <a:p>
            <a:r>
              <a:rPr lang="en-US" dirty="0"/>
              <a:t>Lecture 25</a:t>
            </a:r>
          </a:p>
        </p:txBody>
      </p:sp>
    </p:spTree>
    <p:extLst>
      <p:ext uri="{BB962C8B-B14F-4D97-AF65-F5344CB8AC3E}">
        <p14:creationId xmlns:p14="http://schemas.microsoft.com/office/powerpoint/2010/main" val="8773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EF4A5-1466-70B4-728E-8780C24A3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5D78-6FED-F2CA-FFBD-2DF18A23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make_lexicalrules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4BCB65-A3CB-9B6B-8A68-3A43289D19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0073" y="1825625"/>
            <a:ext cx="6012593" cy="2711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FF7C26-A368-BB47-F184-AB36D532E3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2689" y="1825625"/>
            <a:ext cx="4451111" cy="3421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063F3F-8A5F-905A-55DA-DCD057EC31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2118" r="34554"/>
          <a:stretch>
            <a:fillRect/>
          </a:stretch>
        </p:blipFill>
        <p:spPr>
          <a:xfrm>
            <a:off x="6902689" y="5569935"/>
            <a:ext cx="3533846" cy="7450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B079DF-83F3-9993-D469-C5E759E30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73" y="4672561"/>
            <a:ext cx="6003700" cy="1931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08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C33B-EA1E-5EFC-42CF-80D65A6C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make_syntaxrules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66A28-8E9C-0AA6-B84C-5A0D4E5BE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7429"/>
            <a:ext cx="9811466" cy="1613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F115A-AFAD-3997-E3E0-963D436DF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06396"/>
            <a:ext cx="9946097" cy="466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307CAC-B0F7-F062-64F6-42912170E3C1}"/>
              </a:ext>
            </a:extLst>
          </p:cNvPr>
          <p:cNvSpPr txBox="1"/>
          <p:nvPr/>
        </p:nvSpPr>
        <p:spPr>
          <a:xfrm>
            <a:off x="838200" y="4616210"/>
            <a:ext cx="100795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rules[:30]</a:t>
            </a: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['S -&gt; S S', 'S -&gt; PP NP-SBJ VP', 'PP -&gt; IN NP', 'NP -&gt; JJ NN', 'NP-SBJ -&gt; RB NN', 'VP -&gt; VBZ S', 'S -&gt; NP-SBJ ADJP-PRD', 'NP-SBJ -&gt; NONE', 'ADJP-PRD -&gt; ADJP PP', 'ADJP -&gt; JJR', 'PP -&gt; IN SBAR-NOM', 'SBAR-NOM -&gt; WHNP S', 'WHNP -&gt; WP', 'S -&gt; NP-SBJ VP', 'NP-SBJ -&gt; DT NN NNS', 'VP -&gt; VB VP', 'VP -&gt; VBN S', 'S -&gt; NP-SBJ S-NOM-PRD', 'NP-SBJ -&gt; NONE', 'S-NOM-PRD -&gt; NP-SBJ VP', 'NP-SBJ -&gt; NONE', 'VP -&gt; NN NP', 'NP -&gt; JJ', 'S -&gt; S-ADV NP-SBJ VP', 'S-ADV -&gt; NP-SBJ VP', 'NP-SBJ -&gt; DT', 'VP -&gt; VBZ', 'NP-SBJ -&gt; NN', 'VP -&gt; VBZ ADJP-PRD SBAR-ADV', 'ADJP-PRD -&gt; RB JJ']</a:t>
            </a:r>
          </a:p>
        </p:txBody>
      </p:sp>
    </p:spTree>
    <p:extLst>
      <p:ext uri="{BB962C8B-B14F-4D97-AF65-F5344CB8AC3E}">
        <p14:creationId xmlns:p14="http://schemas.microsoft.com/office/powerpoint/2010/main" val="29834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019FC-A78B-589B-20B8-E48A49F21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E789-8A79-3075-2E07-EC5A01BC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make_syntaxrules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BEFD5-6EB3-0DD0-AD97-F96F4157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316"/>
            <a:ext cx="10515600" cy="250256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mc_rules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[:40]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['S -&gt; NP-SBJ VP', 'PP -&gt; IN NP', 'NP-SBJ -&gt; NONE', 'NP -&gt; DT NN', 'NP-SBJ -&gt; PRP', 'NP -&gt; NP PP', 'VP -&gt; TO VP', 'NP -&gt; NN', 'NP -&gt; NONE', 'PP-LOC -&gt; IN NP', 'ADVP -&gt; RB', 'NP -&gt; DT JJ NN', 'NP -&gt; NNS', 'VP -&gt; MD VP', 'SBAR -&gt; WHNP S', 'NP -&gt; NNP', 'VP -&gt; VB NP', 'NP -&gt; PRP', 'PP-TMP -&gt; IN NP', 'SBAR -&gt; NONE S', 'PP-CLR -&gt; IN NP', 'NP -&gt; NNP NNP', 'NP-SBJ -&gt; DT NN', 'NP -&gt; JJ NNS', 'NP -&gt; NP SBAR', 'SBAR -&gt; IN S', 'NP-SBJ -&gt; NP PP', 'VP -&gt; VBD VP', 'NP-SBJ -&gt; NNP', 'VP -&gt; VBD SBAR', 'ADVP-TMP -&gt; RB', 'VP -&gt; VBD NP', 'PP -&gt; TO NP', 'QP -&gt; CD CD', 'S -&gt; NONE', 'WHNP -&gt; WDT', 'NP -&gt; DT NNS', 'VP -&gt; VBZ VP', 'VP -&gt; VBG NP', 'NP-SBJ -&gt; NNP NNP']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4847C6B-AADF-481F-D952-62F2D6A3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7429"/>
            <a:ext cx="9811466" cy="1613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632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B52EC-D797-07E7-157D-7A8DB7F4A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167E-7BEE-5BBA-D7B0-4E89C449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02EECA-7521-F17B-03CF-6A9E0D67A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6341"/>
            <a:ext cx="10515600" cy="2247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5FC23-4AC2-12B8-06B0-8DE35BED970C}"/>
              </a:ext>
            </a:extLst>
          </p:cNvPr>
          <p:cNvSpPr txBox="1"/>
          <p:nvPr/>
        </p:nvSpPr>
        <p:spPr>
          <a:xfrm>
            <a:off x="838200" y="4469347"/>
            <a:ext cx="10932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find_scfg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("Mary persuaded John to leave")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["TO -&gt; 'to'", "NNP -&gt; 'Mary'", "NNP -&gt; 'John'", "VB -&gt; 'leave'", "VBN -&gt; 'persuaded'"]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30D5D-71D6-BE47-31DE-1944F11303D3}"/>
              </a:ext>
            </a:extLst>
          </p:cNvPr>
          <p:cNvSpPr txBox="1"/>
          <p:nvPr/>
        </p:nvSpPr>
        <p:spPr>
          <a:xfrm>
            <a:off x="897212" y="5469183"/>
            <a:ext cx="934681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lex: list of lexical rules to use (overrides default)</a:t>
            </a:r>
          </a:p>
          <a:p>
            <a:pPr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example lexical rule: "DT -&gt; 'the'"</a:t>
            </a:r>
          </a:p>
        </p:txBody>
      </p:sp>
    </p:spTree>
    <p:extLst>
      <p:ext uri="{BB962C8B-B14F-4D97-AF65-F5344CB8AC3E}">
        <p14:creationId xmlns:p14="http://schemas.microsoft.com/office/powerpoint/2010/main" val="17854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4EBF9-3239-E121-D3A4-BB401AC55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8D79-45FB-054E-DBDB-0AA2CF04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F5F0624-4A16-727A-3240-D18E266A8B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3549"/>
            <a:ext cx="4737577" cy="30531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7A395F-529E-3374-0F8A-F360FF22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96404"/>
            <a:ext cx="7772400" cy="1291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7B289-EE5F-01A7-7430-3BC2E202DDBC}"/>
              </a:ext>
            </a:extLst>
          </p:cNvPr>
          <p:cNvSpPr txBox="1"/>
          <p:nvPr/>
        </p:nvSpPr>
        <p:spPr>
          <a:xfrm>
            <a:off x="6096000" y="2046753"/>
            <a:ext cx="3048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mc_rules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13485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BBFCA75-E001-8F9C-7109-41527B4919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00933" y="3584997"/>
            <a:ext cx="5181600" cy="13893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5B1C64-B055-1997-837F-5A26BBBD943D}"/>
              </a:ext>
            </a:extLst>
          </p:cNvPr>
          <p:cNvCxnSpPr>
            <a:stCxn id="6" idx="1"/>
          </p:cNvCxnSpPr>
          <p:nvPr/>
        </p:nvCxnSpPr>
        <p:spPr>
          <a:xfrm flipH="1">
            <a:off x="5231567" y="2369919"/>
            <a:ext cx="864433" cy="253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8092E3-4CDD-7898-8862-1DDA1343EBFC}"/>
              </a:ext>
            </a:extLst>
          </p:cNvPr>
          <p:cNvCxnSpPr>
            <a:cxnSpLocks/>
          </p:cNvCxnSpPr>
          <p:nvPr/>
        </p:nvCxnSpPr>
        <p:spPr>
          <a:xfrm flipH="1">
            <a:off x="2728210" y="4760597"/>
            <a:ext cx="672059" cy="668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B0A407-F037-C762-ADD5-B8DC14B2B58B}"/>
              </a:ext>
            </a:extLst>
          </p:cNvPr>
          <p:cNvCxnSpPr>
            <a:cxnSpLocks/>
          </p:cNvCxnSpPr>
          <p:nvPr/>
        </p:nvCxnSpPr>
        <p:spPr>
          <a:xfrm flipV="1">
            <a:off x="5044594" y="3747299"/>
            <a:ext cx="1156339" cy="76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8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F8A0-FE46-457F-A2DA-8B7532CB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6C8977-082A-14D2-E9C9-0E90915D4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5950"/>
            <a:ext cx="10624455" cy="498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6F73C83-D2C9-7608-707E-846C431F3A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79233"/>
            <a:ext cx="4978400" cy="2260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B155985E-5B43-C69D-B1C4-96AC9EBF84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655517"/>
            <a:ext cx="5181600" cy="333925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D50B4E-F29C-5DA4-5B48-A82237B0114F}"/>
              </a:ext>
            </a:extLst>
          </p:cNvPr>
          <p:cNvCxnSpPr>
            <a:cxnSpLocks/>
          </p:cNvCxnSpPr>
          <p:nvPr/>
        </p:nvCxnSpPr>
        <p:spPr>
          <a:xfrm flipH="1" flipV="1">
            <a:off x="3984171" y="3516086"/>
            <a:ext cx="3301049" cy="381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1DD339-DB1C-4108-3183-D6C5A5BDF3C6}"/>
              </a:ext>
            </a:extLst>
          </p:cNvPr>
          <p:cNvCxnSpPr>
            <a:cxnSpLocks/>
          </p:cNvCxnSpPr>
          <p:nvPr/>
        </p:nvCxnSpPr>
        <p:spPr>
          <a:xfrm flipV="1">
            <a:off x="4197246" y="2203554"/>
            <a:ext cx="1379095" cy="1439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5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9A6B1-C11A-7CEE-A710-58814CADC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2AB9-0D50-075D-38E7-3456ACE0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/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FE67A3B0-000A-2B0A-D216-2E5E8F46E6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31667"/>
            <a:ext cx="5181600" cy="33392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F57B58-AFDB-F86D-B31A-D77FB09F19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7739" y="1385686"/>
            <a:ext cx="6544569" cy="18919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F23D17-10FA-39EC-D73F-0CEC8F913323}"/>
              </a:ext>
            </a:extLst>
          </p:cNvPr>
          <p:cNvCxnSpPr>
            <a:cxnSpLocks/>
          </p:cNvCxnSpPr>
          <p:nvPr/>
        </p:nvCxnSpPr>
        <p:spPr>
          <a:xfrm flipV="1">
            <a:off x="3417757" y="1690688"/>
            <a:ext cx="2458387" cy="3645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40FD1-394D-EFFF-A61A-651195BC4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3D44-2365-61A0-3A24-28679F7A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209E1F-E410-A610-0AD0-896846DC1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516" y="1860867"/>
            <a:ext cx="11339484" cy="2256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BA1C58-66F9-D592-F83C-06ED6E6BF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85586"/>
            <a:ext cx="7772400" cy="230728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640B4-CA10-3535-FE12-123522D8B88D}"/>
              </a:ext>
            </a:extLst>
          </p:cNvPr>
          <p:cNvCxnSpPr>
            <a:cxnSpLocks/>
          </p:cNvCxnSpPr>
          <p:nvPr/>
        </p:nvCxnSpPr>
        <p:spPr>
          <a:xfrm flipH="1">
            <a:off x="1289154" y="2248525"/>
            <a:ext cx="1918741" cy="1937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75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2BC1B-9BFB-F32B-BD67-C8A0ABA4E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081B-A113-FA89-69BF-99F1F902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4F7DA4-0CD2-94E7-57D8-F0A18F9A1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828" y="1690688"/>
            <a:ext cx="6188243" cy="46653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D3FB8-3AF6-C0A2-1C71-C50751049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784" y="1690688"/>
            <a:ext cx="4095920" cy="2890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A73C12F-33F4-5EDA-EC8C-E819C82AB1F5}"/>
              </a:ext>
            </a:extLst>
          </p:cNvPr>
          <p:cNvSpPr/>
          <p:nvPr/>
        </p:nvSpPr>
        <p:spPr>
          <a:xfrm>
            <a:off x="1379095" y="5351489"/>
            <a:ext cx="4452079" cy="794478"/>
          </a:xfrm>
          <a:prstGeom prst="roundRect">
            <a:avLst/>
          </a:prstGeom>
          <a:solidFill>
            <a:srgbClr val="D9D9D9">
              <a:alpha val="2823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6946C-D382-5AA0-A541-CDF8E23F0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3A68-334D-F828-AFD1-B5846268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9639-35A2-4077-5073-7F46AC76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3998" cy="295950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find_scfg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("Mary persuaded John to leave")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["TO -&gt; 'to'", "NNP -&gt; 'Mary'", "NNP -&gt; 'John'", "VB -&gt; 'leave'", "VBN -&gt; 'persuaded'"]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Begin CFG grow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Parses: 2, # syntax rules: 115 (minus 4 blocked), # lexical rules: 5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 (NP-SBJ (NNP Mary)) (VP (VBN persuaded) (NP (NP (NNP John)) (VP (TO to) (VP (VB leave))))))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 (NP-SBJ (NNP Mary)) (VP (VBN persuaded) (S (NP-SBJ (NNP John)) (VP (TO to) (VP (VB leave))))))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grow CFG time: 0.08 (s)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"(S (NP-SBJ (NNP Mary)) (VP (VBN persuaded) (S (NP-SBJ (NNP John)) (VP (TO to) (VP (VB leave))))))"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nltk.Tree.fromstring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(s)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t.draw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26396-3090-C4EA-D06C-C5CB1B28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131" y="3960681"/>
            <a:ext cx="3213577" cy="2570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62120-77FC-3EF1-67CC-593926CFC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71" y="3960681"/>
            <a:ext cx="2863324" cy="2606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0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4FBD-C872-7BB6-C868-36AB506B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073A1-CC56-72A2-2C5D-55415FF75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Explaining the code used last time for the experiment:</a:t>
            </a:r>
          </a:p>
          <a:p>
            <a:pPr lvl="1"/>
            <a:r>
              <a:rPr lang="en-US" sz="2800" i="1" dirty="0">
                <a:solidFill>
                  <a:schemeClr val="accent1"/>
                </a:solidFill>
              </a:rPr>
              <a:t>Let’s look inside the file</a:t>
            </a: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sz="3200" dirty="0"/>
          </a:p>
          <a:p>
            <a:r>
              <a:rPr lang="en-US" sz="3200" dirty="0"/>
              <a:t>Homework 11</a:t>
            </a:r>
          </a:p>
        </p:txBody>
      </p:sp>
    </p:spTree>
    <p:extLst>
      <p:ext uri="{BB962C8B-B14F-4D97-AF65-F5344CB8AC3E}">
        <p14:creationId xmlns:p14="http://schemas.microsoft.com/office/powerpoint/2010/main" val="27819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E572-0031-14CF-5135-A1710709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6B5B-D042-9020-A7C0-5F0CD63AB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66725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/>
              <a:t>Run the Python code (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</a:t>
            </a:r>
            <a:r>
              <a:rPr lang="en-US" sz="3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4400" i="1" dirty="0"/>
              <a:t>interactive mode</a:t>
            </a:r>
            <a:r>
              <a:rPr lang="en-US" sz="4400" dirty="0"/>
              <a:t>):</a:t>
            </a:r>
          </a:p>
          <a:p>
            <a:pPr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python3 -</a:t>
            </a:r>
            <a:r>
              <a:rPr lang="en-US" sz="25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find_scfg.py</a:t>
            </a:r>
            <a:endParaRPr lang="en-US" sz="25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Creates lexical and syntactic rules from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</a:t>
            </a: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stored in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mc_wts</a:t>
            </a: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mc_rules</a:t>
            </a:r>
            <a:endParaRPr lang="en-US" sz="2500" dirty="0">
              <a:solidFill>
                <a:schemeClr val="accent2">
                  <a:lumMod val="75000"/>
                </a:schemeClr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500" dirty="0" err="1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find_scfg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500" i="1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string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) </a:t>
            </a: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finds the smallest CFG that can parse string.</a:t>
            </a:r>
          </a:p>
          <a:p>
            <a:pPr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rules are added to the grammar in order of frequency: high &gt; low.</a:t>
            </a:r>
          </a:p>
          <a:p>
            <a:pPr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optional parameters:</a:t>
            </a:r>
          </a:p>
          <a:p>
            <a:pPr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parses=1, </a:t>
            </a:r>
            <a:r>
              <a:rPr lang="en-US" sz="2500" b="1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ec</a:t>
            </a:r>
            <a:r>
              <a:rPr lang="en-US" sz="2500" b="1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=False</a:t>
            </a: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printparses</a:t>
            </a: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=True, </a:t>
            </a:r>
            <a:r>
              <a:rPr lang="en-US" sz="2500" b="1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printgrammar</a:t>
            </a:r>
            <a:r>
              <a:rPr lang="en-US" sz="2500" b="1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=False</a:t>
            </a: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lex=None, …</a:t>
            </a:r>
          </a:p>
          <a:p>
            <a:pPr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parses: # of parses for string the smallest CFG must produce.</a:t>
            </a:r>
          </a:p>
          <a:p>
            <a:pPr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2500" b="1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ec</a:t>
            </a: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True, permits -NONE- -&gt; ''</a:t>
            </a:r>
          </a:p>
          <a:p>
            <a:pPr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printparses</a:t>
            </a: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True, prints the parses found.</a:t>
            </a:r>
          </a:p>
          <a:p>
            <a:pPr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2500" b="1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printgrammar</a:t>
            </a: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True, prints the CFG found.</a:t>
            </a:r>
          </a:p>
          <a:p>
            <a:pPr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lex: list of lexical rules to use (overrides default)</a:t>
            </a:r>
          </a:p>
          <a:p>
            <a:pPr>
              <a:buNone/>
            </a:pPr>
            <a:r>
              <a:rPr lang="en-US" sz="25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example lexical rule: "DT -&gt; 'the'"</a:t>
            </a:r>
          </a:p>
        </p:txBody>
      </p:sp>
    </p:spTree>
    <p:extLst>
      <p:ext uri="{BB962C8B-B14F-4D97-AF65-F5344CB8AC3E}">
        <p14:creationId xmlns:p14="http://schemas.microsoft.com/office/powerpoint/2010/main" val="3779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B5D58-0C36-D768-BAC0-AD6FADB02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66B9-B89C-5A5B-6243-6F8C2C65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0E6FE-2578-5628-1840-1052B5FE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4500" dirty="0">
                <a:solidFill>
                  <a:prstClr val="black"/>
                </a:solidFill>
              </a:rPr>
              <a:t>Setup: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effectLst/>
                <a:latin typeface="Menlo" panose="020B0609030804020204" pitchFamily="49" charset="0"/>
              </a:rPr>
              <a:t>20:53:51</a:t>
            </a:r>
          </a:p>
          <a:p>
            <a:pPr>
              <a:buNone/>
            </a:pPr>
            <a:r>
              <a:rPr lang="en-US" sz="2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Productions: 3,131,242</a:t>
            </a:r>
          </a:p>
          <a:p>
            <a:pPr>
              <a:buNone/>
            </a:pPr>
            <a:r>
              <a:rPr lang="en-US" sz="2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Lexical rules: 1,740,895</a:t>
            </a:r>
          </a:p>
          <a:p>
            <a:pPr>
              <a:buNone/>
            </a:pPr>
            <a:r>
              <a:rPr lang="en-US" sz="2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Syntax rules: 1,390,347</a:t>
            </a:r>
          </a:p>
          <a:p>
            <a:pPr>
              <a:buNone/>
            </a:pPr>
            <a:r>
              <a:rPr lang="en-US" sz="2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Total time: 23 (s)</a:t>
            </a:r>
          </a:p>
          <a:p>
            <a:pPr>
              <a:buNone/>
            </a:pPr>
            <a:r>
              <a:rPr lang="en-US" sz="23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3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mc_wts</a:t>
            </a:r>
            <a:r>
              <a:rPr lang="en-US" sz="2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[:10]</a:t>
            </a:r>
          </a:p>
          <a:p>
            <a:pPr>
              <a:buNone/>
            </a:pPr>
            <a:r>
              <a:rPr lang="en-US" sz="2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[((',', ','), 84260), (('the', 'DT'), 73202), (('.', '.'), 70385), (('of', 'IN'), 39294), (('to', 'TO'), 37024), (('a', 'DT'), 32606), (('and', 'CC'), 30415), (('in', 'IN'), 24902), (('*-1', 'NONE'), 20268), (('*', 'NONE'), 17363)]</a:t>
            </a:r>
          </a:p>
          <a:p>
            <a:pPr>
              <a:buNone/>
            </a:pPr>
            <a:r>
              <a:rPr lang="en-US" sz="23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3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mc_rules</a:t>
            </a:r>
            <a:r>
              <a:rPr lang="en-US" sz="2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[:10]</a:t>
            </a:r>
          </a:p>
          <a:p>
            <a:pPr>
              <a:buNone/>
            </a:pPr>
            <a:r>
              <a:rPr lang="en-US" sz="23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['S -&gt; NP-SBJ VP', 'PP -&gt; IN NP', 'NP-SBJ -&gt; NONE', 'NP -&gt; DT NN', 'NP-SBJ -&gt; PRP', 'NP -&gt; NP PP', 'VP -&gt; TO VP', 'NP -&gt; NN', 'NP -&gt; NONE', 'PP-LOC -&gt; IN NP']</a:t>
            </a:r>
          </a:p>
        </p:txBody>
      </p:sp>
      <p:sp>
        <p:nvSpPr>
          <p:cNvPr id="4" name="Down Arrow Callout 3">
            <a:extLst>
              <a:ext uri="{FF2B5EF4-FFF2-40B4-BE49-F238E27FC236}">
                <a16:creationId xmlns:a16="http://schemas.microsoft.com/office/drawing/2014/main" id="{2E247D4E-B361-5115-54EF-E212279FD6FA}"/>
              </a:ext>
            </a:extLst>
          </p:cNvPr>
          <p:cNvSpPr/>
          <p:nvPr/>
        </p:nvSpPr>
        <p:spPr>
          <a:xfrm>
            <a:off x="5118537" y="3584028"/>
            <a:ext cx="3481766" cy="62011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top-10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most_common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word tags</a:t>
            </a:r>
          </a:p>
        </p:txBody>
      </p:sp>
      <p:sp>
        <p:nvSpPr>
          <p:cNvPr id="5" name="Up Arrow Callout 4">
            <a:extLst>
              <a:ext uri="{FF2B5EF4-FFF2-40B4-BE49-F238E27FC236}">
                <a16:creationId xmlns:a16="http://schemas.microsoft.com/office/drawing/2014/main" id="{FC7F4389-F9EA-C32E-7C9D-5506A1361E1D}"/>
              </a:ext>
            </a:extLst>
          </p:cNvPr>
          <p:cNvSpPr/>
          <p:nvPr/>
        </p:nvSpPr>
        <p:spPr>
          <a:xfrm>
            <a:off x="5023943" y="5962541"/>
            <a:ext cx="3670953" cy="681037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top-10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most_common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syntax rules</a:t>
            </a:r>
          </a:p>
        </p:txBody>
      </p:sp>
    </p:spTree>
    <p:extLst>
      <p:ext uri="{BB962C8B-B14F-4D97-AF65-F5344CB8AC3E}">
        <p14:creationId xmlns:p14="http://schemas.microsoft.com/office/powerpoint/2010/main" val="30402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85D73-5C3C-15FE-8776-05918CEDF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17957-785D-7335-DDC3-4B10C1E3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90FB7-08F4-11BE-EB94-F169597DC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T1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run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dirty="0"/>
              <a:t> on "</a:t>
            </a:r>
            <a:r>
              <a:rPr lang="en-US" i="1" dirty="0"/>
              <a:t>John saw Mary</a:t>
            </a:r>
            <a:r>
              <a:rPr lang="en-US" dirty="0"/>
              <a:t>" vs. "</a:t>
            </a:r>
            <a:r>
              <a:rPr lang="en-US" i="1" dirty="0"/>
              <a:t>John likes Mary</a:t>
            </a:r>
            <a:r>
              <a:rPr lang="en-US" dirty="0"/>
              <a:t>"</a:t>
            </a:r>
          </a:p>
          <a:p>
            <a:r>
              <a:rPr lang="en-US" b="1" dirty="0"/>
              <a:t>Q1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which grammar is smaller?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lvl="1"/>
            <a:r>
              <a:rPr lang="en-US" dirty="0"/>
              <a:t>why (</a:t>
            </a:r>
            <a:r>
              <a:rPr lang="en-US" i="1" dirty="0"/>
              <a:t>is one smaller than the other</a:t>
            </a:r>
            <a:r>
              <a:rPr lang="en-US" dirty="0"/>
              <a:t>)? </a:t>
            </a:r>
          </a:p>
          <a:p>
            <a:pPr lvl="1"/>
            <a:r>
              <a:rPr lang="en-US" dirty="0"/>
              <a:t>(To see the CFG used, add the parameter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printgrammar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=True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0422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DF136-430E-A729-6F7E-B4E522749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E032-EBED-8B0F-ECF9-47F2F87C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6B40B-F91F-7D69-0C8F-7451DC70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T2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run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8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dirty="0"/>
              <a:t> on "</a:t>
            </a:r>
            <a:r>
              <a:rPr lang="en-US" i="1" dirty="0"/>
              <a:t>Mary saw the boy who I saw </a:t>
            </a:r>
            <a:r>
              <a:rPr lang="en-US" dirty="0"/>
              <a:t>" vs. "</a:t>
            </a:r>
            <a:r>
              <a:rPr lang="en-US" i="1" dirty="0"/>
              <a:t> Mary saw the boy I saw </a:t>
            </a:r>
            <a:r>
              <a:rPr lang="en-US" dirty="0"/>
              <a:t>" </a:t>
            </a:r>
          </a:p>
          <a:p>
            <a:r>
              <a:rPr lang="en-US" b="1" dirty="0"/>
              <a:t>Q3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which grammar is smaller?</a:t>
            </a:r>
          </a:p>
          <a:p>
            <a:r>
              <a:rPr lang="en-US" b="1" dirty="0"/>
              <a:t>Q4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are the parses correct? Explain.</a:t>
            </a:r>
          </a:p>
          <a:p>
            <a:pPr lvl="1"/>
            <a:r>
              <a:rPr lang="en-US" dirty="0"/>
              <a:t>(you can 2D render the trees using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nltk.Tree.fromstring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/>
              <a:t> or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tregex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91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96226-17EB-5E46-3A39-16BB60D71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4062-5E38-E6C3-2477-A642A61F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F3254-79BA-9D7B-0C9B-B32C18F4A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T3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run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dirty="0"/>
              <a:t> on "</a:t>
            </a:r>
            <a:r>
              <a:rPr lang="en-US" i="1" dirty="0"/>
              <a:t>Mary saw the boy who I saw </a:t>
            </a:r>
            <a:r>
              <a:rPr lang="en-US" dirty="0"/>
              <a:t>" vs. "</a:t>
            </a:r>
            <a:r>
              <a:rPr lang="en-US" i="1" dirty="0"/>
              <a:t> Mary saw the boy I saw </a:t>
            </a:r>
            <a:r>
              <a:rPr lang="en-US" dirty="0"/>
              <a:t>", but adding the parameter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ec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=True</a:t>
            </a:r>
            <a:endParaRPr lang="en-US" dirty="0"/>
          </a:p>
          <a:p>
            <a:pPr lvl="1"/>
            <a:r>
              <a:rPr lang="en-US" dirty="0"/>
              <a:t>Note: parameter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 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 True, permits -NONE- -&gt; ''</a:t>
            </a:r>
            <a:endParaRPr lang="en-US" dirty="0"/>
          </a:p>
          <a:p>
            <a:r>
              <a:rPr lang="en-US" b="1" dirty="0"/>
              <a:t>Q5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which grammar is smaller? Why?</a:t>
            </a:r>
          </a:p>
          <a:p>
            <a:r>
              <a:rPr lang="en-US" b="1" dirty="0"/>
              <a:t>Q6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are the parses correct? Explain.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16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B3A6-018B-03E0-BA95-BC23D357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9BD4-AA9D-2560-B14A-D95C2C26F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Submit to </a:t>
            </a:r>
            <a:r>
              <a:rPr lang="en-US" dirty="0">
                <a:hlinkClick r:id="rId2"/>
              </a:rPr>
              <a:t>sandiway@arizona.edu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SUBJECT</a:t>
            </a:r>
            <a:r>
              <a:rPr lang="en-US" dirty="0"/>
              <a:t>: 581 Homework 11 </a:t>
            </a:r>
            <a:r>
              <a:rPr lang="en-US" i="1" dirty="0">
                <a:solidFill>
                  <a:srgbClr val="FF0000"/>
                </a:solidFill>
              </a:rPr>
              <a:t>YOUR NAME</a:t>
            </a:r>
          </a:p>
          <a:p>
            <a:r>
              <a:rPr lang="en-US" dirty="0"/>
              <a:t>One PDF file (for grading) </a:t>
            </a:r>
          </a:p>
          <a:p>
            <a:pPr lvl="1"/>
            <a:r>
              <a:rPr lang="en-US" dirty="0"/>
              <a:t>include your screenshots </a:t>
            </a:r>
          </a:p>
          <a:p>
            <a:pPr lvl="1"/>
            <a:r>
              <a:rPr lang="en-US" dirty="0"/>
              <a:t>include your Python code</a:t>
            </a:r>
          </a:p>
          <a:p>
            <a:r>
              <a:rPr lang="en-US" dirty="0"/>
              <a:t>Usual Deadline:</a:t>
            </a:r>
          </a:p>
          <a:p>
            <a:pPr lvl="1"/>
            <a:r>
              <a:rPr lang="en-US" dirty="0"/>
              <a:t>midnight Saturday</a:t>
            </a:r>
          </a:p>
          <a:p>
            <a:pPr lvl="1"/>
            <a:r>
              <a:rPr lang="en-US" dirty="0"/>
              <a:t>to be grade Sunday</a:t>
            </a:r>
          </a:p>
          <a:p>
            <a:pPr lvl="1"/>
            <a:r>
              <a:rPr lang="en-US" dirty="0"/>
              <a:t>we will review the homework next Monday</a:t>
            </a:r>
          </a:p>
        </p:txBody>
      </p:sp>
    </p:spTree>
    <p:extLst>
      <p:ext uri="{BB962C8B-B14F-4D97-AF65-F5344CB8AC3E}">
        <p14:creationId xmlns:p14="http://schemas.microsoft.com/office/powerpoint/2010/main" val="387377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2C2D-8B8D-928A-8E11-DF37DA7D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grammar for a sentence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E6DF39-E316-524D-EED7-222071AC18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>
            <a:extLst>
              <a:ext uri="{FF2B5EF4-FFF2-40B4-BE49-F238E27FC236}">
                <a16:creationId xmlns:a16="http://schemas.microsoft.com/office/drawing/2014/main" id="{B46A664F-A5CC-CAF2-8D22-B7B076E2144C}"/>
              </a:ext>
            </a:extLst>
          </p:cNvPr>
          <p:cNvSpPr/>
          <p:nvPr/>
        </p:nvSpPr>
        <p:spPr>
          <a:xfrm>
            <a:off x="2459421" y="4360316"/>
            <a:ext cx="1502980" cy="111409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parse appears here</a:t>
            </a:r>
          </a:p>
        </p:txBody>
      </p:sp>
      <p:sp>
        <p:nvSpPr>
          <p:cNvPr id="4" name="Down Arrow Callout 3">
            <a:extLst>
              <a:ext uri="{FF2B5EF4-FFF2-40B4-BE49-F238E27FC236}">
                <a16:creationId xmlns:a16="http://schemas.microsoft.com/office/drawing/2014/main" id="{BB114AE1-F8D2-81FD-80BF-288797BDDC5A}"/>
              </a:ext>
            </a:extLst>
          </p:cNvPr>
          <p:cNvSpPr/>
          <p:nvPr/>
        </p:nvSpPr>
        <p:spPr>
          <a:xfrm>
            <a:off x="9059918" y="1489734"/>
            <a:ext cx="2380593" cy="13255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desired structural ambiguity appears here</a:t>
            </a:r>
          </a:p>
        </p:txBody>
      </p:sp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8F0AD232-E841-7404-7A83-5B66BFA1BAD7}"/>
              </a:ext>
            </a:extLst>
          </p:cNvPr>
          <p:cNvSpPr/>
          <p:nvPr/>
        </p:nvSpPr>
        <p:spPr>
          <a:xfrm>
            <a:off x="3105811" y="2803309"/>
            <a:ext cx="1692166" cy="2629064"/>
          </a:xfrm>
          <a:prstGeom prst="downArrowCallout">
            <a:avLst>
              <a:gd name="adj1" fmla="val 13820"/>
              <a:gd name="adj2" fmla="val 16304"/>
              <a:gd name="adj3" fmla="val 16925"/>
              <a:gd name="adj4" fmla="val 560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2nd parse appears here: but it's not the one we want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E2EE918-395F-B03C-C81E-5241405C3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00"/>
          <a:stretch/>
        </p:blipFill>
        <p:spPr>
          <a:xfrm>
            <a:off x="1394175" y="2761269"/>
            <a:ext cx="2259545" cy="1620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6C4E5A-FDEF-275A-F251-ABDBA5869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013"/>
          <a:stretch/>
        </p:blipFill>
        <p:spPr>
          <a:xfrm>
            <a:off x="4082791" y="2744291"/>
            <a:ext cx="2274028" cy="16541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363D566-78F2-8E19-A140-5A1BF13F71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938"/>
          <a:stretch/>
        </p:blipFill>
        <p:spPr>
          <a:xfrm>
            <a:off x="8996869" y="211761"/>
            <a:ext cx="2506689" cy="1431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49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4FBC-746C-362B-4EA5-1BAD58A1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8F7FD-69CA-B217-4C3C-339C40468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Setup:</a:t>
            </a:r>
          </a:p>
          <a:p>
            <a:pPr marL="457200" lvl="1" indent="0">
              <a:buNone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[p for t in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ptb.parsed_sents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for p in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t.productions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()]</a:t>
            </a:r>
          </a:p>
          <a:p>
            <a:pPr marL="457200" lvl="1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print(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f"Productions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{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):,}")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Productions: 3,131,242</a:t>
            </a:r>
          </a:p>
          <a:p>
            <a:pPr>
              <a:buNone/>
            </a:pPr>
            <a:r>
              <a:rPr lang="en-US" sz="2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ps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[:30]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[S -&gt; S : S ., S -&gt; PP , NP-SBJ-2 VP, PP -&gt; IN NP, IN -&gt; 'In', NP -&gt; JJ NN, JJ -&gt; 'American', NN -&gt; 'romance', , -&gt; ',', NP-SBJ-2 -&gt; RB NN, RB -&gt; 'almost', NN -&gt; 'nothing', VP -&gt; VBZ S, VBZ -&gt; 'rates', S -&gt; NP-SBJ ADJP-PRD, NP-SBJ -&gt; -NONE-, -NONE- -&gt; '*-2', ADJP-PRD -&gt; ADJP PP, ADJP -&gt; JJR, JJR -&gt; 'higher', PP -&gt; IN SBAR-NOM, IN -&gt; 'than', SBAR-NOM -&gt; WHNP-1 S, WHNP-1 -&gt; WP, WP -&gt; 'what', S -&gt; NP-SBJ VP, NP-SBJ -&gt; DT NN NNS, DT -&gt; 'the', NN -&gt; 'movie', NNS -&gt; 'men', VP -&gt; VB VP]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E5FB7-A87A-E625-EF0F-A23CA94C5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9FEA-1336-4D39-407D-88D00348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BF095D-2EA3-317E-FEE3-56C38DB6D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38" y="2404022"/>
            <a:ext cx="12006524" cy="2972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D3730-F621-97CC-9C72-151715931207}"/>
              </a:ext>
            </a:extLst>
          </p:cNvPr>
          <p:cNvSpPr txBox="1"/>
          <p:nvPr/>
        </p:nvSpPr>
        <p:spPr>
          <a:xfrm>
            <a:off x="3581974" y="1825839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()[0].draw()</a:t>
            </a:r>
          </a:p>
        </p:txBody>
      </p:sp>
    </p:spTree>
    <p:extLst>
      <p:ext uri="{BB962C8B-B14F-4D97-AF65-F5344CB8AC3E}">
        <p14:creationId xmlns:p14="http://schemas.microsoft.com/office/powerpoint/2010/main" val="176136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B085E-147C-B597-8ACD-99FB2FC70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DCCA-7567-BDCC-49F9-703C04F8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552B-1C3E-9C3F-EA44-6ED9DE376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()[0]</a:t>
            </a:r>
          </a:p>
          <a:p>
            <a:pPr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Tree('S', [Tree('S', [Tree('PP', [Tree('IN', ['In']), Tree('NP', [Tree('JJ', ['American']), Tree('NN', ['romance'])])]), Tree(',', [',']), Tree('NP-SBJ-2', [Tree('RB', ['almost']), Tree('NN', ['nothing'])]), Tree('VP', [Tree('VBZ', ['rates']), Tree('S', [Tree('NP-SBJ', [Tree('-NONE-', ['*-2'])]), Tree('ADJP-PRD', [Tree('ADJP', [Tree('JJR', ['higher'])]), Tree('PP', [Tree('IN', ['than']), Tree('SBAR-NOM', [Tree('WHNP-1', [Tree('WP', ['what'])]), Tree('S', [Tree('NP-SBJ', [Tree('DT', ['the']), Tree('NN', ['movie']), Tree('NNS', ['men'])]), Tree('VP', [Tree('VB', ['have']), Tree('VP', [Tree('VBN', ['called']), Tree('S', [Tree('NP-SBJ', [Tree('-NONE-', ['*T*-1'])]), Tree('``', ['``']), Tree('S-NOM-PRD', [Tree('NP-SBJ', [Tree('-NONE-', ['*'])]), Tree('VP', [Tree('NN', ['meeting']), Tree('NP', [Tree('JJ', ['cute'])])])]), Tree("''", ["''"])])])])])])])])])])]), Tree(':', ['--']), Tree('S', [Tree('S-ADV', [Tree('NP-SBJ', [Tree('DT', ['that'])]), Tree('VP', [Tree('VBZ', ['is'])])]), Tree(',', [',']), Tree('NP-SBJ', [Tree('NN', ['boy-meets-girl'])]), Tree('VP', [Tree('VBZ', ['seems']), Tree('ADJP-PRD', [Tree('RB', ['more']), Tree('JJ', ['adorable'])]), Tree('SBAR-ADV', [Tree('IN', ['if']), Tree('S', [Tree('NP-SBJ', [Tree('PRP', ['it'])]), Tree('VP', [Tree('VBZ', ['does']), Tree('RB', ["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n't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"]), Tree('VP', [Tree('VB', ['take']), Tree('NP', [Tree('NN', ['place'])]), Tree('PP', [Tree('IN', ['in']), Tree('NP', [Tree('NP', [Tree('DT', ['an']), Tree('NN', ['atmosphere'])]), Tree('PP', [Tree('IN', ['of']), Tree('NP', [Tree('ADJP', [Tree('JJ', ['correct']), Tree('CC', ['and']), Tree('JJ', ['acute'])]), Tree('NN', ['boredom'])])])])])])])])])])]), Tree('.', ['.'])])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9398E-F8F0-E187-A7F2-EE3B0A286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7715-A170-C2DA-45A7-F4470D5D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find_scfg.py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E5262-324F-62AA-1279-5AC6F4031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Divides the productions into lexical rules and syntax rules </a:t>
            </a:r>
          </a:p>
          <a:p>
            <a:r>
              <a:rPr lang="en-US" dirty="0"/>
              <a:t>Organizes them by frequency of occurrence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with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concurrent.futures.ThreadPoolExecutor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max_workers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=4) as executor: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executor.submit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make_lexicalrules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executor.submit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8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make_syntaxrules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58BB8-CF04-D57D-C807-9B04E7681EF6}"/>
              </a:ext>
            </a:extLst>
          </p:cNvPr>
          <p:cNvSpPr txBox="1"/>
          <p:nvPr/>
        </p:nvSpPr>
        <p:spPr>
          <a:xfrm>
            <a:off x="649706" y="4103460"/>
            <a:ext cx="11192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make_lexicalrules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["NNP -&gt; 'Mary'", "VBD -&gt; 'saw'", "PRP -&gt; 'I'", "DT -&gt; 'the'", "NN -&gt; 'boy'"]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6276E-B350-7703-3ED1-7342DD6A184C}"/>
              </a:ext>
            </a:extLst>
          </p:cNvPr>
          <p:cNvSpPr txBox="1"/>
          <p:nvPr/>
        </p:nvSpPr>
        <p:spPr>
          <a:xfrm>
            <a:off x="649706" y="4976634"/>
            <a:ext cx="10900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make_syntaxrules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"S -&gt; NP-SBJ VP",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IN NP",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"NP-SBJ -&gt; NONE", "NP -&gt; DT NN",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"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PRP", "NP -&gt; NP PP", "VP -&gt; TO VP", "NP -&gt; NN", "NP -&gt; NONE", "PP-LOC -&gt; IN NP", …]</a:t>
            </a:r>
          </a:p>
        </p:txBody>
      </p:sp>
    </p:spTree>
    <p:extLst>
      <p:ext uri="{BB962C8B-B14F-4D97-AF65-F5344CB8AC3E}">
        <p14:creationId xmlns:p14="http://schemas.microsoft.com/office/powerpoint/2010/main" val="14367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DEB93-C29A-E14A-7C27-3BBC8C8A4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33AB-A9AF-0702-ECA4-76DDD44C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make_lexicalrules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69DBC3-6E31-2A07-B3FA-B039457B3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339216" cy="2449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1EEEAC-F112-7E85-1040-007DBAF513D7}"/>
              </a:ext>
            </a:extLst>
          </p:cNvPr>
          <p:cNvSpPr txBox="1"/>
          <p:nvPr/>
        </p:nvSpPr>
        <p:spPr>
          <a:xfrm>
            <a:off x="803800" y="4185723"/>
            <a:ext cx="11086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wts</a:t>
            </a: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[:30]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[('In', 'IN'), ('American', 'JJ'), ('romance', 'NN'), (',', ','), ('almost', 'RB'), ('nothing', 'NN'), ('rates', 'VBZ'), ('*-2', 'NONE'), ('higher', 'JJR'), ('than', 'IN'), ('what', 'WP'), ('the', 'DT'), ('movie', 'NN'), ('men', 'NNS'), ('have', 'VB'), ('called', 'VBN'), ('*T*-1', 'NONE'), ('``', '``'), ('*', 'NONE'), ('meeting', 'NN'), ('cute', 'JJ'), ("''", "''"), ('--', ':'), ('that', 'DT'), …]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F22C8-5694-CF2A-2950-9F729A97C29B}"/>
              </a:ext>
            </a:extLst>
          </p:cNvPr>
          <p:cNvSpPr txBox="1"/>
          <p:nvPr/>
        </p:nvSpPr>
        <p:spPr>
          <a:xfrm>
            <a:off x="803800" y="5246669"/>
            <a:ext cx="110174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mc_wts</a:t>
            </a: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[:30]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[((',', ','), 84260), (('the', 'DT'), 73202), (('.', '.'), 70385), (('of', 'IN'), 39294), (('to', 'TO'), 37024), (('a', 'DT'), 32606), (('and', 'CC'), 30415), (('in', 'IN'), 24902), (('*-1', 'NONE'), 20268), (('*', 'NONE'), 17363), (('*T*-1', 'NONE'), 17346), (('0', 'NONE'), 15504), (('``', '``'), 13750), (("''", "''"), 13487), (('for', 'IN'), 12669), (("'s", 'POS'), 12006), (('is', 'VBZ'), 10919), (('The', 'DT'), 10653), (('was', 'VBD'), 10394), (('*U*', 'NONE'), 9255), (('it', 'PRP'), 9079), (('$', '$'), 8875), (('on', 'IN'), 8497), (('that', 'IN'), 8353), (('said', 'VBD'), 8248), …]</a:t>
            </a:r>
          </a:p>
        </p:txBody>
      </p:sp>
    </p:spTree>
    <p:extLst>
      <p:ext uri="{BB962C8B-B14F-4D97-AF65-F5344CB8AC3E}">
        <p14:creationId xmlns:p14="http://schemas.microsoft.com/office/powerpoint/2010/main" val="15936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4B6F-6A43-07E4-9781-4C81658D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Symbol Filtering: </a:t>
            </a:r>
            <a:r>
              <a:rPr lang="en-US" sz="4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5A34-43B6-A650-7A78-2FBC8C22A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52212" cy="476768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'SBAR-PRP -&gt; IN </a:t>
            </a:r>
            <a:r>
              <a:rPr lang="en-US" sz="21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S'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'WHNP</a:t>
            </a:r>
            <a:r>
              <a:rPr lang="en-US" sz="210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-&gt; WP$ NNP NNP NN'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'SINV -&gt; PP-LOC-TPC</a:t>
            </a:r>
            <a:r>
              <a:rPr lang="en-US" sz="210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VBD VP NP-SBJ'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'NX -&gt; JJ NN'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'S -&gt; NP-SBJ </a:t>
            </a:r>
            <a:r>
              <a:rPr lang="en-US" sz="21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PP-TMP VP'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'VP -&gt; S-ADV </a:t>
            </a:r>
            <a:r>
              <a:rPr lang="en-US" sz="21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VBD ADJP-PRD'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'S -&gt; S CC S ADVP'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'VP -&gt; ADVP VBD SBAR-NOM'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'S-TPC</a:t>
            </a:r>
            <a:r>
              <a:rPr lang="en-US" sz="210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-&gt; ADVP-TMP </a:t>
            </a:r>
            <a:r>
              <a:rPr lang="en-US" sz="21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 </a:t>
            </a:r>
            <a:r>
              <a:rPr lang="en-US" sz="21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CC S'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'S-IMP -&gt; INTJ </a:t>
            </a:r>
            <a:r>
              <a:rPr lang="en-US" sz="21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NP-SBJ VP </a:t>
            </a:r>
            <a:r>
              <a:rPr lang="en-US" sz="21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.</a:t>
            </a:r>
            <a:r>
              <a:rPr lang="en-US" sz="21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</a:t>
            </a: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ValueError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 Unable to parse line 2: WHNP -&gt; WP</a:t>
            </a:r>
            <a:r>
              <a:rPr lang="en-US" sz="2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$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NNP NNP NN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Expected a nonterminal, found: $ NNP NNP NN</a:t>
            </a:r>
          </a:p>
          <a:p>
            <a:pPr marL="0" indent="0">
              <a:buNone/>
            </a:pP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ValueError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Unable to parse line 8: NP-SBJ -&gt; -NONE-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Expected a nonterminal, found: -NONE-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7E501-EEC8-176C-D338-39AFD3EC4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3314" y="1370916"/>
            <a:ext cx="5094514" cy="3321141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Eliminate:</a:t>
            </a:r>
          </a:p>
          <a:p>
            <a:pPr lvl="1"/>
            <a:r>
              <a:rPr lang="en-US" sz="2800" dirty="0"/>
              <a:t>numeric suffixes (indexing), </a:t>
            </a:r>
          </a:p>
          <a:p>
            <a:pPr lvl="2"/>
            <a:r>
              <a:rPr lang="en-US" sz="2400" dirty="0"/>
              <a:t>e.g. </a:t>
            </a:r>
            <a:r>
              <a:rPr lang="en-US" sz="2200" dirty="0">
                <a:solidFill>
                  <a:srgbClr val="C00000"/>
                </a:solidFill>
                <a:effectLst/>
                <a:latin typeface="Menlo" panose="020B0609030804020204" pitchFamily="49" charset="0"/>
              </a:rPr>
              <a:t>-1</a:t>
            </a:r>
            <a:endParaRPr lang="en-US" sz="2400" dirty="0"/>
          </a:p>
          <a:p>
            <a:pPr lvl="1"/>
            <a:r>
              <a:rPr lang="en-US" sz="2800" dirty="0"/>
              <a:t>punctuation (terminals)</a:t>
            </a:r>
            <a:r>
              <a:rPr lang="en-US" sz="2800" baseline="30000" dirty="0">
                <a:solidFill>
                  <a:srgbClr val="FF0000"/>
                </a:solidFill>
              </a:rPr>
              <a:t>*</a:t>
            </a:r>
            <a:endParaRPr lang="en-US" sz="2800" baseline="30000" dirty="0">
              <a:solidFill>
                <a:srgbClr val="FF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2"/>
            <a:r>
              <a:rPr lang="en-US" sz="2400" dirty="0"/>
              <a:t> e.g. </a:t>
            </a:r>
            <a:r>
              <a:rPr lang="en-US" sz="22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, .</a:t>
            </a:r>
          </a:p>
          <a:p>
            <a:r>
              <a:rPr lang="en-US" sz="3200" dirty="0"/>
              <a:t>Replace:</a:t>
            </a:r>
          </a:p>
          <a:p>
            <a:pPr lvl="1"/>
            <a:r>
              <a:rPr lang="en-US" sz="2800" dirty="0"/>
              <a:t>$ in POS tag names, signifies possessive form, by </a:t>
            </a:r>
            <a:r>
              <a:rPr lang="en-US" sz="2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</a:t>
            </a:r>
            <a:r>
              <a:rPr lang="en-US" sz="2800" baseline="30000" dirty="0">
                <a:solidFill>
                  <a:srgbClr val="FF0000"/>
                </a:solidFill>
              </a:rPr>
              <a:t>*</a:t>
            </a:r>
            <a:endParaRPr lang="en-US" sz="2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2"/>
            <a:r>
              <a:rPr lang="en-US" sz="2400" dirty="0"/>
              <a:t>e.g. 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WP$ </a:t>
            </a:r>
            <a:r>
              <a:rPr lang="en-US" sz="22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whose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PRP$ </a:t>
            </a:r>
            <a:r>
              <a:rPr lang="en-US" sz="22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his</a:t>
            </a:r>
          </a:p>
          <a:p>
            <a:pPr lvl="1"/>
            <a:r>
              <a:rPr lang="en-US" sz="26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-NONE-</a:t>
            </a:r>
            <a:r>
              <a:rPr lang="en-US" sz="2800" dirty="0">
                <a:solidFill>
                  <a:prstClr val="black"/>
                </a:solidFill>
              </a:rPr>
              <a:t> by </a:t>
            </a:r>
            <a:r>
              <a:rPr lang="en-US" sz="26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NONE</a:t>
            </a:r>
            <a:r>
              <a:rPr lang="en-US" baseline="30000" dirty="0">
                <a:solidFill>
                  <a:srgbClr val="FF0000"/>
                </a:solidFill>
              </a:rPr>
              <a:t>*</a:t>
            </a:r>
            <a:endParaRPr lang="en-US" sz="2600" dirty="0">
              <a:solidFill>
                <a:prstClr val="black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2"/>
            <a:r>
              <a:rPr lang="en-US" sz="2500" dirty="0">
                <a:solidFill>
                  <a:prstClr val="black"/>
                </a:solidFill>
              </a:rPr>
              <a:t>also</a:t>
            </a:r>
            <a:r>
              <a:rPr lang="en-US" sz="21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-LRB- -RRB-</a:t>
            </a:r>
            <a:r>
              <a:rPr lang="en-US" sz="2400" baseline="30000" dirty="0">
                <a:solidFill>
                  <a:srgbClr val="FF0000"/>
                </a:solidFill>
              </a:rPr>
              <a:t>*</a:t>
            </a:r>
            <a:endParaRPr lang="en-US" sz="2200" i="1" dirty="0">
              <a:solidFill>
                <a:prstClr val="black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4AE39-1FEC-B10C-D08F-1914868FA38E}"/>
              </a:ext>
            </a:extLst>
          </p:cNvPr>
          <p:cNvSpPr txBox="1"/>
          <p:nvPr/>
        </p:nvSpPr>
        <p:spPr>
          <a:xfrm>
            <a:off x="7299107" y="4626939"/>
            <a:ext cx="3380015" cy="400110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i="1" baseline="30000" dirty="0">
                <a:solidFill>
                  <a:srgbClr val="FF0000"/>
                </a:solidFill>
              </a:rPr>
              <a:t>*</a:t>
            </a:r>
            <a:r>
              <a:rPr lang="en-US" sz="2000" i="1" dirty="0"/>
              <a:t>due to </a:t>
            </a:r>
            <a:r>
              <a:rPr lang="en-US" sz="2000" i="1" dirty="0" err="1"/>
              <a:t>nltk</a:t>
            </a:r>
            <a:r>
              <a:rPr lang="en-US" sz="2000" i="1" dirty="0"/>
              <a:t> CFG limitations</a:t>
            </a:r>
          </a:p>
        </p:txBody>
      </p:sp>
    </p:spTree>
    <p:extLst>
      <p:ext uri="{BB962C8B-B14F-4D97-AF65-F5344CB8AC3E}">
        <p14:creationId xmlns:p14="http://schemas.microsoft.com/office/powerpoint/2010/main" val="4761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2612</Words>
  <Application>Microsoft Macintosh PowerPoint</Application>
  <PresentationFormat>Widescreen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Calibri Light</vt:lpstr>
      <vt:lpstr>Menlo</vt:lpstr>
      <vt:lpstr>Office Theme</vt:lpstr>
      <vt:lpstr>1_Office Theme</vt:lpstr>
      <vt:lpstr>LING/C SC 581:  Advanced Computational Linguistics</vt:lpstr>
      <vt:lpstr>Today's Topic</vt:lpstr>
      <vt:lpstr>Smallest grammar for a sentence</vt:lpstr>
      <vt:lpstr>find_scfg.py</vt:lpstr>
      <vt:lpstr>find_scfg.py</vt:lpstr>
      <vt:lpstr>find_scfg.py</vt:lpstr>
      <vt:lpstr>find_scfg.py</vt:lpstr>
      <vt:lpstr>make_lexicalrules</vt:lpstr>
      <vt:lpstr>Some Symbol Filtering: nltk</vt:lpstr>
      <vt:lpstr>make_lexicalrules</vt:lpstr>
      <vt:lpstr>make_syntaxrules</vt:lpstr>
      <vt:lpstr>make_syntaxrules</vt:lpstr>
      <vt:lpstr>find_scfg.py</vt:lpstr>
      <vt:lpstr>find_scfg.py</vt:lpstr>
      <vt:lpstr>find_scfg.py</vt:lpstr>
      <vt:lpstr>find_scfg.py</vt:lpstr>
      <vt:lpstr>find_scfg.py</vt:lpstr>
      <vt:lpstr>find_scfg.py</vt:lpstr>
      <vt:lpstr>find_scfg.py</vt:lpstr>
      <vt:lpstr>Homework 11</vt:lpstr>
      <vt:lpstr>Homework 11</vt:lpstr>
      <vt:lpstr>Homework 11</vt:lpstr>
      <vt:lpstr>Homework 11</vt:lpstr>
      <vt:lpstr>Homework 11</vt:lpstr>
      <vt:lpstr>Homework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sandiway@mac.com</dc:creator>
  <cp:lastModifiedBy>sandiway@mac.com</cp:lastModifiedBy>
  <cp:revision>6</cp:revision>
  <dcterms:created xsi:type="dcterms:W3CDTF">2026-04-19T03:50:59Z</dcterms:created>
  <dcterms:modified xsi:type="dcterms:W3CDTF">2026-04-19T16:49:22Z</dcterms:modified>
</cp:coreProperties>
</file>