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283" r:id="rId3"/>
    <p:sldId id="328" r:id="rId4"/>
    <p:sldId id="329" r:id="rId5"/>
    <p:sldId id="330" r:id="rId6"/>
    <p:sldId id="332" r:id="rId7"/>
    <p:sldId id="333" r:id="rId8"/>
    <p:sldId id="331" r:id="rId9"/>
    <p:sldId id="311" r:id="rId10"/>
    <p:sldId id="317" r:id="rId11"/>
    <p:sldId id="318" r:id="rId12"/>
    <p:sldId id="326" r:id="rId13"/>
    <p:sldId id="327" r:id="rId14"/>
    <p:sldId id="270" r:id="rId15"/>
    <p:sldId id="260" r:id="rId16"/>
    <p:sldId id="261" r:id="rId17"/>
    <p:sldId id="262" r:id="rId18"/>
    <p:sldId id="263" r:id="rId19"/>
    <p:sldId id="264" r:id="rId20"/>
    <p:sldId id="265" r:id="rId21"/>
    <p:sldId id="268" r:id="rId22"/>
    <p:sldId id="273" r:id="rId23"/>
    <p:sldId id="272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85"/>
    <p:restoredTop sz="96327"/>
  </p:normalViewPr>
  <p:slideViewPr>
    <p:cSldViewPr snapToGrid="0">
      <p:cViewPr varScale="1">
        <p:scale>
          <a:sx n="80" d="100"/>
          <a:sy n="80" d="100"/>
        </p:scale>
        <p:origin x="200" y="1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Grammar size vs # Parses for </a:t>
            </a:r>
          </a:p>
          <a:p>
            <a:pPr>
              <a:defRPr/>
            </a:pPr>
            <a:r>
              <a:rPr lang="en-US" i="1"/>
              <a:t>the man saw the boy with a telescope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496376811594203E-2"/>
          <c:y val="0.17821231078808403"/>
          <c:w val="0.91986714975845407"/>
          <c:h val="0.701612469543850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Parses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32</c:v>
                </c:pt>
                <c:pt idx="1">
                  <c:v>45</c:v>
                </c:pt>
                <c:pt idx="2">
                  <c:v>92</c:v>
                </c:pt>
                <c:pt idx="3">
                  <c:v>106</c:v>
                </c:pt>
                <c:pt idx="4">
                  <c:v>155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88</c:v>
                </c:pt>
                <c:pt idx="3">
                  <c:v>97</c:v>
                </c:pt>
                <c:pt idx="4">
                  <c:v>124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D0C-5B40-9C00-92112FADD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0106864"/>
        <c:axId val="1832789296"/>
      </c:scatterChart>
      <c:valAx>
        <c:axId val="1000106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rules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789296"/>
        <c:crosses val="autoZero"/>
        <c:crossBetween val="midCat"/>
        <c:majorUnit val="10"/>
      </c:valAx>
      <c:valAx>
        <c:axId val="183278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parses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10686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7251E-56FF-0CDE-226F-0AAFBB4AA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6B3236-414F-3581-CAE3-748B16BA1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611C-940C-0A6C-F1B0-20495DD4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3473-67B6-084F-9167-123D5E9A0C7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02C20-5FC1-4E7B-D22E-5EFDB0221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2C891-461A-E153-A6DC-C418F977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1D7F-62CE-6C46-9E07-33803AC9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5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90B58-C443-95B2-1309-07A60A211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F11873-07C4-8498-230E-8967F7119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D319F-7A17-A292-6CCA-06DEC2D27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3473-67B6-084F-9167-123D5E9A0C7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12980-9086-0AF8-5B52-1646269AF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3956E-EB57-1C42-A272-D60CBFA1C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1D7F-62CE-6C46-9E07-33803AC9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8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2EFA0-7EA7-BA0C-C9A5-3EA5C413BC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B3E1C-E414-A0D2-5A85-2F331AF74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B5C6F-12B4-F5A3-E672-89ECC78D2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3473-67B6-084F-9167-123D5E9A0C7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3D440-12A6-AF94-2D93-3767C175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FADB0-E1DE-FD65-1F37-EC782F6B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1D7F-62CE-6C46-9E07-33803AC9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8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4E09-45EE-34C1-87E0-ED5BDEA1F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3177A-3D68-FFA3-9672-EC5BD599B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D661E-7DCB-82D0-5312-7AEB38CF7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3473-67B6-084F-9167-123D5E9A0C7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58573-1D73-BA3D-992D-88E875966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C7E80-C24B-DCF2-77F0-093551C3C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1D7F-62CE-6C46-9E07-33803AC9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7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9DA8-897D-B9C7-E7A3-A06EE9E48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52B41-AB3E-A789-7B7E-0F46C2E79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65978-D1DE-A9E5-E1F2-676D1A8F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3473-67B6-084F-9167-123D5E9A0C7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8E3C8-B4DE-C9F8-2B4F-4467C4ACF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778E7-7CC6-4D6E-C93B-55D80AA8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1D7F-62CE-6C46-9E07-33803AC9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5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2B73F-09BC-530E-7F53-2E55D3A09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D0845-7BF0-C27F-C2A7-95E2EF960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6B882-0149-E7DF-B6A6-A57A0FCD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CC2E5-B424-17E3-43E2-8E72FCBA1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3473-67B6-084F-9167-123D5E9A0C7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2CD8F-E020-B0E9-0306-2A7E254F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649B3-0654-27AE-BF5C-F006EA94B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1D7F-62CE-6C46-9E07-33803AC9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8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8A5F1-61EB-13D1-1F94-C2F845614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11F26-BE57-7DC2-AC81-762786DE3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AE32E-2B86-3F71-8CC5-DF2882D1F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78C5AD-2DA7-CC73-8BEA-124A2060EF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1EEC0A-093B-A36E-0E6E-968CB1A786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37608C-487A-9525-DADC-D89734AE9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3473-67B6-084F-9167-123D5E9A0C7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14E494-BAF5-CD67-F55D-261C45299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9F1C74-11EE-8432-63BD-BDAF57F70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1D7F-62CE-6C46-9E07-33803AC9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0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87CE8-71BE-30B1-055E-84DF438E3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94C599-9366-9E7E-43DA-EE0EDABFD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3473-67B6-084F-9167-123D5E9A0C7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6F856-3934-304F-268A-DB5999CA6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8941F-A70F-0667-94CC-D843207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1D7F-62CE-6C46-9E07-33803AC9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8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067A4-F734-6722-9691-A003CEB2A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3473-67B6-084F-9167-123D5E9A0C7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F2CD3-9168-D26C-A148-54E75827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D77B7-9F0D-EC27-CCEB-082C046A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1D7F-62CE-6C46-9E07-33803AC9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1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76EA-153D-0E25-EECF-C3E1C4E5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9D61C-4F32-545A-02A4-70C8702A1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F8227B-B994-C190-9AE8-57C2B8906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8A866-DE72-6A8A-1684-A0111555E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3473-67B6-084F-9167-123D5E9A0C7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1F1A0-1C70-202A-29F3-F7DCFE6F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CA52B-0523-D12C-032A-F4264473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1D7F-62CE-6C46-9E07-33803AC9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A549E-D26E-EB31-01D8-97499F921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7CC54C-C175-8DC7-4130-E549EDCF0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3F261-EAA8-7481-1A4E-3576308C6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0C80B-CFB7-BC64-B4FD-432389E60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3473-67B6-084F-9167-123D5E9A0C7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0EFF7-A836-6FA6-EA2F-C53A3DC9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B892E-5BD9-7C82-5CAF-788D0192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1D7F-62CE-6C46-9E07-33803AC9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1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9CA4C-DF93-81CA-8E75-61A89A2D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B104A-37EE-CB37-05B4-445258EFE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28319-004D-0876-0F9F-9EDA799F42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A3473-67B6-084F-9167-123D5E9A0C71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D97C1-3BDF-5137-34A6-EAA8098C63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617D3-6472-6285-8F65-F28783F28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E1D7F-62CE-6C46-9E07-33803AC9A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9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981200"/>
            <a:ext cx="7772400" cy="1752600"/>
          </a:xfrm>
        </p:spPr>
        <p:txBody>
          <a:bodyPr/>
          <a:lstStyle/>
          <a:p>
            <a:r>
              <a:rPr lang="en-US" dirty="0"/>
              <a:t>LING/C SC 581: </a:t>
            </a:r>
            <a:br>
              <a:rPr lang="en-US" dirty="0"/>
            </a:br>
            <a:r>
              <a:rPr lang="en-US" sz="4000" dirty="0"/>
              <a:t>Advanced Computational Linguistics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843580"/>
            <a:ext cx="9144000" cy="1414220"/>
          </a:xfrm>
        </p:spPr>
        <p:txBody>
          <a:bodyPr/>
          <a:lstStyle/>
          <a:p>
            <a:r>
              <a:rPr lang="en-US" dirty="0"/>
              <a:t>Lecture 24</a:t>
            </a:r>
          </a:p>
        </p:txBody>
      </p:sp>
    </p:spTree>
    <p:extLst>
      <p:ext uri="{BB962C8B-B14F-4D97-AF65-F5344CB8AC3E}">
        <p14:creationId xmlns:p14="http://schemas.microsoft.com/office/powerpoint/2010/main" val="87732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AF2AC-9071-0A23-AA60-EA9942E96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 of Productions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DBA13-8101-2AF0-8B54-BA4F822D1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fd.most_common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(20)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[(PP -&gt; IN NP, 78040),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 -&gt; NP-SBJ VP, 63335),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(NP -&gt; DT NN, 40876),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(NP-SBJ -&gt; -NONE-, 39712),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(NP -&gt; NP PP, 35819),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(NP-SBJ -&gt; PRP, 31272),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 -&gt; NP-SBJ VP ., 24467),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(VP -&gt; TO VP, 21899),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(NP -&gt; NN, 20798),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(NP -&gt; -NONE-, 20312),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(PP-LOC -&gt; IN NP, 18021),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(ADVP -&gt; RB, 15449),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(NP -&gt; DT JJ NN, 14898),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(NP -&gt; NNS, 14875),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(VP -&gt; MD VP, 13714),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(NP -&gt; NNP, 12767),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(VP -&gt; VB NP, 12730),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(PP-TMP -&gt; IN NP, 11032),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(NP -&gt; PRP, 10988),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(SBAR -&gt; -NONE- S, 10774)]</a:t>
            </a:r>
          </a:p>
        </p:txBody>
      </p:sp>
    </p:spTree>
    <p:extLst>
      <p:ext uri="{BB962C8B-B14F-4D97-AF65-F5344CB8AC3E}">
        <p14:creationId xmlns:p14="http://schemas.microsoft.com/office/powerpoint/2010/main" val="773667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AF2AC-9071-0A23-AA60-EA9942E96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 of Productions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DBA13-8101-2AF0-8B54-BA4F822D1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syntax rules only occur once: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&gt;&gt;&gt; </a:t>
            </a:r>
            <a:r>
              <a:rPr lang="en-US" sz="2400" dirty="0" err="1">
                <a:solidFill>
                  <a:srgbClr val="000000"/>
                </a:solidFill>
                <a:latin typeface="Menlo" panose="020B0609030804020204" pitchFamily="49" charset="0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Menlo" panose="020B0609030804020204" pitchFamily="49" charset="0"/>
              </a:rPr>
              <a:t>fd</a:t>
            </a: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52134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&gt;&gt;&gt; </a:t>
            </a:r>
            <a:r>
              <a:rPr lang="en-US" sz="2400" dirty="0" err="1">
                <a:solidFill>
                  <a:srgbClr val="000000"/>
                </a:solidFill>
                <a:latin typeface="Menlo" panose="020B0609030804020204" pitchFamily="49" charset="0"/>
              </a:rPr>
              <a:t>fd.N</a:t>
            </a: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1390347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fd.</a:t>
            </a:r>
            <a:r>
              <a:rPr lang="en-US" sz="2400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hapaxes</a:t>
            </a: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33631</a:t>
            </a:r>
          </a:p>
          <a:p>
            <a:endParaRPr lang="en-US" dirty="0"/>
          </a:p>
        </p:txBody>
      </p:sp>
      <p:sp>
        <p:nvSpPr>
          <p:cNvPr id="4" name="Left Arrow Callout 3">
            <a:extLst>
              <a:ext uri="{FF2B5EF4-FFF2-40B4-BE49-F238E27FC236}">
                <a16:creationId xmlns:a16="http://schemas.microsoft.com/office/drawing/2014/main" id="{1B2DB7EF-FD78-3F02-260B-24B35C4D8761}"/>
              </a:ext>
            </a:extLst>
          </p:cNvPr>
          <p:cNvSpPr/>
          <p:nvPr/>
        </p:nvSpPr>
        <p:spPr>
          <a:xfrm>
            <a:off x="4840455" y="4048123"/>
            <a:ext cx="4025348" cy="74697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8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How do they get learnt?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B1140C-D0C4-6BB5-C41B-095D4FC56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2901950"/>
            <a:ext cx="6705600" cy="1054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421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774DB-CED1-7EA2-807C-C17931E5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 of Productions</a:t>
            </a:r>
            <a:r>
              <a:rPr lang="en-US"/>
              <a:t>: histogram</a:t>
            </a:r>
            <a:endParaRPr lang="en-US" dirty="0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2CB1F58-26EA-4A3D-CA95-F5B25A435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59820"/>
            <a:ext cx="10515600" cy="2482947"/>
          </a:xfrm>
        </p:spPr>
      </p:pic>
      <p:sp>
        <p:nvSpPr>
          <p:cNvPr id="6" name="Down Arrow Callout 5">
            <a:extLst>
              <a:ext uri="{FF2B5EF4-FFF2-40B4-BE49-F238E27FC236}">
                <a16:creationId xmlns:a16="http://schemas.microsoft.com/office/drawing/2014/main" id="{158337DC-7230-5294-EF73-7A2EB96C9B9C}"/>
              </a:ext>
            </a:extLst>
          </p:cNvPr>
          <p:cNvSpPr/>
          <p:nvPr/>
        </p:nvSpPr>
        <p:spPr>
          <a:xfrm>
            <a:off x="135924" y="1690688"/>
            <a:ext cx="1915297" cy="106913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binned: # of times rule occurs</a:t>
            </a:r>
          </a:p>
        </p:txBody>
      </p:sp>
      <p:sp>
        <p:nvSpPr>
          <p:cNvPr id="7" name="Up Arrow Callout 6">
            <a:extLst>
              <a:ext uri="{FF2B5EF4-FFF2-40B4-BE49-F238E27FC236}">
                <a16:creationId xmlns:a16="http://schemas.microsoft.com/office/drawing/2014/main" id="{3C72C1FC-8D4D-DA3E-A880-DCA231BE4A6B}"/>
              </a:ext>
            </a:extLst>
          </p:cNvPr>
          <p:cNvSpPr/>
          <p:nvPr/>
        </p:nvSpPr>
        <p:spPr>
          <a:xfrm>
            <a:off x="2273643" y="5242767"/>
            <a:ext cx="1890584" cy="77497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 of rules</a:t>
            </a:r>
          </a:p>
        </p:txBody>
      </p:sp>
    </p:spTree>
    <p:extLst>
      <p:ext uri="{BB962C8B-B14F-4D97-AF65-F5344CB8AC3E}">
        <p14:creationId xmlns:p14="http://schemas.microsoft.com/office/powerpoint/2010/main" val="274470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6AE8CE-B82C-23BD-60AB-5B06697F3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Smallest grammar for a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BBA55-FA6D-78AC-5CC7-C98CBB136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915019" cy="5919486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Propose an Experiment:</a:t>
            </a:r>
          </a:p>
          <a:p>
            <a:pPr lvl="1"/>
            <a:r>
              <a:rPr lang="en-US" dirty="0"/>
              <a:t>suppose we start with an empty CFG (no rules)</a:t>
            </a:r>
          </a:p>
          <a:p>
            <a:pPr lvl="1"/>
            <a:r>
              <a:rPr lang="en-US" dirty="0"/>
              <a:t>take PTB rules in order of frequency (</a:t>
            </a:r>
            <a:r>
              <a:rPr lang="en-US" i="1" dirty="0"/>
              <a:t>highest first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add them one at a time to the grammar</a:t>
            </a:r>
          </a:p>
          <a:p>
            <a:pPr lvl="1"/>
            <a:r>
              <a:rPr lang="en-US" dirty="0"/>
              <a:t>how many PTB rules before we can parse this sentence?</a:t>
            </a:r>
            <a:r>
              <a:rPr lang="en-US" baseline="30000" dirty="0">
                <a:solidFill>
                  <a:srgbClr val="FF0000"/>
                </a:solidFill>
              </a:rPr>
              <a:t>*</a:t>
            </a:r>
          </a:p>
          <a:p>
            <a:pPr lvl="2"/>
            <a:r>
              <a:rPr lang="en-US" sz="2400" i="1" dirty="0"/>
              <a:t>the man saw the boy with a telescope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PTB rules do we need to obtain the structural ambiguity?</a:t>
            </a:r>
          </a:p>
          <a:p>
            <a:pPr marL="457200" marR="0" lvl="1" indent="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1" indent="0">
              <a:buNone/>
              <a:defRPr/>
            </a:pPr>
            <a:r>
              <a:rPr lang="en-US" sz="2000" baseline="30000" dirty="0">
                <a:solidFill>
                  <a:srgbClr val="FF0000"/>
                </a:solidFill>
              </a:rPr>
              <a:t>*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some simplifications applied,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explained later.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1432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D2C2D-8B8D-928A-8E11-DF37DA7D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Smallest grammar for a sentence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6E6DF39-E316-524D-EED7-222071AC18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own Arrow Callout 2">
            <a:extLst>
              <a:ext uri="{FF2B5EF4-FFF2-40B4-BE49-F238E27FC236}">
                <a16:creationId xmlns:a16="http://schemas.microsoft.com/office/drawing/2014/main" id="{B46A664F-A5CC-CAF2-8D22-B7B076E2144C}"/>
              </a:ext>
            </a:extLst>
          </p:cNvPr>
          <p:cNvSpPr/>
          <p:nvPr/>
        </p:nvSpPr>
        <p:spPr>
          <a:xfrm>
            <a:off x="2459421" y="4360316"/>
            <a:ext cx="1502980" cy="111409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first parse appears here</a:t>
            </a:r>
          </a:p>
        </p:txBody>
      </p:sp>
      <p:sp>
        <p:nvSpPr>
          <p:cNvPr id="4" name="Down Arrow Callout 3">
            <a:extLst>
              <a:ext uri="{FF2B5EF4-FFF2-40B4-BE49-F238E27FC236}">
                <a16:creationId xmlns:a16="http://schemas.microsoft.com/office/drawing/2014/main" id="{BB114AE1-F8D2-81FD-80BF-288797BDDC5A}"/>
              </a:ext>
            </a:extLst>
          </p:cNvPr>
          <p:cNvSpPr/>
          <p:nvPr/>
        </p:nvSpPr>
        <p:spPr>
          <a:xfrm>
            <a:off x="9059918" y="1489734"/>
            <a:ext cx="2380593" cy="132556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desired structural ambiguity appears here</a:t>
            </a:r>
          </a:p>
        </p:txBody>
      </p:sp>
      <p:sp>
        <p:nvSpPr>
          <p:cNvPr id="5" name="Down Arrow Callout 4">
            <a:extLst>
              <a:ext uri="{FF2B5EF4-FFF2-40B4-BE49-F238E27FC236}">
                <a16:creationId xmlns:a16="http://schemas.microsoft.com/office/drawing/2014/main" id="{8F0AD232-E841-7404-7A83-5B66BFA1BAD7}"/>
              </a:ext>
            </a:extLst>
          </p:cNvPr>
          <p:cNvSpPr/>
          <p:nvPr/>
        </p:nvSpPr>
        <p:spPr>
          <a:xfrm>
            <a:off x="3105811" y="2803309"/>
            <a:ext cx="1692166" cy="2629064"/>
          </a:xfrm>
          <a:prstGeom prst="downArrowCallout">
            <a:avLst>
              <a:gd name="adj1" fmla="val 13820"/>
              <a:gd name="adj2" fmla="val 16304"/>
              <a:gd name="adj3" fmla="val 16925"/>
              <a:gd name="adj4" fmla="val 560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2nd parse appears here: but it's not the one we want</a:t>
            </a:r>
          </a:p>
        </p:txBody>
      </p:sp>
    </p:spTree>
    <p:extLst>
      <p:ext uri="{BB962C8B-B14F-4D97-AF65-F5344CB8AC3E}">
        <p14:creationId xmlns:p14="http://schemas.microsoft.com/office/powerpoint/2010/main" val="228497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243C0-C2B1-5DAA-890C-C96A7AD4A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Smallest grammar for a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D1371-453E-F377-9BD6-65A4253EE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87408"/>
            <a:ext cx="7643648" cy="4476321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find_scfg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DT 73202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man NN 886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saw VBD 329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 DT 73202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boy NN 191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with IN 7953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 DT 32606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telescope NN 3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(S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  (NP-SBJ (DT the) (NN man))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  (VP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    (VBD saw)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    (NP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      (NP (DT the) (NN boy))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      (PP (IN with) (NP (DT a) (NN telescope))))))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Parses: 1,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# rules: 32,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# lexical rules: 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928C40-34D9-A7F8-BFD4-0CDE19EE18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1900"/>
          <a:stretch/>
        </p:blipFill>
        <p:spPr>
          <a:xfrm>
            <a:off x="7016649" y="3170836"/>
            <a:ext cx="4046838" cy="290169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9068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243C0-C2B1-5DAA-890C-C96A7AD4A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Smallest grammar </a:t>
            </a:r>
            <a:r>
              <a:rPr lang="en-US" dirty="0"/>
              <a:t>for a sentence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87DA05-97F4-84BA-52B6-6706E7030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9874"/>
            <a:ext cx="10515600" cy="4114799"/>
          </a:xfrm>
        </p:spPr>
        <p:txBody>
          <a:bodyPr numCol="3"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S -&gt; NP-SBJ VP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PP -&gt; IN NP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NONE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DT NN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PRP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NP -&gt; NP PP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TO VP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PP-LOC -&gt; IN NP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ADVP -&gt; RB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DT JJ NN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MD VP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SBAR -&gt; WHNP 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NNP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 NP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PRP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PP-TMP -&gt; IN NP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SBAR -&gt; NONE 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PP-CLR -&gt; IN NP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NNP NNP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NP-SBJ -&gt; DT NN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JJ NNS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NP SBAR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SBAR -&gt; IN 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NP PP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VBD VP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NNP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VBD SBAR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ADVP-TMP -&gt; RB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VP -&gt; VBD NP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DT -&gt; 'a'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 -&gt; 'telescope'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 -&gt; 'with'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DT -&gt; 'the'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 -&gt; 'man'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 -&gt; 'boy'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VBD -&gt; 'saw'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3F7201-5B77-7370-C395-FA916DF15D02}"/>
              </a:ext>
            </a:extLst>
          </p:cNvPr>
          <p:cNvSpPr txBox="1"/>
          <p:nvPr/>
        </p:nvSpPr>
        <p:spPr>
          <a:xfrm>
            <a:off x="2649039" y="1690688"/>
            <a:ext cx="6893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Menlo" panose="020B0609030804020204" pitchFamily="49" charset="0"/>
              </a:rPr>
              <a:t>Parses: 1,  # rules: 32, # lexical rules: 7</a:t>
            </a:r>
          </a:p>
        </p:txBody>
      </p:sp>
    </p:spTree>
    <p:extLst>
      <p:ext uri="{BB962C8B-B14F-4D97-AF65-F5344CB8AC3E}">
        <p14:creationId xmlns:p14="http://schemas.microsoft.com/office/powerpoint/2010/main" val="2478204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243C0-C2B1-5DAA-890C-C96A7AD4A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Smallest grammar </a:t>
            </a:r>
            <a:r>
              <a:rPr lang="en-US" dirty="0"/>
              <a:t>for a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D1371-453E-F377-9BD6-65A4253EE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806"/>
            <a:ext cx="10826578" cy="4721339"/>
          </a:xfrm>
        </p:spPr>
        <p:txBody>
          <a:bodyPr numCol="3"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S -&gt; NP-SBJ VP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PP -&gt; IN NP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NP-SBJ -&gt; NONE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NP -&gt; DT NN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NP-SBJ -&gt; PRP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NP -&gt; NP PP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VP -&gt; TO VP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NP -&gt; NN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NP -&gt; NONE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PP-LOC -&gt; IN NP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ADVP -&gt; RB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NP -&gt; DT JJ NN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NP -&gt; NNS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VP -&gt; MD VP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SBAR -&gt; WHNP S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NP -&gt; NNP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VP -&gt; VB NP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NP -&gt; PRP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PP-TMP -&gt; IN NP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SBAR -&gt; NONE S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PP-CLR -&gt; IN NP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NP -&gt; NNP NNP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NP-SBJ -&gt; DT NN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NP -&gt; JJ NNS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NP -&gt; NP SBAR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SBAR -&gt; IN S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NP-SBJ -&gt; NP PP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VP -&gt; VBD VP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NP-SBJ -&gt; NNP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VP -&gt; VBD SBAR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ADVP-TMP -&gt; RB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VP -&gt; VBD NP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PP -&gt; TO NP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QP -&gt; CD CD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S -&gt; NONE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WHNP -&gt; WDT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NP -&gt; DT NNS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VP -&gt; VBZ VP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VP -&gt; VBG NP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NP-SBJ -&gt; NNP NNP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NP -&gt; NP CC NP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NP -&gt; JJ NN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NP -&gt; PRPS NN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VP -&gt; VP CC VP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NP -&gt; NP PP-LOC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NN -&gt; 'man'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IN -&gt; 'with'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DT -&gt; 'a'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DT -&gt; 'the'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NN -&gt; 'boy'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VBD -&gt; 'saw'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effectLst/>
                <a:latin typeface="Menlo" panose="020B0609030804020204" pitchFamily="49" charset="0"/>
              </a:rPr>
              <a:t>NN -&gt; 'telescope'</a:t>
            </a:r>
          </a:p>
        </p:txBody>
      </p:sp>
      <p:sp>
        <p:nvSpPr>
          <p:cNvPr id="4" name="Left Arrow Callout 3">
            <a:extLst>
              <a:ext uri="{FF2B5EF4-FFF2-40B4-BE49-F238E27FC236}">
                <a16:creationId xmlns:a16="http://schemas.microsoft.com/office/drawing/2014/main" id="{6393A5BD-A8F8-BB29-111E-148F5DDAAC52}"/>
              </a:ext>
            </a:extLst>
          </p:cNvPr>
          <p:cNvSpPr/>
          <p:nvPr/>
        </p:nvSpPr>
        <p:spPr>
          <a:xfrm>
            <a:off x="9642792" y="3481252"/>
            <a:ext cx="2259724" cy="143991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always look at the last rule added!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2039A-B6F5-60EC-5932-50B845E57B85}"/>
              </a:ext>
            </a:extLst>
          </p:cNvPr>
          <p:cNvSpPr txBox="1"/>
          <p:nvPr/>
        </p:nvSpPr>
        <p:spPr>
          <a:xfrm>
            <a:off x="2603726" y="1506022"/>
            <a:ext cx="6093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Menlo" panose="020B0609030804020204" pitchFamily="49" charset="0"/>
              </a:rPr>
              <a:t>Parses: 2, # rules: 45, # lexical rules: 7</a:t>
            </a:r>
          </a:p>
        </p:txBody>
      </p:sp>
    </p:spTree>
    <p:extLst>
      <p:ext uri="{BB962C8B-B14F-4D97-AF65-F5344CB8AC3E}">
        <p14:creationId xmlns:p14="http://schemas.microsoft.com/office/powerpoint/2010/main" val="24459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243C0-C2B1-5DAA-890C-C96A7AD4A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Smallest grammar </a:t>
            </a:r>
            <a:r>
              <a:rPr lang="en-US" dirty="0"/>
              <a:t>for a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D1371-453E-F377-9BD6-65A4253EEB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(NP-SBJ (DT the) (NN man))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(VP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(VBD saw)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(NP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(NP (DT the) (NN boy))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(PP-LOC (IN with) (NP (DT a) (NN telescope))))))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(NP-SBJ (DT the) (NN man))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(VP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(VBD saw)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(NP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(NP (DT the) (NN boy))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(PP (IN with) (NP (DT a) (NN telescope))))))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Parses: 2, # rules: 45, # lexical rules: 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223EA4-EBE7-2D24-CC58-AF4BA4DB14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764"/>
          <a:stretch/>
        </p:blipFill>
        <p:spPr>
          <a:xfrm>
            <a:off x="6450742" y="4579208"/>
            <a:ext cx="3127289" cy="21762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B2DAB7-CFEC-43B5-A25D-EB117136EE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23013"/>
          <a:stretch/>
        </p:blipFill>
        <p:spPr>
          <a:xfrm>
            <a:off x="6019800" y="1825625"/>
            <a:ext cx="3989173" cy="2901696"/>
          </a:xfrm>
          <a:ln>
            <a:solidFill>
              <a:schemeClr val="tx1"/>
            </a:solidFill>
          </a:ln>
        </p:spPr>
      </p:pic>
      <p:sp>
        <p:nvSpPr>
          <p:cNvPr id="4" name="Left Arrow Callout 3">
            <a:extLst>
              <a:ext uri="{FF2B5EF4-FFF2-40B4-BE49-F238E27FC236}">
                <a16:creationId xmlns:a16="http://schemas.microsoft.com/office/drawing/2014/main" id="{F1CC6EA3-C08F-9E72-47BD-743C5391E5C9}"/>
              </a:ext>
            </a:extLst>
          </p:cNvPr>
          <p:cNvSpPr/>
          <p:nvPr/>
        </p:nvSpPr>
        <p:spPr>
          <a:xfrm>
            <a:off x="9280635" y="2709041"/>
            <a:ext cx="2259724" cy="1439918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what you'd expect for the 2</a:t>
            </a:r>
            <a:r>
              <a:rPr lang="en-US" baseline="30000" dirty="0"/>
              <a:t>nd</a:t>
            </a:r>
            <a:r>
              <a:rPr lang="en-US" dirty="0"/>
              <a:t> parse!</a:t>
            </a:r>
          </a:p>
        </p:txBody>
      </p:sp>
    </p:spTree>
    <p:extLst>
      <p:ext uri="{BB962C8B-B14F-4D97-AF65-F5344CB8AC3E}">
        <p14:creationId xmlns:p14="http://schemas.microsoft.com/office/powerpoint/2010/main" val="101163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243C0-C2B1-5DAA-890C-C96A7AD4A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Smallest grammar </a:t>
            </a:r>
            <a:r>
              <a:rPr lang="en-US" dirty="0"/>
              <a:t>for a sentence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E69557-4E4A-FF0F-E7E5-882B48CBF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59420"/>
          <a:stretch/>
        </p:blipFill>
        <p:spPr>
          <a:xfrm>
            <a:off x="838199" y="2002952"/>
            <a:ext cx="4965928" cy="3915934"/>
          </a:xfrm>
          <a:ln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E6569-65BD-6F65-F3C1-98802C038F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After two parses, it explodes </a:t>
            </a:r>
            <a:r>
              <a:rPr lang="en-US" dirty="0" err="1"/>
              <a:t>combinatorially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many more than 3 parses</a:t>
            </a:r>
          </a:p>
          <a:p>
            <a:pPr lvl="1"/>
            <a:r>
              <a:rPr lang="en-US" i="1" dirty="0"/>
              <a:t>can you spot why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007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5A330-716F-C896-ED0C-7529C5F46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3845A-CA02-0B4D-563E-6640679B3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Last Time:</a:t>
            </a:r>
          </a:p>
          <a:p>
            <a:pPr lvl="1"/>
            <a:r>
              <a:rPr lang="en-US" i="1" dirty="0" err="1">
                <a:solidFill>
                  <a:srgbClr val="000000"/>
                </a:solidFill>
                <a:latin typeface="Menlo" panose="020B0609030804020204" pitchFamily="49" charset="0"/>
              </a:rPr>
              <a:t>t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.productions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()		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</a:rPr>
              <a:t>(= </a:t>
            </a:r>
            <a:r>
              <a:rPr lang="en-US" sz="2800" i="1" dirty="0">
                <a:solidFill>
                  <a:srgbClr val="000000"/>
                </a:solidFill>
                <a:latin typeface="Aptos" panose="020B0004020202020204" pitchFamily="34" charset="0"/>
              </a:rPr>
              <a:t>phrase structure rules</a:t>
            </a:r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</a:rPr>
              <a:t>)</a:t>
            </a:r>
            <a:endParaRPr lang="en-US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lvl="1"/>
            <a:r>
              <a:rPr lang="en-US" i="1" dirty="0" err="1">
                <a:solidFill>
                  <a:srgbClr val="000000"/>
                </a:solidFill>
                <a:latin typeface="Menlo" panose="020B0609030804020204" pitchFamily="49" charset="0"/>
              </a:rPr>
              <a:t>p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.lhs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()/</a:t>
            </a:r>
            <a:r>
              <a:rPr lang="en-US" i="1" dirty="0" err="1">
                <a:solidFill>
                  <a:srgbClr val="000000"/>
                </a:solidFill>
                <a:latin typeface="Menlo" panose="020B0609030804020204" pitchFamily="49" charset="0"/>
              </a:rPr>
              <a:t>p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.rhs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</a:p>
          <a:p>
            <a:pPr lvl="1"/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len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i="1" dirty="0" err="1">
                <a:solidFill>
                  <a:srgbClr val="000000"/>
                </a:solidFill>
                <a:latin typeface="Menlo" panose="020B0609030804020204" pitchFamily="49" charset="0"/>
              </a:rPr>
              <a:t>p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.rhs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())		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(= # children)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i="1" dirty="0" err="1">
                <a:solidFill>
                  <a:srgbClr val="000000"/>
                </a:solidFill>
                <a:latin typeface="Menlo" panose="020B0609030804020204" pitchFamily="49" charset="0"/>
              </a:rPr>
              <a:t>p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.is_nonlexical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()/</a:t>
            </a:r>
            <a:r>
              <a:rPr lang="en-US" i="1" dirty="0" err="1">
                <a:solidFill>
                  <a:srgbClr val="000000"/>
                </a:solidFill>
                <a:latin typeface="Menlo" panose="020B0609030804020204" pitchFamily="49" charset="0"/>
              </a:rPr>
              <a:t>p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.is_lexical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</a:p>
          <a:p>
            <a:pPr lvl="1"/>
            <a:r>
              <a:rPr lang="en-US" i="1" dirty="0" err="1">
                <a:solidFill>
                  <a:srgbClr val="000000"/>
                </a:solidFill>
                <a:latin typeface="Menlo" panose="020B0609030804020204" pitchFamily="49" charset="0"/>
              </a:rPr>
              <a:t>p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.lhs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.symbol()</a:t>
            </a:r>
            <a:r>
              <a:rPr lang="en-US" dirty="0"/>
              <a:t>		</a:t>
            </a:r>
            <a:r>
              <a:rPr lang="en-US" sz="2800" dirty="0"/>
              <a:t>(nonterminal symbol)</a:t>
            </a:r>
            <a:endParaRPr lang="en-US" dirty="0"/>
          </a:p>
          <a:p>
            <a:r>
              <a:rPr lang="en-US" sz="3200" dirty="0"/>
              <a:t>A CFG experiment with the </a:t>
            </a:r>
            <a:r>
              <a:rPr lang="en-US" sz="3200" dirty="0" err="1"/>
              <a:t>ptb</a:t>
            </a:r>
            <a:r>
              <a:rPr lang="en-US" sz="3200" dirty="0"/>
              <a:t>:</a:t>
            </a:r>
          </a:p>
          <a:p>
            <a:pPr lvl="1"/>
            <a:r>
              <a:rPr lang="en-US" sz="2800" i="1" dirty="0">
                <a:solidFill>
                  <a:schemeClr val="accent1"/>
                </a:solidFill>
              </a:rPr>
              <a:t>CFG = Context-free Grammar</a:t>
            </a:r>
          </a:p>
          <a:p>
            <a:pPr lvl="1"/>
            <a:r>
              <a:rPr lang="en-US" sz="2800" i="1" dirty="0"/>
              <a:t>How many common </a:t>
            </a:r>
            <a:r>
              <a:rPr lang="en-US" sz="2800" i="1" dirty="0" err="1"/>
              <a:t>ptb</a:t>
            </a:r>
            <a:r>
              <a:rPr lang="en-US" sz="2800" i="1" dirty="0"/>
              <a:t> rules do we need to parse a sentence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817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243C0-C2B1-5DAA-890C-C96A7AD4A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Smallest grammar for a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D1371-453E-F377-9BD6-65A4253EE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74859" cy="4847024"/>
          </a:xfrm>
        </p:spPr>
        <p:txBody>
          <a:bodyPr numCol="5">
            <a:normAutofit fontScale="3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-&gt; NP-SBJ VP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 -&gt; IN NP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NONE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DT NN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PRP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NP PP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TO VP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NP -&gt; NN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PP-LOC -&gt; IN NP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ADVP -&gt; RB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DT JJ NN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MD VP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SBAR -&gt; WHNP 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NNP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 NP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PRP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PP-TMP -&gt; IN NP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SBAR -&gt; NONE 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PP-CLR -&gt; IN NP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NP -&gt; NNP NNP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DT NN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JJ NNS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NP SBAR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SBAR -&gt; IN 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NP PP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VBD VP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NNP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VBD SBAR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ADVP-TMP -&gt; RB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VBD NP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 -&gt; TO NP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QP -&gt; CD CD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-&gt; NONE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WHNP -&gt; WDT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DT NNS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VBZ VP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VBG NP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NNP NNP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NP CC NP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JJ NN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PRPS NN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VP CC VP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NP PP-LOC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NP NP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VBD 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QP NONE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DT NN NN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S-NOM -&gt; NP-SBJ VP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PRT -&gt; RP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VBP VP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WHNP -&gt; WP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CD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NP VP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ADJP-PRD -&gt; JJ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 VP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NNP POS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-&gt; S CC 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WHADVP -&gt; WRB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VBN NP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NNS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NN NNS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SBAR-ADV -&gt; IN 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NP-SBJ -&gt; NP NP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S-ADV -&gt; NP-SBJ VP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CD NNS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VBN NP PP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 -&gt; IN NP-LGS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VBZ NP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ADVP-MNR -&gt; RB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PP-DIR -&gt; TO NP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WHNP -&gt; NONE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S-TPC -&gt; NP-SBJ VP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NP-PRD -&gt; NP PP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CD NN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NP NN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VBZ NP-PRD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NNP NNP NNP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VBZ 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VP -&gt; VB 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ADVP-TMP -&gt; NONE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-&gt; S-TPC NP-SBJ VP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DT NN POS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NP SBAR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SBAR -&gt; WHADVP 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PRPS NNS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DT NNS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-&gt; PP NP-SBJ VP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 -&gt; IN S-NOM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PP-DIR -&gt; IN NP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NP -&gt; DT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 -&gt; 'with'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DT -&gt; 'a'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VBD -&gt; 'saw'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DT -&gt; 'the'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 -&gt; 'boy'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 -&gt; 'man'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 -&gt; 'telescope'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B7475F-2D2C-ECAD-DFE8-49012E176C50}"/>
              </a:ext>
            </a:extLst>
          </p:cNvPr>
          <p:cNvSpPr txBox="1"/>
          <p:nvPr/>
        </p:nvSpPr>
        <p:spPr>
          <a:xfrm>
            <a:off x="2344694" y="1456293"/>
            <a:ext cx="7058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Parses: 88, # rules: 92, # lexical rules: 7</a:t>
            </a:r>
          </a:p>
        </p:txBody>
      </p:sp>
      <p:sp>
        <p:nvSpPr>
          <p:cNvPr id="4" name="Left Arrow Callout 3">
            <a:extLst>
              <a:ext uri="{FF2B5EF4-FFF2-40B4-BE49-F238E27FC236}">
                <a16:creationId xmlns:a16="http://schemas.microsoft.com/office/drawing/2014/main" id="{4718FF05-8133-D733-59F8-6DBD48262389}"/>
              </a:ext>
            </a:extLst>
          </p:cNvPr>
          <p:cNvSpPr/>
          <p:nvPr/>
        </p:nvSpPr>
        <p:spPr>
          <a:xfrm>
            <a:off x="10691646" y="2814718"/>
            <a:ext cx="1387367" cy="127060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66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always look at the last rule added!</a:t>
            </a:r>
          </a:p>
        </p:txBody>
      </p:sp>
    </p:spTree>
    <p:extLst>
      <p:ext uri="{BB962C8B-B14F-4D97-AF65-F5344CB8AC3E}">
        <p14:creationId xmlns:p14="http://schemas.microsoft.com/office/powerpoint/2010/main" val="148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243C0-C2B1-5DAA-890C-C96A7AD4A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Smallest grammar for a sentence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88603A-A785-F02A-B762-4BABF2A0B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14222" cy="4908807"/>
          </a:xfrm>
        </p:spPr>
        <p:txBody>
          <a:bodyPr numCol="5"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-&gt; NP-SBJ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 -&gt; IN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NONE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DT NN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PRP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NP PP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TO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NONE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PP-LOC -&gt; IN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ADVP -&gt; RB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DT JJ NN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NNS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MD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SBAR -&gt; WHNP 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PRP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PP-TMP -&gt; IN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SBAR -&gt; NONE 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PP-CLR -&gt; IN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NNP NNP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DT NN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JJ NNS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NP SBAR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SBAR -&gt; IN 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NP PP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VBD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NNP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VBD SBAR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ADVP-TMP -&gt; RB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VBD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 -&gt; TO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QP -&gt; CD CD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-&gt; NONE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WHNP -&gt; WDT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DT NNS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VBZ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VBG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NNP NNP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NP CC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JJ NN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PRPS NN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VP CC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NP PP-LOC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NP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VBD 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QP NONE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DT NN NN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S-NOM -&gt; NP-SBJ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PRT -&gt; RP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VBP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WHNP -&gt; WP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CD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NP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ADJP-PRD -&gt; JJ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NNP POS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-&gt; S CC 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WHADVP -&gt; WRB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VBN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NNS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NN NNS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SBAR-ADV -&gt; IN 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NP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S-ADV -&gt; NP-SBJ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CD NNS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VBN NP PP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 -&gt; IN NP-LGS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VBZ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ADVP-MNR -&gt; RB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PP-DIR -&gt; TO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WHNP -&gt; NONE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S-TPC -&gt; NP-SBJ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NP-PRD -&gt; NP PP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CD NN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NP NN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VBZ NP-PRD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NNP NNP NNP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VBZ 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 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ADVP-TMP -&gt; NONE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-&gt; S-TPC NP-SBJ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DT NN POS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NP SBAR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SBAR -&gt; WHADVP 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PRPS NNS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DT NNS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-&gt; PP NP-SBJ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 -&gt; IN S-NOM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PP-DIR -&gt; IN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DT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PP-CLR -&gt; TO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NN NN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-&gt; NP-SBJ ADVP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VBP NP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VP -&gt; VBD NP-PRD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 -&gt; 'with'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DT -&gt; 'a'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VBD -&gt; 'saw'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DT -&gt; 'the'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 -&gt; 'boy'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 -&gt; 'man'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 -&gt; 'telescope'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2B1B0-5BB4-98AD-8FC8-1CD7FC92A22D}"/>
              </a:ext>
            </a:extLst>
          </p:cNvPr>
          <p:cNvSpPr txBox="1"/>
          <p:nvPr/>
        </p:nvSpPr>
        <p:spPr>
          <a:xfrm>
            <a:off x="2709734" y="1388824"/>
            <a:ext cx="7071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Parses: 106, # rules: 97, # lexical rules: 7</a:t>
            </a:r>
          </a:p>
        </p:txBody>
      </p:sp>
    </p:spTree>
    <p:extLst>
      <p:ext uri="{BB962C8B-B14F-4D97-AF65-F5344CB8AC3E}">
        <p14:creationId xmlns:p14="http://schemas.microsoft.com/office/powerpoint/2010/main" val="3547369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BB1EA-68CB-B3B7-2B21-51EC94558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Smallest grammar for a sentence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9DF571-AC9F-3790-0711-9E827A91A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24286" cy="4896451"/>
          </a:xfrm>
        </p:spPr>
        <p:txBody>
          <a:bodyPr numCol="7"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-&gt; NP-SBJ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 -&gt; IN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NONE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DT NN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PRP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NP PP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TO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NONE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PP-LOC -&gt; IN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ADVP -&gt; RB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DT JJ NN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NNS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MD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SBAR -&gt; WHNP 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PRP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PP-TMP -&gt; IN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SBAR -&gt; NONE 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PP-CLR -&gt; IN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NNP NNP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DT NN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JJ NNS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NP SBAR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SBAR -&gt; IN 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NP PP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VBD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NNP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VBD SBAR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ADVP-TMP -&gt; RB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VBD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 -&gt; TO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QP -&gt; CD CD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-&gt; NONE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WHNP -&gt; WDT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DT NNS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VBZ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VBG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NNP NNP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NP CC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JJ NN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PRPS NN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VP CC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NP PP-LOC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NP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VBD 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QP NONE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DT NN NN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S-NOM -&gt; NP-SBJ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PRT -&gt; RP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VBP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WHNP -&gt; WP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CD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NP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ADJP-PRD -&gt; JJ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NNP POS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-&gt; S CC 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WHADVP -&gt; WRB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VBN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NNS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NN NNS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SBAR-ADV -&gt; IN 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NP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S-ADV -&gt; NP-SBJ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CD NNS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VBN NP PP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 -&gt; IN NP-LGS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VBZ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ADVP-MNR -&gt; RB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PP-DIR -&gt; TO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WHNP -&gt; NONE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S-TPC -&gt; NP-SBJ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NP-PRD -&gt; NP PP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CD NN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NP NN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VBZ NP-PRD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NNP NNP NNP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VBZ 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 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ADVP-TMP -&gt; NONE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-&gt; S-TPC NP-SBJ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DT NN POS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NP SBAR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SBAR -&gt; WHADVP 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PRPS NNS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DT NNS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-&gt; PP NP-SBJ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 -&gt; IN S-NOM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PP-DIR -&gt; IN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DT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PP-CLR -&gt; TO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NN NN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-&gt; NP-SBJ ADVP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VBP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VBD NP-PRD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VBN 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VBZ SBAR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NN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DT NNP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S-PRP -&gt; NP-SBJ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SBAR-TMP -&gt; IN 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-&gt; CC NP-SBJ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DT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DT JJ NNS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VBD ADJP-PRD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CD NONE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VBN NP PP-CLR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EX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VBP SBAR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-&gt; PP-TMP NP-SBJ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SBAR-TMP -&gt; WHADVP 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NP-ADV -&gt; DT NN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DT ADJP NN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MD RB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ADJP -&gt; RB JJ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VBZ ADJP-PRD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NNP NNP POS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-&gt; ADVP NP-SBJ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DT JJ NN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SINV -&gt; S-TPC VP NP-SBJ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VBG 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NP NP-ADV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-&gt; S 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VBN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PRPS JJ NN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DT JJ NN NN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JJ NNS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-&gt; NP-SBJ ADVP-TMP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DT NNP NNP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DT NNP NN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QP NNS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 NP PP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 SBAR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ADJP -&gt; JJ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VBD RB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-&gt; SBAR-ADV NP-SBJ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JJ NN NNS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-&gt; PP-LOC NP-SBJ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NP PP-LOC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PRPS NN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PP-PRD -&gt; IN NP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DT JJ JJ NN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ADJP-PRD -&gt; JJ PP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 -&gt; NP PP PP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 ADJP-PRD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SBAR-PRP -&gt; IN 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 PP-CLR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VBD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VBP RB 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NP-SBJ -&gt; NN NNS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VP -&gt; VBP 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VP -&gt; VBD NP PP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DT -&gt; 'a'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 -&gt; 'boy'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VBD -&gt; 'saw'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DT -&gt; 'the'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 -&gt; 'with'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 -&gt; 'man'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NN -&gt; 'telescope'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6C2EF7-300B-75EB-65D1-FE1091EC0DEA}"/>
              </a:ext>
            </a:extLst>
          </p:cNvPr>
          <p:cNvSpPr txBox="1"/>
          <p:nvPr/>
        </p:nvSpPr>
        <p:spPr>
          <a:xfrm>
            <a:off x="2802409" y="1388824"/>
            <a:ext cx="7095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Parses: 124, # rules: 155, # lexical rules: 7</a:t>
            </a:r>
          </a:p>
        </p:txBody>
      </p:sp>
    </p:spTree>
    <p:extLst>
      <p:ext uri="{BB962C8B-B14F-4D97-AF65-F5344CB8AC3E}">
        <p14:creationId xmlns:p14="http://schemas.microsoft.com/office/powerpoint/2010/main" val="652171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7200D-D9EA-2629-9462-E4E00369D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Smallest grammar for a sentence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CC8B5C-2C93-D358-F1E7-32A4E8074F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24364"/>
          <a:stretch/>
        </p:blipFill>
        <p:spPr>
          <a:xfrm>
            <a:off x="838200" y="2343181"/>
            <a:ext cx="4904154" cy="4149693"/>
          </a:xfrm>
          <a:ln>
            <a:solidFill>
              <a:schemeClr val="tx1"/>
            </a:solidFill>
          </a:ln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8C08F2-FEF5-F6B3-EF99-8D224C363B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15938"/>
          <a:stretch/>
        </p:blipFill>
        <p:spPr>
          <a:xfrm>
            <a:off x="6096000" y="2385795"/>
            <a:ext cx="5408422" cy="3088247"/>
          </a:xfrm>
          <a:ln>
            <a:solidFill>
              <a:schemeClr val="tx1"/>
            </a:solidFill>
          </a:ln>
        </p:spPr>
      </p:pic>
      <p:sp>
        <p:nvSpPr>
          <p:cNvPr id="3" name="Down Arrow Callout 2">
            <a:extLst>
              <a:ext uri="{FF2B5EF4-FFF2-40B4-BE49-F238E27FC236}">
                <a16:creationId xmlns:a16="http://schemas.microsoft.com/office/drawing/2014/main" id="{44E5DC43-52F8-76E5-AEEB-376269A8105E}"/>
              </a:ext>
            </a:extLst>
          </p:cNvPr>
          <p:cNvSpPr/>
          <p:nvPr/>
        </p:nvSpPr>
        <p:spPr>
          <a:xfrm>
            <a:off x="8313682" y="1502979"/>
            <a:ext cx="2680138" cy="1334814"/>
          </a:xfrm>
          <a:prstGeom prst="downArrowCallou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Finally, we get the parse we wanted!</a:t>
            </a:r>
          </a:p>
        </p:txBody>
      </p:sp>
    </p:spTree>
    <p:extLst>
      <p:ext uri="{BB962C8B-B14F-4D97-AF65-F5344CB8AC3E}">
        <p14:creationId xmlns:p14="http://schemas.microsoft.com/office/powerpoint/2010/main" val="148921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A62EB-D339-0215-D31E-977B2C0EF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Smallest grammar for a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74100-FA79-9E22-F5A2-A36AEB3D0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60027"/>
            <a:ext cx="11098427" cy="4116935"/>
          </a:xfrm>
        </p:spPr>
        <p:txBody>
          <a:bodyPr numCol="2"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(S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  (NP-SBJ (DT the) (NN man))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  (VP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    (VBD saw)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    (NP (NP (DT the)) (NN boy))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    (PP (IN with) (NP (NP (DT a)) (NN telescope)))))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(NP-SBJ (DT the) (NN man))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(VP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(VBD saw)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(NP (NP (DT the)) (NN boy))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(PP (IN with) (NP (DT a) (NN telescope)))))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(NP-SBJ (DT the) (NN man))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(VP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(VBD saw)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(NP (NP (DT the)) (NN boy))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(PP (IN with) (NP (NP (DT a)) (NP (NN telescope))))))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(NP-SBJ (DT the) (NN man))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(VP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(VBD saw)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(NP (DT the) (NN boy))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(PP (IN with) (NP (NP (DT a)) (NN telescope)))))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(S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  (NP-SBJ (DT the) (NN man))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  (VP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    (VBD saw)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    (NP (DT the) (NN boy))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    (PP (IN with) (NP (DT a) (NN telescope)))))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AF9870-C7C8-4C01-C909-77DB651AF3CF}"/>
              </a:ext>
            </a:extLst>
          </p:cNvPr>
          <p:cNvSpPr txBox="1"/>
          <p:nvPr/>
        </p:nvSpPr>
        <p:spPr>
          <a:xfrm>
            <a:off x="3708968" y="1598362"/>
            <a:ext cx="477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plus a whole bunch of similar ones …</a:t>
            </a:r>
          </a:p>
        </p:txBody>
      </p:sp>
    </p:spTree>
    <p:extLst>
      <p:ext uri="{BB962C8B-B14F-4D97-AF65-F5344CB8AC3E}">
        <p14:creationId xmlns:p14="http://schemas.microsoft.com/office/powerpoint/2010/main" val="40196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CBD72-D607-AEB0-0A2C-13C14BC8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Productions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FB2D0-F2AD-0919-CB8C-0F05D0C1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60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&gt;&gt;&gt; import </a:t>
            </a:r>
            <a:r>
              <a:rPr lang="en-US" sz="2400" dirty="0" err="1">
                <a:solidFill>
                  <a:srgbClr val="000000"/>
                </a:solidFill>
                <a:latin typeface="Menlo" panose="020B0609030804020204" pitchFamily="49" charset="0"/>
              </a:rPr>
              <a:t>matplotlib.pyplot</a:t>
            </a: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 as </a:t>
            </a:r>
            <a:r>
              <a:rPr lang="en-US" sz="2400" dirty="0" err="1">
                <a:solidFill>
                  <a:srgbClr val="000000"/>
                </a:solidFill>
                <a:latin typeface="Menlo" panose="020B0609030804020204" pitchFamily="49" charset="0"/>
              </a:rPr>
              <a:t>plt</a:t>
            </a:r>
            <a:endParaRPr lang="en-US" sz="2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&gt;&gt;&gt; import </a:t>
            </a:r>
            <a:r>
              <a:rPr lang="en-US" sz="2400" dirty="0" err="1">
                <a:solidFill>
                  <a:srgbClr val="000000"/>
                </a:solidFill>
                <a:latin typeface="Menlo" panose="020B0609030804020204" pitchFamily="49" charset="0"/>
              </a:rPr>
              <a:t>numpy</a:t>
            </a: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 as np</a:t>
            </a: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&gt;&gt;&gt; from </a:t>
            </a:r>
            <a:r>
              <a:rPr lang="en-US" sz="2400" dirty="0" err="1">
                <a:solidFill>
                  <a:srgbClr val="000000"/>
                </a:solidFill>
                <a:latin typeface="Menlo" panose="020B0609030804020204" pitchFamily="49" charset="0"/>
              </a:rPr>
              <a:t>scipy.stats</a:t>
            </a: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 import norm</a:t>
            </a: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&gt;&gt;&gt; from statistics import mean, </a:t>
            </a:r>
            <a:r>
              <a:rPr lang="en-US" sz="2400" dirty="0" err="1">
                <a:solidFill>
                  <a:srgbClr val="000000"/>
                </a:solidFill>
                <a:latin typeface="Menlo" panose="020B0609030804020204" pitchFamily="49" charset="0"/>
              </a:rPr>
              <a:t>stdev</a:t>
            </a:r>
            <a:endParaRPr lang="en-US" sz="2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>
              <a:buNone/>
            </a:pPr>
            <a:endParaRPr lang="en-US" sz="2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from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nltk.corpus</a:t>
            </a: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import </a:t>
            </a:r>
            <a:r>
              <a:rPr lang="en-US" sz="2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ptb</a:t>
            </a:r>
            <a:endParaRPr lang="en-US" sz="2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trees = </a:t>
            </a:r>
            <a:r>
              <a:rPr lang="en-US" sz="2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ptb.parsed_sents</a:t>
            </a: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(trees)</a:t>
            </a:r>
          </a:p>
          <a:p>
            <a:pPr>
              <a:buNone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73451</a:t>
            </a: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lrulec</a:t>
            </a: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[</a:t>
            </a:r>
            <a:r>
              <a:rPr lang="en-US" sz="2400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sz="24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2400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t.productions</a:t>
            </a:r>
            <a:r>
              <a:rPr lang="en-US" sz="24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())</a:t>
            </a: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for t in trees]</a:t>
            </a: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sum(</a:t>
            </a:r>
            <a:r>
              <a:rPr lang="en-US" sz="2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lrulec</a:t>
            </a: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>
              <a:buNone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3131242</a:t>
            </a:r>
          </a:p>
        </p:txBody>
      </p:sp>
      <p:sp>
        <p:nvSpPr>
          <p:cNvPr id="4" name="Left Arrow Callout 3">
            <a:extLst>
              <a:ext uri="{FF2B5EF4-FFF2-40B4-BE49-F238E27FC236}">
                <a16:creationId xmlns:a16="http://schemas.microsoft.com/office/drawing/2014/main" id="{B3DB7E58-1AD4-2433-74C9-92F4327945FD}"/>
              </a:ext>
            </a:extLst>
          </p:cNvPr>
          <p:cNvSpPr/>
          <p:nvPr/>
        </p:nvSpPr>
        <p:spPr>
          <a:xfrm>
            <a:off x="8551718" y="4686300"/>
            <a:ext cx="3179617" cy="68579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87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lrulec</a:t>
            </a:r>
            <a:r>
              <a:rPr lang="en-US" dirty="0"/>
              <a:t>: list of rule counts</a:t>
            </a:r>
          </a:p>
        </p:txBody>
      </p:sp>
    </p:spTree>
    <p:extLst>
      <p:ext uri="{BB962C8B-B14F-4D97-AF65-F5344CB8AC3E}">
        <p14:creationId xmlns:p14="http://schemas.microsoft.com/office/powerpoint/2010/main" val="152414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BACE0-FB10-C0A2-2F96-1851C805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Productions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9A861-9849-7F6E-0111-D90046509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5703277" cy="360048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mean(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lrulec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42.6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3035220759418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stdev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lrulec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23.67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1107782972243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m = mean(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lrulec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sd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stdev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lrulec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x =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np.linspace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(m-2*sd,m+2*sd,100)</a:t>
            </a:r>
          </a:p>
          <a:p>
            <a:pPr>
              <a:buNone/>
            </a:pP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plt.plot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x,norm.pdf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x,m,sd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))</a:t>
            </a:r>
          </a:p>
          <a:p>
            <a:pPr>
              <a:buNone/>
            </a:pP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plt.grid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plt.show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0EA6F9-F647-C325-C3AF-A1D520A61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99" y="1567392"/>
            <a:ext cx="6226629" cy="13068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FE5F89-42E6-A845-7338-0B615E7C1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999" y="4484065"/>
            <a:ext cx="6749659" cy="23386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FEB0EB-0605-15A3-96D2-CCC39256B5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55335" y="1622812"/>
            <a:ext cx="6580859" cy="48700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D58D17-9D7E-B823-F8B8-B32571608B89}"/>
              </a:ext>
            </a:extLst>
          </p:cNvPr>
          <p:cNvSpPr txBox="1"/>
          <p:nvPr/>
        </p:nvSpPr>
        <p:spPr>
          <a:xfrm>
            <a:off x="7706743" y="4582722"/>
            <a:ext cx="2284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Normal Distribution</a:t>
            </a:r>
          </a:p>
          <a:p>
            <a:r>
              <a:rPr lang="en-US" sz="2000" dirty="0"/>
              <a:t>Mean: 42.6 SD: 23.7</a:t>
            </a:r>
          </a:p>
        </p:txBody>
      </p:sp>
    </p:spTree>
    <p:extLst>
      <p:ext uri="{BB962C8B-B14F-4D97-AF65-F5344CB8AC3E}">
        <p14:creationId xmlns:p14="http://schemas.microsoft.com/office/powerpoint/2010/main" val="231888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F89D-B999-E668-CBC8-4588167CF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Productions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4CFBA-D570-19C5-C993-EF762F8DE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829800" cy="16033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plt.hist</a:t>
            </a: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lrulec,histtype</a:t>
            </a: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='</a:t>
            </a:r>
            <a:r>
              <a:rPr lang="en-US" sz="2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step',bins</a:t>
            </a: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=50)</a:t>
            </a: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plt.xlim</a:t>
            </a: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(0,100)</a:t>
            </a: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plt.grid</a:t>
            </a: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plt.show</a:t>
            </a: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041242-32A0-4EAE-53E3-90E623DE83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2925" y="2241282"/>
            <a:ext cx="5181600" cy="38359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2A95F-0E87-464A-2A2E-CCB5C6630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999" y="1825625"/>
            <a:ext cx="5803726" cy="42671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8B13AB-CC43-D6C6-52D2-02A6AAC1D965}"/>
              </a:ext>
            </a:extLst>
          </p:cNvPr>
          <p:cNvSpPr txBox="1"/>
          <p:nvPr/>
        </p:nvSpPr>
        <p:spPr>
          <a:xfrm>
            <a:off x="7609301" y="2674202"/>
            <a:ext cx="2653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overlaid </a:t>
            </a:r>
          </a:p>
          <a:p>
            <a:r>
              <a:rPr lang="en-US" sz="2400" i="1" dirty="0"/>
              <a:t>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32708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A1BD-74CC-0019-7AE5-65D5844D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Productions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3A961DEE-46C1-52C7-81E4-0C28568B4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1346" y="1758157"/>
            <a:ext cx="9467167" cy="48859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644A1C9-FD9A-AC58-F87A-E0DAFBE05D34}"/>
              </a:ext>
            </a:extLst>
          </p:cNvPr>
          <p:cNvSpPr txBox="1"/>
          <p:nvPr/>
        </p:nvSpPr>
        <p:spPr>
          <a:xfrm>
            <a:off x="3750467" y="1459855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with (</a:t>
            </a:r>
            <a:r>
              <a:rPr lang="en-US" sz="2400" i="1" dirty="0"/>
              <a:t>left</a:t>
            </a:r>
            <a:r>
              <a:rPr lang="en-US" sz="2400" dirty="0"/>
              <a:t>) and without (</a:t>
            </a:r>
            <a:r>
              <a:rPr lang="en-US" sz="2400" i="1" dirty="0"/>
              <a:t>right</a:t>
            </a:r>
            <a:r>
              <a:rPr lang="en-US" sz="2400" dirty="0"/>
              <a:t>) (word POS) nodes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86F37D-9A1A-6CFF-0185-51A39CEC3914}"/>
              </a:ext>
            </a:extLst>
          </p:cNvPr>
          <p:cNvSpPr txBox="1"/>
          <p:nvPr/>
        </p:nvSpPr>
        <p:spPr>
          <a:xfrm>
            <a:off x="6979443" y="5213479"/>
            <a:ext cx="30456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mean:18.93 sd:11.04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926832-1579-9E58-C711-081563BA454F}"/>
              </a:ext>
            </a:extLst>
          </p:cNvPr>
          <p:cNvSpPr txBox="1"/>
          <p:nvPr/>
        </p:nvSpPr>
        <p:spPr>
          <a:xfrm>
            <a:off x="2393156" y="5213479"/>
            <a:ext cx="30456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mean:42.63 sd:23.67</a:t>
            </a:r>
          </a:p>
        </p:txBody>
      </p:sp>
    </p:spTree>
    <p:extLst>
      <p:ext uri="{BB962C8B-B14F-4D97-AF65-F5344CB8AC3E}">
        <p14:creationId xmlns:p14="http://schemas.microsoft.com/office/powerpoint/2010/main" val="3362173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86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DC2E30-E34A-69F6-30B2-7919717C6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1341" y="1090864"/>
            <a:ext cx="9352131" cy="4933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20A43C-7228-5144-E240-07163498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28" y="207436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Distribution of Productions</a:t>
            </a:r>
          </a:p>
        </p:txBody>
      </p:sp>
    </p:spTree>
    <p:extLst>
      <p:ext uri="{BB962C8B-B14F-4D97-AF65-F5344CB8AC3E}">
        <p14:creationId xmlns:p14="http://schemas.microsoft.com/office/powerpoint/2010/main" val="3994575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B487E-0DD2-C71F-A66A-66A7DE22B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FB850-D620-7E70-3625-6DFDEF8C2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 of Productions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3C2041-1451-00E5-1D80-7083CB98D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346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Suppose list </a:t>
            </a:r>
            <a:r>
              <a:rPr lang="en-US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rules</a:t>
            </a:r>
            <a:r>
              <a:rPr lang="en-US" sz="3200" dirty="0">
                <a:solidFill>
                  <a:prstClr val="black"/>
                </a:solidFill>
              </a:rPr>
              <a:t> be all the rules in the </a:t>
            </a:r>
            <a:r>
              <a:rPr lang="en-US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ptb</a:t>
            </a:r>
            <a:r>
              <a:rPr lang="en-US" sz="3200" dirty="0">
                <a:solidFill>
                  <a:prstClr val="black"/>
                </a:solidFill>
              </a:rPr>
              <a:t>. </a:t>
            </a: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rules = [p for t in trees for p 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t.productions</a:t>
            </a: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()]</a:t>
            </a: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US" sz="2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(rules)</a:t>
            </a:r>
          </a:p>
          <a:p>
            <a:pPr>
              <a:buNone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Menlo" panose="020B0609030804020204" pitchFamily="49" charset="0"/>
              </a:rPr>
              <a:t>3131242</a:t>
            </a:r>
          </a:p>
          <a:p>
            <a:r>
              <a:rPr lang="en-US" dirty="0">
                <a:solidFill>
                  <a:prstClr val="black"/>
                </a:solidFill>
              </a:rPr>
              <a:t>Then let </a:t>
            </a:r>
            <a:r>
              <a:rPr lang="en-US" sz="24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srules</a:t>
            </a:r>
            <a:r>
              <a:rPr lang="en-US" dirty="0">
                <a:solidFill>
                  <a:prstClr val="black"/>
                </a:solidFill>
              </a:rPr>
              <a:t> be all the (syntax), i.e. </a:t>
            </a:r>
            <a:r>
              <a:rPr lang="en-US" i="1" dirty="0" err="1">
                <a:solidFill>
                  <a:prstClr val="black"/>
                </a:solidFill>
              </a:rPr>
              <a:t>nonlexical</a:t>
            </a:r>
            <a:r>
              <a:rPr lang="en-US" dirty="0">
                <a:solidFill>
                  <a:prstClr val="black"/>
                </a:solidFill>
              </a:rPr>
              <a:t>, rules: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&gt;&gt;&gt; </a:t>
            </a:r>
            <a:r>
              <a:rPr lang="en-US" sz="2400" dirty="0" err="1">
                <a:solidFill>
                  <a:srgbClr val="000000"/>
                </a:solidFill>
                <a:latin typeface="Menlo" panose="020B0609030804020204" pitchFamily="49" charset="0"/>
              </a:rPr>
              <a:t>srules</a:t>
            </a: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 = [r for r in rules if not(</a:t>
            </a:r>
            <a:r>
              <a:rPr lang="en-US" sz="2400" dirty="0" err="1">
                <a:solidFill>
                  <a:srgbClr val="000000"/>
                </a:solidFill>
                <a:latin typeface="Menlo" panose="020B0609030804020204" pitchFamily="49" charset="0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Menlo" panose="020B0609030804020204" pitchFamily="49" charset="0"/>
              </a:rPr>
              <a:t>r.rhs</a:t>
            </a: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()) == 1 and </a:t>
            </a:r>
            <a:r>
              <a:rPr lang="en-US" sz="2400" dirty="0" err="1">
                <a:solidFill>
                  <a:srgbClr val="000000"/>
                </a:solidFill>
                <a:latin typeface="Menlo" panose="020B0609030804020204" pitchFamily="49" charset="0"/>
              </a:rPr>
              <a:t>isinstance</a:t>
            </a: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Menlo" panose="020B0609030804020204" pitchFamily="49" charset="0"/>
              </a:rPr>
              <a:t>r.rhs</a:t>
            </a: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()[0], str)]</a:t>
            </a:r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&gt;&gt;&gt; </a:t>
            </a:r>
            <a:r>
              <a:rPr lang="en-US" sz="2400" dirty="0" err="1">
                <a:solidFill>
                  <a:srgbClr val="000000"/>
                </a:solidFill>
                <a:latin typeface="Menlo" panose="020B0609030804020204" pitchFamily="49" charset="0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Menlo" panose="020B0609030804020204" pitchFamily="49" charset="0"/>
              </a:rPr>
              <a:t>srules</a:t>
            </a: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pPr>
              <a:buNone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1390347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AF2AC-9071-0A23-AA60-EA9942E96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 of Productions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DBA13-8101-2AF0-8B54-BA4F822D1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371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fd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nltk.FreqDist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srules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fd</a:t>
            </a:r>
            <a:endParaRPr lang="en-US" sz="2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FreqDist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({PP -&gt; IN NP: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78040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S -&gt; NP-SBJ VP: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63335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NP -&gt; DT NN: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40876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NP-SBJ -&gt; -NONE-: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39712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NP -&gt; NP PP: 35819, NP-SBJ -&gt; PRP: 31272, S -&gt; NP-SBJ VP .: 24467, VP -&gt; TO VP: 21899, NP -&gt; NN: 20798, NP -&gt; -NONE-: 20312, ...})</a:t>
            </a:r>
            <a:endParaRPr lang="en-US" sz="2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&gt;&gt;&gt; </a:t>
            </a:r>
            <a:r>
              <a:rPr lang="en-US" sz="2400" dirty="0" err="1">
                <a:solidFill>
                  <a:srgbClr val="000000"/>
                </a:solidFill>
                <a:latin typeface="Menlo" panose="020B0609030804020204" pitchFamily="49" charset="0"/>
              </a:rPr>
              <a:t>len</a:t>
            </a: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Menlo" panose="020B0609030804020204" pitchFamily="49" charset="0"/>
              </a:rPr>
              <a:t>fd</a:t>
            </a: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52134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&gt;&gt;&gt; </a:t>
            </a:r>
            <a:r>
              <a:rPr lang="en-US" sz="2400" dirty="0" err="1">
                <a:solidFill>
                  <a:srgbClr val="000000"/>
                </a:solidFill>
                <a:latin typeface="Menlo" panose="020B0609030804020204" pitchFamily="49" charset="0"/>
              </a:rPr>
              <a:t>fd.N</a:t>
            </a: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</a:rPr>
              <a:t>1390347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Left Arrow Callout 3">
            <a:extLst>
              <a:ext uri="{FF2B5EF4-FFF2-40B4-BE49-F238E27FC236}">
                <a16:creationId xmlns:a16="http://schemas.microsoft.com/office/drawing/2014/main" id="{F22902B2-C7C4-779F-F1D1-AE493A2F162E}"/>
              </a:ext>
            </a:extLst>
          </p:cNvPr>
          <p:cNvSpPr/>
          <p:nvPr/>
        </p:nvSpPr>
        <p:spPr>
          <a:xfrm>
            <a:off x="2678379" y="4471791"/>
            <a:ext cx="4862289" cy="66061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23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Is this # cognitively plausible</a:t>
            </a:r>
            <a:r>
              <a:rPr lang="en-US" sz="2400" dirty="0"/>
              <a:t>?</a:t>
            </a:r>
          </a:p>
        </p:txBody>
      </p:sp>
      <p:sp>
        <p:nvSpPr>
          <p:cNvPr id="5" name="Down Arrow Callout 4">
            <a:extLst>
              <a:ext uri="{FF2B5EF4-FFF2-40B4-BE49-F238E27FC236}">
                <a16:creationId xmlns:a16="http://schemas.microsoft.com/office/drawing/2014/main" id="{5080B6D3-A21B-6E7A-3C73-B79CBC9989A1}"/>
              </a:ext>
            </a:extLst>
          </p:cNvPr>
          <p:cNvSpPr/>
          <p:nvPr/>
        </p:nvSpPr>
        <p:spPr>
          <a:xfrm>
            <a:off x="6513533" y="1490597"/>
            <a:ext cx="4734839" cy="1102291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top-5 highlighted there: </a:t>
            </a:r>
            <a:r>
              <a:rPr lang="en-US" sz="2400" i="1" dirty="0"/>
              <a:t>interesting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7816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3315</Words>
  <Application>Microsoft Macintosh PowerPoint</Application>
  <PresentationFormat>Widescreen</PresentationFormat>
  <Paragraphs>667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Menlo</vt:lpstr>
      <vt:lpstr>Office Theme</vt:lpstr>
      <vt:lpstr>LING/C SC 581:  Advanced Computational Linguistics</vt:lpstr>
      <vt:lpstr>Today's Topic</vt:lpstr>
      <vt:lpstr>Distribution of Productions</vt:lpstr>
      <vt:lpstr>Distribution of Productions</vt:lpstr>
      <vt:lpstr>Distribution of Productions</vt:lpstr>
      <vt:lpstr>Distribution of Productions</vt:lpstr>
      <vt:lpstr>Distribution of Productions</vt:lpstr>
      <vt:lpstr># of Productions</vt:lpstr>
      <vt:lpstr># of Productions</vt:lpstr>
      <vt:lpstr># of Productions</vt:lpstr>
      <vt:lpstr># of Productions</vt:lpstr>
      <vt:lpstr># of Productions: histogram</vt:lpstr>
      <vt:lpstr>Smallest grammar for a sentence</vt:lpstr>
      <vt:lpstr>Smallest grammar for a sentence</vt:lpstr>
      <vt:lpstr>Smallest grammar for a sentence</vt:lpstr>
      <vt:lpstr>Smallest grammar for a sentence</vt:lpstr>
      <vt:lpstr>Smallest grammar for a sentence</vt:lpstr>
      <vt:lpstr>Smallest grammar for a sentence</vt:lpstr>
      <vt:lpstr>Smallest grammar for a sentence</vt:lpstr>
      <vt:lpstr>Smallest grammar for a sentence</vt:lpstr>
      <vt:lpstr>Smallest grammar for a sentence</vt:lpstr>
      <vt:lpstr>Smallest grammar for a sentence</vt:lpstr>
      <vt:lpstr>Smallest grammar for a sentence</vt:lpstr>
      <vt:lpstr>Smallest grammar for a sentence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LING/C SC 581:  Advanced Computational Linguistics</dc:title>
  <dc:creator>sandiway@mac.com</dc:creator>
  <cp:lastModifiedBy>sandiway@mac.com</cp:lastModifiedBy>
  <cp:revision>37</cp:revision>
  <cp:lastPrinted>2026-04-17T04:03:39Z</cp:lastPrinted>
  <dcterms:created xsi:type="dcterms:W3CDTF">2023-02-28T04:25:32Z</dcterms:created>
  <dcterms:modified xsi:type="dcterms:W3CDTF">2026-04-20T19:27:24Z</dcterms:modified>
</cp:coreProperties>
</file>