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sldIdLst>
    <p:sldId id="352" r:id="rId3"/>
    <p:sldId id="353" r:id="rId4"/>
    <p:sldId id="369" r:id="rId5"/>
    <p:sldId id="380" r:id="rId6"/>
    <p:sldId id="370" r:id="rId7"/>
    <p:sldId id="295" r:id="rId8"/>
    <p:sldId id="376" r:id="rId9"/>
    <p:sldId id="388" r:id="rId10"/>
    <p:sldId id="389" r:id="rId11"/>
    <p:sldId id="391" r:id="rId12"/>
    <p:sldId id="390" r:id="rId13"/>
    <p:sldId id="392" r:id="rId14"/>
    <p:sldId id="306" r:id="rId15"/>
    <p:sldId id="272" r:id="rId16"/>
    <p:sldId id="271" r:id="rId17"/>
    <p:sldId id="325" r:id="rId18"/>
    <p:sldId id="357" r:id="rId19"/>
    <p:sldId id="354" r:id="rId20"/>
    <p:sldId id="324" r:id="rId21"/>
    <p:sldId id="355" r:id="rId22"/>
    <p:sldId id="356" r:id="rId23"/>
    <p:sldId id="322" r:id="rId24"/>
    <p:sldId id="267" r:id="rId25"/>
    <p:sldId id="358" r:id="rId26"/>
    <p:sldId id="273" r:id="rId27"/>
    <p:sldId id="276" r:id="rId28"/>
    <p:sldId id="274" r:id="rId29"/>
    <p:sldId id="277" r:id="rId30"/>
    <p:sldId id="275" r:id="rId31"/>
    <p:sldId id="278" r:id="rId32"/>
    <p:sldId id="317" r:id="rId33"/>
    <p:sldId id="257" r:id="rId34"/>
    <p:sldId id="393"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726"/>
  </p:normalViewPr>
  <p:slideViewPr>
    <p:cSldViewPr snapToGrid="0">
      <p:cViewPr varScale="1">
        <p:scale>
          <a:sx n="120" d="100"/>
          <a:sy n="120" d="100"/>
        </p:scale>
        <p:origin x="800"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0AEDA-6080-8736-E3E6-5009389AB7C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ECB6278-3F2D-7698-9BA7-668874E758B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E9A68BE-BBCF-1990-5EE1-FFF726BBC3E3}"/>
              </a:ext>
            </a:extLst>
          </p:cNvPr>
          <p:cNvSpPr>
            <a:spLocks noGrp="1"/>
          </p:cNvSpPr>
          <p:nvPr>
            <p:ph type="dt" sz="half" idx="10"/>
          </p:nvPr>
        </p:nvSpPr>
        <p:spPr/>
        <p:txBody>
          <a:bodyPr/>
          <a:lstStyle/>
          <a:p>
            <a:fld id="{0F4B0037-043C-514D-A8BB-29FCD97F22D8}" type="datetimeFigureOut">
              <a:rPr lang="en-US" smtClean="0"/>
              <a:t>4/13/26</a:t>
            </a:fld>
            <a:endParaRPr lang="en-US"/>
          </a:p>
        </p:txBody>
      </p:sp>
      <p:sp>
        <p:nvSpPr>
          <p:cNvPr id="5" name="Footer Placeholder 4">
            <a:extLst>
              <a:ext uri="{FF2B5EF4-FFF2-40B4-BE49-F238E27FC236}">
                <a16:creationId xmlns:a16="http://schemas.microsoft.com/office/drawing/2014/main" id="{A74CB5B7-F3B0-B902-0BD6-4DAE1AD498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EB9534-8983-2036-A62C-9072EC9FE6E1}"/>
              </a:ext>
            </a:extLst>
          </p:cNvPr>
          <p:cNvSpPr>
            <a:spLocks noGrp="1"/>
          </p:cNvSpPr>
          <p:nvPr>
            <p:ph type="sldNum" sz="quarter" idx="12"/>
          </p:nvPr>
        </p:nvSpPr>
        <p:spPr/>
        <p:txBody>
          <a:bodyPr/>
          <a:lstStyle/>
          <a:p>
            <a:fld id="{28C744C2-0C6A-7A41-B855-20CA93ED8C26}" type="slidenum">
              <a:rPr lang="en-US" smtClean="0"/>
              <a:t>‹#›</a:t>
            </a:fld>
            <a:endParaRPr lang="en-US"/>
          </a:p>
        </p:txBody>
      </p:sp>
    </p:spTree>
    <p:extLst>
      <p:ext uri="{BB962C8B-B14F-4D97-AF65-F5344CB8AC3E}">
        <p14:creationId xmlns:p14="http://schemas.microsoft.com/office/powerpoint/2010/main" val="17407682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3D5238-5425-EE83-80CE-A56D8B83AB2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7169C0E-C126-0FC8-8E94-F0EFA51E0B0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20EFA3-8738-1AD2-2CEC-8986B348CECF}"/>
              </a:ext>
            </a:extLst>
          </p:cNvPr>
          <p:cNvSpPr>
            <a:spLocks noGrp="1"/>
          </p:cNvSpPr>
          <p:nvPr>
            <p:ph type="dt" sz="half" idx="10"/>
          </p:nvPr>
        </p:nvSpPr>
        <p:spPr/>
        <p:txBody>
          <a:bodyPr/>
          <a:lstStyle/>
          <a:p>
            <a:fld id="{0F4B0037-043C-514D-A8BB-29FCD97F22D8}" type="datetimeFigureOut">
              <a:rPr lang="en-US" smtClean="0"/>
              <a:t>4/13/26</a:t>
            </a:fld>
            <a:endParaRPr lang="en-US"/>
          </a:p>
        </p:txBody>
      </p:sp>
      <p:sp>
        <p:nvSpPr>
          <p:cNvPr id="5" name="Footer Placeholder 4">
            <a:extLst>
              <a:ext uri="{FF2B5EF4-FFF2-40B4-BE49-F238E27FC236}">
                <a16:creationId xmlns:a16="http://schemas.microsoft.com/office/drawing/2014/main" id="{54647705-A4F0-A1AD-9F27-6F98FB1E85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19DCA8-F2AA-5EE4-D5F2-EF180AF6BED0}"/>
              </a:ext>
            </a:extLst>
          </p:cNvPr>
          <p:cNvSpPr>
            <a:spLocks noGrp="1"/>
          </p:cNvSpPr>
          <p:nvPr>
            <p:ph type="sldNum" sz="quarter" idx="12"/>
          </p:nvPr>
        </p:nvSpPr>
        <p:spPr/>
        <p:txBody>
          <a:bodyPr/>
          <a:lstStyle/>
          <a:p>
            <a:fld id="{28C744C2-0C6A-7A41-B855-20CA93ED8C26}" type="slidenum">
              <a:rPr lang="en-US" smtClean="0"/>
              <a:t>‹#›</a:t>
            </a:fld>
            <a:endParaRPr lang="en-US"/>
          </a:p>
        </p:txBody>
      </p:sp>
    </p:spTree>
    <p:extLst>
      <p:ext uri="{BB962C8B-B14F-4D97-AF65-F5344CB8AC3E}">
        <p14:creationId xmlns:p14="http://schemas.microsoft.com/office/powerpoint/2010/main" val="30395275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B7F8537-40A4-4E84-4BE4-0BCA4208FFE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E4B62B6-7825-8209-1504-F39DF3D1BB6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5A32FD-2430-4562-8A8E-EA4A7D874EE0}"/>
              </a:ext>
            </a:extLst>
          </p:cNvPr>
          <p:cNvSpPr>
            <a:spLocks noGrp="1"/>
          </p:cNvSpPr>
          <p:nvPr>
            <p:ph type="dt" sz="half" idx="10"/>
          </p:nvPr>
        </p:nvSpPr>
        <p:spPr/>
        <p:txBody>
          <a:bodyPr/>
          <a:lstStyle/>
          <a:p>
            <a:fld id="{0F4B0037-043C-514D-A8BB-29FCD97F22D8}" type="datetimeFigureOut">
              <a:rPr lang="en-US" smtClean="0"/>
              <a:t>4/13/26</a:t>
            </a:fld>
            <a:endParaRPr lang="en-US"/>
          </a:p>
        </p:txBody>
      </p:sp>
      <p:sp>
        <p:nvSpPr>
          <p:cNvPr id="5" name="Footer Placeholder 4">
            <a:extLst>
              <a:ext uri="{FF2B5EF4-FFF2-40B4-BE49-F238E27FC236}">
                <a16:creationId xmlns:a16="http://schemas.microsoft.com/office/drawing/2014/main" id="{8F39DCD6-9885-E652-B536-38E7B4B302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78BF33-BECB-D241-5D92-DAEABAC22720}"/>
              </a:ext>
            </a:extLst>
          </p:cNvPr>
          <p:cNvSpPr>
            <a:spLocks noGrp="1"/>
          </p:cNvSpPr>
          <p:nvPr>
            <p:ph type="sldNum" sz="quarter" idx="12"/>
          </p:nvPr>
        </p:nvSpPr>
        <p:spPr/>
        <p:txBody>
          <a:bodyPr/>
          <a:lstStyle/>
          <a:p>
            <a:fld id="{28C744C2-0C6A-7A41-B855-20CA93ED8C26}" type="slidenum">
              <a:rPr lang="en-US" smtClean="0"/>
              <a:t>‹#›</a:t>
            </a:fld>
            <a:endParaRPr lang="en-US"/>
          </a:p>
        </p:txBody>
      </p:sp>
    </p:spTree>
    <p:extLst>
      <p:ext uri="{BB962C8B-B14F-4D97-AF65-F5344CB8AC3E}">
        <p14:creationId xmlns:p14="http://schemas.microsoft.com/office/powerpoint/2010/main" val="23290032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93280-8E99-0039-D7D3-94FB91DD234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BFFC807-C2E1-3095-2BE9-ECCE7CADAA2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8335B75-A2B9-7057-3C30-F181E168A8AB}"/>
              </a:ext>
            </a:extLst>
          </p:cNvPr>
          <p:cNvSpPr>
            <a:spLocks noGrp="1"/>
          </p:cNvSpPr>
          <p:nvPr>
            <p:ph type="dt" sz="half" idx="10"/>
          </p:nvPr>
        </p:nvSpPr>
        <p:spPr/>
        <p:txBody>
          <a:bodyPr/>
          <a:lstStyle/>
          <a:p>
            <a:fld id="{EDC5FE0C-CEEE-0146-927F-9C752A65962C}" type="datetimeFigureOut">
              <a:rPr lang="en-US" smtClean="0"/>
              <a:t>4/13/26</a:t>
            </a:fld>
            <a:endParaRPr lang="en-US"/>
          </a:p>
        </p:txBody>
      </p:sp>
      <p:sp>
        <p:nvSpPr>
          <p:cNvPr id="5" name="Footer Placeholder 4">
            <a:extLst>
              <a:ext uri="{FF2B5EF4-FFF2-40B4-BE49-F238E27FC236}">
                <a16:creationId xmlns:a16="http://schemas.microsoft.com/office/drawing/2014/main" id="{447A2BA7-15AE-074C-2B10-13A15ACD60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0FA723-93EC-D5E1-6600-53FCC25DA599}"/>
              </a:ext>
            </a:extLst>
          </p:cNvPr>
          <p:cNvSpPr>
            <a:spLocks noGrp="1"/>
          </p:cNvSpPr>
          <p:nvPr>
            <p:ph type="sldNum" sz="quarter" idx="12"/>
          </p:nvPr>
        </p:nvSpPr>
        <p:spPr/>
        <p:txBody>
          <a:bodyPr/>
          <a:lstStyle/>
          <a:p>
            <a:fld id="{6D9CCBBB-E015-3642-A4DC-A1347E0447B9}" type="slidenum">
              <a:rPr lang="en-US" smtClean="0"/>
              <a:t>‹#›</a:t>
            </a:fld>
            <a:endParaRPr lang="en-US"/>
          </a:p>
        </p:txBody>
      </p:sp>
    </p:spTree>
    <p:extLst>
      <p:ext uri="{BB962C8B-B14F-4D97-AF65-F5344CB8AC3E}">
        <p14:creationId xmlns:p14="http://schemas.microsoft.com/office/powerpoint/2010/main" val="41475342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2ACAB-2A5F-1B68-16B5-2B4983CDB3B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00A660F-EFA0-26D9-3FD0-ADEAE40189D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418E4F-320B-1C34-73BB-61DA8C8BA450}"/>
              </a:ext>
            </a:extLst>
          </p:cNvPr>
          <p:cNvSpPr>
            <a:spLocks noGrp="1"/>
          </p:cNvSpPr>
          <p:nvPr>
            <p:ph type="dt" sz="half" idx="10"/>
          </p:nvPr>
        </p:nvSpPr>
        <p:spPr/>
        <p:txBody>
          <a:bodyPr/>
          <a:lstStyle/>
          <a:p>
            <a:fld id="{EDC5FE0C-CEEE-0146-927F-9C752A65962C}" type="datetimeFigureOut">
              <a:rPr lang="en-US" smtClean="0"/>
              <a:t>4/13/26</a:t>
            </a:fld>
            <a:endParaRPr lang="en-US"/>
          </a:p>
        </p:txBody>
      </p:sp>
      <p:sp>
        <p:nvSpPr>
          <p:cNvPr id="5" name="Footer Placeholder 4">
            <a:extLst>
              <a:ext uri="{FF2B5EF4-FFF2-40B4-BE49-F238E27FC236}">
                <a16:creationId xmlns:a16="http://schemas.microsoft.com/office/drawing/2014/main" id="{773A2E76-3AD0-8EFD-52C0-B2F3133CB9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855057-92BB-270C-6BFE-DF6995254DAB}"/>
              </a:ext>
            </a:extLst>
          </p:cNvPr>
          <p:cNvSpPr>
            <a:spLocks noGrp="1"/>
          </p:cNvSpPr>
          <p:nvPr>
            <p:ph type="sldNum" sz="quarter" idx="12"/>
          </p:nvPr>
        </p:nvSpPr>
        <p:spPr/>
        <p:txBody>
          <a:bodyPr/>
          <a:lstStyle/>
          <a:p>
            <a:fld id="{6D9CCBBB-E015-3642-A4DC-A1347E0447B9}" type="slidenum">
              <a:rPr lang="en-US" smtClean="0"/>
              <a:t>‹#›</a:t>
            </a:fld>
            <a:endParaRPr lang="en-US"/>
          </a:p>
        </p:txBody>
      </p:sp>
    </p:spTree>
    <p:extLst>
      <p:ext uri="{BB962C8B-B14F-4D97-AF65-F5344CB8AC3E}">
        <p14:creationId xmlns:p14="http://schemas.microsoft.com/office/powerpoint/2010/main" val="21271464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71E94-91FB-A710-3609-51CC88A862D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84708D3-84D0-82A0-68DE-FE679758AF2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3755435-BAB2-4738-E830-314477509BBF}"/>
              </a:ext>
            </a:extLst>
          </p:cNvPr>
          <p:cNvSpPr>
            <a:spLocks noGrp="1"/>
          </p:cNvSpPr>
          <p:nvPr>
            <p:ph type="dt" sz="half" idx="10"/>
          </p:nvPr>
        </p:nvSpPr>
        <p:spPr/>
        <p:txBody>
          <a:bodyPr/>
          <a:lstStyle/>
          <a:p>
            <a:fld id="{EDC5FE0C-CEEE-0146-927F-9C752A65962C}" type="datetimeFigureOut">
              <a:rPr lang="en-US" smtClean="0"/>
              <a:t>4/13/26</a:t>
            </a:fld>
            <a:endParaRPr lang="en-US"/>
          </a:p>
        </p:txBody>
      </p:sp>
      <p:sp>
        <p:nvSpPr>
          <p:cNvPr id="5" name="Footer Placeholder 4">
            <a:extLst>
              <a:ext uri="{FF2B5EF4-FFF2-40B4-BE49-F238E27FC236}">
                <a16:creationId xmlns:a16="http://schemas.microsoft.com/office/drawing/2014/main" id="{ED266742-69F5-B697-30D6-C9F963697E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335229-3F3F-7BCE-56BF-57EC7FA06F9F}"/>
              </a:ext>
            </a:extLst>
          </p:cNvPr>
          <p:cNvSpPr>
            <a:spLocks noGrp="1"/>
          </p:cNvSpPr>
          <p:nvPr>
            <p:ph type="sldNum" sz="quarter" idx="12"/>
          </p:nvPr>
        </p:nvSpPr>
        <p:spPr/>
        <p:txBody>
          <a:bodyPr/>
          <a:lstStyle/>
          <a:p>
            <a:fld id="{6D9CCBBB-E015-3642-A4DC-A1347E0447B9}" type="slidenum">
              <a:rPr lang="en-US" smtClean="0"/>
              <a:t>‹#›</a:t>
            </a:fld>
            <a:endParaRPr lang="en-US"/>
          </a:p>
        </p:txBody>
      </p:sp>
    </p:spTree>
    <p:extLst>
      <p:ext uri="{BB962C8B-B14F-4D97-AF65-F5344CB8AC3E}">
        <p14:creationId xmlns:p14="http://schemas.microsoft.com/office/powerpoint/2010/main" val="10402318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D09F5-9B0D-CC35-9B74-22022A50295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190BF0E-7820-5CE6-76D7-275E5F3BBF6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8D86872-4BDF-7009-592D-9468800EDAF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02480A0-EF6A-E4EE-63C8-D6AB86A332D7}"/>
              </a:ext>
            </a:extLst>
          </p:cNvPr>
          <p:cNvSpPr>
            <a:spLocks noGrp="1"/>
          </p:cNvSpPr>
          <p:nvPr>
            <p:ph type="dt" sz="half" idx="10"/>
          </p:nvPr>
        </p:nvSpPr>
        <p:spPr/>
        <p:txBody>
          <a:bodyPr/>
          <a:lstStyle/>
          <a:p>
            <a:fld id="{EDC5FE0C-CEEE-0146-927F-9C752A65962C}" type="datetimeFigureOut">
              <a:rPr lang="en-US" smtClean="0"/>
              <a:t>4/13/26</a:t>
            </a:fld>
            <a:endParaRPr lang="en-US"/>
          </a:p>
        </p:txBody>
      </p:sp>
      <p:sp>
        <p:nvSpPr>
          <p:cNvPr id="6" name="Footer Placeholder 5">
            <a:extLst>
              <a:ext uri="{FF2B5EF4-FFF2-40B4-BE49-F238E27FC236}">
                <a16:creationId xmlns:a16="http://schemas.microsoft.com/office/drawing/2014/main" id="{8460658D-BF1F-BA80-69F4-C2530B7C405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B70ED9C-A42B-E521-A5A9-01B07C85C1A9}"/>
              </a:ext>
            </a:extLst>
          </p:cNvPr>
          <p:cNvSpPr>
            <a:spLocks noGrp="1"/>
          </p:cNvSpPr>
          <p:nvPr>
            <p:ph type="sldNum" sz="quarter" idx="12"/>
          </p:nvPr>
        </p:nvSpPr>
        <p:spPr/>
        <p:txBody>
          <a:bodyPr/>
          <a:lstStyle/>
          <a:p>
            <a:fld id="{6D9CCBBB-E015-3642-A4DC-A1347E0447B9}" type="slidenum">
              <a:rPr lang="en-US" smtClean="0"/>
              <a:t>‹#›</a:t>
            </a:fld>
            <a:endParaRPr lang="en-US"/>
          </a:p>
        </p:txBody>
      </p:sp>
    </p:spTree>
    <p:extLst>
      <p:ext uri="{BB962C8B-B14F-4D97-AF65-F5344CB8AC3E}">
        <p14:creationId xmlns:p14="http://schemas.microsoft.com/office/powerpoint/2010/main" val="2127373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A348D3-CEAF-5D25-DEE7-13FCA081114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93AED39-F8A6-410A-919F-53FEA757F13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ABFBCE0-B18D-C3C7-F10E-08AA349A845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0155D42-C2DE-AB71-691A-44FCA957332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88C3C78-DD6E-A073-E03C-438693425C7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2CC27F7-ED77-DF95-D60D-88A76FC65945}"/>
              </a:ext>
            </a:extLst>
          </p:cNvPr>
          <p:cNvSpPr>
            <a:spLocks noGrp="1"/>
          </p:cNvSpPr>
          <p:nvPr>
            <p:ph type="dt" sz="half" idx="10"/>
          </p:nvPr>
        </p:nvSpPr>
        <p:spPr/>
        <p:txBody>
          <a:bodyPr/>
          <a:lstStyle/>
          <a:p>
            <a:fld id="{EDC5FE0C-CEEE-0146-927F-9C752A65962C}" type="datetimeFigureOut">
              <a:rPr lang="en-US" smtClean="0"/>
              <a:t>4/13/26</a:t>
            </a:fld>
            <a:endParaRPr lang="en-US"/>
          </a:p>
        </p:txBody>
      </p:sp>
      <p:sp>
        <p:nvSpPr>
          <p:cNvPr id="8" name="Footer Placeholder 7">
            <a:extLst>
              <a:ext uri="{FF2B5EF4-FFF2-40B4-BE49-F238E27FC236}">
                <a16:creationId xmlns:a16="http://schemas.microsoft.com/office/drawing/2014/main" id="{528F0E82-6438-ADE5-1167-E154845BD17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21292A6-D499-34D8-DC61-3B5DA61D8337}"/>
              </a:ext>
            </a:extLst>
          </p:cNvPr>
          <p:cNvSpPr>
            <a:spLocks noGrp="1"/>
          </p:cNvSpPr>
          <p:nvPr>
            <p:ph type="sldNum" sz="quarter" idx="12"/>
          </p:nvPr>
        </p:nvSpPr>
        <p:spPr/>
        <p:txBody>
          <a:bodyPr/>
          <a:lstStyle/>
          <a:p>
            <a:fld id="{6D9CCBBB-E015-3642-A4DC-A1347E0447B9}" type="slidenum">
              <a:rPr lang="en-US" smtClean="0"/>
              <a:t>‹#›</a:t>
            </a:fld>
            <a:endParaRPr lang="en-US"/>
          </a:p>
        </p:txBody>
      </p:sp>
    </p:spTree>
    <p:extLst>
      <p:ext uri="{BB962C8B-B14F-4D97-AF65-F5344CB8AC3E}">
        <p14:creationId xmlns:p14="http://schemas.microsoft.com/office/powerpoint/2010/main" val="26011603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F2940-F5B2-E06C-14DA-FD713184515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B4195EA-2A74-E1E1-6C87-1D209B1AE209}"/>
              </a:ext>
            </a:extLst>
          </p:cNvPr>
          <p:cNvSpPr>
            <a:spLocks noGrp="1"/>
          </p:cNvSpPr>
          <p:nvPr>
            <p:ph type="dt" sz="half" idx="10"/>
          </p:nvPr>
        </p:nvSpPr>
        <p:spPr/>
        <p:txBody>
          <a:bodyPr/>
          <a:lstStyle/>
          <a:p>
            <a:fld id="{EDC5FE0C-CEEE-0146-927F-9C752A65962C}" type="datetimeFigureOut">
              <a:rPr lang="en-US" smtClean="0"/>
              <a:t>4/13/26</a:t>
            </a:fld>
            <a:endParaRPr lang="en-US"/>
          </a:p>
        </p:txBody>
      </p:sp>
      <p:sp>
        <p:nvSpPr>
          <p:cNvPr id="4" name="Footer Placeholder 3">
            <a:extLst>
              <a:ext uri="{FF2B5EF4-FFF2-40B4-BE49-F238E27FC236}">
                <a16:creationId xmlns:a16="http://schemas.microsoft.com/office/drawing/2014/main" id="{E5FA63C6-A47E-AF50-C78C-4F16BD75CD2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433D28D-E14F-87CC-9757-37A1D37DEA91}"/>
              </a:ext>
            </a:extLst>
          </p:cNvPr>
          <p:cNvSpPr>
            <a:spLocks noGrp="1"/>
          </p:cNvSpPr>
          <p:nvPr>
            <p:ph type="sldNum" sz="quarter" idx="12"/>
          </p:nvPr>
        </p:nvSpPr>
        <p:spPr/>
        <p:txBody>
          <a:bodyPr/>
          <a:lstStyle/>
          <a:p>
            <a:fld id="{6D9CCBBB-E015-3642-A4DC-A1347E0447B9}" type="slidenum">
              <a:rPr lang="en-US" smtClean="0"/>
              <a:t>‹#›</a:t>
            </a:fld>
            <a:endParaRPr lang="en-US"/>
          </a:p>
        </p:txBody>
      </p:sp>
    </p:spTree>
    <p:extLst>
      <p:ext uri="{BB962C8B-B14F-4D97-AF65-F5344CB8AC3E}">
        <p14:creationId xmlns:p14="http://schemas.microsoft.com/office/powerpoint/2010/main" val="26126061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446DF99-E0D6-6DE4-1E30-D472C7A1CDC2}"/>
              </a:ext>
            </a:extLst>
          </p:cNvPr>
          <p:cNvSpPr>
            <a:spLocks noGrp="1"/>
          </p:cNvSpPr>
          <p:nvPr>
            <p:ph type="dt" sz="half" idx="10"/>
          </p:nvPr>
        </p:nvSpPr>
        <p:spPr/>
        <p:txBody>
          <a:bodyPr/>
          <a:lstStyle/>
          <a:p>
            <a:fld id="{EDC5FE0C-CEEE-0146-927F-9C752A65962C}" type="datetimeFigureOut">
              <a:rPr lang="en-US" smtClean="0"/>
              <a:t>4/13/26</a:t>
            </a:fld>
            <a:endParaRPr lang="en-US"/>
          </a:p>
        </p:txBody>
      </p:sp>
      <p:sp>
        <p:nvSpPr>
          <p:cNvPr id="3" name="Footer Placeholder 2">
            <a:extLst>
              <a:ext uri="{FF2B5EF4-FFF2-40B4-BE49-F238E27FC236}">
                <a16:creationId xmlns:a16="http://schemas.microsoft.com/office/drawing/2014/main" id="{BF7DC1D1-59DF-F6E1-DCE1-DE79776CA67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582403D-B569-6815-9ED6-0FF54A657341}"/>
              </a:ext>
            </a:extLst>
          </p:cNvPr>
          <p:cNvSpPr>
            <a:spLocks noGrp="1"/>
          </p:cNvSpPr>
          <p:nvPr>
            <p:ph type="sldNum" sz="quarter" idx="12"/>
          </p:nvPr>
        </p:nvSpPr>
        <p:spPr/>
        <p:txBody>
          <a:bodyPr/>
          <a:lstStyle/>
          <a:p>
            <a:fld id="{6D9CCBBB-E015-3642-A4DC-A1347E0447B9}" type="slidenum">
              <a:rPr lang="en-US" smtClean="0"/>
              <a:t>‹#›</a:t>
            </a:fld>
            <a:endParaRPr lang="en-US"/>
          </a:p>
        </p:txBody>
      </p:sp>
    </p:spTree>
    <p:extLst>
      <p:ext uri="{BB962C8B-B14F-4D97-AF65-F5344CB8AC3E}">
        <p14:creationId xmlns:p14="http://schemas.microsoft.com/office/powerpoint/2010/main" val="37745268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C1BED-C325-7C99-2EBC-A73CBD0331C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72CF263-B8D7-752C-988A-B1BB1A8A409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38029FF-515D-A0C9-05F8-D2EE031039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69653A6-3C18-62D9-EE8A-D585E075F43B}"/>
              </a:ext>
            </a:extLst>
          </p:cNvPr>
          <p:cNvSpPr>
            <a:spLocks noGrp="1"/>
          </p:cNvSpPr>
          <p:nvPr>
            <p:ph type="dt" sz="half" idx="10"/>
          </p:nvPr>
        </p:nvSpPr>
        <p:spPr/>
        <p:txBody>
          <a:bodyPr/>
          <a:lstStyle/>
          <a:p>
            <a:fld id="{EDC5FE0C-CEEE-0146-927F-9C752A65962C}" type="datetimeFigureOut">
              <a:rPr lang="en-US" smtClean="0"/>
              <a:t>4/13/26</a:t>
            </a:fld>
            <a:endParaRPr lang="en-US"/>
          </a:p>
        </p:txBody>
      </p:sp>
      <p:sp>
        <p:nvSpPr>
          <p:cNvPr id="6" name="Footer Placeholder 5">
            <a:extLst>
              <a:ext uri="{FF2B5EF4-FFF2-40B4-BE49-F238E27FC236}">
                <a16:creationId xmlns:a16="http://schemas.microsoft.com/office/drawing/2014/main" id="{D8FDF8EC-F0CF-DEA6-615A-83EBB89526A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6A98714-AD82-9EC2-4C10-861D5E9C5335}"/>
              </a:ext>
            </a:extLst>
          </p:cNvPr>
          <p:cNvSpPr>
            <a:spLocks noGrp="1"/>
          </p:cNvSpPr>
          <p:nvPr>
            <p:ph type="sldNum" sz="quarter" idx="12"/>
          </p:nvPr>
        </p:nvSpPr>
        <p:spPr/>
        <p:txBody>
          <a:bodyPr/>
          <a:lstStyle/>
          <a:p>
            <a:fld id="{6D9CCBBB-E015-3642-A4DC-A1347E0447B9}" type="slidenum">
              <a:rPr lang="en-US" smtClean="0"/>
              <a:t>‹#›</a:t>
            </a:fld>
            <a:endParaRPr lang="en-US"/>
          </a:p>
        </p:txBody>
      </p:sp>
    </p:spTree>
    <p:extLst>
      <p:ext uri="{BB962C8B-B14F-4D97-AF65-F5344CB8AC3E}">
        <p14:creationId xmlns:p14="http://schemas.microsoft.com/office/powerpoint/2010/main" val="13586684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4C72E6-8BC0-CF28-73BD-DD9C354B65D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5E6464E-A512-1DB7-7F4D-0A2CF8EAAE7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42FDED6-987F-2E5E-B39A-B5339A69196C}"/>
              </a:ext>
            </a:extLst>
          </p:cNvPr>
          <p:cNvSpPr>
            <a:spLocks noGrp="1"/>
          </p:cNvSpPr>
          <p:nvPr>
            <p:ph type="dt" sz="half" idx="10"/>
          </p:nvPr>
        </p:nvSpPr>
        <p:spPr/>
        <p:txBody>
          <a:bodyPr/>
          <a:lstStyle/>
          <a:p>
            <a:fld id="{0F4B0037-043C-514D-A8BB-29FCD97F22D8}" type="datetimeFigureOut">
              <a:rPr lang="en-US" smtClean="0"/>
              <a:t>4/13/26</a:t>
            </a:fld>
            <a:endParaRPr lang="en-US"/>
          </a:p>
        </p:txBody>
      </p:sp>
      <p:sp>
        <p:nvSpPr>
          <p:cNvPr id="5" name="Footer Placeholder 4">
            <a:extLst>
              <a:ext uri="{FF2B5EF4-FFF2-40B4-BE49-F238E27FC236}">
                <a16:creationId xmlns:a16="http://schemas.microsoft.com/office/drawing/2014/main" id="{C72A202B-10D7-124F-3628-6CCE4098B9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D2D79C-8188-BD1A-5778-F4EC9315DB46}"/>
              </a:ext>
            </a:extLst>
          </p:cNvPr>
          <p:cNvSpPr>
            <a:spLocks noGrp="1"/>
          </p:cNvSpPr>
          <p:nvPr>
            <p:ph type="sldNum" sz="quarter" idx="12"/>
          </p:nvPr>
        </p:nvSpPr>
        <p:spPr/>
        <p:txBody>
          <a:bodyPr/>
          <a:lstStyle/>
          <a:p>
            <a:fld id="{28C744C2-0C6A-7A41-B855-20CA93ED8C26}" type="slidenum">
              <a:rPr lang="en-US" smtClean="0"/>
              <a:t>‹#›</a:t>
            </a:fld>
            <a:endParaRPr lang="en-US"/>
          </a:p>
        </p:txBody>
      </p:sp>
    </p:spTree>
    <p:extLst>
      <p:ext uri="{BB962C8B-B14F-4D97-AF65-F5344CB8AC3E}">
        <p14:creationId xmlns:p14="http://schemas.microsoft.com/office/powerpoint/2010/main" val="39441046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18D202-343A-4513-80BC-1120729E2AE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ED7E3B6-B554-9F95-0845-A290DE8AADC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4179C90-97B6-4DE3-3757-6D105A191F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CFE7964-3208-15EF-BE1D-500A0BFF78C7}"/>
              </a:ext>
            </a:extLst>
          </p:cNvPr>
          <p:cNvSpPr>
            <a:spLocks noGrp="1"/>
          </p:cNvSpPr>
          <p:nvPr>
            <p:ph type="dt" sz="half" idx="10"/>
          </p:nvPr>
        </p:nvSpPr>
        <p:spPr/>
        <p:txBody>
          <a:bodyPr/>
          <a:lstStyle/>
          <a:p>
            <a:fld id="{EDC5FE0C-CEEE-0146-927F-9C752A65962C}" type="datetimeFigureOut">
              <a:rPr lang="en-US" smtClean="0"/>
              <a:t>4/13/26</a:t>
            </a:fld>
            <a:endParaRPr lang="en-US"/>
          </a:p>
        </p:txBody>
      </p:sp>
      <p:sp>
        <p:nvSpPr>
          <p:cNvPr id="6" name="Footer Placeholder 5">
            <a:extLst>
              <a:ext uri="{FF2B5EF4-FFF2-40B4-BE49-F238E27FC236}">
                <a16:creationId xmlns:a16="http://schemas.microsoft.com/office/drawing/2014/main" id="{228A5276-AAE2-FA8B-2B28-E599D9A511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6F66790-CEE9-4F0F-8A3A-602EE7E02735}"/>
              </a:ext>
            </a:extLst>
          </p:cNvPr>
          <p:cNvSpPr>
            <a:spLocks noGrp="1"/>
          </p:cNvSpPr>
          <p:nvPr>
            <p:ph type="sldNum" sz="quarter" idx="12"/>
          </p:nvPr>
        </p:nvSpPr>
        <p:spPr/>
        <p:txBody>
          <a:bodyPr/>
          <a:lstStyle/>
          <a:p>
            <a:fld id="{6D9CCBBB-E015-3642-A4DC-A1347E0447B9}" type="slidenum">
              <a:rPr lang="en-US" smtClean="0"/>
              <a:t>‹#›</a:t>
            </a:fld>
            <a:endParaRPr lang="en-US"/>
          </a:p>
        </p:txBody>
      </p:sp>
    </p:spTree>
    <p:extLst>
      <p:ext uri="{BB962C8B-B14F-4D97-AF65-F5344CB8AC3E}">
        <p14:creationId xmlns:p14="http://schemas.microsoft.com/office/powerpoint/2010/main" val="32753392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EFC51-EC79-7DBA-99E8-6D2BFD0D4A3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1F066DC-B69B-81E8-A04D-1AF26E32513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7BEEC3-274F-C144-C364-7055E9498845}"/>
              </a:ext>
            </a:extLst>
          </p:cNvPr>
          <p:cNvSpPr>
            <a:spLocks noGrp="1"/>
          </p:cNvSpPr>
          <p:nvPr>
            <p:ph type="dt" sz="half" idx="10"/>
          </p:nvPr>
        </p:nvSpPr>
        <p:spPr/>
        <p:txBody>
          <a:bodyPr/>
          <a:lstStyle/>
          <a:p>
            <a:fld id="{EDC5FE0C-CEEE-0146-927F-9C752A65962C}" type="datetimeFigureOut">
              <a:rPr lang="en-US" smtClean="0"/>
              <a:t>4/13/26</a:t>
            </a:fld>
            <a:endParaRPr lang="en-US"/>
          </a:p>
        </p:txBody>
      </p:sp>
      <p:sp>
        <p:nvSpPr>
          <p:cNvPr id="5" name="Footer Placeholder 4">
            <a:extLst>
              <a:ext uri="{FF2B5EF4-FFF2-40B4-BE49-F238E27FC236}">
                <a16:creationId xmlns:a16="http://schemas.microsoft.com/office/drawing/2014/main" id="{BC400529-F70D-A91B-BCFA-DC9D855DC9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5F19F4-C2DF-9DD2-FD50-E94CC49AC2B1}"/>
              </a:ext>
            </a:extLst>
          </p:cNvPr>
          <p:cNvSpPr>
            <a:spLocks noGrp="1"/>
          </p:cNvSpPr>
          <p:nvPr>
            <p:ph type="sldNum" sz="quarter" idx="12"/>
          </p:nvPr>
        </p:nvSpPr>
        <p:spPr/>
        <p:txBody>
          <a:bodyPr/>
          <a:lstStyle/>
          <a:p>
            <a:fld id="{6D9CCBBB-E015-3642-A4DC-A1347E0447B9}" type="slidenum">
              <a:rPr lang="en-US" smtClean="0"/>
              <a:t>‹#›</a:t>
            </a:fld>
            <a:endParaRPr lang="en-US"/>
          </a:p>
        </p:txBody>
      </p:sp>
    </p:spTree>
    <p:extLst>
      <p:ext uri="{BB962C8B-B14F-4D97-AF65-F5344CB8AC3E}">
        <p14:creationId xmlns:p14="http://schemas.microsoft.com/office/powerpoint/2010/main" val="15071902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2D2F934-7EA9-FCD1-585B-676A37CBA62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AA58CED-E761-8186-98A2-AA8417F9A8C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E5215F-7A95-31F9-59C4-3EC40702EF55}"/>
              </a:ext>
            </a:extLst>
          </p:cNvPr>
          <p:cNvSpPr>
            <a:spLocks noGrp="1"/>
          </p:cNvSpPr>
          <p:nvPr>
            <p:ph type="dt" sz="half" idx="10"/>
          </p:nvPr>
        </p:nvSpPr>
        <p:spPr/>
        <p:txBody>
          <a:bodyPr/>
          <a:lstStyle/>
          <a:p>
            <a:fld id="{EDC5FE0C-CEEE-0146-927F-9C752A65962C}" type="datetimeFigureOut">
              <a:rPr lang="en-US" smtClean="0"/>
              <a:t>4/13/26</a:t>
            </a:fld>
            <a:endParaRPr lang="en-US"/>
          </a:p>
        </p:txBody>
      </p:sp>
      <p:sp>
        <p:nvSpPr>
          <p:cNvPr id="5" name="Footer Placeholder 4">
            <a:extLst>
              <a:ext uri="{FF2B5EF4-FFF2-40B4-BE49-F238E27FC236}">
                <a16:creationId xmlns:a16="http://schemas.microsoft.com/office/drawing/2014/main" id="{BF264435-F075-E52B-0941-D5B67EA1D6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F1E83C-6439-5E6F-9DC9-E1581AA28132}"/>
              </a:ext>
            </a:extLst>
          </p:cNvPr>
          <p:cNvSpPr>
            <a:spLocks noGrp="1"/>
          </p:cNvSpPr>
          <p:nvPr>
            <p:ph type="sldNum" sz="quarter" idx="12"/>
          </p:nvPr>
        </p:nvSpPr>
        <p:spPr/>
        <p:txBody>
          <a:bodyPr/>
          <a:lstStyle/>
          <a:p>
            <a:fld id="{6D9CCBBB-E015-3642-A4DC-A1347E0447B9}" type="slidenum">
              <a:rPr lang="en-US" smtClean="0"/>
              <a:t>‹#›</a:t>
            </a:fld>
            <a:endParaRPr lang="en-US"/>
          </a:p>
        </p:txBody>
      </p:sp>
    </p:spTree>
    <p:extLst>
      <p:ext uri="{BB962C8B-B14F-4D97-AF65-F5344CB8AC3E}">
        <p14:creationId xmlns:p14="http://schemas.microsoft.com/office/powerpoint/2010/main" val="29918777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DD6025-A3DA-495F-7952-AA35D3CDF49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96FF09F-63E3-6C1B-716B-F6D696C04D5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B961FB9-A7D9-0DE4-34E9-ED882C3A57D0}"/>
              </a:ext>
            </a:extLst>
          </p:cNvPr>
          <p:cNvSpPr>
            <a:spLocks noGrp="1"/>
          </p:cNvSpPr>
          <p:nvPr>
            <p:ph type="dt" sz="half" idx="10"/>
          </p:nvPr>
        </p:nvSpPr>
        <p:spPr/>
        <p:txBody>
          <a:bodyPr/>
          <a:lstStyle/>
          <a:p>
            <a:fld id="{0F4B0037-043C-514D-A8BB-29FCD97F22D8}" type="datetimeFigureOut">
              <a:rPr lang="en-US" smtClean="0"/>
              <a:t>4/13/26</a:t>
            </a:fld>
            <a:endParaRPr lang="en-US"/>
          </a:p>
        </p:txBody>
      </p:sp>
      <p:sp>
        <p:nvSpPr>
          <p:cNvPr id="5" name="Footer Placeholder 4">
            <a:extLst>
              <a:ext uri="{FF2B5EF4-FFF2-40B4-BE49-F238E27FC236}">
                <a16:creationId xmlns:a16="http://schemas.microsoft.com/office/drawing/2014/main" id="{08BF16FD-991D-AF13-1746-5355D0C0DB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E23A7E-D57F-0CED-38DF-C5802F030251}"/>
              </a:ext>
            </a:extLst>
          </p:cNvPr>
          <p:cNvSpPr>
            <a:spLocks noGrp="1"/>
          </p:cNvSpPr>
          <p:nvPr>
            <p:ph type="sldNum" sz="quarter" idx="12"/>
          </p:nvPr>
        </p:nvSpPr>
        <p:spPr/>
        <p:txBody>
          <a:bodyPr/>
          <a:lstStyle/>
          <a:p>
            <a:fld id="{28C744C2-0C6A-7A41-B855-20CA93ED8C26}" type="slidenum">
              <a:rPr lang="en-US" smtClean="0"/>
              <a:t>‹#›</a:t>
            </a:fld>
            <a:endParaRPr lang="en-US"/>
          </a:p>
        </p:txBody>
      </p:sp>
    </p:spTree>
    <p:extLst>
      <p:ext uri="{BB962C8B-B14F-4D97-AF65-F5344CB8AC3E}">
        <p14:creationId xmlns:p14="http://schemas.microsoft.com/office/powerpoint/2010/main" val="24316517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6BAB1-CA4F-2498-1C8F-AB3B09CA398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FEB5F48-498C-396A-3972-08FEEBE6807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CDE9B69-B848-4821-911E-A0FD9D809B6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9451EF3-529F-2B4D-682A-DAA72B029C1B}"/>
              </a:ext>
            </a:extLst>
          </p:cNvPr>
          <p:cNvSpPr>
            <a:spLocks noGrp="1"/>
          </p:cNvSpPr>
          <p:nvPr>
            <p:ph type="dt" sz="half" idx="10"/>
          </p:nvPr>
        </p:nvSpPr>
        <p:spPr/>
        <p:txBody>
          <a:bodyPr/>
          <a:lstStyle/>
          <a:p>
            <a:fld id="{0F4B0037-043C-514D-A8BB-29FCD97F22D8}" type="datetimeFigureOut">
              <a:rPr lang="en-US" smtClean="0"/>
              <a:t>4/13/26</a:t>
            </a:fld>
            <a:endParaRPr lang="en-US"/>
          </a:p>
        </p:txBody>
      </p:sp>
      <p:sp>
        <p:nvSpPr>
          <p:cNvPr id="6" name="Footer Placeholder 5">
            <a:extLst>
              <a:ext uri="{FF2B5EF4-FFF2-40B4-BE49-F238E27FC236}">
                <a16:creationId xmlns:a16="http://schemas.microsoft.com/office/drawing/2014/main" id="{F1C04885-66F4-93C1-4C9B-F679016586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A4E8EA1-B7A5-C326-2408-11F40F4476FC}"/>
              </a:ext>
            </a:extLst>
          </p:cNvPr>
          <p:cNvSpPr>
            <a:spLocks noGrp="1"/>
          </p:cNvSpPr>
          <p:nvPr>
            <p:ph type="sldNum" sz="quarter" idx="12"/>
          </p:nvPr>
        </p:nvSpPr>
        <p:spPr/>
        <p:txBody>
          <a:bodyPr/>
          <a:lstStyle/>
          <a:p>
            <a:fld id="{28C744C2-0C6A-7A41-B855-20CA93ED8C26}" type="slidenum">
              <a:rPr lang="en-US" smtClean="0"/>
              <a:t>‹#›</a:t>
            </a:fld>
            <a:endParaRPr lang="en-US"/>
          </a:p>
        </p:txBody>
      </p:sp>
    </p:spTree>
    <p:extLst>
      <p:ext uri="{BB962C8B-B14F-4D97-AF65-F5344CB8AC3E}">
        <p14:creationId xmlns:p14="http://schemas.microsoft.com/office/powerpoint/2010/main" val="27049614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0C8D08-34DD-1014-1B9D-3DC784AF33F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5317860-48F1-0769-4410-9B0B32E540C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4CC0B83-F4A7-C749-E45F-E3D1E1D1039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BB3E68D-F9A8-D9A5-7429-A4672DE2462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98342ED-8D11-8D26-0FB9-FED1E909541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D28EDFA-1A11-76F9-B2F6-E5F0ABC72DCC}"/>
              </a:ext>
            </a:extLst>
          </p:cNvPr>
          <p:cNvSpPr>
            <a:spLocks noGrp="1"/>
          </p:cNvSpPr>
          <p:nvPr>
            <p:ph type="dt" sz="half" idx="10"/>
          </p:nvPr>
        </p:nvSpPr>
        <p:spPr/>
        <p:txBody>
          <a:bodyPr/>
          <a:lstStyle/>
          <a:p>
            <a:fld id="{0F4B0037-043C-514D-A8BB-29FCD97F22D8}" type="datetimeFigureOut">
              <a:rPr lang="en-US" smtClean="0"/>
              <a:t>4/13/26</a:t>
            </a:fld>
            <a:endParaRPr lang="en-US"/>
          </a:p>
        </p:txBody>
      </p:sp>
      <p:sp>
        <p:nvSpPr>
          <p:cNvPr id="8" name="Footer Placeholder 7">
            <a:extLst>
              <a:ext uri="{FF2B5EF4-FFF2-40B4-BE49-F238E27FC236}">
                <a16:creationId xmlns:a16="http://schemas.microsoft.com/office/drawing/2014/main" id="{83D652F1-5CD7-E1D1-F726-B943748CCD3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C9EECD4-3B93-2DC3-CD9A-09070E3D269D}"/>
              </a:ext>
            </a:extLst>
          </p:cNvPr>
          <p:cNvSpPr>
            <a:spLocks noGrp="1"/>
          </p:cNvSpPr>
          <p:nvPr>
            <p:ph type="sldNum" sz="quarter" idx="12"/>
          </p:nvPr>
        </p:nvSpPr>
        <p:spPr/>
        <p:txBody>
          <a:bodyPr/>
          <a:lstStyle/>
          <a:p>
            <a:fld id="{28C744C2-0C6A-7A41-B855-20CA93ED8C26}" type="slidenum">
              <a:rPr lang="en-US" smtClean="0"/>
              <a:t>‹#›</a:t>
            </a:fld>
            <a:endParaRPr lang="en-US"/>
          </a:p>
        </p:txBody>
      </p:sp>
    </p:spTree>
    <p:extLst>
      <p:ext uri="{BB962C8B-B14F-4D97-AF65-F5344CB8AC3E}">
        <p14:creationId xmlns:p14="http://schemas.microsoft.com/office/powerpoint/2010/main" val="27563426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C1756-4DD9-BC75-C150-2595B5A75E7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5BA4170-1264-16F6-0FDE-08265EB45FE8}"/>
              </a:ext>
            </a:extLst>
          </p:cNvPr>
          <p:cNvSpPr>
            <a:spLocks noGrp="1"/>
          </p:cNvSpPr>
          <p:nvPr>
            <p:ph type="dt" sz="half" idx="10"/>
          </p:nvPr>
        </p:nvSpPr>
        <p:spPr/>
        <p:txBody>
          <a:bodyPr/>
          <a:lstStyle/>
          <a:p>
            <a:fld id="{0F4B0037-043C-514D-A8BB-29FCD97F22D8}" type="datetimeFigureOut">
              <a:rPr lang="en-US" smtClean="0"/>
              <a:t>4/13/26</a:t>
            </a:fld>
            <a:endParaRPr lang="en-US"/>
          </a:p>
        </p:txBody>
      </p:sp>
      <p:sp>
        <p:nvSpPr>
          <p:cNvPr id="4" name="Footer Placeholder 3">
            <a:extLst>
              <a:ext uri="{FF2B5EF4-FFF2-40B4-BE49-F238E27FC236}">
                <a16:creationId xmlns:a16="http://schemas.microsoft.com/office/drawing/2014/main" id="{EC6E7D1C-62E4-0930-0F87-2814289D150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E521F13-259E-AE80-1618-A6BF9684F496}"/>
              </a:ext>
            </a:extLst>
          </p:cNvPr>
          <p:cNvSpPr>
            <a:spLocks noGrp="1"/>
          </p:cNvSpPr>
          <p:nvPr>
            <p:ph type="sldNum" sz="quarter" idx="12"/>
          </p:nvPr>
        </p:nvSpPr>
        <p:spPr/>
        <p:txBody>
          <a:bodyPr/>
          <a:lstStyle/>
          <a:p>
            <a:fld id="{28C744C2-0C6A-7A41-B855-20CA93ED8C26}" type="slidenum">
              <a:rPr lang="en-US" smtClean="0"/>
              <a:t>‹#›</a:t>
            </a:fld>
            <a:endParaRPr lang="en-US"/>
          </a:p>
        </p:txBody>
      </p:sp>
    </p:spTree>
    <p:extLst>
      <p:ext uri="{BB962C8B-B14F-4D97-AF65-F5344CB8AC3E}">
        <p14:creationId xmlns:p14="http://schemas.microsoft.com/office/powerpoint/2010/main" val="17848553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51B43EA-7275-5AF9-EDAF-B1FE6CA6A09F}"/>
              </a:ext>
            </a:extLst>
          </p:cNvPr>
          <p:cNvSpPr>
            <a:spLocks noGrp="1"/>
          </p:cNvSpPr>
          <p:nvPr>
            <p:ph type="dt" sz="half" idx="10"/>
          </p:nvPr>
        </p:nvSpPr>
        <p:spPr/>
        <p:txBody>
          <a:bodyPr/>
          <a:lstStyle/>
          <a:p>
            <a:fld id="{0F4B0037-043C-514D-A8BB-29FCD97F22D8}" type="datetimeFigureOut">
              <a:rPr lang="en-US" smtClean="0"/>
              <a:t>4/13/26</a:t>
            </a:fld>
            <a:endParaRPr lang="en-US"/>
          </a:p>
        </p:txBody>
      </p:sp>
      <p:sp>
        <p:nvSpPr>
          <p:cNvPr id="3" name="Footer Placeholder 2">
            <a:extLst>
              <a:ext uri="{FF2B5EF4-FFF2-40B4-BE49-F238E27FC236}">
                <a16:creationId xmlns:a16="http://schemas.microsoft.com/office/drawing/2014/main" id="{E8670E9F-804E-219B-6109-8E37DA2535B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5A6F10E-F0F0-E01D-A6D5-F72A0371FAD4}"/>
              </a:ext>
            </a:extLst>
          </p:cNvPr>
          <p:cNvSpPr>
            <a:spLocks noGrp="1"/>
          </p:cNvSpPr>
          <p:nvPr>
            <p:ph type="sldNum" sz="quarter" idx="12"/>
          </p:nvPr>
        </p:nvSpPr>
        <p:spPr/>
        <p:txBody>
          <a:bodyPr/>
          <a:lstStyle/>
          <a:p>
            <a:fld id="{28C744C2-0C6A-7A41-B855-20CA93ED8C26}" type="slidenum">
              <a:rPr lang="en-US" smtClean="0"/>
              <a:t>‹#›</a:t>
            </a:fld>
            <a:endParaRPr lang="en-US"/>
          </a:p>
        </p:txBody>
      </p:sp>
    </p:spTree>
    <p:extLst>
      <p:ext uri="{BB962C8B-B14F-4D97-AF65-F5344CB8AC3E}">
        <p14:creationId xmlns:p14="http://schemas.microsoft.com/office/powerpoint/2010/main" val="22352604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C85B4-4C95-BBA0-1F47-31D4E668AF4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C97BCBB-F9FF-3CAE-FDBB-3AAFCD92FD3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F5613B4-4C14-FC52-9663-D9D50AEC96E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A7F160D-B729-E65F-9D02-A67C895F0842}"/>
              </a:ext>
            </a:extLst>
          </p:cNvPr>
          <p:cNvSpPr>
            <a:spLocks noGrp="1"/>
          </p:cNvSpPr>
          <p:nvPr>
            <p:ph type="dt" sz="half" idx="10"/>
          </p:nvPr>
        </p:nvSpPr>
        <p:spPr/>
        <p:txBody>
          <a:bodyPr/>
          <a:lstStyle/>
          <a:p>
            <a:fld id="{0F4B0037-043C-514D-A8BB-29FCD97F22D8}" type="datetimeFigureOut">
              <a:rPr lang="en-US" smtClean="0"/>
              <a:t>4/13/26</a:t>
            </a:fld>
            <a:endParaRPr lang="en-US"/>
          </a:p>
        </p:txBody>
      </p:sp>
      <p:sp>
        <p:nvSpPr>
          <p:cNvPr id="6" name="Footer Placeholder 5">
            <a:extLst>
              <a:ext uri="{FF2B5EF4-FFF2-40B4-BE49-F238E27FC236}">
                <a16:creationId xmlns:a16="http://schemas.microsoft.com/office/drawing/2014/main" id="{B8B3BBAF-C411-F415-7D9E-EFFE14939E0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F60AD3-8032-BF1A-558B-28DC56EF590C}"/>
              </a:ext>
            </a:extLst>
          </p:cNvPr>
          <p:cNvSpPr>
            <a:spLocks noGrp="1"/>
          </p:cNvSpPr>
          <p:nvPr>
            <p:ph type="sldNum" sz="quarter" idx="12"/>
          </p:nvPr>
        </p:nvSpPr>
        <p:spPr/>
        <p:txBody>
          <a:bodyPr/>
          <a:lstStyle/>
          <a:p>
            <a:fld id="{28C744C2-0C6A-7A41-B855-20CA93ED8C26}" type="slidenum">
              <a:rPr lang="en-US" smtClean="0"/>
              <a:t>‹#›</a:t>
            </a:fld>
            <a:endParaRPr lang="en-US"/>
          </a:p>
        </p:txBody>
      </p:sp>
    </p:spTree>
    <p:extLst>
      <p:ext uri="{BB962C8B-B14F-4D97-AF65-F5344CB8AC3E}">
        <p14:creationId xmlns:p14="http://schemas.microsoft.com/office/powerpoint/2010/main" val="37762953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F8BFA-4CB0-AD60-2054-45738DFDAC8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9321D03-0BA9-4E37-46FB-497CB7AEA4F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95632EB-82FE-450C-AF1B-C11F5BD10A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CFFCAA2-CD5C-FD19-C69D-76C516052163}"/>
              </a:ext>
            </a:extLst>
          </p:cNvPr>
          <p:cNvSpPr>
            <a:spLocks noGrp="1"/>
          </p:cNvSpPr>
          <p:nvPr>
            <p:ph type="dt" sz="half" idx="10"/>
          </p:nvPr>
        </p:nvSpPr>
        <p:spPr/>
        <p:txBody>
          <a:bodyPr/>
          <a:lstStyle/>
          <a:p>
            <a:fld id="{0F4B0037-043C-514D-A8BB-29FCD97F22D8}" type="datetimeFigureOut">
              <a:rPr lang="en-US" smtClean="0"/>
              <a:t>4/13/26</a:t>
            </a:fld>
            <a:endParaRPr lang="en-US"/>
          </a:p>
        </p:txBody>
      </p:sp>
      <p:sp>
        <p:nvSpPr>
          <p:cNvPr id="6" name="Footer Placeholder 5">
            <a:extLst>
              <a:ext uri="{FF2B5EF4-FFF2-40B4-BE49-F238E27FC236}">
                <a16:creationId xmlns:a16="http://schemas.microsoft.com/office/drawing/2014/main" id="{CBFC34FB-E4A8-A84C-9817-DB1EC7FDC0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D7E47CA-C2E7-FDBA-6884-56A3F51EF323}"/>
              </a:ext>
            </a:extLst>
          </p:cNvPr>
          <p:cNvSpPr>
            <a:spLocks noGrp="1"/>
          </p:cNvSpPr>
          <p:nvPr>
            <p:ph type="sldNum" sz="quarter" idx="12"/>
          </p:nvPr>
        </p:nvSpPr>
        <p:spPr/>
        <p:txBody>
          <a:bodyPr/>
          <a:lstStyle/>
          <a:p>
            <a:fld id="{28C744C2-0C6A-7A41-B855-20CA93ED8C26}" type="slidenum">
              <a:rPr lang="en-US" smtClean="0"/>
              <a:t>‹#›</a:t>
            </a:fld>
            <a:endParaRPr lang="en-US"/>
          </a:p>
        </p:txBody>
      </p:sp>
    </p:spTree>
    <p:extLst>
      <p:ext uri="{BB962C8B-B14F-4D97-AF65-F5344CB8AC3E}">
        <p14:creationId xmlns:p14="http://schemas.microsoft.com/office/powerpoint/2010/main" val="12499593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885C1B8-1211-0563-FDA8-08ECDB5409F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6758B98-BF6A-0082-A7F0-C964631B6F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00E7BB-6C09-5C72-047A-214C48E3BC0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F4B0037-043C-514D-A8BB-29FCD97F22D8}" type="datetimeFigureOut">
              <a:rPr lang="en-US" smtClean="0"/>
              <a:t>4/13/26</a:t>
            </a:fld>
            <a:endParaRPr lang="en-US"/>
          </a:p>
        </p:txBody>
      </p:sp>
      <p:sp>
        <p:nvSpPr>
          <p:cNvPr id="5" name="Footer Placeholder 4">
            <a:extLst>
              <a:ext uri="{FF2B5EF4-FFF2-40B4-BE49-F238E27FC236}">
                <a16:creationId xmlns:a16="http://schemas.microsoft.com/office/drawing/2014/main" id="{5900A842-065C-C533-F7A2-64AA42C878A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6DBA2547-467B-703A-DC01-E3229BA3A1A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8C744C2-0C6A-7A41-B855-20CA93ED8C26}" type="slidenum">
              <a:rPr lang="en-US" smtClean="0"/>
              <a:t>‹#›</a:t>
            </a:fld>
            <a:endParaRPr lang="en-US"/>
          </a:p>
        </p:txBody>
      </p:sp>
    </p:spTree>
    <p:extLst>
      <p:ext uri="{BB962C8B-B14F-4D97-AF65-F5344CB8AC3E}">
        <p14:creationId xmlns:p14="http://schemas.microsoft.com/office/powerpoint/2010/main" val="3869164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B19A05B-A91F-EAE4-A3D0-7906F7F5E60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9DF6A68-A986-CC4B-ED19-18D4F6507CC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2ACD4F-4474-B7AF-EAF3-4B934AED280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DC5FE0C-CEEE-0146-927F-9C752A65962C}" type="datetimeFigureOut">
              <a:rPr lang="en-US" smtClean="0"/>
              <a:t>4/13/26</a:t>
            </a:fld>
            <a:endParaRPr lang="en-US"/>
          </a:p>
        </p:txBody>
      </p:sp>
      <p:sp>
        <p:nvSpPr>
          <p:cNvPr id="5" name="Footer Placeholder 4">
            <a:extLst>
              <a:ext uri="{FF2B5EF4-FFF2-40B4-BE49-F238E27FC236}">
                <a16:creationId xmlns:a16="http://schemas.microsoft.com/office/drawing/2014/main" id="{26F0DEEA-0638-4713-D2CD-E85312E27E2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B9FBF6A6-C9C9-3A58-D281-BF6E6BE9B4C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D9CCBBB-E015-3642-A4DC-A1347E0447B9}" type="slidenum">
              <a:rPr lang="en-US" smtClean="0"/>
              <a:t>‹#›</a:t>
            </a:fld>
            <a:endParaRPr lang="en-US"/>
          </a:p>
        </p:txBody>
      </p:sp>
    </p:spTree>
    <p:extLst>
      <p:ext uri="{BB962C8B-B14F-4D97-AF65-F5344CB8AC3E}">
        <p14:creationId xmlns:p14="http://schemas.microsoft.com/office/powerpoint/2010/main" val="39445018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childes.talkbank.org/access/Eng-NA/" TargetMode="Externa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github.com/nikitakit/self-attentive-parser" TargetMode="Externa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spacy.io/usage" TargetMode="External"/><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 Id="rId5" Type="http://schemas.openxmlformats.org/officeDocument/2006/relationships/image" Target="../media/image17.png"/><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4.xml"/><Relationship Id="rId4" Type="http://schemas.openxmlformats.org/officeDocument/2006/relationships/image" Target="../media/image25.png"/></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4.xml"/><Relationship Id="rId4" Type="http://schemas.openxmlformats.org/officeDocument/2006/relationships/image" Target="../media/image28.png"/></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4.xml"/><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32.png"/><Relationship Id="rId1" Type="http://schemas.openxmlformats.org/officeDocument/2006/relationships/slideLayout" Target="../slideLayouts/slideLayout4.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3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9.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2209800" y="1981200"/>
            <a:ext cx="7772400" cy="1752600"/>
          </a:xfrm>
        </p:spPr>
        <p:txBody>
          <a:bodyPr/>
          <a:lstStyle/>
          <a:p>
            <a:r>
              <a:rPr lang="en-US" dirty="0"/>
              <a:t>LING/C SC 581: </a:t>
            </a:r>
            <a:br>
              <a:rPr lang="en-US" dirty="0"/>
            </a:br>
            <a:r>
              <a:rPr lang="en-US" sz="4000" dirty="0"/>
              <a:t>Advanced Computational Linguistics</a:t>
            </a:r>
          </a:p>
        </p:txBody>
      </p:sp>
      <p:sp>
        <p:nvSpPr>
          <p:cNvPr id="2051" name="Rectangle 3"/>
          <p:cNvSpPr>
            <a:spLocks noGrp="1" noChangeArrowheads="1"/>
          </p:cNvSpPr>
          <p:nvPr>
            <p:ph type="subTitle" idx="1"/>
          </p:nvPr>
        </p:nvSpPr>
        <p:spPr>
          <a:xfrm>
            <a:off x="1524000" y="3925956"/>
            <a:ext cx="9144000" cy="1331843"/>
          </a:xfrm>
        </p:spPr>
        <p:txBody>
          <a:bodyPr/>
          <a:lstStyle/>
          <a:p>
            <a:r>
              <a:rPr lang="en-US" dirty="0"/>
              <a:t>Lecture 22</a:t>
            </a:r>
          </a:p>
          <a:p>
            <a:r>
              <a:rPr lang="en-US" dirty="0"/>
              <a:t>Prof. </a:t>
            </a:r>
            <a:r>
              <a:rPr lang="en-US" dirty="0" err="1"/>
              <a:t>Sandiway</a:t>
            </a:r>
            <a:r>
              <a:rPr lang="en-US" dirty="0"/>
              <a:t> Fong</a:t>
            </a:r>
          </a:p>
        </p:txBody>
      </p:sp>
    </p:spTree>
    <p:extLst>
      <p:ext uri="{BB962C8B-B14F-4D97-AF65-F5344CB8AC3E}">
        <p14:creationId xmlns:p14="http://schemas.microsoft.com/office/powerpoint/2010/main" val="15594455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36030-16A6-E15C-84E8-FC94D154D3C6}"/>
              </a:ext>
            </a:extLst>
          </p:cNvPr>
          <p:cNvSpPr>
            <a:spLocks noGrp="1"/>
          </p:cNvSpPr>
          <p:nvPr>
            <p:ph type="title"/>
          </p:nvPr>
        </p:nvSpPr>
        <p:spPr/>
        <p:txBody>
          <a:bodyPr/>
          <a:lstStyle/>
          <a:p>
            <a:r>
              <a:rPr lang="en-US" dirty="0"/>
              <a:t>Homework 10: Part 2</a:t>
            </a:r>
          </a:p>
        </p:txBody>
      </p:sp>
      <p:pic>
        <p:nvPicPr>
          <p:cNvPr id="7" name="Content Placeholder 6">
            <a:extLst>
              <a:ext uri="{FF2B5EF4-FFF2-40B4-BE49-F238E27FC236}">
                <a16:creationId xmlns:a16="http://schemas.microsoft.com/office/drawing/2014/main" id="{F1EAD097-0F68-9521-EF0D-5ADB1530D4CB}"/>
              </a:ext>
            </a:extLst>
          </p:cNvPr>
          <p:cNvPicPr>
            <a:picLocks noGrp="1" noChangeAspect="1"/>
          </p:cNvPicPr>
          <p:nvPr>
            <p:ph sz="half" idx="1"/>
          </p:nvPr>
        </p:nvPicPr>
        <p:blipFill>
          <a:blip r:embed="rId2"/>
          <a:stretch>
            <a:fillRect/>
          </a:stretch>
        </p:blipFill>
        <p:spPr>
          <a:xfrm>
            <a:off x="1181018" y="1825625"/>
            <a:ext cx="4495963" cy="4351338"/>
          </a:xfrm>
          <a:prstGeom prst="rect">
            <a:avLst/>
          </a:prstGeom>
        </p:spPr>
      </p:pic>
      <p:pic>
        <p:nvPicPr>
          <p:cNvPr id="9" name="Content Placeholder 8">
            <a:extLst>
              <a:ext uri="{FF2B5EF4-FFF2-40B4-BE49-F238E27FC236}">
                <a16:creationId xmlns:a16="http://schemas.microsoft.com/office/drawing/2014/main" id="{357BA70B-D89C-2670-E737-2FB0BDAA55F5}"/>
              </a:ext>
            </a:extLst>
          </p:cNvPr>
          <p:cNvPicPr>
            <a:picLocks noGrp="1" noChangeAspect="1"/>
          </p:cNvPicPr>
          <p:nvPr>
            <p:ph sz="half" idx="2"/>
          </p:nvPr>
        </p:nvPicPr>
        <p:blipFill>
          <a:blip r:embed="rId3"/>
          <a:stretch>
            <a:fillRect/>
          </a:stretch>
        </p:blipFill>
        <p:spPr>
          <a:xfrm>
            <a:off x="6568274" y="1825625"/>
            <a:ext cx="4389451" cy="4351338"/>
          </a:xfrm>
          <a:prstGeom prst="rect">
            <a:avLst/>
          </a:prstGeom>
        </p:spPr>
      </p:pic>
    </p:spTree>
    <p:extLst>
      <p:ext uri="{BB962C8B-B14F-4D97-AF65-F5344CB8AC3E}">
        <p14:creationId xmlns:p14="http://schemas.microsoft.com/office/powerpoint/2010/main" val="31019586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E479A-CB22-093F-CA3B-4E8BCCC5A5B6}"/>
              </a:ext>
            </a:extLst>
          </p:cNvPr>
          <p:cNvSpPr>
            <a:spLocks noGrp="1"/>
          </p:cNvSpPr>
          <p:nvPr>
            <p:ph type="title"/>
          </p:nvPr>
        </p:nvSpPr>
        <p:spPr/>
        <p:txBody>
          <a:bodyPr/>
          <a:lstStyle/>
          <a:p>
            <a:r>
              <a:rPr lang="en-US" dirty="0"/>
              <a:t>Homework 10: Part 2</a:t>
            </a:r>
          </a:p>
        </p:txBody>
      </p:sp>
      <p:sp>
        <p:nvSpPr>
          <p:cNvPr id="3" name="Content Placeholder 2">
            <a:extLst>
              <a:ext uri="{FF2B5EF4-FFF2-40B4-BE49-F238E27FC236}">
                <a16:creationId xmlns:a16="http://schemas.microsoft.com/office/drawing/2014/main" id="{65E4F5AA-85A4-AAD2-F3E9-94571A2B1377}"/>
              </a:ext>
            </a:extLst>
          </p:cNvPr>
          <p:cNvSpPr>
            <a:spLocks noGrp="1"/>
          </p:cNvSpPr>
          <p:nvPr>
            <p:ph sz="half" idx="1"/>
          </p:nvPr>
        </p:nvSpPr>
        <p:spPr/>
        <p:txBody>
          <a:bodyPr>
            <a:normAutofit fontScale="62500" lnSpcReduction="20000"/>
          </a:bodyPr>
          <a:lstStyle/>
          <a:p>
            <a:pPr>
              <a:buNone/>
            </a:pPr>
            <a:r>
              <a:rPr lang="en-US" b="1" dirty="0">
                <a:solidFill>
                  <a:srgbClr val="C814C9"/>
                </a:solidFill>
                <a:effectLst/>
                <a:latin typeface="Menlo" panose="020B0609030804020204" pitchFamily="49" charset="0"/>
              </a:rPr>
              <a:t>&gt;&gt;&gt; </a:t>
            </a:r>
            <a:r>
              <a:rPr lang="en-US" dirty="0" err="1">
                <a:solidFill>
                  <a:srgbClr val="000000"/>
                </a:solidFill>
                <a:effectLst/>
                <a:latin typeface="Menlo" panose="020B0609030804020204" pitchFamily="49" charset="0"/>
              </a:rPr>
              <a:t>fd</a:t>
            </a:r>
            <a:r>
              <a:rPr lang="en-US" dirty="0">
                <a:solidFill>
                  <a:srgbClr val="000000"/>
                </a:solidFill>
                <a:effectLst/>
                <a:latin typeface="Menlo" panose="020B0609030804020204" pitchFamily="49" charset="0"/>
              </a:rPr>
              <a:t> = </a:t>
            </a:r>
            <a:r>
              <a:rPr lang="en-US" dirty="0" err="1">
                <a:solidFill>
                  <a:srgbClr val="000000"/>
                </a:solidFill>
                <a:effectLst/>
                <a:latin typeface="Menlo" panose="020B0609030804020204" pitchFamily="49" charset="0"/>
              </a:rPr>
              <a:t>nltk.FreqDist</a:t>
            </a:r>
            <a:r>
              <a:rPr lang="en-US" dirty="0">
                <a:solidFill>
                  <a:srgbClr val="000000"/>
                </a:solidFill>
                <a:effectLst/>
                <a:latin typeface="Menlo" panose="020B0609030804020204" pitchFamily="49" charset="0"/>
              </a:rPr>
              <a:t>(</a:t>
            </a:r>
            <a:r>
              <a:rPr lang="en-US" dirty="0" err="1">
                <a:solidFill>
                  <a:srgbClr val="000000"/>
                </a:solidFill>
                <a:effectLst/>
                <a:latin typeface="Menlo" panose="020B0609030804020204" pitchFamily="49" charset="0"/>
              </a:rPr>
              <a:t>s_sigs</a:t>
            </a:r>
            <a:r>
              <a:rPr lang="en-US" dirty="0">
                <a:solidFill>
                  <a:srgbClr val="000000"/>
                </a:solidFill>
                <a:effectLst/>
                <a:latin typeface="Menlo" panose="020B0609030804020204" pitchFamily="49" charset="0"/>
              </a:rPr>
              <a:t>)</a:t>
            </a:r>
          </a:p>
          <a:p>
            <a:pPr>
              <a:buNone/>
            </a:pPr>
            <a:r>
              <a:rPr lang="en-US" b="1" dirty="0">
                <a:solidFill>
                  <a:srgbClr val="C814C9"/>
                </a:solidFill>
                <a:effectLst/>
                <a:latin typeface="Menlo" panose="020B0609030804020204" pitchFamily="49" charset="0"/>
              </a:rPr>
              <a:t>&gt;&gt;&gt; </a:t>
            </a:r>
            <a:r>
              <a:rPr lang="en-US" dirty="0" err="1">
                <a:solidFill>
                  <a:srgbClr val="000000"/>
                </a:solidFill>
                <a:effectLst/>
                <a:latin typeface="Menlo" panose="020B0609030804020204" pitchFamily="49" charset="0"/>
              </a:rPr>
              <a:t>fd</a:t>
            </a:r>
            <a:endParaRPr lang="en-US" dirty="0">
              <a:solidFill>
                <a:srgbClr val="C814C9"/>
              </a:solidFill>
              <a:effectLst/>
              <a:latin typeface="Menlo" panose="020B0609030804020204" pitchFamily="49" charset="0"/>
            </a:endParaRPr>
          </a:p>
          <a:p>
            <a:pPr>
              <a:buNone/>
            </a:pPr>
            <a:r>
              <a:rPr lang="en-US" dirty="0" err="1">
                <a:solidFill>
                  <a:srgbClr val="000000"/>
                </a:solidFill>
                <a:effectLst/>
                <a:latin typeface="Menlo" panose="020B0609030804020204" pitchFamily="49" charset="0"/>
              </a:rPr>
              <a:t>FreqDist</a:t>
            </a:r>
            <a:r>
              <a:rPr lang="en-US" dirty="0">
                <a:solidFill>
                  <a:srgbClr val="000000"/>
                </a:solidFill>
                <a:effectLst/>
                <a:latin typeface="Menlo" panose="020B0609030804020204" pitchFamily="49" charset="0"/>
              </a:rPr>
              <a:t>({'break NP': 47, 'break PRT NP': 21, 'break PP': 19, 'break NP PP': 16, 'break PRT': 14, 'break ADVP': 10, 'break': 10, 'break PRT PP': 9, 'break PRT NP PP': 5, 'break ADVP PP': 4, ...})</a:t>
            </a:r>
          </a:p>
          <a:p>
            <a:pPr>
              <a:buNone/>
            </a:pPr>
            <a:r>
              <a:rPr lang="en-US" b="1" dirty="0">
                <a:solidFill>
                  <a:srgbClr val="C814C9"/>
                </a:solidFill>
                <a:effectLst/>
                <a:latin typeface="Menlo" panose="020B0609030804020204" pitchFamily="49" charset="0"/>
              </a:rPr>
              <a:t>&gt;&gt;&gt; </a:t>
            </a:r>
            <a:r>
              <a:rPr lang="en-US" dirty="0" err="1">
                <a:solidFill>
                  <a:srgbClr val="000000"/>
                </a:solidFill>
                <a:effectLst/>
                <a:latin typeface="Menlo" panose="020B0609030804020204" pitchFamily="49" charset="0"/>
              </a:rPr>
              <a:t>fd.most_common</a:t>
            </a:r>
            <a:r>
              <a:rPr lang="en-US" dirty="0">
                <a:solidFill>
                  <a:srgbClr val="000000"/>
                </a:solidFill>
                <a:effectLst/>
                <a:latin typeface="Menlo" panose="020B0609030804020204" pitchFamily="49" charset="0"/>
              </a:rPr>
              <a:t>(10)</a:t>
            </a:r>
          </a:p>
          <a:p>
            <a:pPr>
              <a:buNone/>
            </a:pPr>
            <a:r>
              <a:rPr lang="en-US" dirty="0">
                <a:solidFill>
                  <a:srgbClr val="000000"/>
                </a:solidFill>
                <a:effectLst/>
                <a:latin typeface="Menlo" panose="020B0609030804020204" pitchFamily="49" charset="0"/>
              </a:rPr>
              <a:t>[('break NP', 47), ('break PRT NP', 21), ('break PP', 19), ('break NP PP', 16), ('break PRT', 14), ('break ADVP', 10), ('break', 10), ('break PRT PP', 9), ('break PRT NP PP', 5), ('break ADVP PP', 4)]</a:t>
            </a:r>
          </a:p>
        </p:txBody>
      </p:sp>
      <p:sp>
        <p:nvSpPr>
          <p:cNvPr id="4" name="Content Placeholder 3">
            <a:extLst>
              <a:ext uri="{FF2B5EF4-FFF2-40B4-BE49-F238E27FC236}">
                <a16:creationId xmlns:a16="http://schemas.microsoft.com/office/drawing/2014/main" id="{BAA93887-6D25-6547-1F1A-E0A7F132348C}"/>
              </a:ext>
            </a:extLst>
          </p:cNvPr>
          <p:cNvSpPr>
            <a:spLocks noGrp="1"/>
          </p:cNvSpPr>
          <p:nvPr>
            <p:ph sz="half" idx="2"/>
          </p:nvPr>
        </p:nvSpPr>
        <p:spPr/>
        <p:txBody>
          <a:bodyPr>
            <a:normAutofit fontScale="62500" lnSpcReduction="20000"/>
          </a:bodyPr>
          <a:lstStyle/>
          <a:p>
            <a:pPr>
              <a:buNone/>
            </a:pPr>
            <a:r>
              <a:rPr lang="en-US" b="1" dirty="0">
                <a:solidFill>
                  <a:srgbClr val="C814C9"/>
                </a:solidFill>
                <a:latin typeface="Menlo" panose="020B0609030804020204" pitchFamily="49" charset="0"/>
              </a:rPr>
              <a:t>&gt;&gt;&gt; </a:t>
            </a:r>
            <a:r>
              <a:rPr lang="en-US" dirty="0" err="1">
                <a:solidFill>
                  <a:srgbClr val="000000"/>
                </a:solidFill>
                <a:latin typeface="Menlo" panose="020B0609030804020204" pitchFamily="49" charset="0"/>
              </a:rPr>
              <a:t>fd</a:t>
            </a:r>
            <a:r>
              <a:rPr lang="en-US" dirty="0">
                <a:solidFill>
                  <a:srgbClr val="000000"/>
                </a:solidFill>
                <a:latin typeface="Menlo" panose="020B0609030804020204" pitchFamily="49" charset="0"/>
              </a:rPr>
              <a:t> = </a:t>
            </a:r>
            <a:r>
              <a:rPr lang="en-US" dirty="0" err="1">
                <a:solidFill>
                  <a:srgbClr val="000000"/>
                </a:solidFill>
                <a:latin typeface="Menlo" panose="020B0609030804020204" pitchFamily="49" charset="0"/>
              </a:rPr>
              <a:t>nltk.FreqDist</a:t>
            </a:r>
            <a:r>
              <a:rPr lang="en-US" dirty="0">
                <a:solidFill>
                  <a:srgbClr val="000000"/>
                </a:solidFill>
                <a:latin typeface="Menlo" panose="020B0609030804020204" pitchFamily="49" charset="0"/>
              </a:rPr>
              <a:t>(</a:t>
            </a:r>
            <a:r>
              <a:rPr lang="en-US" dirty="0" err="1">
                <a:solidFill>
                  <a:srgbClr val="000000"/>
                </a:solidFill>
                <a:latin typeface="Menlo" panose="020B0609030804020204" pitchFamily="49" charset="0"/>
              </a:rPr>
              <a:t>break_sigs</a:t>
            </a:r>
            <a:r>
              <a:rPr lang="en-US" dirty="0">
                <a:solidFill>
                  <a:srgbClr val="000000"/>
                </a:solidFill>
                <a:latin typeface="Menlo" panose="020B0609030804020204" pitchFamily="49" charset="0"/>
              </a:rPr>
              <a:t>)</a:t>
            </a:r>
          </a:p>
          <a:p>
            <a:pPr>
              <a:buNone/>
            </a:pPr>
            <a:r>
              <a:rPr lang="en-US" b="1" dirty="0">
                <a:solidFill>
                  <a:srgbClr val="C814C9"/>
                </a:solidFill>
                <a:latin typeface="Menlo" panose="020B0609030804020204" pitchFamily="49" charset="0"/>
              </a:rPr>
              <a:t>&gt;&gt;&gt; </a:t>
            </a:r>
            <a:r>
              <a:rPr lang="en-US" dirty="0" err="1">
                <a:solidFill>
                  <a:srgbClr val="000000"/>
                </a:solidFill>
                <a:latin typeface="Menlo" panose="020B0609030804020204" pitchFamily="49" charset="0"/>
              </a:rPr>
              <a:t>fd</a:t>
            </a:r>
            <a:endParaRPr lang="en-US" dirty="0">
              <a:solidFill>
                <a:srgbClr val="C814C9"/>
              </a:solidFill>
              <a:latin typeface="Menlo" panose="020B0609030804020204" pitchFamily="49" charset="0"/>
            </a:endParaRPr>
          </a:p>
          <a:p>
            <a:pPr>
              <a:buNone/>
            </a:pPr>
            <a:r>
              <a:rPr lang="en-US" dirty="0" err="1">
                <a:solidFill>
                  <a:srgbClr val="000000"/>
                </a:solidFill>
                <a:latin typeface="Menlo" panose="020B0609030804020204" pitchFamily="49" charset="0"/>
              </a:rPr>
              <a:t>FreqDist</a:t>
            </a:r>
            <a:r>
              <a:rPr lang="en-US" dirty="0">
                <a:solidFill>
                  <a:srgbClr val="000000"/>
                </a:solidFill>
                <a:latin typeface="Menlo" panose="020B0609030804020204" pitchFamily="49" charset="0"/>
              </a:rPr>
              <a:t>({'break NP': 55, 'break PRT NP': 18, 'break NP PP': 17, 'break PP': 16, 'break PRT': 14, 'break PRT PP': 10, 'break ADVP': 10, 'break': 6, 'break NP ADVP': 6, 'break PP PP': 5, ...})</a:t>
            </a:r>
          </a:p>
          <a:p>
            <a:pPr>
              <a:buNone/>
            </a:pPr>
            <a:r>
              <a:rPr lang="en-US" b="1" dirty="0">
                <a:solidFill>
                  <a:srgbClr val="C814C9"/>
                </a:solidFill>
                <a:latin typeface="Menlo" panose="020B0609030804020204" pitchFamily="49" charset="0"/>
              </a:rPr>
              <a:t>&gt;&gt;&gt; </a:t>
            </a:r>
            <a:r>
              <a:rPr lang="en-US" dirty="0" err="1">
                <a:solidFill>
                  <a:srgbClr val="000000"/>
                </a:solidFill>
                <a:latin typeface="Menlo" panose="020B0609030804020204" pitchFamily="49" charset="0"/>
              </a:rPr>
              <a:t>fd.most_common</a:t>
            </a:r>
            <a:r>
              <a:rPr lang="en-US" dirty="0">
                <a:solidFill>
                  <a:srgbClr val="000000"/>
                </a:solidFill>
                <a:latin typeface="Menlo" panose="020B0609030804020204" pitchFamily="49" charset="0"/>
              </a:rPr>
              <a:t>(10)</a:t>
            </a:r>
          </a:p>
          <a:p>
            <a:pPr>
              <a:buNone/>
            </a:pPr>
            <a:r>
              <a:rPr lang="en-US" dirty="0">
                <a:solidFill>
                  <a:srgbClr val="000000"/>
                </a:solidFill>
                <a:latin typeface="Menlo" panose="020B0609030804020204" pitchFamily="49" charset="0"/>
              </a:rPr>
              <a:t>[('break NP', 55), ('break PRT NP', 18), ('break NP PP', 17), ('break PP', 16), ('break PRT', 14), ('break PRT PP', 10), ('break ADVP', 10), ('break', 6), ('break NP ADVP', 6), ('break PP PP', 5)]</a:t>
            </a:r>
          </a:p>
        </p:txBody>
      </p:sp>
    </p:spTree>
    <p:extLst>
      <p:ext uri="{BB962C8B-B14F-4D97-AF65-F5344CB8AC3E}">
        <p14:creationId xmlns:p14="http://schemas.microsoft.com/office/powerpoint/2010/main" val="6375013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47697A-718A-5EC3-0891-F569C732772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4818AF8-A41F-AFD1-70C0-DADE2A683A93}"/>
              </a:ext>
            </a:extLst>
          </p:cNvPr>
          <p:cNvSpPr>
            <a:spLocks noGrp="1"/>
          </p:cNvSpPr>
          <p:nvPr>
            <p:ph type="title"/>
          </p:nvPr>
        </p:nvSpPr>
        <p:spPr/>
        <p:txBody>
          <a:bodyPr/>
          <a:lstStyle/>
          <a:p>
            <a:r>
              <a:rPr lang="en-US" dirty="0"/>
              <a:t>Language Acquisition</a:t>
            </a:r>
          </a:p>
        </p:txBody>
      </p:sp>
      <p:sp>
        <p:nvSpPr>
          <p:cNvPr id="3" name="Content Placeholder 2">
            <a:extLst>
              <a:ext uri="{FF2B5EF4-FFF2-40B4-BE49-F238E27FC236}">
                <a16:creationId xmlns:a16="http://schemas.microsoft.com/office/drawing/2014/main" id="{79FC6045-6CF2-D2B0-8C91-B921B68DF4C7}"/>
              </a:ext>
            </a:extLst>
          </p:cNvPr>
          <p:cNvSpPr>
            <a:spLocks noGrp="1"/>
          </p:cNvSpPr>
          <p:nvPr>
            <p:ph idx="1"/>
          </p:nvPr>
        </p:nvSpPr>
        <p:spPr>
          <a:xfrm>
            <a:off x="838199" y="1825625"/>
            <a:ext cx="11135497" cy="4351338"/>
          </a:xfrm>
        </p:spPr>
        <p:txBody>
          <a:bodyPr/>
          <a:lstStyle/>
          <a:p>
            <a:r>
              <a:rPr lang="en-US" sz="3200" dirty="0"/>
              <a:t>What exposure do kids get for verb frames for </a:t>
            </a:r>
            <a:r>
              <a:rPr lang="en-US" sz="3200" i="1" dirty="0"/>
              <a:t>break</a:t>
            </a:r>
            <a:r>
              <a:rPr lang="en-US" sz="3200" dirty="0"/>
              <a:t> ? </a:t>
            </a:r>
          </a:p>
          <a:p>
            <a:pPr lvl="1"/>
            <a:r>
              <a:rPr lang="en-US" sz="2800" dirty="0"/>
              <a:t>Compared to the variety attested in the </a:t>
            </a:r>
            <a:r>
              <a:rPr lang="en-US" sz="2800" b="1" dirty="0"/>
              <a:t>PTB</a:t>
            </a:r>
            <a:r>
              <a:rPr lang="en-US" sz="2800" dirty="0"/>
              <a:t>?</a:t>
            </a:r>
          </a:p>
          <a:p>
            <a:pPr lvl="2"/>
            <a:r>
              <a:rPr lang="en-US" sz="2800" dirty="0"/>
              <a:t>Compared to that in </a:t>
            </a:r>
            <a:r>
              <a:rPr lang="en-US" sz="2800" b="1" dirty="0"/>
              <a:t>WordNet</a:t>
            </a:r>
          </a:p>
          <a:p>
            <a:pPr lvl="3"/>
            <a:r>
              <a:rPr lang="en-US" sz="2800" dirty="0"/>
              <a:t>Compared to that in the </a:t>
            </a:r>
            <a:r>
              <a:rPr lang="en-US" sz="2800" b="1" dirty="0"/>
              <a:t>OED</a:t>
            </a:r>
          </a:p>
          <a:p>
            <a:r>
              <a:rPr lang="en-US" sz="3200" b="1" dirty="0"/>
              <a:t>General Q</a:t>
            </a:r>
            <a:r>
              <a:rPr lang="en-US" sz="3200" dirty="0"/>
              <a:t>: </a:t>
            </a:r>
          </a:p>
          <a:p>
            <a:pPr lvl="1"/>
            <a:r>
              <a:rPr lang="en-US" sz="3200" dirty="0">
                <a:solidFill>
                  <a:schemeClr val="accent1"/>
                </a:solidFill>
              </a:rPr>
              <a:t>how do we acquire the variety of verb frames we see</a:t>
            </a:r>
            <a:r>
              <a:rPr lang="en-US" sz="3200" dirty="0"/>
              <a:t>?</a:t>
            </a:r>
          </a:p>
          <a:p>
            <a:pPr lvl="1"/>
            <a:r>
              <a:rPr lang="en-US" sz="2800" dirty="0"/>
              <a:t>let's take a look at the </a:t>
            </a:r>
            <a:r>
              <a:rPr lang="en-US" sz="2800" i="1" dirty="0"/>
              <a:t>Childes Database</a:t>
            </a:r>
            <a:r>
              <a:rPr lang="en-US" sz="2800" dirty="0"/>
              <a:t> </a:t>
            </a:r>
            <a:r>
              <a:rPr lang="en-US" sz="2800" dirty="0" err="1"/>
              <a:t>wrt</a:t>
            </a:r>
            <a:r>
              <a:rPr lang="en-US" sz="2800" dirty="0"/>
              <a:t>. frames of </a:t>
            </a:r>
            <a:r>
              <a:rPr lang="en-US" sz="2800" i="1" dirty="0"/>
              <a:t>break</a:t>
            </a:r>
          </a:p>
          <a:p>
            <a:pPr lvl="1"/>
            <a:r>
              <a:rPr lang="en-US" sz="2800" dirty="0"/>
              <a:t>and compare with PTB</a:t>
            </a:r>
          </a:p>
        </p:txBody>
      </p:sp>
    </p:spTree>
    <p:extLst>
      <p:ext uri="{BB962C8B-B14F-4D97-AF65-F5344CB8AC3E}">
        <p14:creationId xmlns:p14="http://schemas.microsoft.com/office/powerpoint/2010/main" val="158980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37AEE-646F-2C7D-F385-27652219AD84}"/>
              </a:ext>
            </a:extLst>
          </p:cNvPr>
          <p:cNvSpPr>
            <a:spLocks noGrp="1"/>
          </p:cNvSpPr>
          <p:nvPr>
            <p:ph type="title"/>
          </p:nvPr>
        </p:nvSpPr>
        <p:spPr/>
        <p:txBody>
          <a:bodyPr/>
          <a:lstStyle/>
          <a:p>
            <a:r>
              <a:rPr lang="en-US" sz="4400" dirty="0"/>
              <a:t>Revisiting the verb </a:t>
            </a:r>
            <a:r>
              <a:rPr lang="en-US" sz="4400" i="1" dirty="0"/>
              <a:t>break</a:t>
            </a:r>
            <a:endParaRPr lang="en-US" dirty="0"/>
          </a:p>
        </p:txBody>
      </p:sp>
      <p:sp>
        <p:nvSpPr>
          <p:cNvPr id="3" name="Content Placeholder 2">
            <a:extLst>
              <a:ext uri="{FF2B5EF4-FFF2-40B4-BE49-F238E27FC236}">
                <a16:creationId xmlns:a16="http://schemas.microsoft.com/office/drawing/2014/main" id="{D2CA024A-19BC-21E2-7459-80EC178F3B1B}"/>
              </a:ext>
            </a:extLst>
          </p:cNvPr>
          <p:cNvSpPr>
            <a:spLocks noGrp="1"/>
          </p:cNvSpPr>
          <p:nvPr>
            <p:ph idx="1"/>
          </p:nvPr>
        </p:nvSpPr>
        <p:spPr/>
        <p:txBody>
          <a:bodyPr>
            <a:normAutofit fontScale="92500" lnSpcReduction="10000"/>
          </a:bodyPr>
          <a:lstStyle/>
          <a:p>
            <a:r>
              <a:rPr lang="en-US" sz="3600" dirty="0"/>
              <a:t>Big unanswered question:</a:t>
            </a:r>
          </a:p>
          <a:p>
            <a:pPr lvl="1"/>
            <a:r>
              <a:rPr lang="en-US" sz="2800" dirty="0"/>
              <a:t>why does </a:t>
            </a:r>
            <a:r>
              <a:rPr lang="en-US" sz="2800" i="1" dirty="0"/>
              <a:t>break</a:t>
            </a:r>
            <a:r>
              <a:rPr lang="en-US" sz="2800" dirty="0"/>
              <a:t> have so many different senses?</a:t>
            </a:r>
          </a:p>
          <a:p>
            <a:pPr marL="0" indent="0">
              <a:buNone/>
            </a:pPr>
            <a:r>
              <a:rPr lang="en-US" sz="3200" dirty="0">
                <a:solidFill>
                  <a:schemeClr val="accent1"/>
                </a:solidFill>
              </a:rPr>
              <a:t>Is the data out there rich?</a:t>
            </a:r>
          </a:p>
          <a:p>
            <a:r>
              <a:rPr lang="en-US" dirty="0" err="1"/>
              <a:t>ptb</a:t>
            </a:r>
            <a:r>
              <a:rPr lang="en-US" dirty="0"/>
              <a:t> corpus:</a:t>
            </a:r>
          </a:p>
          <a:p>
            <a:pPr lvl="1"/>
            <a:r>
              <a:rPr lang="en-US" dirty="0" err="1"/>
              <a:t>ptb</a:t>
            </a:r>
            <a:r>
              <a:rPr lang="en-US" dirty="0"/>
              <a:t> = Brown + Wall Street Journal (1.7m words)</a:t>
            </a:r>
          </a:p>
          <a:p>
            <a:pPr lvl="1"/>
            <a:r>
              <a:rPr lang="en-US" dirty="0"/>
              <a:t>73K sentences: 244 with </a:t>
            </a:r>
            <a:r>
              <a:rPr lang="en-US" i="1" dirty="0"/>
              <a:t>break</a:t>
            </a:r>
            <a:r>
              <a:rPr lang="en-US" dirty="0"/>
              <a:t> used in a verb frame (VP)</a:t>
            </a:r>
          </a:p>
          <a:p>
            <a:pPr lvl="1"/>
            <a:r>
              <a:rPr lang="en-US" dirty="0">
                <a:solidFill>
                  <a:srgbClr val="000000"/>
                </a:solidFill>
                <a:effectLst/>
              </a:rPr>
              <a:t>121</a:t>
            </a:r>
            <a:r>
              <a:rPr lang="en-US" dirty="0"/>
              <a:t> different verb frames</a:t>
            </a:r>
          </a:p>
          <a:p>
            <a:r>
              <a:rPr lang="en-US" dirty="0"/>
              <a:t>Childes database:</a:t>
            </a:r>
          </a:p>
          <a:p>
            <a:pPr lvl="1"/>
            <a:r>
              <a:rPr lang="en-US" dirty="0"/>
              <a:t>non-parsed: we'll parse them</a:t>
            </a:r>
          </a:p>
          <a:p>
            <a:pPr lvl="1"/>
            <a:r>
              <a:rPr lang="en-US" dirty="0"/>
              <a:t>231 with </a:t>
            </a:r>
            <a:r>
              <a:rPr lang="en-US" i="1" dirty="0"/>
              <a:t>break</a:t>
            </a:r>
            <a:r>
              <a:rPr lang="en-US" dirty="0"/>
              <a:t> used in a verb frame</a:t>
            </a:r>
          </a:p>
          <a:p>
            <a:pPr lvl="1"/>
            <a:r>
              <a:rPr lang="en-US" dirty="0"/>
              <a:t>22 different verb frames</a:t>
            </a:r>
          </a:p>
        </p:txBody>
      </p:sp>
      <p:sp>
        <p:nvSpPr>
          <p:cNvPr id="4" name="Left Arrow Callout 3">
            <a:extLst>
              <a:ext uri="{FF2B5EF4-FFF2-40B4-BE49-F238E27FC236}">
                <a16:creationId xmlns:a16="http://schemas.microsoft.com/office/drawing/2014/main" id="{A84526D2-DF5A-D1DA-7B28-FB09A12D5D47}"/>
              </a:ext>
            </a:extLst>
          </p:cNvPr>
          <p:cNvSpPr/>
          <p:nvPr/>
        </p:nvSpPr>
        <p:spPr>
          <a:xfrm>
            <a:off x="6783859" y="4650517"/>
            <a:ext cx="4040660" cy="1661383"/>
          </a:xfrm>
          <a:prstGeom prst="leftArrowCallout">
            <a:avLst>
              <a:gd name="adj1" fmla="val 25000"/>
              <a:gd name="adj2" fmla="val 25000"/>
              <a:gd name="adj3" fmla="val 25000"/>
              <a:gd name="adj4" fmla="val 80941"/>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latin typeface="Aptos" panose="020B0004020202020204" pitchFamily="34" charset="0"/>
              </a:rPr>
              <a:t>We can compare the </a:t>
            </a:r>
            <a:r>
              <a:rPr lang="en-US" sz="2400" dirty="0" err="1">
                <a:latin typeface="Menlo" panose="020B0609030804020204" pitchFamily="49" charset="0"/>
                <a:ea typeface="Menlo" panose="020B0609030804020204" pitchFamily="49" charset="0"/>
                <a:cs typeface="Menlo" panose="020B0609030804020204" pitchFamily="49" charset="0"/>
              </a:rPr>
              <a:t>ptb</a:t>
            </a:r>
            <a:r>
              <a:rPr lang="en-US" sz="2400" dirty="0">
                <a:latin typeface="Aptos" panose="020B0004020202020204" pitchFamily="34" charset="0"/>
              </a:rPr>
              <a:t> to what children hear or produce</a:t>
            </a:r>
          </a:p>
        </p:txBody>
      </p:sp>
    </p:spTree>
    <p:extLst>
      <p:ext uri="{BB962C8B-B14F-4D97-AF65-F5344CB8AC3E}">
        <p14:creationId xmlns:p14="http://schemas.microsoft.com/office/powerpoint/2010/main" val="1834015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3D79F5-E6DD-DF44-E224-6F4BD48F9DC9}"/>
              </a:ext>
            </a:extLst>
          </p:cNvPr>
          <p:cNvSpPr>
            <a:spLocks noGrp="1"/>
          </p:cNvSpPr>
          <p:nvPr>
            <p:ph type="title"/>
          </p:nvPr>
        </p:nvSpPr>
        <p:spPr>
          <a:xfrm>
            <a:off x="630936" y="639520"/>
            <a:ext cx="3429000" cy="1719072"/>
          </a:xfrm>
        </p:spPr>
        <p:txBody>
          <a:bodyPr vert="horz" lIns="91440" tIns="45720" rIns="91440" bIns="45720" rtlCol="0" anchor="b">
            <a:normAutofit/>
          </a:bodyPr>
          <a:lstStyle/>
          <a:p>
            <a:r>
              <a:rPr lang="en-US" sz="5400" kern="1200">
                <a:solidFill>
                  <a:schemeClr val="tx1"/>
                </a:solidFill>
                <a:latin typeface="+mj-lt"/>
                <a:ea typeface="+mj-ea"/>
                <a:cs typeface="+mj-cs"/>
              </a:rPr>
              <a:t>Childes Database</a:t>
            </a:r>
          </a:p>
        </p:txBody>
      </p:sp>
      <p:sp>
        <p:nvSpPr>
          <p:cNvPr id="3" name="Content Placeholder 2">
            <a:extLst>
              <a:ext uri="{FF2B5EF4-FFF2-40B4-BE49-F238E27FC236}">
                <a16:creationId xmlns:a16="http://schemas.microsoft.com/office/drawing/2014/main" id="{B28B2FC5-0F79-83E5-FBBB-C96D25A33E42}"/>
              </a:ext>
            </a:extLst>
          </p:cNvPr>
          <p:cNvSpPr>
            <a:spLocks noGrp="1"/>
          </p:cNvSpPr>
          <p:nvPr>
            <p:ph sz="half" idx="1"/>
          </p:nvPr>
        </p:nvSpPr>
        <p:spPr>
          <a:xfrm>
            <a:off x="630936" y="2807208"/>
            <a:ext cx="3429000" cy="3410712"/>
          </a:xfrm>
        </p:spPr>
        <p:txBody>
          <a:bodyPr vert="horz" lIns="91440" tIns="45720" rIns="91440" bIns="45720" rtlCol="0" anchor="t">
            <a:normAutofit/>
          </a:bodyPr>
          <a:lstStyle/>
          <a:p>
            <a:r>
              <a:rPr lang="en-US" sz="2200">
                <a:hlinkClick r:id="rId2"/>
              </a:rPr>
              <a:t>https://childes.talkbank.org/access/Eng-NA/</a:t>
            </a:r>
            <a:endParaRPr lang="en-US" sz="2200"/>
          </a:p>
          <a:p>
            <a:endParaRPr lang="en-US" sz="2200"/>
          </a:p>
        </p:txBody>
      </p:sp>
      <p:pic>
        <p:nvPicPr>
          <p:cNvPr id="6" name="Content Placeholder 5" descr="Table&#10;&#10;Description automatically generated">
            <a:extLst>
              <a:ext uri="{FF2B5EF4-FFF2-40B4-BE49-F238E27FC236}">
                <a16:creationId xmlns:a16="http://schemas.microsoft.com/office/drawing/2014/main" id="{3C99D53A-D51D-CE4A-BB46-C09B32B91C26}"/>
              </a:ext>
            </a:extLst>
          </p:cNvPr>
          <p:cNvPicPr>
            <a:picLocks noGrp="1" noChangeAspect="1"/>
          </p:cNvPicPr>
          <p:nvPr>
            <p:ph sz="half" idx="2"/>
          </p:nvPr>
        </p:nvPicPr>
        <p:blipFill>
          <a:blip r:embed="rId3"/>
          <a:stretch>
            <a:fillRect/>
          </a:stretch>
        </p:blipFill>
        <p:spPr>
          <a:xfrm>
            <a:off x="4234308" y="1159402"/>
            <a:ext cx="7323708" cy="4815337"/>
          </a:xfrm>
          <a:prstGeom prst="rect">
            <a:avLst/>
          </a:prstGeom>
          <a:ln>
            <a:solidFill>
              <a:schemeClr val="tx1"/>
            </a:solidFill>
          </a:ln>
        </p:spPr>
      </p:pic>
    </p:spTree>
    <p:extLst>
      <p:ext uri="{BB962C8B-B14F-4D97-AF65-F5344CB8AC3E}">
        <p14:creationId xmlns:p14="http://schemas.microsoft.com/office/powerpoint/2010/main" val="3145398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DB87B5-D3AE-6019-63F5-FAD5EA647511}"/>
              </a:ext>
            </a:extLst>
          </p:cNvPr>
          <p:cNvSpPr>
            <a:spLocks noGrp="1"/>
          </p:cNvSpPr>
          <p:nvPr>
            <p:ph type="title"/>
          </p:nvPr>
        </p:nvSpPr>
        <p:spPr/>
        <p:txBody>
          <a:bodyPr/>
          <a:lstStyle/>
          <a:p>
            <a:r>
              <a:rPr lang="en-US" dirty="0"/>
              <a:t>Childes Database</a:t>
            </a:r>
          </a:p>
        </p:txBody>
      </p:sp>
      <p:pic>
        <p:nvPicPr>
          <p:cNvPr id="6" name="Content Placeholder 5" descr="Text&#10;&#10;Description automatically generated">
            <a:extLst>
              <a:ext uri="{FF2B5EF4-FFF2-40B4-BE49-F238E27FC236}">
                <a16:creationId xmlns:a16="http://schemas.microsoft.com/office/drawing/2014/main" id="{C9E71B77-0578-53AF-6859-FE1752F579B7}"/>
              </a:ext>
            </a:extLst>
          </p:cNvPr>
          <p:cNvPicPr>
            <a:picLocks noGrp="1" noChangeAspect="1"/>
          </p:cNvPicPr>
          <p:nvPr>
            <p:ph sz="half" idx="1"/>
          </p:nvPr>
        </p:nvPicPr>
        <p:blipFill>
          <a:blip r:embed="rId2"/>
          <a:stretch>
            <a:fillRect/>
          </a:stretch>
        </p:blipFill>
        <p:spPr>
          <a:xfrm>
            <a:off x="838201" y="2772817"/>
            <a:ext cx="5181600" cy="3281993"/>
          </a:xfrm>
          <a:ln>
            <a:solidFill>
              <a:schemeClr val="tx1"/>
            </a:solidFill>
          </a:ln>
        </p:spPr>
      </p:pic>
      <p:sp>
        <p:nvSpPr>
          <p:cNvPr id="4" name="Content Placeholder 3">
            <a:extLst>
              <a:ext uri="{FF2B5EF4-FFF2-40B4-BE49-F238E27FC236}">
                <a16:creationId xmlns:a16="http://schemas.microsoft.com/office/drawing/2014/main" id="{594EDE9A-2707-5DB1-79F2-ADE4736E1A9D}"/>
              </a:ext>
            </a:extLst>
          </p:cNvPr>
          <p:cNvSpPr>
            <a:spLocks noGrp="1"/>
          </p:cNvSpPr>
          <p:nvPr>
            <p:ph sz="half" idx="2"/>
          </p:nvPr>
        </p:nvSpPr>
        <p:spPr>
          <a:xfrm>
            <a:off x="6172201" y="2769012"/>
            <a:ext cx="5181600" cy="3694514"/>
          </a:xfrm>
          <a:ln>
            <a:solidFill>
              <a:schemeClr val="tx1"/>
            </a:solidFill>
          </a:ln>
        </p:spPr>
        <p:txBody>
          <a:bodyPr>
            <a:normAutofit fontScale="55000" lnSpcReduction="20000"/>
          </a:bodyPr>
          <a:lstStyle/>
          <a:p>
            <a:r>
              <a:rPr lang="en-US" sz="5100" i="1" dirty="0"/>
              <a:t>Break</a:t>
            </a:r>
            <a:r>
              <a:rPr lang="en-US" sz="5100" dirty="0"/>
              <a:t>:</a:t>
            </a:r>
          </a:p>
          <a:p>
            <a:pPr marL="0" indent="0">
              <a:buNone/>
            </a:pPr>
            <a:r>
              <a:rPr lang="en-US" dirty="0">
                <a:solidFill>
                  <a:schemeClr val="bg1">
                    <a:lumMod val="50000"/>
                  </a:schemeClr>
                </a:solidFill>
                <a:latin typeface="Menlo" panose="020B0609030804020204" pitchFamily="49" charset="0"/>
                <a:ea typeface="Menlo" panose="020B0609030804020204" pitchFamily="49" charset="0"/>
                <a:cs typeface="Menlo" panose="020B0609030804020204" pitchFamily="49" charset="0"/>
              </a:rPr>
              <a:t>break&amp;PAST,81,Section10.6 Section40.8.3 Section45.1 Section48.1.1 ,</a:t>
            </a:r>
            <a:r>
              <a:rPr lang="en-US" dirty="0">
                <a:latin typeface="Menlo" panose="020B0609030804020204" pitchFamily="49" charset="0"/>
                <a:ea typeface="Menlo" panose="020B0609030804020204" pitchFamily="49" charset="0"/>
                <a:cs typeface="Menlo" panose="020B0609030804020204" pitchFamily="49" charset="0"/>
              </a:rPr>
              <a:t> car broke ?, what kind of car broke ?, you broke your horn ., see where you broke your horn ?, yes (.) you broke it ., yes (.) you fell down and broke your horn (.) didn't you ?, you put them in your bank (.) remember and it broke your bank ?, he broke his bank and he's showing it to you ., but Adam broke the wagon (.) didn't he ?, oh (.) broke a pencil ., he broke ?, he broke his leg ?, you broke another wheel ., I think you broke it ., I don't know why you broke it ., you fell and broke your head ., maybe it broke (.) Adam ., maybe Robin broke that one ., you broke another one ?, you broke it (.) didn't you ?, you broke that thing off ?, you broke it ., yes (.) you broke it ., because you broke it .</a:t>
            </a:r>
          </a:p>
        </p:txBody>
      </p:sp>
      <p:sp>
        <p:nvSpPr>
          <p:cNvPr id="3" name="TextBox 2">
            <a:extLst>
              <a:ext uri="{FF2B5EF4-FFF2-40B4-BE49-F238E27FC236}">
                <a16:creationId xmlns:a16="http://schemas.microsoft.com/office/drawing/2014/main" id="{36D05088-7811-4FB7-4EE4-B7F435EFEB76}"/>
              </a:ext>
            </a:extLst>
          </p:cNvPr>
          <p:cNvSpPr txBox="1"/>
          <p:nvPr/>
        </p:nvSpPr>
        <p:spPr>
          <a:xfrm>
            <a:off x="2203804" y="1698670"/>
            <a:ext cx="7936794" cy="95410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US" sz="2800" dirty="0"/>
              <a:t>Data is unparsed, but we want to find verb frames!</a:t>
            </a:r>
          </a:p>
          <a:p>
            <a:r>
              <a:rPr lang="en-US" sz="2800" dirty="0"/>
              <a:t>Note: similarly, HW10 EC Part </a:t>
            </a:r>
          </a:p>
        </p:txBody>
      </p:sp>
    </p:spTree>
    <p:extLst>
      <p:ext uri="{BB962C8B-B14F-4D97-AF65-F5344CB8AC3E}">
        <p14:creationId xmlns:p14="http://schemas.microsoft.com/office/powerpoint/2010/main" val="3669879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animBg="1"/>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148A5F-9610-4C7E-0626-BD982ACB92C4}"/>
              </a:ext>
            </a:extLst>
          </p:cNvPr>
          <p:cNvSpPr>
            <a:spLocks noGrp="1"/>
          </p:cNvSpPr>
          <p:nvPr>
            <p:ph type="title"/>
          </p:nvPr>
        </p:nvSpPr>
        <p:spPr/>
        <p:txBody>
          <a:bodyPr/>
          <a:lstStyle/>
          <a:p>
            <a:r>
              <a:rPr lang="en-US" dirty="0"/>
              <a:t>Childes Database</a:t>
            </a:r>
          </a:p>
        </p:txBody>
      </p:sp>
      <p:pic>
        <p:nvPicPr>
          <p:cNvPr id="5" name="Content Placeholder 4">
            <a:extLst>
              <a:ext uri="{FF2B5EF4-FFF2-40B4-BE49-F238E27FC236}">
                <a16:creationId xmlns:a16="http://schemas.microsoft.com/office/drawing/2014/main" id="{DE45EB3D-B620-A697-1521-3FB1387CB2AF}"/>
              </a:ext>
            </a:extLst>
          </p:cNvPr>
          <p:cNvPicPr>
            <a:picLocks noGrp="1" noChangeAspect="1"/>
          </p:cNvPicPr>
          <p:nvPr>
            <p:ph idx="1"/>
          </p:nvPr>
        </p:nvPicPr>
        <p:blipFill>
          <a:blip r:embed="rId2"/>
          <a:stretch>
            <a:fillRect/>
          </a:stretch>
        </p:blipFill>
        <p:spPr>
          <a:xfrm>
            <a:off x="838200" y="2351990"/>
            <a:ext cx="10515600" cy="797890"/>
          </a:xfrm>
          <a:ln>
            <a:solidFill>
              <a:schemeClr val="tx1"/>
            </a:solidFill>
          </a:ln>
        </p:spPr>
      </p:pic>
      <p:pic>
        <p:nvPicPr>
          <p:cNvPr id="7" name="Picture 6" descr="A screen shot of a computer code&#10;&#10;Description automatically generated">
            <a:extLst>
              <a:ext uri="{FF2B5EF4-FFF2-40B4-BE49-F238E27FC236}">
                <a16:creationId xmlns:a16="http://schemas.microsoft.com/office/drawing/2014/main" id="{E8068E96-0806-259B-445E-C763B27D6906}"/>
              </a:ext>
            </a:extLst>
          </p:cNvPr>
          <p:cNvPicPr>
            <a:picLocks noChangeAspect="1"/>
          </p:cNvPicPr>
          <p:nvPr/>
        </p:nvPicPr>
        <p:blipFill>
          <a:blip r:embed="rId3"/>
          <a:stretch>
            <a:fillRect/>
          </a:stretch>
        </p:blipFill>
        <p:spPr>
          <a:xfrm>
            <a:off x="838200" y="3811182"/>
            <a:ext cx="7162800" cy="2654300"/>
          </a:xfrm>
          <a:prstGeom prst="rect">
            <a:avLst/>
          </a:prstGeom>
          <a:ln>
            <a:solidFill>
              <a:schemeClr val="tx1"/>
            </a:solidFill>
          </a:ln>
        </p:spPr>
      </p:pic>
      <p:sp>
        <p:nvSpPr>
          <p:cNvPr id="9" name="TextBox 8">
            <a:extLst>
              <a:ext uri="{FF2B5EF4-FFF2-40B4-BE49-F238E27FC236}">
                <a16:creationId xmlns:a16="http://schemas.microsoft.com/office/drawing/2014/main" id="{1378940E-049D-F695-5C17-93C9E86D0759}"/>
              </a:ext>
            </a:extLst>
          </p:cNvPr>
          <p:cNvSpPr txBox="1"/>
          <p:nvPr/>
        </p:nvSpPr>
        <p:spPr>
          <a:xfrm>
            <a:off x="838200" y="1888204"/>
            <a:ext cx="6098058" cy="400110"/>
          </a:xfrm>
          <a:prstGeom prst="rect">
            <a:avLst/>
          </a:prstGeom>
          <a:noFill/>
        </p:spPr>
        <p:txBody>
          <a:bodyPr wrap="square">
            <a:spAutoFit/>
          </a:bodyPr>
          <a:lstStyle/>
          <a:p>
            <a:r>
              <a:rPr lang="en-US" sz="2000" dirty="0"/>
              <a:t>File:</a:t>
            </a:r>
            <a:r>
              <a:rPr lang="en-US" dirty="0"/>
              <a:t> </a:t>
            </a:r>
            <a:r>
              <a:rPr lang="en-US" sz="1600" dirty="0" err="1">
                <a:latin typeface="Menlo" panose="020B0609030804020204" pitchFamily="49" charset="0"/>
                <a:ea typeface="Menlo" panose="020B0609030804020204" pitchFamily="49" charset="0"/>
                <a:cs typeface="Menlo" panose="020B0609030804020204" pitchFamily="49" charset="0"/>
              </a:rPr>
              <a:t>break_childes.csv</a:t>
            </a:r>
            <a:endParaRPr lang="en-US" dirty="0">
              <a:latin typeface="Menlo" panose="020B0609030804020204" pitchFamily="49" charset="0"/>
              <a:ea typeface="Menlo" panose="020B0609030804020204" pitchFamily="49" charset="0"/>
              <a:cs typeface="Menlo" panose="020B0609030804020204" pitchFamily="49" charset="0"/>
            </a:endParaRPr>
          </a:p>
        </p:txBody>
      </p:sp>
      <p:sp>
        <p:nvSpPr>
          <p:cNvPr id="11" name="TextBox 10">
            <a:extLst>
              <a:ext uri="{FF2B5EF4-FFF2-40B4-BE49-F238E27FC236}">
                <a16:creationId xmlns:a16="http://schemas.microsoft.com/office/drawing/2014/main" id="{FE7832D5-7B8F-E41F-B565-E37C19476F65}"/>
              </a:ext>
            </a:extLst>
          </p:cNvPr>
          <p:cNvSpPr txBox="1"/>
          <p:nvPr/>
        </p:nvSpPr>
        <p:spPr>
          <a:xfrm>
            <a:off x="838199" y="3338789"/>
            <a:ext cx="7162799" cy="400110"/>
          </a:xfrm>
          <a:prstGeom prst="rect">
            <a:avLst/>
          </a:prstGeom>
          <a:noFill/>
        </p:spPr>
        <p:txBody>
          <a:bodyPr wrap="square">
            <a:spAutoFit/>
          </a:bodyPr>
          <a:lstStyle/>
          <a:p>
            <a:pPr marL="285750" indent="-285750">
              <a:buFont typeface="Arial" panose="020B0604020202020204" pitchFamily="34" charset="0"/>
              <a:buChar char="•"/>
            </a:pPr>
            <a:r>
              <a:rPr lang="en-US" sz="1800" dirty="0">
                <a:latin typeface="Menlo" panose="020B0609030804020204" pitchFamily="49" charset="0"/>
                <a:ea typeface="Menlo" panose="020B0609030804020204" pitchFamily="49" charset="0"/>
                <a:cs typeface="Menlo" panose="020B0609030804020204" pitchFamily="49" charset="0"/>
              </a:rPr>
              <a:t>preprocess(): </a:t>
            </a:r>
            <a:r>
              <a:rPr lang="en-US" sz="2000" dirty="0">
                <a:latin typeface="Aptos" panose="020B0004020202020204" pitchFamily="34" charset="0"/>
                <a:ea typeface="Menlo" panose="020B0609030804020204" pitchFamily="49" charset="0"/>
                <a:cs typeface="Menlo" panose="020B0609030804020204" pitchFamily="49" charset="0"/>
              </a:rPr>
              <a:t>grab examples from csv file</a:t>
            </a:r>
            <a:endParaRPr lang="en-US" dirty="0">
              <a:latin typeface="Aptos" panose="020B0004020202020204" pitchFamily="34" charset="0"/>
            </a:endParaRPr>
          </a:p>
        </p:txBody>
      </p:sp>
    </p:spTree>
    <p:extLst>
      <p:ext uri="{BB962C8B-B14F-4D97-AF65-F5344CB8AC3E}">
        <p14:creationId xmlns:p14="http://schemas.microsoft.com/office/powerpoint/2010/main" val="13302552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E86502-897A-BCEB-5DBD-CA6EBCDD3F9D}"/>
              </a:ext>
            </a:extLst>
          </p:cNvPr>
          <p:cNvSpPr>
            <a:spLocks noGrp="1"/>
          </p:cNvSpPr>
          <p:nvPr>
            <p:ph type="title"/>
          </p:nvPr>
        </p:nvSpPr>
        <p:spPr/>
        <p:txBody>
          <a:bodyPr/>
          <a:lstStyle/>
          <a:p>
            <a:r>
              <a:rPr lang="en-US" dirty="0"/>
              <a:t>Childes Database</a:t>
            </a:r>
          </a:p>
        </p:txBody>
      </p:sp>
      <p:sp>
        <p:nvSpPr>
          <p:cNvPr id="3" name="Content Placeholder 2">
            <a:extLst>
              <a:ext uri="{FF2B5EF4-FFF2-40B4-BE49-F238E27FC236}">
                <a16:creationId xmlns:a16="http://schemas.microsoft.com/office/drawing/2014/main" id="{7ACF2422-10E8-183B-0456-CCBC720AE7BC}"/>
              </a:ext>
            </a:extLst>
          </p:cNvPr>
          <p:cNvSpPr>
            <a:spLocks noGrp="1"/>
          </p:cNvSpPr>
          <p:nvPr>
            <p:ph idx="1"/>
          </p:nvPr>
        </p:nvSpPr>
        <p:spPr/>
        <p:txBody>
          <a:bodyPr>
            <a:normAutofit fontScale="55000" lnSpcReduction="20000"/>
          </a:bodyPr>
          <a:lstStyle/>
          <a:p>
            <a:pPr>
              <a:buNone/>
            </a:pPr>
            <a:r>
              <a:rPr lang="en-US" b="1" dirty="0">
                <a:solidFill>
                  <a:srgbClr val="C814C9"/>
                </a:solidFill>
                <a:effectLst/>
                <a:latin typeface="Menlo" panose="020B0609030804020204" pitchFamily="49" charset="0"/>
              </a:rPr>
              <a:t>&gt;&gt;&gt; </a:t>
            </a:r>
            <a:r>
              <a:rPr lang="en-US" dirty="0" err="1">
                <a:solidFill>
                  <a:srgbClr val="000000"/>
                </a:solidFill>
                <a:effectLst/>
                <a:latin typeface="Menlo" panose="020B0609030804020204" pitchFamily="49" charset="0"/>
              </a:rPr>
              <a:t>sents</a:t>
            </a:r>
            <a:r>
              <a:rPr lang="en-US" dirty="0">
                <a:solidFill>
                  <a:srgbClr val="000000"/>
                </a:solidFill>
                <a:effectLst/>
                <a:latin typeface="Menlo" panose="020B0609030804020204" pitchFamily="49" charset="0"/>
              </a:rPr>
              <a:t> </a:t>
            </a:r>
          </a:p>
          <a:p>
            <a:pPr marL="0" indent="0">
              <a:buNone/>
            </a:pPr>
            <a:r>
              <a:rPr lang="en-US" dirty="0">
                <a:latin typeface="Menlo" panose="020B0609030804020204" pitchFamily="49" charset="0"/>
                <a:ea typeface="Menlo" panose="020B0609030804020204" pitchFamily="49" charset="0"/>
                <a:cs typeface="Menlo" panose="020B0609030804020204" pitchFamily="49" charset="0"/>
              </a:rPr>
              <a:t>[' car broke ?', ' what kind of car broke ?', ' you broke your horn .', ' see where you broke your horn ?', ' yes (.) you broke it .', " yes (.) you fell down and broke your horn (.) didn't you ?", ' you put them in your bank (.) remember and it broke your bank ?', " he broke his bank and he's showing it to you .", " but Adam broke the wagon (.) didn't he ?", ' oh (.) broke a pencil .', ' he broke ?', ' he broke his leg ?', ' you broke another wheel .', ' I think you broke it .', " I don't know why you broke it .", ' you fell and broke your head .', ' maybe it broke (.) Adam .', ' maybe Robin broke that one .', ' you broke another one ?', " you broke it (.) didn't you ?", ' you broke that thing off ?', ' you broke it .', ' yes (.) you broke it .', ' because you broke it .', " I don't know why he broke his leg .", ' you broke the boat .', ' I think you broke it .', ' the milk broke too .', " I think you broke these off the horse (.) didn't you ?", ' Adam (.) I think Mommy broke the dolly .', ' broke the leg off .', ' Jack fell down and broke his crown .', " I don't know who broke it .", ' it broke ?', ' it broke ?', ' it looks like it broke .', ' she looked at this yesterday and kept saying (.) </a:t>
            </a:r>
            <a:r>
              <a:rPr lang="en-US" dirty="0" err="1">
                <a:latin typeface="Menlo" panose="020B0609030804020204" pitchFamily="49" charset="0"/>
                <a:ea typeface="Menlo" panose="020B0609030804020204" pitchFamily="49" charset="0"/>
                <a:cs typeface="Menlo" panose="020B0609030804020204" pitchFamily="49" charset="0"/>
              </a:rPr>
              <a:t>â</a:t>
            </a:r>
            <a:r>
              <a:rPr lang="en-US" dirty="0">
                <a:latin typeface="Menlo" panose="020B0609030804020204" pitchFamily="49" charset="0"/>
                <a:ea typeface="Menlo" panose="020B0609030804020204" pitchFamily="49" charset="0"/>
                <a:cs typeface="Menlo" panose="020B0609030804020204" pitchFamily="49" charset="0"/>
              </a:rPr>
              <a:t>\x80\x9cshoe </a:t>
            </a:r>
            <a:r>
              <a:rPr lang="en-US" dirty="0" err="1">
                <a:latin typeface="Menlo" panose="020B0609030804020204" pitchFamily="49" charset="0"/>
                <a:ea typeface="Menlo" panose="020B0609030804020204" pitchFamily="49" charset="0"/>
                <a:cs typeface="Menlo" panose="020B0609030804020204" pitchFamily="49" charset="0"/>
              </a:rPr>
              <a:t>brokeâ</a:t>
            </a:r>
            <a:r>
              <a:rPr lang="en-US" dirty="0">
                <a:latin typeface="Menlo" panose="020B0609030804020204" pitchFamily="49" charset="0"/>
                <a:ea typeface="Menlo" panose="020B0609030804020204" pitchFamily="49" charset="0"/>
                <a:cs typeface="Menlo" panose="020B0609030804020204" pitchFamily="49" charset="0"/>
              </a:rPr>
              <a:t>\x80\x9d +...', " yes (.) </a:t>
            </a:r>
            <a:r>
              <a:rPr lang="en-US" dirty="0" err="1">
                <a:latin typeface="Menlo" panose="020B0609030804020204" pitchFamily="49" charset="0"/>
                <a:ea typeface="Menlo" panose="020B0609030804020204" pitchFamily="49" charset="0"/>
                <a:cs typeface="Menlo" panose="020B0609030804020204" pitchFamily="49" charset="0"/>
              </a:rPr>
              <a:t>â</a:t>
            </a:r>
            <a:r>
              <a:rPr lang="en-US" dirty="0">
                <a:latin typeface="Menlo" panose="020B0609030804020204" pitchFamily="49" charset="0"/>
                <a:ea typeface="Menlo" panose="020B0609030804020204" pitchFamily="49" charset="0"/>
                <a:cs typeface="Menlo" panose="020B0609030804020204" pitchFamily="49" charset="0"/>
              </a:rPr>
              <a:t>\x80¡ captain's boot broke .", ' yes (.) </a:t>
            </a:r>
            <a:r>
              <a:rPr lang="en-US" dirty="0" err="1">
                <a:latin typeface="Menlo" panose="020B0609030804020204" pitchFamily="49" charset="0"/>
                <a:ea typeface="Menlo" panose="020B0609030804020204" pitchFamily="49" charset="0"/>
                <a:cs typeface="Menlo" panose="020B0609030804020204" pitchFamily="49" charset="0"/>
              </a:rPr>
              <a:t>â</a:t>
            </a:r>
            <a:r>
              <a:rPr lang="en-US" dirty="0">
                <a:latin typeface="Menlo" panose="020B0609030804020204" pitchFamily="49" charset="0"/>
                <a:ea typeface="Menlo" panose="020B0609030804020204" pitchFamily="49" charset="0"/>
                <a:cs typeface="Menlo" panose="020B0609030804020204" pitchFamily="49" charset="0"/>
              </a:rPr>
              <a:t>\x80¡ the </a:t>
            </a:r>
            <a:r>
              <a:rPr lang="en-US" dirty="0" err="1">
                <a:latin typeface="Menlo" panose="020B0609030804020204" pitchFamily="49" charset="0"/>
                <a:ea typeface="Menlo" panose="020B0609030804020204" pitchFamily="49" charset="0"/>
                <a:cs typeface="Menlo" panose="020B0609030804020204" pitchFamily="49" charset="0"/>
              </a:rPr>
              <a:t>ping+pong</a:t>
            </a:r>
            <a:r>
              <a:rPr lang="en-US" dirty="0">
                <a:latin typeface="Menlo" panose="020B0609030804020204" pitchFamily="49" charset="0"/>
                <a:ea typeface="Menlo" panose="020B0609030804020204" pitchFamily="49" charset="0"/>
                <a:cs typeface="Menlo" panose="020B0609030804020204" pitchFamily="49" charset="0"/>
              </a:rPr>
              <a:t> broke .', ' it broke ?', " </a:t>
            </a:r>
            <a:r>
              <a:rPr lang="en-US" dirty="0" err="1">
                <a:latin typeface="Menlo" panose="020B0609030804020204" pitchFamily="49" charset="0"/>
                <a:ea typeface="Menlo" panose="020B0609030804020204" pitchFamily="49" charset="0"/>
                <a:cs typeface="Menlo" panose="020B0609030804020204" pitchFamily="49" charset="0"/>
              </a:rPr>
              <a:t>Pap'll</a:t>
            </a:r>
            <a:r>
              <a:rPr lang="en-US" dirty="0">
                <a:latin typeface="Menlo" panose="020B0609030804020204" pitchFamily="49" charset="0"/>
                <a:ea typeface="Menlo" panose="020B0609030804020204" pitchFamily="49" charset="0"/>
                <a:cs typeface="Menlo" panose="020B0609030804020204" pitchFamily="49" charset="0"/>
              </a:rPr>
              <a:t> </a:t>
            </a:r>
            <a:r>
              <a:rPr lang="en-US" dirty="0" err="1">
                <a:latin typeface="Menlo" panose="020B0609030804020204" pitchFamily="49" charset="0"/>
                <a:ea typeface="Menlo" panose="020B0609030804020204" pitchFamily="49" charset="0"/>
                <a:cs typeface="Menlo" panose="020B0609030804020204" pitchFamily="49" charset="0"/>
              </a:rPr>
              <a:t>have_to</a:t>
            </a:r>
            <a:r>
              <a:rPr lang="en-US" dirty="0">
                <a:latin typeface="Menlo" panose="020B0609030804020204" pitchFamily="49" charset="0"/>
                <a:ea typeface="Menlo" panose="020B0609030804020204" pitchFamily="49" charset="0"/>
                <a:cs typeface="Menlo" panose="020B0609030804020204" pitchFamily="49" charset="0"/>
              </a:rPr>
              <a:t> fix the box (.) (be)cause it broke .", ' you broke it .', ' remember when you broke my glasses ?', " I broke my cream pitcher so I'll just give it to you .", ' it broke (.) yeah .', ' &amp;hmm ?', ' &amp;hmm ?', ' you broke it (.) yeah .', ' right there (.) see where you broke it .', ' who broke that ?', ' see (.) he sat on the house and he broke it all down .', ' you broke it .', " I don't know why you broke it (.) you broke it .", … ' if you bounce it (.) you break it .', " you'll break it .", " no (.) you'll break your neck </a:t>
            </a:r>
            <a:r>
              <a:rPr lang="en-US" dirty="0" err="1">
                <a:latin typeface="Menlo" panose="020B0609030804020204" pitchFamily="49" charset="0"/>
                <a:ea typeface="Menlo" panose="020B0609030804020204" pitchFamily="49" charset="0"/>
                <a:cs typeface="Menlo" panose="020B0609030804020204" pitchFamily="49" charset="0"/>
              </a:rPr>
              <a:t>carryin</a:t>
            </a:r>
            <a:r>
              <a:rPr lang="en-US" dirty="0">
                <a:latin typeface="Menlo" panose="020B0609030804020204" pitchFamily="49" charset="0"/>
                <a:ea typeface="Menlo" panose="020B0609030804020204" pitchFamily="49" charset="0"/>
                <a:cs typeface="Menlo" panose="020B0609030804020204" pitchFamily="49" charset="0"/>
              </a:rPr>
              <a:t>(g) that .", " Sarah (.) don't break [?] .", " you're </a:t>
            </a:r>
            <a:r>
              <a:rPr lang="en-US" dirty="0" err="1">
                <a:latin typeface="Menlo" panose="020B0609030804020204" pitchFamily="49" charset="0"/>
                <a:ea typeface="Menlo" panose="020B0609030804020204" pitchFamily="49" charset="0"/>
                <a:cs typeface="Menlo" panose="020B0609030804020204" pitchFamily="49" charset="0"/>
              </a:rPr>
              <a:t>gonna</a:t>
            </a:r>
            <a:r>
              <a:rPr lang="en-US" dirty="0">
                <a:latin typeface="Menlo" panose="020B0609030804020204" pitchFamily="49" charset="0"/>
                <a:ea typeface="Menlo" panose="020B0609030804020204" pitchFamily="49" charset="0"/>
                <a:cs typeface="Menlo" panose="020B0609030804020204" pitchFamily="49" charset="0"/>
              </a:rPr>
              <a:t> break your neck ."]</a:t>
            </a:r>
          </a:p>
          <a:p>
            <a:endParaRPr lang="en-US" dirty="0"/>
          </a:p>
        </p:txBody>
      </p:sp>
    </p:spTree>
    <p:extLst>
      <p:ext uri="{BB962C8B-B14F-4D97-AF65-F5344CB8AC3E}">
        <p14:creationId xmlns:p14="http://schemas.microsoft.com/office/powerpoint/2010/main" val="11646545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CEA6E-0459-F46E-0CAA-AFD163389CA8}"/>
              </a:ext>
            </a:extLst>
          </p:cNvPr>
          <p:cNvSpPr>
            <a:spLocks noGrp="1"/>
          </p:cNvSpPr>
          <p:nvPr>
            <p:ph type="title"/>
          </p:nvPr>
        </p:nvSpPr>
        <p:spPr/>
        <p:txBody>
          <a:bodyPr/>
          <a:lstStyle/>
          <a:p>
            <a:r>
              <a:rPr lang="en-US" dirty="0"/>
              <a:t>Constituency Parser</a:t>
            </a:r>
          </a:p>
        </p:txBody>
      </p:sp>
      <p:sp>
        <p:nvSpPr>
          <p:cNvPr id="3" name="Content Placeholder 2">
            <a:extLst>
              <a:ext uri="{FF2B5EF4-FFF2-40B4-BE49-F238E27FC236}">
                <a16:creationId xmlns:a16="http://schemas.microsoft.com/office/drawing/2014/main" id="{E351E868-E27B-730D-3767-7EAB5B81070B}"/>
              </a:ext>
            </a:extLst>
          </p:cNvPr>
          <p:cNvSpPr>
            <a:spLocks noGrp="1"/>
          </p:cNvSpPr>
          <p:nvPr>
            <p:ph idx="1"/>
          </p:nvPr>
        </p:nvSpPr>
        <p:spPr>
          <a:xfrm>
            <a:off x="838200" y="1825625"/>
            <a:ext cx="11011930" cy="1325563"/>
          </a:xfrm>
        </p:spPr>
        <p:txBody>
          <a:bodyPr>
            <a:normAutofit/>
          </a:bodyPr>
          <a:lstStyle/>
          <a:p>
            <a:r>
              <a:rPr lang="en-US" sz="3200" dirty="0"/>
              <a:t>We could use Stanza with </a:t>
            </a:r>
            <a:r>
              <a:rPr lang="en-US" dirty="0" err="1">
                <a:latin typeface="Menlo" panose="020B0609030804020204" pitchFamily="49" charset="0"/>
                <a:ea typeface="Menlo" panose="020B0609030804020204" pitchFamily="49" charset="0"/>
                <a:cs typeface="Menlo" panose="020B0609030804020204" pitchFamily="49" charset="0"/>
              </a:rPr>
              <a:t>nltk</a:t>
            </a:r>
            <a:r>
              <a:rPr lang="en-US" sz="3200" dirty="0"/>
              <a:t> (</a:t>
            </a:r>
            <a:r>
              <a:rPr lang="en-US" sz="3200" i="1" dirty="0"/>
              <a:t>as in HW10 EC</a:t>
            </a:r>
            <a:r>
              <a:rPr lang="en-US" sz="3200" dirty="0"/>
              <a:t>)</a:t>
            </a:r>
          </a:p>
          <a:p>
            <a:pPr marL="0" indent="0">
              <a:buNone/>
            </a:pPr>
            <a:r>
              <a:rPr lang="en-US" sz="3200" i="1" dirty="0"/>
              <a:t>   or</a:t>
            </a:r>
            <a:r>
              <a:rPr lang="en-US" sz="3200" dirty="0"/>
              <a:t> we could use in </a:t>
            </a:r>
            <a:r>
              <a:rPr lang="en-US" dirty="0" err="1">
                <a:solidFill>
                  <a:prstClr val="black"/>
                </a:solidFill>
                <a:latin typeface="Menlo" panose="020B0609030804020204" pitchFamily="49" charset="0"/>
                <a:ea typeface="Menlo" panose="020B0609030804020204" pitchFamily="49" charset="0"/>
                <a:cs typeface="Menlo" panose="020B0609030804020204" pitchFamily="49" charset="0"/>
              </a:rPr>
              <a:t>nltk</a:t>
            </a:r>
            <a:r>
              <a:rPr lang="en-US" sz="3200" dirty="0"/>
              <a:t> / </a:t>
            </a:r>
            <a:r>
              <a:rPr lang="en-US" sz="3200" dirty="0" err="1"/>
              <a:t>spaCy</a:t>
            </a:r>
            <a:r>
              <a:rPr lang="en-US" sz="3200" dirty="0"/>
              <a:t> the </a:t>
            </a:r>
            <a:r>
              <a:rPr lang="en-US" sz="3200" i="1" dirty="0"/>
              <a:t>Berkeley Neural Parser </a:t>
            </a:r>
          </a:p>
        </p:txBody>
      </p:sp>
      <p:pic>
        <p:nvPicPr>
          <p:cNvPr id="5" name="Content Placeholder 5" descr="Graphical user interface, text, application&#10;&#10;Description automatically generated">
            <a:extLst>
              <a:ext uri="{FF2B5EF4-FFF2-40B4-BE49-F238E27FC236}">
                <a16:creationId xmlns:a16="http://schemas.microsoft.com/office/drawing/2014/main" id="{814E9831-521B-85F1-D567-6C840AB86439}"/>
              </a:ext>
            </a:extLst>
          </p:cNvPr>
          <p:cNvPicPr>
            <a:picLocks noChangeAspect="1"/>
          </p:cNvPicPr>
          <p:nvPr/>
        </p:nvPicPr>
        <p:blipFill>
          <a:blip r:embed="rId2"/>
          <a:stretch>
            <a:fillRect/>
          </a:stretch>
        </p:blipFill>
        <p:spPr>
          <a:xfrm>
            <a:off x="1208690" y="3598769"/>
            <a:ext cx="5927063" cy="2892406"/>
          </a:xfrm>
          <a:prstGeom prst="rect">
            <a:avLst/>
          </a:prstGeom>
          <a:ln>
            <a:solidFill>
              <a:schemeClr val="tx1"/>
            </a:solidFill>
          </a:ln>
        </p:spPr>
      </p:pic>
      <p:sp>
        <p:nvSpPr>
          <p:cNvPr id="7" name="TextBox 6">
            <a:extLst>
              <a:ext uri="{FF2B5EF4-FFF2-40B4-BE49-F238E27FC236}">
                <a16:creationId xmlns:a16="http://schemas.microsoft.com/office/drawing/2014/main" id="{34AB2083-C8CE-4C16-BB63-45D908CB848F}"/>
              </a:ext>
            </a:extLst>
          </p:cNvPr>
          <p:cNvSpPr txBox="1"/>
          <p:nvPr/>
        </p:nvSpPr>
        <p:spPr>
          <a:xfrm>
            <a:off x="1124221" y="3005646"/>
            <a:ext cx="6096000" cy="369332"/>
          </a:xfrm>
          <a:prstGeom prst="rect">
            <a:avLst/>
          </a:prstGeom>
          <a:noFill/>
        </p:spPr>
        <p:txBody>
          <a:bodyPr wrap="square">
            <a:spAutoFit/>
          </a:bodyPr>
          <a:lstStyle/>
          <a:p>
            <a:r>
              <a:rPr lang="en-US" sz="1800" dirty="0">
                <a:hlinkClick r:id="rId3"/>
              </a:rPr>
              <a:t>https://github.com/nikitakit/self-attentive-parser</a:t>
            </a:r>
            <a:endParaRPr lang="en-US" sz="1800" dirty="0"/>
          </a:p>
        </p:txBody>
      </p:sp>
    </p:spTree>
    <p:extLst>
      <p:ext uri="{BB962C8B-B14F-4D97-AF65-F5344CB8AC3E}">
        <p14:creationId xmlns:p14="http://schemas.microsoft.com/office/powerpoint/2010/main" val="3844077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2A949-340E-5A94-8C30-6472DCFC0FB1}"/>
              </a:ext>
            </a:extLst>
          </p:cNvPr>
          <p:cNvSpPr>
            <a:spLocks noGrp="1"/>
          </p:cNvSpPr>
          <p:nvPr>
            <p:ph type="title"/>
          </p:nvPr>
        </p:nvSpPr>
        <p:spPr/>
        <p:txBody>
          <a:bodyPr/>
          <a:lstStyle/>
          <a:p>
            <a:r>
              <a:rPr lang="en-US" sz="4400" dirty="0" err="1">
                <a:latin typeface="Menlo" panose="020B0609030804020204" pitchFamily="49" charset="0"/>
                <a:ea typeface="Menlo" panose="020B0609030804020204" pitchFamily="49" charset="0"/>
                <a:cs typeface="Menlo" panose="020B0609030804020204" pitchFamily="49" charset="0"/>
              </a:rPr>
              <a:t>benepar</a:t>
            </a:r>
            <a:endParaRPr lang="en-US" dirty="0"/>
          </a:p>
        </p:txBody>
      </p:sp>
      <p:sp>
        <p:nvSpPr>
          <p:cNvPr id="3" name="Content Placeholder 2">
            <a:extLst>
              <a:ext uri="{FF2B5EF4-FFF2-40B4-BE49-F238E27FC236}">
                <a16:creationId xmlns:a16="http://schemas.microsoft.com/office/drawing/2014/main" id="{8C767625-13A2-6BEB-8F94-51AF30089B81}"/>
              </a:ext>
            </a:extLst>
          </p:cNvPr>
          <p:cNvSpPr>
            <a:spLocks noGrp="1"/>
          </p:cNvSpPr>
          <p:nvPr>
            <p:ph idx="1"/>
          </p:nvPr>
        </p:nvSpPr>
        <p:spPr>
          <a:xfrm>
            <a:off x="838200" y="2010976"/>
            <a:ext cx="10888362" cy="4667250"/>
          </a:xfrm>
        </p:spPr>
        <p:txBody>
          <a:bodyPr>
            <a:normAutofit fontScale="40000" lnSpcReduction="20000"/>
          </a:bodyPr>
          <a:lstStyle/>
          <a:p>
            <a:pPr marL="0" indent="0">
              <a:buNone/>
            </a:pPr>
            <a:r>
              <a:rPr lang="en-US" sz="4500" dirty="0">
                <a:solidFill>
                  <a:srgbClr val="000000"/>
                </a:solidFill>
                <a:effectLst/>
                <a:latin typeface="Menlo" panose="020B0609030804020204" pitchFamily="49" charset="0"/>
              </a:rPr>
              <a:t>$ pip3 install </a:t>
            </a:r>
            <a:r>
              <a:rPr lang="en-US" sz="4500" dirty="0" err="1">
                <a:solidFill>
                  <a:srgbClr val="000000"/>
                </a:solidFill>
                <a:effectLst/>
                <a:latin typeface="Menlo" panose="020B0609030804020204" pitchFamily="49" charset="0"/>
              </a:rPr>
              <a:t>benepar</a:t>
            </a:r>
            <a:endParaRPr lang="en-US" sz="4500" dirty="0">
              <a:solidFill>
                <a:srgbClr val="000000"/>
              </a:solidFill>
              <a:effectLst/>
              <a:latin typeface="Menlo" panose="020B0609030804020204" pitchFamily="49" charset="0"/>
            </a:endParaRPr>
          </a:p>
          <a:p>
            <a:pPr marL="0" indent="0">
              <a:buNone/>
            </a:pPr>
            <a:r>
              <a:rPr lang="en-US" sz="3500" dirty="0">
                <a:solidFill>
                  <a:srgbClr val="000000"/>
                </a:solidFill>
                <a:effectLst/>
                <a:latin typeface="Menlo" panose="020B0609030804020204" pitchFamily="49" charset="0"/>
              </a:rPr>
              <a:t>Collecting </a:t>
            </a:r>
            <a:r>
              <a:rPr lang="en-US" sz="3500" dirty="0" err="1">
                <a:solidFill>
                  <a:srgbClr val="000000"/>
                </a:solidFill>
                <a:effectLst/>
                <a:latin typeface="Menlo" panose="020B0609030804020204" pitchFamily="49" charset="0"/>
              </a:rPr>
              <a:t>benepar</a:t>
            </a:r>
            <a:endParaRPr lang="en-US" sz="3500" dirty="0">
              <a:solidFill>
                <a:srgbClr val="000000"/>
              </a:solidFill>
              <a:effectLst/>
              <a:latin typeface="Menlo" panose="020B0609030804020204" pitchFamily="49" charset="0"/>
            </a:endParaRPr>
          </a:p>
          <a:p>
            <a:pPr marL="0" indent="0">
              <a:buNone/>
            </a:pPr>
            <a:r>
              <a:rPr lang="en-US" sz="3500" dirty="0">
                <a:solidFill>
                  <a:srgbClr val="000000"/>
                </a:solidFill>
                <a:effectLst/>
                <a:latin typeface="Menlo" panose="020B0609030804020204" pitchFamily="49" charset="0"/>
              </a:rPr>
              <a:t>  Downloading benepar-0.2.0.tar.gz (33 kB)</a:t>
            </a:r>
          </a:p>
          <a:p>
            <a:pPr marL="0" indent="0">
              <a:buNone/>
            </a:pPr>
            <a:r>
              <a:rPr lang="en-US" sz="3500" dirty="0">
                <a:solidFill>
                  <a:srgbClr val="000000"/>
                </a:solidFill>
                <a:effectLst/>
                <a:latin typeface="Menlo" panose="020B0609030804020204" pitchFamily="49" charset="0"/>
              </a:rPr>
              <a:t>Requirement already satisfied: </a:t>
            </a:r>
            <a:r>
              <a:rPr lang="en-US" sz="3500" dirty="0" err="1">
                <a:solidFill>
                  <a:srgbClr val="000000"/>
                </a:solidFill>
                <a:effectLst/>
                <a:latin typeface="Menlo" panose="020B0609030804020204" pitchFamily="49" charset="0"/>
              </a:rPr>
              <a:t>benepar</a:t>
            </a:r>
            <a:r>
              <a:rPr lang="en-US" sz="3500" dirty="0">
                <a:solidFill>
                  <a:srgbClr val="000000"/>
                </a:solidFill>
                <a:effectLst/>
                <a:latin typeface="Menlo" panose="020B0609030804020204" pitchFamily="49" charset="0"/>
              </a:rPr>
              <a:t> in /Library/Frameworks/</a:t>
            </a:r>
            <a:r>
              <a:rPr lang="en-US" sz="3500" dirty="0" err="1">
                <a:solidFill>
                  <a:srgbClr val="000000"/>
                </a:solidFill>
                <a:effectLst/>
                <a:latin typeface="Menlo" panose="020B0609030804020204" pitchFamily="49" charset="0"/>
              </a:rPr>
              <a:t>Python.framework</a:t>
            </a:r>
            <a:r>
              <a:rPr lang="en-US" sz="3500" dirty="0">
                <a:solidFill>
                  <a:srgbClr val="000000"/>
                </a:solidFill>
                <a:effectLst/>
                <a:latin typeface="Menlo" panose="020B0609030804020204" pitchFamily="49" charset="0"/>
              </a:rPr>
              <a:t>/Versions/3.13/lib/python3.13/site-packages (0.2.0)</a:t>
            </a:r>
          </a:p>
          <a:p>
            <a:pPr marL="0" indent="0">
              <a:buNone/>
            </a:pPr>
            <a:r>
              <a:rPr lang="en-US" dirty="0">
                <a:solidFill>
                  <a:srgbClr val="000000"/>
                </a:solidFill>
                <a:effectLst/>
                <a:latin typeface="Menlo" panose="020B0609030804020204" pitchFamily="49" charset="0"/>
              </a:rPr>
              <a:t>Collecting spacy&gt;=2.0.9 (from </a:t>
            </a:r>
            <a:r>
              <a:rPr lang="en-US" dirty="0" err="1">
                <a:solidFill>
                  <a:srgbClr val="000000"/>
                </a:solidFill>
                <a:effectLst/>
                <a:latin typeface="Menlo" panose="020B0609030804020204" pitchFamily="49" charset="0"/>
              </a:rPr>
              <a:t>benepar</a:t>
            </a:r>
            <a:r>
              <a:rPr lang="en-US" dirty="0">
                <a:solidFill>
                  <a:srgbClr val="000000"/>
                </a:solidFill>
                <a:effectLst/>
                <a:latin typeface="Menlo" panose="020B0609030804020204" pitchFamily="49" charset="0"/>
              </a:rPr>
              <a:t>)</a:t>
            </a:r>
          </a:p>
          <a:p>
            <a:pPr marL="0" indent="0">
              <a:buNone/>
            </a:pPr>
            <a:r>
              <a:rPr lang="en-US" dirty="0">
                <a:solidFill>
                  <a:srgbClr val="000000"/>
                </a:solidFill>
                <a:effectLst/>
                <a:latin typeface="Menlo" panose="020B0609030804020204" pitchFamily="49" charset="0"/>
              </a:rPr>
              <a:t>Collecting torch&gt;=1.6.0 (from </a:t>
            </a:r>
            <a:r>
              <a:rPr lang="en-US" dirty="0" err="1">
                <a:solidFill>
                  <a:srgbClr val="000000"/>
                </a:solidFill>
                <a:effectLst/>
                <a:latin typeface="Menlo" panose="020B0609030804020204" pitchFamily="49" charset="0"/>
              </a:rPr>
              <a:t>benepar</a:t>
            </a:r>
            <a:r>
              <a:rPr lang="en-US" dirty="0">
                <a:solidFill>
                  <a:srgbClr val="000000"/>
                </a:solidFill>
                <a:effectLst/>
                <a:latin typeface="Menlo" panose="020B0609030804020204" pitchFamily="49" charset="0"/>
              </a:rPr>
              <a:t>)</a:t>
            </a:r>
          </a:p>
          <a:p>
            <a:pPr marL="0" indent="0">
              <a:buNone/>
            </a:pPr>
            <a:r>
              <a:rPr lang="en-US" dirty="0">
                <a:solidFill>
                  <a:srgbClr val="000000"/>
                </a:solidFill>
                <a:effectLst/>
                <a:latin typeface="Menlo" panose="020B0609030804020204" pitchFamily="49" charset="0"/>
              </a:rPr>
              <a:t>Collecting torch-struct&gt;=0.5 (from </a:t>
            </a:r>
            <a:r>
              <a:rPr lang="en-US" dirty="0" err="1">
                <a:solidFill>
                  <a:srgbClr val="000000"/>
                </a:solidFill>
                <a:effectLst/>
                <a:latin typeface="Menlo" panose="020B0609030804020204" pitchFamily="49" charset="0"/>
              </a:rPr>
              <a:t>benepar</a:t>
            </a:r>
            <a:r>
              <a:rPr lang="en-US" dirty="0">
                <a:solidFill>
                  <a:srgbClr val="000000"/>
                </a:solidFill>
                <a:effectLst/>
                <a:latin typeface="Menlo" panose="020B0609030804020204" pitchFamily="49" charset="0"/>
              </a:rPr>
              <a:t>)</a:t>
            </a:r>
          </a:p>
          <a:p>
            <a:pPr marL="0" indent="0">
              <a:buNone/>
            </a:pPr>
            <a:r>
              <a:rPr lang="en-US" dirty="0">
                <a:solidFill>
                  <a:srgbClr val="000000"/>
                </a:solidFill>
                <a:effectLst/>
                <a:latin typeface="Menlo" panose="020B0609030804020204" pitchFamily="49" charset="0"/>
              </a:rPr>
              <a:t>Collecting tokenizers&gt;=0.9.4 (from </a:t>
            </a:r>
            <a:r>
              <a:rPr lang="en-US" dirty="0" err="1">
                <a:solidFill>
                  <a:srgbClr val="000000"/>
                </a:solidFill>
                <a:effectLst/>
                <a:latin typeface="Menlo" panose="020B0609030804020204" pitchFamily="49" charset="0"/>
              </a:rPr>
              <a:t>benepar</a:t>
            </a:r>
            <a:r>
              <a:rPr lang="en-US" dirty="0">
                <a:solidFill>
                  <a:srgbClr val="000000"/>
                </a:solidFill>
                <a:effectLst/>
                <a:latin typeface="Menlo" panose="020B0609030804020204" pitchFamily="49" charset="0"/>
              </a:rPr>
              <a:t>)</a:t>
            </a:r>
          </a:p>
          <a:p>
            <a:pPr marL="0" indent="0">
              <a:buNone/>
            </a:pPr>
            <a:r>
              <a:rPr lang="en-US" dirty="0">
                <a:solidFill>
                  <a:srgbClr val="000000"/>
                </a:solidFill>
                <a:effectLst/>
                <a:latin typeface="Menlo" panose="020B0609030804020204" pitchFamily="49" charset="0"/>
              </a:rPr>
              <a:t>Collecting transformers&gt;=4.2.2 (from transformers[</a:t>
            </a:r>
            <a:r>
              <a:rPr lang="en-US" dirty="0" err="1">
                <a:solidFill>
                  <a:srgbClr val="000000"/>
                </a:solidFill>
                <a:effectLst/>
                <a:latin typeface="Menlo" panose="020B0609030804020204" pitchFamily="49" charset="0"/>
              </a:rPr>
              <a:t>tokenizers,torch</a:t>
            </a:r>
            <a:r>
              <a:rPr lang="en-US" dirty="0">
                <a:solidFill>
                  <a:srgbClr val="000000"/>
                </a:solidFill>
                <a:effectLst/>
                <a:latin typeface="Menlo" panose="020B0609030804020204" pitchFamily="49" charset="0"/>
              </a:rPr>
              <a:t>]&gt;=4.2.2-&gt;</a:t>
            </a:r>
            <a:r>
              <a:rPr lang="en-US" dirty="0" err="1">
                <a:solidFill>
                  <a:srgbClr val="000000"/>
                </a:solidFill>
                <a:effectLst/>
                <a:latin typeface="Menlo" panose="020B0609030804020204" pitchFamily="49" charset="0"/>
              </a:rPr>
              <a:t>benepar</a:t>
            </a:r>
            <a:r>
              <a:rPr lang="en-US" dirty="0">
                <a:solidFill>
                  <a:srgbClr val="000000"/>
                </a:solidFill>
                <a:effectLst/>
                <a:latin typeface="Menlo" panose="020B0609030804020204" pitchFamily="49" charset="0"/>
              </a:rPr>
              <a:t>)</a:t>
            </a:r>
          </a:p>
          <a:p>
            <a:pPr marL="0" indent="0">
              <a:buNone/>
            </a:pPr>
            <a:r>
              <a:rPr lang="en-US" dirty="0">
                <a:solidFill>
                  <a:srgbClr val="000000"/>
                </a:solidFill>
                <a:effectLst/>
                <a:latin typeface="Menlo" panose="020B0609030804020204" pitchFamily="49" charset="0"/>
              </a:rPr>
              <a:t>Collecting </a:t>
            </a:r>
            <a:r>
              <a:rPr lang="en-US" dirty="0" err="1">
                <a:solidFill>
                  <a:srgbClr val="000000"/>
                </a:solidFill>
                <a:effectLst/>
                <a:latin typeface="Menlo" panose="020B0609030804020204" pitchFamily="49" charset="0"/>
              </a:rPr>
              <a:t>protobuf</a:t>
            </a:r>
            <a:r>
              <a:rPr lang="en-US" dirty="0">
                <a:solidFill>
                  <a:srgbClr val="000000"/>
                </a:solidFill>
                <a:effectLst/>
                <a:latin typeface="Menlo" panose="020B0609030804020204" pitchFamily="49" charset="0"/>
              </a:rPr>
              <a:t> (from </a:t>
            </a:r>
            <a:r>
              <a:rPr lang="en-US" dirty="0" err="1">
                <a:solidFill>
                  <a:srgbClr val="000000"/>
                </a:solidFill>
                <a:effectLst/>
                <a:latin typeface="Menlo" panose="020B0609030804020204" pitchFamily="49" charset="0"/>
              </a:rPr>
              <a:t>benepar</a:t>
            </a:r>
            <a:r>
              <a:rPr lang="en-US" dirty="0">
                <a:solidFill>
                  <a:srgbClr val="000000"/>
                </a:solidFill>
                <a:effectLst/>
                <a:latin typeface="Menlo" panose="020B0609030804020204" pitchFamily="49" charset="0"/>
              </a:rPr>
              <a:t>)</a:t>
            </a:r>
          </a:p>
          <a:p>
            <a:pPr marL="0" indent="0">
              <a:buNone/>
            </a:pPr>
            <a:r>
              <a:rPr lang="en-US" dirty="0">
                <a:solidFill>
                  <a:srgbClr val="000000"/>
                </a:solidFill>
                <a:effectLst/>
                <a:latin typeface="Menlo" panose="020B0609030804020204" pitchFamily="49" charset="0"/>
              </a:rPr>
              <a:t>Collecting </a:t>
            </a:r>
            <a:r>
              <a:rPr lang="en-US" dirty="0" err="1">
                <a:solidFill>
                  <a:srgbClr val="000000"/>
                </a:solidFill>
                <a:effectLst/>
                <a:latin typeface="Menlo" panose="020B0609030804020204" pitchFamily="49" charset="0"/>
              </a:rPr>
              <a:t>sentencepiece</a:t>
            </a:r>
            <a:r>
              <a:rPr lang="en-US" dirty="0">
                <a:solidFill>
                  <a:srgbClr val="000000"/>
                </a:solidFill>
                <a:effectLst/>
                <a:latin typeface="Menlo" panose="020B0609030804020204" pitchFamily="49" charset="0"/>
              </a:rPr>
              <a:t>&gt;=0.1.91 (from </a:t>
            </a:r>
            <a:r>
              <a:rPr lang="en-US" dirty="0" err="1">
                <a:solidFill>
                  <a:srgbClr val="000000"/>
                </a:solidFill>
                <a:effectLst/>
                <a:latin typeface="Menlo" panose="020B0609030804020204" pitchFamily="49" charset="0"/>
              </a:rPr>
              <a:t>benepar</a:t>
            </a:r>
            <a:r>
              <a:rPr lang="en-US" dirty="0">
                <a:solidFill>
                  <a:srgbClr val="000000"/>
                </a:solidFill>
                <a:effectLst/>
                <a:latin typeface="Menlo" panose="020B0609030804020204" pitchFamily="49" charset="0"/>
              </a:rPr>
              <a:t>)</a:t>
            </a:r>
          </a:p>
          <a:p>
            <a:pPr marL="0" indent="0">
              <a:buNone/>
            </a:pPr>
            <a:r>
              <a:rPr lang="en-US" dirty="0">
                <a:solidFill>
                  <a:srgbClr val="000000"/>
                </a:solidFill>
                <a:latin typeface="Menlo" panose="020B0609030804020204" pitchFamily="49" charset="0"/>
              </a:rPr>
              <a:t>…</a:t>
            </a:r>
          </a:p>
          <a:p>
            <a:pPr marL="0" indent="0">
              <a:buNone/>
            </a:pPr>
            <a:r>
              <a:rPr lang="en-US" sz="3000" dirty="0">
                <a:solidFill>
                  <a:srgbClr val="000000"/>
                </a:solidFill>
                <a:effectLst/>
                <a:latin typeface="Menlo" panose="020B0609030804020204" pitchFamily="49" charset="0"/>
              </a:rPr>
              <a:t>Successfully installed MarkupSafe-2.1.5 accelerate-0.29.3 annotated-types-0.6.0 </a:t>
            </a:r>
            <a:r>
              <a:rPr lang="en-US" sz="3000" dirty="0">
                <a:solidFill>
                  <a:schemeClr val="accent2"/>
                </a:solidFill>
                <a:effectLst/>
                <a:latin typeface="Menlo" panose="020B0609030804020204" pitchFamily="49" charset="0"/>
              </a:rPr>
              <a:t>benepar-0.2.0</a:t>
            </a:r>
            <a:r>
              <a:rPr lang="en-US" sz="3000" dirty="0">
                <a:solidFill>
                  <a:srgbClr val="000000"/>
                </a:solidFill>
                <a:effectLst/>
                <a:latin typeface="Menlo" panose="020B0609030804020204" pitchFamily="49" charset="0"/>
              </a:rPr>
              <a:t> blis-0.7.11 catalogue-2.0.10 certifi-2024.2.2 charset-normalizer-3.3.2 cloudpathlib-0.16.0 confection-0.1.4 cymem-2.0.8 filelock-3.13.4 fsspec-2024.3.1 huggingface-hub-0.22.2 idna-3.7 jinja2-3.1.3 langcodes-3.4.0 language-data-1.2.0 marisa-trie-1.1.0 mpmath-1.3.0 murmurhash-1.0.10 networkx-3.3 packaging-24.0 preshed-3.0.9 protobuf-5.26.1 psutil-5.9.8 pydantic-2.7.1 pydantic-core-2.18.2 pyyaml-6.0.1 requests-2.31.0 safetensors-0.4.3 sentencepiece-0.2.0 setuptools-69.5.1 smart-open-6.4.0 spacy-3.7.4 spacy-legacy-3.0.12 spacy-loggers-1.0.5 srsly-2.4.8 sympy-1.12 thinc-8.2.3 tokenizers-0.19.1 torch-2.3.0 torch-struct-0.5 transformers-4.40.1 typer-0.9.4 typing-extensions-4.11.0 urllib3-2.2.1 wasabi-1.1.2 weasel-0.3.4</a:t>
            </a:r>
          </a:p>
        </p:txBody>
      </p:sp>
    </p:spTree>
    <p:extLst>
      <p:ext uri="{BB962C8B-B14F-4D97-AF65-F5344CB8AC3E}">
        <p14:creationId xmlns:p14="http://schemas.microsoft.com/office/powerpoint/2010/main" val="1961956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0CCD07-214B-0C84-2610-0F4517005FD8}"/>
              </a:ext>
            </a:extLst>
          </p:cNvPr>
          <p:cNvSpPr>
            <a:spLocks noGrp="1"/>
          </p:cNvSpPr>
          <p:nvPr>
            <p:ph type="title"/>
          </p:nvPr>
        </p:nvSpPr>
        <p:spPr/>
        <p:txBody>
          <a:bodyPr/>
          <a:lstStyle/>
          <a:p>
            <a:r>
              <a:rPr lang="en-US" dirty="0"/>
              <a:t>Today's Topic</a:t>
            </a:r>
          </a:p>
        </p:txBody>
      </p:sp>
      <p:sp>
        <p:nvSpPr>
          <p:cNvPr id="3" name="Content Placeholder 2">
            <a:extLst>
              <a:ext uri="{FF2B5EF4-FFF2-40B4-BE49-F238E27FC236}">
                <a16:creationId xmlns:a16="http://schemas.microsoft.com/office/drawing/2014/main" id="{DFE040D5-1074-6C84-20BF-560EC83ED6BF}"/>
              </a:ext>
            </a:extLst>
          </p:cNvPr>
          <p:cNvSpPr>
            <a:spLocks noGrp="1"/>
          </p:cNvSpPr>
          <p:nvPr>
            <p:ph idx="1"/>
          </p:nvPr>
        </p:nvSpPr>
        <p:spPr/>
        <p:txBody>
          <a:bodyPr/>
          <a:lstStyle/>
          <a:p>
            <a:r>
              <a:rPr lang="en-US" sz="3200" dirty="0"/>
              <a:t>Homework 10 Review</a:t>
            </a:r>
          </a:p>
          <a:p>
            <a:pPr lvl="1"/>
            <a:r>
              <a:rPr lang="en-US" sz="2800" dirty="0"/>
              <a:t>in particular, the Extra Credit part</a:t>
            </a:r>
          </a:p>
          <a:p>
            <a:r>
              <a:rPr lang="en-US" sz="3200" dirty="0"/>
              <a:t>Follow-up to Homework 10</a:t>
            </a:r>
          </a:p>
          <a:p>
            <a:pPr lvl="1"/>
            <a:r>
              <a:rPr lang="en-US" sz="2800" dirty="0">
                <a:solidFill>
                  <a:schemeClr val="accent1"/>
                </a:solidFill>
              </a:rPr>
              <a:t>Language Acquisition</a:t>
            </a:r>
          </a:p>
          <a:p>
            <a:pPr lvl="1"/>
            <a:r>
              <a:rPr lang="en-US" sz="2800" dirty="0"/>
              <a:t>a look at the </a:t>
            </a:r>
            <a:r>
              <a:rPr lang="en-US" sz="2800" i="1" dirty="0"/>
              <a:t>Childes Database</a:t>
            </a:r>
            <a:r>
              <a:rPr lang="en-US" sz="2800" dirty="0"/>
              <a:t> </a:t>
            </a:r>
            <a:r>
              <a:rPr lang="en-US" sz="2800" dirty="0" err="1"/>
              <a:t>wrt</a:t>
            </a:r>
            <a:r>
              <a:rPr lang="en-US" sz="2800" dirty="0"/>
              <a:t>. frames of </a:t>
            </a:r>
            <a:r>
              <a:rPr lang="en-US" sz="2800" i="1" dirty="0"/>
              <a:t>break</a:t>
            </a:r>
          </a:p>
          <a:p>
            <a:pPr lvl="1"/>
            <a:r>
              <a:rPr lang="en-US" sz="2800" dirty="0"/>
              <a:t>compare with PTB</a:t>
            </a:r>
          </a:p>
          <a:p>
            <a:pPr lvl="1"/>
            <a:endParaRPr lang="en-US" i="1" dirty="0"/>
          </a:p>
        </p:txBody>
      </p:sp>
    </p:spTree>
    <p:extLst>
      <p:ext uri="{BB962C8B-B14F-4D97-AF65-F5344CB8AC3E}">
        <p14:creationId xmlns:p14="http://schemas.microsoft.com/office/powerpoint/2010/main" val="577562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5F54FD-80C3-0A91-F3C8-7F2F7CAF53A8}"/>
              </a:ext>
            </a:extLst>
          </p:cNvPr>
          <p:cNvSpPr>
            <a:spLocks noGrp="1"/>
          </p:cNvSpPr>
          <p:nvPr>
            <p:ph type="title"/>
          </p:nvPr>
        </p:nvSpPr>
        <p:spPr/>
        <p:txBody>
          <a:bodyPr/>
          <a:lstStyle/>
          <a:p>
            <a:r>
              <a:rPr lang="en-US" dirty="0" err="1">
                <a:latin typeface="Menlo" panose="020B0609030804020204" pitchFamily="49" charset="0"/>
                <a:ea typeface="Menlo" panose="020B0609030804020204" pitchFamily="49" charset="0"/>
                <a:cs typeface="Menlo" panose="020B0609030804020204" pitchFamily="49" charset="0"/>
              </a:rPr>
              <a:t>benepar</a:t>
            </a:r>
            <a:endParaRPr lang="en-US" dirty="0"/>
          </a:p>
        </p:txBody>
      </p:sp>
      <p:sp>
        <p:nvSpPr>
          <p:cNvPr id="4" name="Content Placeholder 3">
            <a:extLst>
              <a:ext uri="{FF2B5EF4-FFF2-40B4-BE49-F238E27FC236}">
                <a16:creationId xmlns:a16="http://schemas.microsoft.com/office/drawing/2014/main" id="{36702E11-825D-5266-F270-DC7710663A45}"/>
              </a:ext>
            </a:extLst>
          </p:cNvPr>
          <p:cNvSpPr>
            <a:spLocks noGrp="1"/>
          </p:cNvSpPr>
          <p:nvPr>
            <p:ph sz="half" idx="1"/>
          </p:nvPr>
        </p:nvSpPr>
        <p:spPr>
          <a:xfrm>
            <a:off x="838200" y="1825625"/>
            <a:ext cx="6655676" cy="2126265"/>
          </a:xfrm>
        </p:spPr>
        <p:txBody>
          <a:bodyPr>
            <a:normAutofit/>
          </a:bodyPr>
          <a:lstStyle/>
          <a:p>
            <a:pPr>
              <a:buNone/>
            </a:pPr>
            <a:r>
              <a:rPr lang="en-US" sz="1400" b="1" dirty="0">
                <a:solidFill>
                  <a:srgbClr val="C814C9"/>
                </a:solidFill>
                <a:effectLst/>
                <a:latin typeface="Menlo" panose="020B0609030804020204" pitchFamily="49" charset="0"/>
              </a:rPr>
              <a:t>&gt;&gt;&gt; </a:t>
            </a:r>
            <a:r>
              <a:rPr lang="en-US" sz="1400" dirty="0">
                <a:solidFill>
                  <a:srgbClr val="000000"/>
                </a:solidFill>
                <a:effectLst/>
                <a:latin typeface="Menlo" panose="020B0609030804020204" pitchFamily="49" charset="0"/>
              </a:rPr>
              <a:t>import </a:t>
            </a:r>
            <a:r>
              <a:rPr lang="en-US" sz="1400" dirty="0" err="1">
                <a:solidFill>
                  <a:srgbClr val="000000"/>
                </a:solidFill>
                <a:effectLst/>
                <a:latin typeface="Menlo" panose="020B0609030804020204" pitchFamily="49" charset="0"/>
              </a:rPr>
              <a:t>benepar</a:t>
            </a:r>
            <a:endParaRPr lang="en-US" sz="1400" dirty="0">
              <a:solidFill>
                <a:srgbClr val="000000"/>
              </a:solidFill>
              <a:effectLst/>
              <a:latin typeface="Menlo" panose="020B0609030804020204" pitchFamily="49" charset="0"/>
            </a:endParaRPr>
          </a:p>
          <a:p>
            <a:pPr>
              <a:buNone/>
            </a:pPr>
            <a:r>
              <a:rPr lang="en-US" sz="1400" b="1" dirty="0">
                <a:solidFill>
                  <a:srgbClr val="C814C9"/>
                </a:solidFill>
                <a:effectLst/>
                <a:latin typeface="Menlo" panose="020B0609030804020204" pitchFamily="49" charset="0"/>
              </a:rPr>
              <a:t>&gt;&gt;&gt; </a:t>
            </a:r>
            <a:r>
              <a:rPr lang="en-US" sz="1400" dirty="0" err="1">
                <a:solidFill>
                  <a:srgbClr val="000000"/>
                </a:solidFill>
                <a:effectLst/>
                <a:latin typeface="Menlo" panose="020B0609030804020204" pitchFamily="49" charset="0"/>
              </a:rPr>
              <a:t>benepar.download</a:t>
            </a:r>
            <a:r>
              <a:rPr lang="en-US" sz="1400" dirty="0">
                <a:solidFill>
                  <a:srgbClr val="000000"/>
                </a:solidFill>
                <a:effectLst/>
                <a:latin typeface="Menlo" panose="020B0609030804020204" pitchFamily="49" charset="0"/>
              </a:rPr>
              <a:t>('benepar_en3')</a:t>
            </a:r>
          </a:p>
          <a:p>
            <a:pPr>
              <a:buNone/>
            </a:pPr>
            <a:r>
              <a:rPr lang="en-US" sz="1200" dirty="0">
                <a:solidFill>
                  <a:srgbClr val="000000"/>
                </a:solidFill>
                <a:effectLst/>
                <a:latin typeface="Menlo" panose="020B0609030804020204" pitchFamily="49" charset="0"/>
              </a:rPr>
              <a:t>[</a:t>
            </a:r>
            <a:r>
              <a:rPr lang="en-US" sz="1200" dirty="0" err="1">
                <a:solidFill>
                  <a:srgbClr val="000000"/>
                </a:solidFill>
                <a:effectLst/>
                <a:latin typeface="Menlo" panose="020B0609030804020204" pitchFamily="49" charset="0"/>
              </a:rPr>
              <a:t>nltk_data</a:t>
            </a:r>
            <a:r>
              <a:rPr lang="en-US" sz="1200" dirty="0">
                <a:solidFill>
                  <a:srgbClr val="000000"/>
                </a:solidFill>
                <a:effectLst/>
                <a:latin typeface="Menlo" panose="020B0609030804020204" pitchFamily="49" charset="0"/>
              </a:rPr>
              <a:t>] Error loading benepar_en3: &lt;</a:t>
            </a:r>
            <a:r>
              <a:rPr lang="en-US" sz="1200" dirty="0" err="1">
                <a:solidFill>
                  <a:srgbClr val="000000"/>
                </a:solidFill>
                <a:effectLst/>
                <a:latin typeface="Menlo" panose="020B0609030804020204" pitchFamily="49" charset="0"/>
              </a:rPr>
              <a:t>urlopen</a:t>
            </a:r>
            <a:r>
              <a:rPr lang="en-US" sz="1200" dirty="0">
                <a:solidFill>
                  <a:srgbClr val="000000"/>
                </a:solidFill>
                <a:effectLst/>
                <a:latin typeface="Menlo" panose="020B0609030804020204" pitchFamily="49" charset="0"/>
              </a:rPr>
              <a:t> error [SSL:</a:t>
            </a:r>
          </a:p>
          <a:p>
            <a:pPr>
              <a:buNone/>
            </a:pPr>
            <a:r>
              <a:rPr lang="en-US" sz="1200" dirty="0">
                <a:solidFill>
                  <a:srgbClr val="000000"/>
                </a:solidFill>
                <a:effectLst/>
                <a:latin typeface="Menlo" panose="020B0609030804020204" pitchFamily="49" charset="0"/>
              </a:rPr>
              <a:t>[</a:t>
            </a:r>
            <a:r>
              <a:rPr lang="en-US" sz="1200" dirty="0" err="1">
                <a:solidFill>
                  <a:srgbClr val="000000"/>
                </a:solidFill>
                <a:effectLst/>
                <a:latin typeface="Menlo" panose="020B0609030804020204" pitchFamily="49" charset="0"/>
              </a:rPr>
              <a:t>nltk_data</a:t>
            </a:r>
            <a:r>
              <a:rPr lang="en-US" sz="1200" dirty="0">
                <a:solidFill>
                  <a:srgbClr val="000000"/>
                </a:solidFill>
                <a:effectLst/>
                <a:latin typeface="Menlo" panose="020B0609030804020204" pitchFamily="49" charset="0"/>
              </a:rPr>
              <a:t>]     CERTIFICATE_VERIFY_FAILED] certificate verify failed:</a:t>
            </a:r>
          </a:p>
          <a:p>
            <a:pPr>
              <a:buNone/>
            </a:pPr>
            <a:r>
              <a:rPr lang="en-US" sz="1200" dirty="0">
                <a:solidFill>
                  <a:srgbClr val="000000"/>
                </a:solidFill>
                <a:effectLst/>
                <a:latin typeface="Menlo" panose="020B0609030804020204" pitchFamily="49" charset="0"/>
              </a:rPr>
              <a:t>[</a:t>
            </a:r>
            <a:r>
              <a:rPr lang="en-US" sz="1200" dirty="0" err="1">
                <a:solidFill>
                  <a:srgbClr val="000000"/>
                </a:solidFill>
                <a:effectLst/>
                <a:latin typeface="Menlo" panose="020B0609030804020204" pitchFamily="49" charset="0"/>
              </a:rPr>
              <a:t>nltk_data</a:t>
            </a:r>
            <a:r>
              <a:rPr lang="en-US" sz="1200" dirty="0">
                <a:solidFill>
                  <a:srgbClr val="000000"/>
                </a:solidFill>
                <a:effectLst/>
                <a:latin typeface="Menlo" panose="020B0609030804020204" pitchFamily="49" charset="0"/>
              </a:rPr>
              <a:t>]     unable to get local issuer certificate (_ssl.c:1018)&gt;</a:t>
            </a:r>
          </a:p>
          <a:p>
            <a:pPr>
              <a:buNone/>
            </a:pPr>
            <a:r>
              <a:rPr lang="en-US" sz="1200" dirty="0">
                <a:solidFill>
                  <a:srgbClr val="000000"/>
                </a:solidFill>
                <a:effectLst/>
                <a:latin typeface="Menlo" panose="020B0609030804020204" pitchFamily="49" charset="0"/>
              </a:rPr>
              <a:t>False</a:t>
            </a:r>
          </a:p>
        </p:txBody>
      </p:sp>
      <p:sp>
        <p:nvSpPr>
          <p:cNvPr id="8" name="TextBox 7">
            <a:extLst>
              <a:ext uri="{FF2B5EF4-FFF2-40B4-BE49-F238E27FC236}">
                <a16:creationId xmlns:a16="http://schemas.microsoft.com/office/drawing/2014/main" id="{538FBBB7-1CC8-5512-E7BF-F23B84235062}"/>
              </a:ext>
            </a:extLst>
          </p:cNvPr>
          <p:cNvSpPr txBox="1"/>
          <p:nvPr/>
        </p:nvSpPr>
        <p:spPr>
          <a:xfrm>
            <a:off x="7146250" y="1801429"/>
            <a:ext cx="4647426" cy="369332"/>
          </a:xfrm>
          <a:prstGeom prst="rect">
            <a:avLst/>
          </a:prstGeom>
          <a:noFill/>
        </p:spPr>
        <p:txBody>
          <a:bodyPr wrap="none" rtlCol="0">
            <a:spAutoFit/>
          </a:bodyPr>
          <a:lstStyle/>
          <a:p>
            <a:r>
              <a:rPr lang="en-US" dirty="0">
                <a:latin typeface="Menlo" panose="020B0609030804020204" pitchFamily="49" charset="0"/>
                <a:ea typeface="Menlo" panose="020B0609030804020204" pitchFamily="49" charset="0"/>
                <a:cs typeface="Menlo" panose="020B0609030804020204" pitchFamily="49" charset="0"/>
              </a:rPr>
              <a:t>macOS: /Applications/Python 3.13</a:t>
            </a:r>
          </a:p>
        </p:txBody>
      </p:sp>
      <p:sp>
        <p:nvSpPr>
          <p:cNvPr id="10" name="TextBox 9">
            <a:extLst>
              <a:ext uri="{FF2B5EF4-FFF2-40B4-BE49-F238E27FC236}">
                <a16:creationId xmlns:a16="http://schemas.microsoft.com/office/drawing/2014/main" id="{93434F80-A062-FFA3-D1BF-CF2661A624F4}"/>
              </a:ext>
            </a:extLst>
          </p:cNvPr>
          <p:cNvSpPr txBox="1"/>
          <p:nvPr/>
        </p:nvSpPr>
        <p:spPr>
          <a:xfrm>
            <a:off x="838200" y="4266636"/>
            <a:ext cx="11117317" cy="2492990"/>
          </a:xfrm>
          <a:prstGeom prst="rect">
            <a:avLst/>
          </a:prstGeom>
          <a:noFill/>
          <a:ln>
            <a:solidFill>
              <a:schemeClr val="tx1"/>
            </a:solidFill>
          </a:ln>
        </p:spPr>
        <p:txBody>
          <a:bodyPr wrap="square">
            <a:spAutoFit/>
          </a:bodyPr>
          <a:lstStyle/>
          <a:p>
            <a:pPr>
              <a:buNone/>
            </a:pPr>
            <a:r>
              <a:rPr lang="en-US" sz="1200" dirty="0">
                <a:solidFill>
                  <a:srgbClr val="000000"/>
                </a:solidFill>
                <a:effectLst/>
                <a:latin typeface="Menlo" panose="020B0609030804020204" pitchFamily="49" charset="0"/>
              </a:rPr>
              <a:t>~$ /Applications/Python\ 3.13/Install\ </a:t>
            </a:r>
            <a:r>
              <a:rPr lang="en-US" sz="1200" dirty="0" err="1">
                <a:solidFill>
                  <a:srgbClr val="000000"/>
                </a:solidFill>
                <a:effectLst/>
                <a:latin typeface="Menlo" panose="020B0609030804020204" pitchFamily="49" charset="0"/>
              </a:rPr>
              <a:t>Certificates.command</a:t>
            </a:r>
            <a:r>
              <a:rPr lang="en-US" sz="1200" dirty="0">
                <a:solidFill>
                  <a:srgbClr val="000000"/>
                </a:solidFill>
                <a:effectLst/>
                <a:latin typeface="Menlo" panose="020B0609030804020204" pitchFamily="49" charset="0"/>
              </a:rPr>
              <a:t> ; exit;</a:t>
            </a:r>
          </a:p>
          <a:p>
            <a:pPr>
              <a:buNone/>
            </a:pPr>
            <a:r>
              <a:rPr lang="en-US" sz="1200" dirty="0">
                <a:solidFill>
                  <a:srgbClr val="000000"/>
                </a:solidFill>
                <a:effectLst/>
                <a:latin typeface="Menlo" panose="020B0609030804020204" pitchFamily="49" charset="0"/>
              </a:rPr>
              <a:t> -- pip install --upgrade </a:t>
            </a:r>
            <a:r>
              <a:rPr lang="en-US" sz="1200" dirty="0" err="1">
                <a:solidFill>
                  <a:srgbClr val="000000"/>
                </a:solidFill>
                <a:effectLst/>
                <a:latin typeface="Menlo" panose="020B0609030804020204" pitchFamily="49" charset="0"/>
              </a:rPr>
              <a:t>certifi</a:t>
            </a:r>
            <a:endParaRPr lang="en-US" sz="1200" dirty="0">
              <a:solidFill>
                <a:srgbClr val="000000"/>
              </a:solidFill>
              <a:effectLst/>
              <a:latin typeface="Menlo" panose="020B0609030804020204" pitchFamily="49" charset="0"/>
            </a:endParaRPr>
          </a:p>
          <a:p>
            <a:pPr>
              <a:buNone/>
            </a:pPr>
            <a:r>
              <a:rPr lang="en-US" sz="1200" dirty="0">
                <a:solidFill>
                  <a:srgbClr val="000000"/>
                </a:solidFill>
                <a:effectLst/>
                <a:latin typeface="Menlo" panose="020B0609030804020204" pitchFamily="49" charset="0"/>
              </a:rPr>
              <a:t>Requirement already satisfied: </a:t>
            </a:r>
            <a:r>
              <a:rPr lang="en-US" sz="1200" dirty="0" err="1">
                <a:solidFill>
                  <a:srgbClr val="000000"/>
                </a:solidFill>
                <a:effectLst/>
                <a:latin typeface="Menlo" panose="020B0609030804020204" pitchFamily="49" charset="0"/>
              </a:rPr>
              <a:t>certifi</a:t>
            </a:r>
            <a:r>
              <a:rPr lang="en-US" sz="1200" dirty="0">
                <a:solidFill>
                  <a:srgbClr val="000000"/>
                </a:solidFill>
                <a:effectLst/>
                <a:latin typeface="Menlo" panose="020B0609030804020204" pitchFamily="49" charset="0"/>
              </a:rPr>
              <a:t> in /Library/Frameworks/</a:t>
            </a:r>
            <a:r>
              <a:rPr lang="en-US" sz="1200" dirty="0" err="1">
                <a:solidFill>
                  <a:srgbClr val="000000"/>
                </a:solidFill>
                <a:effectLst/>
                <a:latin typeface="Menlo" panose="020B0609030804020204" pitchFamily="49" charset="0"/>
              </a:rPr>
              <a:t>Python.framework</a:t>
            </a:r>
            <a:r>
              <a:rPr lang="en-US" sz="1200" dirty="0">
                <a:solidFill>
                  <a:srgbClr val="000000"/>
                </a:solidFill>
                <a:effectLst/>
                <a:latin typeface="Menlo" panose="020B0609030804020204" pitchFamily="49" charset="0"/>
              </a:rPr>
              <a:t>/Versions/3.13/lib/python3.13/site-packages (2024.12.14)</a:t>
            </a:r>
          </a:p>
          <a:p>
            <a:pPr>
              <a:buNone/>
            </a:pPr>
            <a:r>
              <a:rPr lang="en-US" sz="1200" dirty="0">
                <a:solidFill>
                  <a:srgbClr val="000000"/>
                </a:solidFill>
                <a:effectLst/>
                <a:latin typeface="Menlo" panose="020B0609030804020204" pitchFamily="49" charset="0"/>
              </a:rPr>
              <a:t>Collecting </a:t>
            </a:r>
            <a:r>
              <a:rPr lang="en-US" sz="1200" dirty="0" err="1">
                <a:solidFill>
                  <a:srgbClr val="000000"/>
                </a:solidFill>
                <a:effectLst/>
                <a:latin typeface="Menlo" panose="020B0609030804020204" pitchFamily="49" charset="0"/>
              </a:rPr>
              <a:t>certifi</a:t>
            </a:r>
            <a:endParaRPr lang="en-US" sz="1200" dirty="0">
              <a:solidFill>
                <a:srgbClr val="000000"/>
              </a:solidFill>
              <a:effectLst/>
              <a:latin typeface="Menlo" panose="020B0609030804020204" pitchFamily="49" charset="0"/>
            </a:endParaRPr>
          </a:p>
          <a:p>
            <a:pPr>
              <a:buNone/>
            </a:pPr>
            <a:r>
              <a:rPr lang="en-US" sz="1200" dirty="0">
                <a:solidFill>
                  <a:srgbClr val="000000"/>
                </a:solidFill>
                <a:effectLst/>
                <a:latin typeface="Menlo" panose="020B0609030804020204" pitchFamily="49" charset="0"/>
              </a:rPr>
              <a:t>  Downloading certifi-2026.2.25-py3-none-any.whl.metadata (2.5 kB)</a:t>
            </a:r>
          </a:p>
          <a:p>
            <a:pPr>
              <a:buNone/>
            </a:pPr>
            <a:r>
              <a:rPr lang="en-US" sz="1200" dirty="0">
                <a:solidFill>
                  <a:srgbClr val="000000"/>
                </a:solidFill>
                <a:effectLst/>
                <a:latin typeface="Menlo" panose="020B0609030804020204" pitchFamily="49" charset="0"/>
              </a:rPr>
              <a:t>Downloading certifi-2026.2.25-py3-none-any.whl (153 kB)</a:t>
            </a:r>
          </a:p>
          <a:p>
            <a:pPr>
              <a:buNone/>
            </a:pPr>
            <a:r>
              <a:rPr lang="en-US" sz="1200" dirty="0">
                <a:solidFill>
                  <a:srgbClr val="000000"/>
                </a:solidFill>
                <a:effectLst/>
                <a:latin typeface="Menlo" panose="020B0609030804020204" pitchFamily="49" charset="0"/>
              </a:rPr>
              <a:t>Installing collected packages: </a:t>
            </a:r>
            <a:r>
              <a:rPr lang="en-US" sz="1200" dirty="0" err="1">
                <a:solidFill>
                  <a:srgbClr val="000000"/>
                </a:solidFill>
                <a:effectLst/>
                <a:latin typeface="Menlo" panose="020B0609030804020204" pitchFamily="49" charset="0"/>
              </a:rPr>
              <a:t>certifi</a:t>
            </a:r>
            <a:endParaRPr lang="en-US" sz="1200" dirty="0">
              <a:solidFill>
                <a:srgbClr val="000000"/>
              </a:solidFill>
              <a:effectLst/>
              <a:latin typeface="Menlo" panose="020B0609030804020204" pitchFamily="49" charset="0"/>
            </a:endParaRPr>
          </a:p>
          <a:p>
            <a:pPr>
              <a:buNone/>
            </a:pPr>
            <a:r>
              <a:rPr lang="en-US" sz="1200" dirty="0">
                <a:solidFill>
                  <a:srgbClr val="000000"/>
                </a:solidFill>
                <a:effectLst/>
                <a:latin typeface="Menlo" panose="020B0609030804020204" pitchFamily="49" charset="0"/>
              </a:rPr>
              <a:t>  Attempting uninstall: </a:t>
            </a:r>
            <a:r>
              <a:rPr lang="en-US" sz="1200" dirty="0" err="1">
                <a:solidFill>
                  <a:srgbClr val="000000"/>
                </a:solidFill>
                <a:effectLst/>
                <a:latin typeface="Menlo" panose="020B0609030804020204" pitchFamily="49" charset="0"/>
              </a:rPr>
              <a:t>certifi</a:t>
            </a:r>
            <a:endParaRPr lang="en-US" sz="1200" dirty="0">
              <a:solidFill>
                <a:srgbClr val="000000"/>
              </a:solidFill>
              <a:effectLst/>
              <a:latin typeface="Menlo" panose="020B0609030804020204" pitchFamily="49" charset="0"/>
            </a:endParaRPr>
          </a:p>
          <a:p>
            <a:pPr>
              <a:buNone/>
            </a:pPr>
            <a:r>
              <a:rPr lang="en-US" sz="1200" dirty="0">
                <a:solidFill>
                  <a:srgbClr val="000000"/>
                </a:solidFill>
                <a:effectLst/>
                <a:latin typeface="Menlo" panose="020B0609030804020204" pitchFamily="49" charset="0"/>
              </a:rPr>
              <a:t>    Found existing installation: </a:t>
            </a:r>
            <a:r>
              <a:rPr lang="en-US" sz="1200" dirty="0" err="1">
                <a:solidFill>
                  <a:srgbClr val="000000"/>
                </a:solidFill>
                <a:effectLst/>
                <a:latin typeface="Menlo" panose="020B0609030804020204" pitchFamily="49" charset="0"/>
              </a:rPr>
              <a:t>certifi</a:t>
            </a:r>
            <a:r>
              <a:rPr lang="en-US" sz="1200" dirty="0">
                <a:solidFill>
                  <a:srgbClr val="000000"/>
                </a:solidFill>
                <a:effectLst/>
                <a:latin typeface="Menlo" panose="020B0609030804020204" pitchFamily="49" charset="0"/>
              </a:rPr>
              <a:t> 2024.12.14</a:t>
            </a:r>
          </a:p>
          <a:p>
            <a:pPr>
              <a:buNone/>
            </a:pPr>
            <a:r>
              <a:rPr lang="en-US" sz="1200" dirty="0">
                <a:solidFill>
                  <a:srgbClr val="000000"/>
                </a:solidFill>
                <a:effectLst/>
                <a:latin typeface="Menlo" panose="020B0609030804020204" pitchFamily="49" charset="0"/>
              </a:rPr>
              <a:t>    Uninstalling certifi-2024.12.14:</a:t>
            </a:r>
          </a:p>
          <a:p>
            <a:pPr>
              <a:buNone/>
            </a:pPr>
            <a:r>
              <a:rPr lang="en-US" sz="1200" dirty="0">
                <a:solidFill>
                  <a:srgbClr val="000000"/>
                </a:solidFill>
                <a:effectLst/>
                <a:latin typeface="Menlo" panose="020B0609030804020204" pitchFamily="49" charset="0"/>
              </a:rPr>
              <a:t>      Successfully uninstalled certifi-2024.12.14</a:t>
            </a:r>
          </a:p>
          <a:p>
            <a:pPr>
              <a:buNone/>
            </a:pPr>
            <a:r>
              <a:rPr lang="en-US" sz="1200" dirty="0">
                <a:solidFill>
                  <a:srgbClr val="000000"/>
                </a:solidFill>
                <a:effectLst/>
                <a:latin typeface="Menlo" panose="020B0609030804020204" pitchFamily="49" charset="0"/>
              </a:rPr>
              <a:t>Successfully installed certifi-2026.2.25</a:t>
            </a:r>
          </a:p>
        </p:txBody>
      </p:sp>
      <p:pic>
        <p:nvPicPr>
          <p:cNvPr id="7" name="Content Placeholder 6">
            <a:extLst>
              <a:ext uri="{FF2B5EF4-FFF2-40B4-BE49-F238E27FC236}">
                <a16:creationId xmlns:a16="http://schemas.microsoft.com/office/drawing/2014/main" id="{CC661BAD-4D6F-F5DA-676C-5B7A9ACFD0A1}"/>
              </a:ext>
            </a:extLst>
          </p:cNvPr>
          <p:cNvPicPr>
            <a:picLocks noGrp="1" noChangeAspect="1"/>
          </p:cNvPicPr>
          <p:nvPr>
            <p:ph sz="half" idx="2"/>
          </p:nvPr>
        </p:nvPicPr>
        <p:blipFill>
          <a:blip r:embed="rId2"/>
          <a:stretch>
            <a:fillRect/>
          </a:stretch>
        </p:blipFill>
        <p:spPr>
          <a:xfrm>
            <a:off x="7640236" y="2201006"/>
            <a:ext cx="3263900" cy="2209800"/>
          </a:xfrm>
          <a:prstGeom prst="rect">
            <a:avLst/>
          </a:prstGeom>
          <a:ln>
            <a:solidFill>
              <a:schemeClr val="tx1"/>
            </a:solidFill>
          </a:ln>
        </p:spPr>
      </p:pic>
      <p:sp>
        <p:nvSpPr>
          <p:cNvPr id="11" name="TextBox 10">
            <a:extLst>
              <a:ext uri="{FF2B5EF4-FFF2-40B4-BE49-F238E27FC236}">
                <a16:creationId xmlns:a16="http://schemas.microsoft.com/office/drawing/2014/main" id="{DE419C43-A2B4-2B17-03DE-C5E34981EC64}"/>
              </a:ext>
            </a:extLst>
          </p:cNvPr>
          <p:cNvSpPr txBox="1"/>
          <p:nvPr/>
        </p:nvSpPr>
        <p:spPr>
          <a:xfrm>
            <a:off x="1839309" y="3606754"/>
            <a:ext cx="4376647" cy="369332"/>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wrap="none" rtlCol="0">
            <a:spAutoFit/>
          </a:bodyPr>
          <a:lstStyle/>
          <a:p>
            <a:r>
              <a:rPr lang="en-US" i="1" dirty="0"/>
              <a:t>works on one mac I have but not the other!</a:t>
            </a:r>
          </a:p>
        </p:txBody>
      </p:sp>
    </p:spTree>
    <p:extLst>
      <p:ext uri="{BB962C8B-B14F-4D97-AF65-F5344CB8AC3E}">
        <p14:creationId xmlns:p14="http://schemas.microsoft.com/office/powerpoint/2010/main" val="3062795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C8ACB2-E1CA-31CB-3503-92492EBAA23B}"/>
              </a:ext>
            </a:extLst>
          </p:cNvPr>
          <p:cNvSpPr>
            <a:spLocks noGrp="1"/>
          </p:cNvSpPr>
          <p:nvPr>
            <p:ph type="title"/>
          </p:nvPr>
        </p:nvSpPr>
        <p:spPr/>
        <p:txBody>
          <a:bodyPr/>
          <a:lstStyle/>
          <a:p>
            <a:r>
              <a:rPr lang="en-US" sz="4000" dirty="0" err="1">
                <a:latin typeface="Menlo" panose="020B0609030804020204" pitchFamily="49" charset="0"/>
                <a:ea typeface="Menlo" panose="020B0609030804020204" pitchFamily="49" charset="0"/>
                <a:cs typeface="Menlo" panose="020B0609030804020204" pitchFamily="49" charset="0"/>
              </a:rPr>
              <a:t>benepar</a:t>
            </a:r>
            <a:r>
              <a:rPr lang="en-US" dirty="0"/>
              <a:t> vs </a:t>
            </a:r>
            <a:r>
              <a:rPr lang="en-US" sz="4000" dirty="0">
                <a:latin typeface="Menlo" panose="020B0609030804020204" pitchFamily="49" charset="0"/>
                <a:ea typeface="Menlo" panose="020B0609030804020204" pitchFamily="49" charset="0"/>
                <a:cs typeface="Menlo" panose="020B0609030804020204" pitchFamily="49" charset="0"/>
              </a:rPr>
              <a:t>stanza</a:t>
            </a:r>
            <a:endParaRPr lang="en-US" dirty="0">
              <a:latin typeface="Menlo" panose="020B0609030804020204" pitchFamily="49" charset="0"/>
              <a:ea typeface="Menlo" panose="020B0609030804020204" pitchFamily="49" charset="0"/>
              <a:cs typeface="Menlo" panose="020B0609030804020204" pitchFamily="49" charset="0"/>
            </a:endParaRPr>
          </a:p>
        </p:txBody>
      </p:sp>
      <p:sp>
        <p:nvSpPr>
          <p:cNvPr id="3" name="Content Placeholder 2">
            <a:extLst>
              <a:ext uri="{FF2B5EF4-FFF2-40B4-BE49-F238E27FC236}">
                <a16:creationId xmlns:a16="http://schemas.microsoft.com/office/drawing/2014/main" id="{17F3151C-99AD-6EA1-1212-7D6284EAD37F}"/>
              </a:ext>
            </a:extLst>
          </p:cNvPr>
          <p:cNvSpPr>
            <a:spLocks noGrp="1"/>
          </p:cNvSpPr>
          <p:nvPr>
            <p:ph sz="half" idx="1"/>
          </p:nvPr>
        </p:nvSpPr>
        <p:spPr>
          <a:xfrm>
            <a:off x="838199" y="1825625"/>
            <a:ext cx="5846380" cy="4351338"/>
          </a:xfrm>
          <a:ln>
            <a:solidFill>
              <a:schemeClr val="tx1"/>
            </a:solidFill>
          </a:ln>
        </p:spPr>
        <p:txBody>
          <a:bodyPr>
            <a:normAutofit/>
          </a:bodyPr>
          <a:lstStyle/>
          <a:p>
            <a:pPr marL="0" indent="0">
              <a:buNone/>
            </a:pPr>
            <a:r>
              <a:rPr lang="en-US" sz="1800" dirty="0">
                <a:solidFill>
                  <a:srgbClr val="000000"/>
                </a:solidFill>
                <a:latin typeface="Menlo" panose="020B0609030804020204" pitchFamily="49" charset="0"/>
              </a:rPr>
              <a:t>import </a:t>
            </a:r>
            <a:r>
              <a:rPr lang="en-US" sz="1800" dirty="0" err="1">
                <a:solidFill>
                  <a:srgbClr val="000000"/>
                </a:solidFill>
                <a:latin typeface="Menlo" panose="020B0609030804020204" pitchFamily="49" charset="0"/>
              </a:rPr>
              <a:t>nltk</a:t>
            </a:r>
            <a:r>
              <a:rPr lang="en-US" sz="1800" dirty="0">
                <a:solidFill>
                  <a:srgbClr val="000000"/>
                </a:solidFill>
                <a:latin typeface="Menlo" panose="020B0609030804020204" pitchFamily="49" charset="0"/>
              </a:rPr>
              <a:t> </a:t>
            </a:r>
          </a:p>
          <a:p>
            <a:pPr marL="0" indent="0">
              <a:buNone/>
            </a:pPr>
            <a:r>
              <a:rPr lang="en-US" sz="1800" dirty="0">
                <a:latin typeface="Menlo" panose="020B0609030804020204" pitchFamily="49" charset="0"/>
                <a:ea typeface="Menlo" panose="020B0609030804020204" pitchFamily="49" charset="0"/>
                <a:cs typeface="Menlo" panose="020B0609030804020204" pitchFamily="49" charset="0"/>
              </a:rPr>
              <a:t>import </a:t>
            </a:r>
            <a:r>
              <a:rPr lang="en-US" sz="1800" dirty="0" err="1">
                <a:latin typeface="Menlo" panose="020B0609030804020204" pitchFamily="49" charset="0"/>
                <a:ea typeface="Menlo" panose="020B0609030804020204" pitchFamily="49" charset="0"/>
                <a:cs typeface="Menlo" panose="020B0609030804020204" pitchFamily="49" charset="0"/>
              </a:rPr>
              <a:t>benepar</a:t>
            </a:r>
            <a:endParaRPr lang="en-US" sz="1800" dirty="0">
              <a:latin typeface="Menlo" panose="020B0609030804020204" pitchFamily="49" charset="0"/>
              <a:ea typeface="Menlo" panose="020B0609030804020204" pitchFamily="49" charset="0"/>
              <a:cs typeface="Menlo" panose="020B0609030804020204" pitchFamily="49" charset="0"/>
            </a:endParaRPr>
          </a:p>
          <a:p>
            <a:pPr marL="0" indent="0">
              <a:buNone/>
            </a:pPr>
            <a:r>
              <a:rPr lang="en-US" sz="1800" dirty="0">
                <a:solidFill>
                  <a:schemeClr val="accent1"/>
                </a:solidFill>
                <a:latin typeface="Menlo" panose="020B0609030804020204" pitchFamily="49" charset="0"/>
              </a:rPr>
              <a:t># </a:t>
            </a:r>
            <a:r>
              <a:rPr lang="en-US" sz="1800" dirty="0" err="1">
                <a:solidFill>
                  <a:schemeClr val="accent1"/>
                </a:solidFill>
                <a:latin typeface="Menlo" panose="020B0609030804020204" pitchFamily="49" charset="0"/>
              </a:rPr>
              <a:t>benepar.download</a:t>
            </a:r>
            <a:r>
              <a:rPr lang="en-US" sz="1800" dirty="0">
                <a:solidFill>
                  <a:schemeClr val="accent1"/>
                </a:solidFill>
                <a:latin typeface="Menlo" panose="020B0609030804020204" pitchFamily="49" charset="0"/>
              </a:rPr>
              <a:t>('benepar_en3') </a:t>
            </a:r>
          </a:p>
          <a:p>
            <a:pPr marL="0" indent="0">
              <a:buNone/>
            </a:pPr>
            <a:r>
              <a:rPr lang="en-US" sz="1800" dirty="0">
                <a:solidFill>
                  <a:srgbClr val="000000"/>
                </a:solidFill>
                <a:latin typeface="Menlo" panose="020B0609030804020204" pitchFamily="49" charset="0"/>
              </a:rPr>
              <a:t>import spacy</a:t>
            </a:r>
          </a:p>
          <a:p>
            <a:pPr marL="0" indent="0">
              <a:buNone/>
            </a:pPr>
            <a:r>
              <a:rPr lang="en-US" sz="1800" dirty="0" err="1">
                <a:solidFill>
                  <a:srgbClr val="000000"/>
                </a:solidFill>
                <a:latin typeface="Menlo" panose="020B0609030804020204" pitchFamily="49" charset="0"/>
              </a:rPr>
              <a:t>nlp</a:t>
            </a:r>
            <a:r>
              <a:rPr lang="en-US" sz="1800" dirty="0">
                <a:solidFill>
                  <a:srgbClr val="000000"/>
                </a:solidFill>
                <a:latin typeface="Menlo" panose="020B0609030804020204" pitchFamily="49" charset="0"/>
              </a:rPr>
              <a:t> = </a:t>
            </a:r>
            <a:r>
              <a:rPr lang="en-US" sz="1800" dirty="0" err="1">
                <a:solidFill>
                  <a:srgbClr val="000000"/>
                </a:solidFill>
                <a:latin typeface="Menlo" panose="020B0609030804020204" pitchFamily="49" charset="0"/>
              </a:rPr>
              <a:t>spacy.load</a:t>
            </a:r>
            <a:r>
              <a:rPr lang="en-US" sz="1800" dirty="0">
                <a:solidFill>
                  <a:srgbClr val="000000"/>
                </a:solidFill>
                <a:latin typeface="Menlo" panose="020B0609030804020204" pitchFamily="49" charset="0"/>
              </a:rPr>
              <a:t>('</a:t>
            </a:r>
            <a:r>
              <a:rPr lang="en-US" sz="1800" dirty="0" err="1">
                <a:solidFill>
                  <a:srgbClr val="000000"/>
                </a:solidFill>
                <a:latin typeface="Menlo" panose="020B0609030804020204" pitchFamily="49" charset="0"/>
              </a:rPr>
              <a:t>en_core_web_md</a:t>
            </a:r>
            <a:r>
              <a:rPr lang="en-US" sz="1800" dirty="0">
                <a:solidFill>
                  <a:srgbClr val="000000"/>
                </a:solidFill>
                <a:latin typeface="Menlo" panose="020B0609030804020204" pitchFamily="49" charset="0"/>
              </a:rPr>
              <a:t>')</a:t>
            </a:r>
          </a:p>
          <a:p>
            <a:pPr marL="0" indent="0">
              <a:buNone/>
            </a:pPr>
            <a:r>
              <a:rPr lang="en-US" sz="1800" dirty="0" err="1">
                <a:solidFill>
                  <a:srgbClr val="000000"/>
                </a:solidFill>
                <a:latin typeface="Menlo" panose="020B0609030804020204" pitchFamily="49" charset="0"/>
              </a:rPr>
              <a:t>nlp.add_pipe</a:t>
            </a:r>
            <a:r>
              <a:rPr lang="en-US" sz="1800" dirty="0">
                <a:solidFill>
                  <a:srgbClr val="000000"/>
                </a:solidFill>
                <a:latin typeface="Menlo" panose="020B0609030804020204" pitchFamily="49" charset="0"/>
              </a:rPr>
              <a:t>("</a:t>
            </a:r>
            <a:r>
              <a:rPr lang="en-US" sz="1800" dirty="0" err="1">
                <a:solidFill>
                  <a:srgbClr val="000000"/>
                </a:solidFill>
                <a:latin typeface="Menlo" panose="020B0609030804020204" pitchFamily="49" charset="0"/>
              </a:rPr>
              <a:t>benepar</a:t>
            </a:r>
            <a:r>
              <a:rPr lang="en-US" sz="1800" dirty="0">
                <a:solidFill>
                  <a:srgbClr val="000000"/>
                </a:solidFill>
                <a:latin typeface="Menlo" panose="020B0609030804020204" pitchFamily="49" charset="0"/>
              </a:rPr>
              <a:t>", config={"model": "benepar_en3"})</a:t>
            </a:r>
          </a:p>
          <a:p>
            <a:pPr marL="0" indent="0">
              <a:buNone/>
            </a:pPr>
            <a:r>
              <a:rPr lang="en-US" sz="1800" dirty="0">
                <a:solidFill>
                  <a:srgbClr val="000000"/>
                </a:solidFill>
                <a:latin typeface="Menlo" panose="020B0609030804020204" pitchFamily="49" charset="0"/>
              </a:rPr>
              <a:t>doc = </a:t>
            </a:r>
            <a:r>
              <a:rPr lang="en-US" sz="1800" dirty="0" err="1">
                <a:solidFill>
                  <a:srgbClr val="000000"/>
                </a:solidFill>
                <a:latin typeface="Menlo" panose="020B0609030804020204" pitchFamily="49" charset="0"/>
              </a:rPr>
              <a:t>nlp</a:t>
            </a:r>
            <a:r>
              <a:rPr lang="en-US" sz="1800" dirty="0">
                <a:solidFill>
                  <a:srgbClr val="000000"/>
                </a:solidFill>
                <a:latin typeface="Menlo" panose="020B0609030804020204" pitchFamily="49" charset="0"/>
              </a:rPr>
              <a:t>(</a:t>
            </a:r>
            <a:r>
              <a:rPr lang="en-US" sz="1800" i="1" dirty="0" err="1">
                <a:solidFill>
                  <a:schemeClr val="accent2">
                    <a:lumMod val="75000"/>
                  </a:schemeClr>
                </a:solidFill>
                <a:latin typeface="Menlo" panose="020B0609030804020204" pitchFamily="49" charset="0"/>
              </a:rPr>
              <a:t>sents</a:t>
            </a:r>
            <a:r>
              <a:rPr lang="en-US" sz="1800" dirty="0">
                <a:solidFill>
                  <a:srgbClr val="000000"/>
                </a:solidFill>
                <a:latin typeface="Menlo" panose="020B0609030804020204" pitchFamily="49" charset="0"/>
              </a:rPr>
              <a:t>)</a:t>
            </a:r>
          </a:p>
          <a:p>
            <a:pPr marL="0" indent="0">
              <a:buNone/>
            </a:pPr>
            <a:r>
              <a:rPr lang="en-US" sz="1800" dirty="0">
                <a:solidFill>
                  <a:srgbClr val="000000"/>
                </a:solidFill>
                <a:latin typeface="Menlo" panose="020B0609030804020204" pitchFamily="49" charset="0"/>
              </a:rPr>
              <a:t>sent = list(</a:t>
            </a:r>
            <a:r>
              <a:rPr lang="en-US" sz="1800" dirty="0" err="1">
                <a:solidFill>
                  <a:srgbClr val="000000"/>
                </a:solidFill>
                <a:latin typeface="Menlo" panose="020B0609030804020204" pitchFamily="49" charset="0"/>
              </a:rPr>
              <a:t>doc.</a:t>
            </a:r>
            <a:r>
              <a:rPr lang="en-US" sz="1600" dirty="0" err="1">
                <a:solidFill>
                  <a:srgbClr val="000000"/>
                </a:solidFill>
                <a:latin typeface="Menlo" panose="020B0609030804020204" pitchFamily="49" charset="0"/>
              </a:rPr>
              <a:t>sents</a:t>
            </a:r>
            <a:r>
              <a:rPr lang="en-US" sz="1800" dirty="0">
                <a:solidFill>
                  <a:srgbClr val="000000"/>
                </a:solidFill>
                <a:latin typeface="Menlo" panose="020B0609030804020204" pitchFamily="49" charset="0"/>
              </a:rPr>
              <a:t>)[0]</a:t>
            </a:r>
          </a:p>
          <a:p>
            <a:pPr marL="0" indent="0">
              <a:buNone/>
            </a:pPr>
            <a:r>
              <a:rPr lang="en-US" sz="1800" i="1" dirty="0">
                <a:solidFill>
                  <a:schemeClr val="accent2">
                    <a:lumMod val="75000"/>
                  </a:schemeClr>
                </a:solidFill>
                <a:latin typeface="Menlo" panose="020B0609030804020204" pitchFamily="49" charset="0"/>
                <a:ea typeface="Menlo" panose="020B0609030804020204" pitchFamily="49" charset="0"/>
                <a:cs typeface="Menlo" panose="020B0609030804020204" pitchFamily="49" charset="0"/>
              </a:rPr>
              <a:t>tree</a:t>
            </a:r>
            <a:r>
              <a:rPr lang="en-US" sz="1800" dirty="0">
                <a:latin typeface="Menlo" panose="020B0609030804020204" pitchFamily="49" charset="0"/>
                <a:ea typeface="Menlo" panose="020B0609030804020204" pitchFamily="49" charset="0"/>
                <a:cs typeface="Menlo" panose="020B0609030804020204" pitchFamily="49" charset="0"/>
              </a:rPr>
              <a:t> = </a:t>
            </a:r>
            <a:r>
              <a:rPr lang="en-US" sz="1800" dirty="0" err="1">
                <a:latin typeface="Menlo" panose="020B0609030804020204" pitchFamily="49" charset="0"/>
                <a:ea typeface="Menlo" panose="020B0609030804020204" pitchFamily="49" charset="0"/>
                <a:cs typeface="Menlo" panose="020B0609030804020204" pitchFamily="49" charset="0"/>
              </a:rPr>
              <a:t>nltk.Tree.fromstring</a:t>
            </a:r>
            <a:r>
              <a:rPr lang="en-US" sz="1800" dirty="0">
                <a:latin typeface="Menlo" panose="020B0609030804020204" pitchFamily="49" charset="0"/>
                <a:ea typeface="Menlo" panose="020B0609030804020204" pitchFamily="49" charset="0"/>
                <a:cs typeface="Menlo" panose="020B0609030804020204" pitchFamily="49" charset="0"/>
              </a:rPr>
              <a:t>(sent._.</a:t>
            </a:r>
            <a:r>
              <a:rPr lang="en-US" sz="1800" dirty="0" err="1">
                <a:latin typeface="Menlo" panose="020B0609030804020204" pitchFamily="49" charset="0"/>
                <a:ea typeface="Menlo" panose="020B0609030804020204" pitchFamily="49" charset="0"/>
                <a:cs typeface="Menlo" panose="020B0609030804020204" pitchFamily="49" charset="0"/>
              </a:rPr>
              <a:t>parse_string</a:t>
            </a:r>
            <a:r>
              <a:rPr lang="en-US" sz="1800" dirty="0">
                <a:latin typeface="Menlo" panose="020B0609030804020204" pitchFamily="49" charset="0"/>
                <a:ea typeface="Menlo" panose="020B0609030804020204" pitchFamily="49" charset="0"/>
                <a:cs typeface="Menlo" panose="020B0609030804020204" pitchFamily="49" charset="0"/>
              </a:rPr>
              <a:t>)</a:t>
            </a:r>
            <a:endParaRPr lang="en-US" sz="1800" dirty="0"/>
          </a:p>
        </p:txBody>
      </p:sp>
      <p:sp>
        <p:nvSpPr>
          <p:cNvPr id="4" name="Content Placeholder 3">
            <a:extLst>
              <a:ext uri="{FF2B5EF4-FFF2-40B4-BE49-F238E27FC236}">
                <a16:creationId xmlns:a16="http://schemas.microsoft.com/office/drawing/2014/main" id="{6E512910-1D4C-23FD-8D6D-5A9A260A3603}"/>
              </a:ext>
            </a:extLst>
          </p:cNvPr>
          <p:cNvSpPr>
            <a:spLocks noGrp="1"/>
          </p:cNvSpPr>
          <p:nvPr>
            <p:ph sz="half" idx="2"/>
          </p:nvPr>
        </p:nvSpPr>
        <p:spPr>
          <a:xfrm>
            <a:off x="6684578" y="1825625"/>
            <a:ext cx="5150069" cy="4351338"/>
          </a:xfrm>
          <a:ln>
            <a:solidFill>
              <a:schemeClr val="tx1"/>
            </a:solidFill>
          </a:ln>
        </p:spPr>
        <p:txBody>
          <a:bodyPr>
            <a:normAutofit/>
          </a:bodyPr>
          <a:lstStyle/>
          <a:p>
            <a:pPr marL="0" indent="0">
              <a:buNone/>
            </a:pPr>
            <a:r>
              <a:rPr lang="en-US" sz="1800" dirty="0">
                <a:solidFill>
                  <a:srgbClr val="000000"/>
                </a:solidFill>
                <a:latin typeface="Menlo" panose="020B0609030804020204" pitchFamily="49" charset="0"/>
              </a:rPr>
              <a:t>import </a:t>
            </a:r>
            <a:r>
              <a:rPr lang="en-US" sz="1800" dirty="0" err="1">
                <a:solidFill>
                  <a:srgbClr val="000000"/>
                </a:solidFill>
                <a:latin typeface="Menlo" panose="020B0609030804020204" pitchFamily="49" charset="0"/>
              </a:rPr>
              <a:t>nltk</a:t>
            </a:r>
            <a:r>
              <a:rPr lang="en-US" sz="1800" dirty="0">
                <a:solidFill>
                  <a:srgbClr val="000000"/>
                </a:solidFill>
                <a:latin typeface="Menlo" panose="020B0609030804020204" pitchFamily="49" charset="0"/>
              </a:rPr>
              <a:t> </a:t>
            </a:r>
          </a:p>
          <a:p>
            <a:pPr marL="0" indent="0">
              <a:buNone/>
            </a:pPr>
            <a:r>
              <a:rPr lang="en-US" sz="1800" dirty="0">
                <a:solidFill>
                  <a:srgbClr val="000000"/>
                </a:solidFill>
                <a:latin typeface="Menlo" panose="020B0609030804020204" pitchFamily="49" charset="0"/>
              </a:rPr>
              <a:t>import stanza</a:t>
            </a:r>
          </a:p>
          <a:p>
            <a:pPr marL="0" indent="0">
              <a:buNone/>
            </a:pPr>
            <a:r>
              <a:rPr lang="en-US" sz="1800" dirty="0">
                <a:solidFill>
                  <a:schemeClr val="accent1"/>
                </a:solidFill>
                <a:latin typeface="Menlo" panose="020B0609030804020204" pitchFamily="49" charset="0"/>
              </a:rPr>
              <a:t># </a:t>
            </a:r>
            <a:r>
              <a:rPr lang="en-US" sz="1800" dirty="0" err="1">
                <a:solidFill>
                  <a:schemeClr val="accent1"/>
                </a:solidFill>
                <a:latin typeface="Menlo" panose="020B0609030804020204" pitchFamily="49" charset="0"/>
              </a:rPr>
              <a:t>stanza.download</a:t>
            </a:r>
            <a:r>
              <a:rPr lang="en-US" sz="1800" dirty="0">
                <a:solidFill>
                  <a:schemeClr val="accent1"/>
                </a:solidFill>
                <a:latin typeface="Menlo" panose="020B0609030804020204" pitchFamily="49" charset="0"/>
              </a:rPr>
              <a:t>('</a:t>
            </a:r>
            <a:r>
              <a:rPr lang="en-US" sz="1800" dirty="0" err="1">
                <a:solidFill>
                  <a:schemeClr val="accent1"/>
                </a:solidFill>
                <a:latin typeface="Menlo" panose="020B0609030804020204" pitchFamily="49" charset="0"/>
              </a:rPr>
              <a:t>en</a:t>
            </a:r>
            <a:r>
              <a:rPr lang="en-US" sz="1800" dirty="0">
                <a:solidFill>
                  <a:schemeClr val="accent1"/>
                </a:solidFill>
                <a:latin typeface="Menlo" panose="020B0609030804020204" pitchFamily="49" charset="0"/>
              </a:rPr>
              <a:t>')</a:t>
            </a:r>
          </a:p>
          <a:p>
            <a:pPr marL="0" indent="0">
              <a:buNone/>
            </a:pPr>
            <a:r>
              <a:rPr lang="en-US" sz="1800" dirty="0" err="1">
                <a:solidFill>
                  <a:srgbClr val="000000"/>
                </a:solidFill>
                <a:latin typeface="Menlo" panose="020B0609030804020204" pitchFamily="49" charset="0"/>
              </a:rPr>
              <a:t>nlp</a:t>
            </a:r>
            <a:r>
              <a:rPr lang="en-US" sz="1800" dirty="0">
                <a:solidFill>
                  <a:srgbClr val="000000"/>
                </a:solidFill>
                <a:latin typeface="Menlo" panose="020B0609030804020204" pitchFamily="49" charset="0"/>
              </a:rPr>
              <a:t> = </a:t>
            </a:r>
            <a:r>
              <a:rPr lang="en-US" sz="1800" dirty="0" err="1">
                <a:solidFill>
                  <a:srgbClr val="000000"/>
                </a:solidFill>
                <a:latin typeface="Menlo" panose="020B0609030804020204" pitchFamily="49" charset="0"/>
              </a:rPr>
              <a:t>stanza.Pipeline</a:t>
            </a:r>
            <a:r>
              <a:rPr lang="en-US" sz="1800" dirty="0">
                <a:solidFill>
                  <a:srgbClr val="000000"/>
                </a:solidFill>
                <a:latin typeface="Menlo" panose="020B0609030804020204" pitchFamily="49" charset="0"/>
              </a:rPr>
              <a:t>(lang='</a:t>
            </a:r>
            <a:r>
              <a:rPr lang="en-US" sz="1800" dirty="0" err="1">
                <a:solidFill>
                  <a:srgbClr val="000000"/>
                </a:solidFill>
                <a:latin typeface="Menlo" panose="020B0609030804020204" pitchFamily="49" charset="0"/>
              </a:rPr>
              <a:t>en</a:t>
            </a:r>
            <a:r>
              <a:rPr lang="en-US" sz="1800" dirty="0">
                <a:solidFill>
                  <a:srgbClr val="000000"/>
                </a:solidFill>
                <a:latin typeface="Menlo" panose="020B0609030804020204" pitchFamily="49" charset="0"/>
              </a:rPr>
              <a:t>', processors='</a:t>
            </a:r>
            <a:r>
              <a:rPr lang="en-US" sz="1800" dirty="0" err="1">
                <a:solidFill>
                  <a:srgbClr val="000000"/>
                </a:solidFill>
                <a:latin typeface="Menlo" panose="020B0609030804020204" pitchFamily="49" charset="0"/>
              </a:rPr>
              <a:t>tokenize,pos,constituency</a:t>
            </a:r>
            <a:r>
              <a:rPr lang="en-US" sz="1800" dirty="0">
                <a:solidFill>
                  <a:srgbClr val="000000"/>
                </a:solidFill>
                <a:latin typeface="Menlo" panose="020B0609030804020204" pitchFamily="49" charset="0"/>
              </a:rPr>
              <a:t>')</a:t>
            </a:r>
          </a:p>
          <a:p>
            <a:pPr marL="0" indent="0">
              <a:buNone/>
            </a:pPr>
            <a:r>
              <a:rPr lang="en-US" sz="1800" dirty="0" err="1">
                <a:solidFill>
                  <a:srgbClr val="000000"/>
                </a:solidFill>
                <a:latin typeface="Menlo" panose="020B0609030804020204" pitchFamily="49" charset="0"/>
              </a:rPr>
              <a:t>nlp</a:t>
            </a:r>
            <a:r>
              <a:rPr lang="en-US" sz="1800" dirty="0">
                <a:solidFill>
                  <a:srgbClr val="000000"/>
                </a:solidFill>
                <a:latin typeface="Menlo" panose="020B0609030804020204" pitchFamily="49" charset="0"/>
              </a:rPr>
              <a:t>(</a:t>
            </a:r>
            <a:r>
              <a:rPr lang="en-US" sz="1800" i="1" dirty="0">
                <a:solidFill>
                  <a:schemeClr val="accent2">
                    <a:lumMod val="75000"/>
                  </a:schemeClr>
                </a:solidFill>
                <a:latin typeface="Menlo" panose="020B0609030804020204" pitchFamily="49" charset="0"/>
              </a:rPr>
              <a:t>sent</a:t>
            </a:r>
            <a:r>
              <a:rPr lang="en-US" sz="1800" dirty="0">
                <a:solidFill>
                  <a:srgbClr val="000000"/>
                </a:solidFill>
                <a:latin typeface="Menlo" panose="020B0609030804020204" pitchFamily="49" charset="0"/>
              </a:rPr>
              <a:t>). sentences[0].constituency</a:t>
            </a:r>
            <a:endParaRPr lang="en-US" sz="1800" dirty="0"/>
          </a:p>
        </p:txBody>
      </p:sp>
    </p:spTree>
    <p:extLst>
      <p:ext uri="{BB962C8B-B14F-4D97-AF65-F5344CB8AC3E}">
        <p14:creationId xmlns:p14="http://schemas.microsoft.com/office/powerpoint/2010/main" val="13068339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06EB6B5-0557-5012-8DAA-21FE383B7F1E}"/>
              </a:ext>
            </a:extLst>
          </p:cNvPr>
          <p:cNvSpPr>
            <a:spLocks noGrp="1"/>
          </p:cNvSpPr>
          <p:nvPr>
            <p:ph type="title"/>
          </p:nvPr>
        </p:nvSpPr>
        <p:spPr/>
        <p:txBody>
          <a:bodyPr/>
          <a:lstStyle/>
          <a:p>
            <a:r>
              <a:rPr lang="en-US" sz="4400" dirty="0" err="1">
                <a:latin typeface="Menlo" panose="020B0609030804020204" pitchFamily="49" charset="0"/>
                <a:ea typeface="Menlo" panose="020B0609030804020204" pitchFamily="49" charset="0"/>
                <a:cs typeface="Menlo" panose="020B0609030804020204" pitchFamily="49" charset="0"/>
              </a:rPr>
              <a:t>spaCy</a:t>
            </a:r>
            <a:r>
              <a:rPr lang="en-US" dirty="0">
                <a:solidFill>
                  <a:prstClr val="black"/>
                </a:solidFill>
              </a:rPr>
              <a:t>:</a:t>
            </a:r>
            <a:r>
              <a:rPr lang="en-US" sz="4400" dirty="0">
                <a:latin typeface="Menlo" panose="020B0609030804020204" pitchFamily="49" charset="0"/>
                <a:ea typeface="Menlo" panose="020B0609030804020204" pitchFamily="49" charset="0"/>
                <a:cs typeface="Menlo" panose="020B0609030804020204" pitchFamily="49" charset="0"/>
              </a:rPr>
              <a:t> </a:t>
            </a:r>
            <a:r>
              <a:rPr lang="en-US" sz="4400" dirty="0" err="1">
                <a:latin typeface="Menlo" panose="020B0609030804020204" pitchFamily="49" charset="0"/>
                <a:ea typeface="Menlo" panose="020B0609030804020204" pitchFamily="49" charset="0"/>
                <a:cs typeface="Menlo" panose="020B0609030804020204" pitchFamily="49" charset="0"/>
              </a:rPr>
              <a:t>benepar</a:t>
            </a:r>
            <a:r>
              <a:rPr lang="en-US" dirty="0"/>
              <a:t> usage</a:t>
            </a:r>
          </a:p>
        </p:txBody>
      </p:sp>
      <p:pic>
        <p:nvPicPr>
          <p:cNvPr id="6" name="Content Placeholder 5" descr="Graphical user interface, text, application, email&#10;&#10;Description automatically generated">
            <a:extLst>
              <a:ext uri="{FF2B5EF4-FFF2-40B4-BE49-F238E27FC236}">
                <a16:creationId xmlns:a16="http://schemas.microsoft.com/office/drawing/2014/main" id="{0944670A-AA0C-AA16-7247-C07BF3B17A1B}"/>
              </a:ext>
            </a:extLst>
          </p:cNvPr>
          <p:cNvPicPr>
            <a:picLocks noGrp="1" noChangeAspect="1"/>
          </p:cNvPicPr>
          <p:nvPr>
            <p:ph idx="1"/>
          </p:nvPr>
        </p:nvPicPr>
        <p:blipFill>
          <a:blip r:embed="rId2"/>
          <a:stretch>
            <a:fillRect/>
          </a:stretch>
        </p:blipFill>
        <p:spPr>
          <a:xfrm>
            <a:off x="1561561" y="1772254"/>
            <a:ext cx="9068877" cy="4720621"/>
          </a:xfrm>
          <a:ln>
            <a:solidFill>
              <a:schemeClr val="tx1"/>
            </a:solidFill>
          </a:ln>
        </p:spPr>
      </p:pic>
    </p:spTree>
    <p:extLst>
      <p:ext uri="{BB962C8B-B14F-4D97-AF65-F5344CB8AC3E}">
        <p14:creationId xmlns:p14="http://schemas.microsoft.com/office/powerpoint/2010/main" val="39873562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7317C-8A4C-6FFE-BBCF-16BDA706EAA8}"/>
              </a:ext>
            </a:extLst>
          </p:cNvPr>
          <p:cNvSpPr>
            <a:spLocks noGrp="1"/>
          </p:cNvSpPr>
          <p:nvPr>
            <p:ph type="title"/>
          </p:nvPr>
        </p:nvSpPr>
        <p:spPr/>
        <p:txBody>
          <a:bodyPr/>
          <a:lstStyle/>
          <a:p>
            <a:r>
              <a:rPr lang="en-US" sz="4400" dirty="0" err="1">
                <a:latin typeface="Menlo" panose="020B0609030804020204" pitchFamily="49" charset="0"/>
                <a:ea typeface="Menlo" panose="020B0609030804020204" pitchFamily="49" charset="0"/>
                <a:cs typeface="Menlo" panose="020B0609030804020204" pitchFamily="49" charset="0"/>
              </a:rPr>
              <a:t>spaCy</a:t>
            </a:r>
            <a:r>
              <a:rPr lang="en-US" dirty="0"/>
              <a:t> pipeline</a:t>
            </a:r>
          </a:p>
        </p:txBody>
      </p:sp>
      <p:pic>
        <p:nvPicPr>
          <p:cNvPr id="5" name="Content Placeholder 4" descr="Timeline&#10;&#10;Description automatically generated">
            <a:extLst>
              <a:ext uri="{FF2B5EF4-FFF2-40B4-BE49-F238E27FC236}">
                <a16:creationId xmlns:a16="http://schemas.microsoft.com/office/drawing/2014/main" id="{54685376-EA4D-EB2D-DCE2-D953F55806E1}"/>
              </a:ext>
            </a:extLst>
          </p:cNvPr>
          <p:cNvPicPr>
            <a:picLocks noGrp="1" noChangeAspect="1"/>
          </p:cNvPicPr>
          <p:nvPr>
            <p:ph idx="1"/>
          </p:nvPr>
        </p:nvPicPr>
        <p:blipFill>
          <a:blip r:embed="rId2"/>
          <a:stretch>
            <a:fillRect/>
          </a:stretch>
        </p:blipFill>
        <p:spPr>
          <a:xfrm>
            <a:off x="2107105" y="2478881"/>
            <a:ext cx="7977790" cy="3123270"/>
          </a:xfrm>
          <a:ln>
            <a:solidFill>
              <a:schemeClr val="tx1"/>
            </a:solidFill>
          </a:ln>
        </p:spPr>
      </p:pic>
      <p:sp>
        <p:nvSpPr>
          <p:cNvPr id="6" name="Up Arrow Callout 5">
            <a:extLst>
              <a:ext uri="{FF2B5EF4-FFF2-40B4-BE49-F238E27FC236}">
                <a16:creationId xmlns:a16="http://schemas.microsoft.com/office/drawing/2014/main" id="{43665147-27D1-C2A6-3E38-36C3501B995D}"/>
              </a:ext>
            </a:extLst>
          </p:cNvPr>
          <p:cNvSpPr/>
          <p:nvPr/>
        </p:nvSpPr>
        <p:spPr>
          <a:xfrm>
            <a:off x="5097517" y="5389290"/>
            <a:ext cx="1734207" cy="780283"/>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err="1">
                <a:latin typeface="Menlo" panose="020B0609030804020204" pitchFamily="49" charset="0"/>
                <a:ea typeface="Menlo" panose="020B0609030804020204" pitchFamily="49" charset="0"/>
                <a:cs typeface="Menlo" panose="020B0609030804020204" pitchFamily="49" charset="0"/>
              </a:rPr>
              <a:t>benepar</a:t>
            </a:r>
            <a:endParaRPr lang="en-US" dirty="0"/>
          </a:p>
        </p:txBody>
      </p:sp>
      <p:sp>
        <p:nvSpPr>
          <p:cNvPr id="7" name="TextBox 6">
            <a:extLst>
              <a:ext uri="{FF2B5EF4-FFF2-40B4-BE49-F238E27FC236}">
                <a16:creationId xmlns:a16="http://schemas.microsoft.com/office/drawing/2014/main" id="{2B44D33B-F941-88AB-8531-5AEA2DFF7E10}"/>
              </a:ext>
            </a:extLst>
          </p:cNvPr>
          <p:cNvSpPr txBox="1"/>
          <p:nvPr/>
        </p:nvSpPr>
        <p:spPr>
          <a:xfrm>
            <a:off x="2711669" y="1790150"/>
            <a:ext cx="5683544" cy="461665"/>
          </a:xfrm>
          <a:prstGeom prst="rect">
            <a:avLst/>
          </a:prstGeom>
          <a:noFill/>
        </p:spPr>
        <p:txBody>
          <a:bodyPr wrap="none" rtlCol="0">
            <a:spAutoFit/>
          </a:bodyPr>
          <a:lstStyle/>
          <a:p>
            <a:pPr marL="285750" indent="-285750">
              <a:buFont typeface="Arial" panose="020B0604020202020204" pitchFamily="34" charset="0"/>
              <a:buChar char="•"/>
            </a:pPr>
            <a:r>
              <a:rPr lang="en-US" sz="2400" dirty="0"/>
              <a:t>Installation via pip: </a:t>
            </a:r>
            <a:r>
              <a:rPr lang="en-US" sz="2400" dirty="0">
                <a:hlinkClick r:id="rId3"/>
              </a:rPr>
              <a:t>https://spacy.io/usage</a:t>
            </a:r>
            <a:endParaRPr lang="en-US" sz="2400" dirty="0"/>
          </a:p>
        </p:txBody>
      </p:sp>
    </p:spTree>
    <p:extLst>
      <p:ext uri="{BB962C8B-B14F-4D97-AF65-F5344CB8AC3E}">
        <p14:creationId xmlns:p14="http://schemas.microsoft.com/office/powerpoint/2010/main" val="1301110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CF0AAA5-D787-1CC5-A51D-6A0FDAE99DF4}"/>
              </a:ext>
            </a:extLst>
          </p:cNvPr>
          <p:cNvSpPr>
            <a:spLocks noGrp="1"/>
          </p:cNvSpPr>
          <p:nvPr>
            <p:ph type="title"/>
          </p:nvPr>
        </p:nvSpPr>
        <p:spPr/>
        <p:txBody>
          <a:bodyPr/>
          <a:lstStyle/>
          <a:p>
            <a:r>
              <a:rPr lang="en-US" dirty="0" err="1">
                <a:latin typeface="Menlo" panose="020B0609030804020204" pitchFamily="49" charset="0"/>
                <a:ea typeface="Menlo" panose="020B0609030804020204" pitchFamily="49" charset="0"/>
                <a:cs typeface="Menlo" panose="020B0609030804020204" pitchFamily="49" charset="0"/>
              </a:rPr>
              <a:t>benepar</a:t>
            </a:r>
            <a:endParaRPr lang="en-US" dirty="0"/>
          </a:p>
        </p:txBody>
      </p:sp>
      <p:sp>
        <p:nvSpPr>
          <p:cNvPr id="6" name="Content Placeholder 5">
            <a:extLst>
              <a:ext uri="{FF2B5EF4-FFF2-40B4-BE49-F238E27FC236}">
                <a16:creationId xmlns:a16="http://schemas.microsoft.com/office/drawing/2014/main" id="{495643B8-28B5-59EA-AE55-BB99B6922D6D}"/>
              </a:ext>
            </a:extLst>
          </p:cNvPr>
          <p:cNvSpPr>
            <a:spLocks noGrp="1"/>
          </p:cNvSpPr>
          <p:nvPr>
            <p:ph idx="1"/>
          </p:nvPr>
        </p:nvSpPr>
        <p:spPr/>
        <p:txBody>
          <a:bodyPr numCol="2">
            <a:normAutofit fontScale="47500" lnSpcReduction="20000"/>
          </a:bodyPr>
          <a:lstStyle/>
          <a:p>
            <a:pPr>
              <a:buNone/>
            </a:pPr>
            <a:r>
              <a:rPr lang="en-US" dirty="0">
                <a:solidFill>
                  <a:srgbClr val="000000"/>
                </a:solidFill>
                <a:effectLst/>
                <a:latin typeface="Menlo" panose="020B0609030804020204" pitchFamily="49" charset="0"/>
              </a:rPr>
              <a:t>$ python3 -</a:t>
            </a:r>
            <a:r>
              <a:rPr lang="en-US" dirty="0" err="1">
                <a:solidFill>
                  <a:srgbClr val="000000"/>
                </a:solidFill>
                <a:effectLst/>
                <a:latin typeface="Menlo" panose="020B0609030804020204" pitchFamily="49" charset="0"/>
              </a:rPr>
              <a:t>i</a:t>
            </a:r>
            <a:r>
              <a:rPr lang="en-US" dirty="0">
                <a:solidFill>
                  <a:srgbClr val="000000"/>
                </a:solidFill>
                <a:effectLst/>
                <a:latin typeface="Menlo" panose="020B0609030804020204" pitchFamily="49" charset="0"/>
              </a:rPr>
              <a:t> </a:t>
            </a:r>
            <a:r>
              <a:rPr lang="en-US" dirty="0" err="1">
                <a:solidFill>
                  <a:srgbClr val="000000"/>
                </a:solidFill>
                <a:effectLst/>
                <a:latin typeface="Menlo" panose="020B0609030804020204" pitchFamily="49" charset="0"/>
              </a:rPr>
              <a:t>break_childes.py</a:t>
            </a:r>
            <a:r>
              <a:rPr lang="en-US" dirty="0">
                <a:solidFill>
                  <a:srgbClr val="000000"/>
                </a:solidFill>
                <a:effectLst/>
                <a:latin typeface="Menlo" panose="020B0609030804020204" pitchFamily="49" charset="0"/>
              </a:rPr>
              <a:t> </a:t>
            </a:r>
          </a:p>
          <a:p>
            <a:pPr>
              <a:buNone/>
            </a:pPr>
            <a:r>
              <a:rPr lang="en-US" dirty="0">
                <a:solidFill>
                  <a:srgbClr val="000000"/>
                </a:solidFill>
                <a:effectLst/>
                <a:latin typeface="Menlo" panose="020B0609030804020204" pitchFamily="49" charset="0"/>
              </a:rPr>
              <a:t>verbforms: {'broken', 'breaks', 'breaking', 'break', 'broke'}</a:t>
            </a:r>
          </a:p>
          <a:p>
            <a:pPr>
              <a:buNone/>
            </a:pPr>
            <a:r>
              <a:rPr lang="en-US" dirty="0">
                <a:solidFill>
                  <a:srgbClr val="000000"/>
                </a:solidFill>
                <a:effectLst/>
                <a:latin typeface="Menlo" panose="020B0609030804020204" pitchFamily="49" charset="0"/>
              </a:rPr>
              <a:t>loaded Childes data: 238 sentences</a:t>
            </a:r>
          </a:p>
          <a:p>
            <a:pPr>
              <a:buNone/>
            </a:pPr>
            <a:r>
              <a:rPr lang="en-US" dirty="0" err="1">
                <a:solidFill>
                  <a:schemeClr val="accent1"/>
                </a:solidFill>
                <a:effectLst/>
                <a:latin typeface="Menlo" panose="020B0609030804020204" pitchFamily="49" charset="0"/>
              </a:rPr>
              <a:t>benepar</a:t>
            </a:r>
            <a:r>
              <a:rPr lang="en-US" dirty="0">
                <a:solidFill>
                  <a:schemeClr val="accent1"/>
                </a:solidFill>
                <a:effectLst/>
                <a:latin typeface="Menlo" panose="020B0609030804020204" pitchFamily="49" charset="0"/>
              </a:rPr>
              <a:t> failed for &lt;&lt; you broke your horn .&gt;&gt;</a:t>
            </a:r>
          </a:p>
          <a:p>
            <a:pPr>
              <a:buNone/>
            </a:pPr>
            <a:r>
              <a:rPr lang="en-US" dirty="0" err="1">
                <a:solidFill>
                  <a:schemeClr val="accent1"/>
                </a:solidFill>
                <a:effectLst/>
                <a:latin typeface="Menlo" panose="020B0609030804020204" pitchFamily="49" charset="0"/>
              </a:rPr>
              <a:t>benepar</a:t>
            </a:r>
            <a:r>
              <a:rPr lang="en-US" dirty="0">
                <a:solidFill>
                  <a:schemeClr val="accent1"/>
                </a:solidFill>
                <a:effectLst/>
                <a:latin typeface="Menlo" panose="020B0609030804020204" pitchFamily="49" charset="0"/>
              </a:rPr>
              <a:t> failed for &lt;&lt; you put them in your bank (.) remember and it broke your bank ?&gt;&gt;</a:t>
            </a:r>
          </a:p>
          <a:p>
            <a:pPr>
              <a:buNone/>
            </a:pPr>
            <a:r>
              <a:rPr lang="en-US" dirty="0" err="1">
                <a:solidFill>
                  <a:schemeClr val="accent1"/>
                </a:solidFill>
                <a:effectLst/>
                <a:latin typeface="Menlo" panose="020B0609030804020204" pitchFamily="49" charset="0"/>
              </a:rPr>
              <a:t>benepar</a:t>
            </a:r>
            <a:r>
              <a:rPr lang="en-US" dirty="0">
                <a:solidFill>
                  <a:schemeClr val="accent1"/>
                </a:solidFill>
                <a:effectLst/>
                <a:latin typeface="Menlo" panose="020B0609030804020204" pitchFamily="49" charset="0"/>
              </a:rPr>
              <a:t> failed for &lt;&lt; I think you broke it .&gt;&gt;</a:t>
            </a:r>
          </a:p>
          <a:p>
            <a:pPr>
              <a:buNone/>
            </a:pPr>
            <a:r>
              <a:rPr lang="en-US" dirty="0" err="1">
                <a:solidFill>
                  <a:schemeClr val="accent1"/>
                </a:solidFill>
                <a:effectLst/>
                <a:latin typeface="Menlo" panose="020B0609030804020204" pitchFamily="49" charset="0"/>
              </a:rPr>
              <a:t>benepar</a:t>
            </a:r>
            <a:r>
              <a:rPr lang="en-US" dirty="0">
                <a:solidFill>
                  <a:schemeClr val="accent1"/>
                </a:solidFill>
                <a:effectLst/>
                <a:latin typeface="Menlo" panose="020B0609030804020204" pitchFamily="49" charset="0"/>
              </a:rPr>
              <a:t> failed for &lt;&lt; you fell and broke your head .&gt;&gt;</a:t>
            </a:r>
          </a:p>
          <a:p>
            <a:pPr>
              <a:buNone/>
            </a:pPr>
            <a:r>
              <a:rPr lang="en-US" dirty="0" err="1">
                <a:solidFill>
                  <a:schemeClr val="accent1"/>
                </a:solidFill>
                <a:effectLst/>
                <a:latin typeface="Menlo" panose="020B0609030804020204" pitchFamily="49" charset="0"/>
              </a:rPr>
              <a:t>benepar</a:t>
            </a:r>
            <a:r>
              <a:rPr lang="en-US" dirty="0">
                <a:solidFill>
                  <a:schemeClr val="accent1"/>
                </a:solidFill>
                <a:effectLst/>
                <a:latin typeface="Menlo" panose="020B0609030804020204" pitchFamily="49" charset="0"/>
              </a:rPr>
              <a:t> failed for &lt;&lt; because you broke it .&gt;&gt;</a:t>
            </a:r>
          </a:p>
          <a:p>
            <a:pPr>
              <a:buNone/>
            </a:pPr>
            <a:r>
              <a:rPr lang="en-US" dirty="0" err="1">
                <a:solidFill>
                  <a:schemeClr val="accent1"/>
                </a:solidFill>
                <a:effectLst/>
                <a:latin typeface="Menlo" panose="020B0609030804020204" pitchFamily="49" charset="0"/>
              </a:rPr>
              <a:t>benepar</a:t>
            </a:r>
            <a:r>
              <a:rPr lang="en-US" dirty="0">
                <a:solidFill>
                  <a:schemeClr val="accent1"/>
                </a:solidFill>
                <a:effectLst/>
                <a:latin typeface="Menlo" panose="020B0609030804020204" pitchFamily="49" charset="0"/>
              </a:rPr>
              <a:t> failed for &lt;&lt; I think you broke it .&gt;&gt;</a:t>
            </a:r>
          </a:p>
          <a:p>
            <a:pPr>
              <a:buNone/>
            </a:pPr>
            <a:r>
              <a:rPr lang="en-US" dirty="0" err="1">
                <a:solidFill>
                  <a:schemeClr val="accent1"/>
                </a:solidFill>
                <a:effectLst/>
                <a:latin typeface="Menlo" panose="020B0609030804020204" pitchFamily="49" charset="0"/>
              </a:rPr>
              <a:t>benepar</a:t>
            </a:r>
            <a:r>
              <a:rPr lang="en-US" dirty="0">
                <a:solidFill>
                  <a:schemeClr val="accent1"/>
                </a:solidFill>
                <a:effectLst/>
                <a:latin typeface="Menlo" panose="020B0609030804020204" pitchFamily="49" charset="0"/>
              </a:rPr>
              <a:t> failed for &lt;&lt; I think you broke these off the horse (.) didn't you ?&gt;&gt;</a:t>
            </a:r>
          </a:p>
          <a:p>
            <a:pPr>
              <a:buNone/>
            </a:pPr>
            <a:r>
              <a:rPr lang="en-US" dirty="0" err="1">
                <a:solidFill>
                  <a:schemeClr val="accent1"/>
                </a:solidFill>
                <a:effectLst/>
                <a:latin typeface="Menlo" panose="020B0609030804020204" pitchFamily="49" charset="0"/>
              </a:rPr>
              <a:t>benepar</a:t>
            </a:r>
            <a:r>
              <a:rPr lang="en-US" dirty="0">
                <a:solidFill>
                  <a:schemeClr val="accent1"/>
                </a:solidFill>
                <a:effectLst/>
                <a:latin typeface="Menlo" panose="020B0609030804020204" pitchFamily="49" charset="0"/>
              </a:rPr>
              <a:t> failed for &lt;&lt; broke the leg off .&gt;&gt;</a:t>
            </a:r>
          </a:p>
          <a:p>
            <a:pPr>
              <a:buNone/>
            </a:pPr>
            <a:r>
              <a:rPr lang="en-US" dirty="0" err="1">
                <a:solidFill>
                  <a:schemeClr val="accent1"/>
                </a:solidFill>
                <a:effectLst/>
                <a:latin typeface="Menlo" panose="020B0609030804020204" pitchFamily="49" charset="0"/>
              </a:rPr>
              <a:t>benepar</a:t>
            </a:r>
            <a:r>
              <a:rPr lang="en-US" dirty="0">
                <a:solidFill>
                  <a:schemeClr val="accent1"/>
                </a:solidFill>
                <a:effectLst/>
                <a:latin typeface="Menlo" panose="020B0609030804020204" pitchFamily="49" charset="0"/>
              </a:rPr>
              <a:t> failed for &lt;&lt; she looked at this yesterday and kept saying (.) </a:t>
            </a:r>
            <a:r>
              <a:rPr lang="en-US" dirty="0" err="1">
                <a:solidFill>
                  <a:schemeClr val="accent1"/>
                </a:solidFill>
                <a:effectLst/>
                <a:latin typeface="Menlo" panose="020B0609030804020204" pitchFamily="49" charset="0"/>
              </a:rPr>
              <a:t>â</a:t>
            </a:r>
            <a:r>
              <a:rPr lang="en-US" dirty="0">
                <a:solidFill>
                  <a:schemeClr val="accent1"/>
                </a:solidFill>
                <a:effectLst/>
                <a:latin typeface="Menlo" panose="020B0609030804020204" pitchFamily="49" charset="0"/>
              </a:rPr>
              <a:t>shoe </a:t>
            </a:r>
            <a:r>
              <a:rPr lang="en-US" dirty="0" err="1">
                <a:solidFill>
                  <a:schemeClr val="accent1"/>
                </a:solidFill>
                <a:effectLst/>
                <a:latin typeface="Menlo" panose="020B0609030804020204" pitchFamily="49" charset="0"/>
              </a:rPr>
              <a:t>brokeâ</a:t>
            </a:r>
            <a:r>
              <a:rPr lang="en-US" dirty="0">
                <a:solidFill>
                  <a:schemeClr val="accent1"/>
                </a:solidFill>
                <a:effectLst/>
                <a:latin typeface="Menlo" panose="020B0609030804020204" pitchFamily="49" charset="0"/>
              </a:rPr>
              <a:t> +...&gt;&gt;</a:t>
            </a:r>
          </a:p>
          <a:p>
            <a:pPr>
              <a:buNone/>
            </a:pPr>
            <a:r>
              <a:rPr lang="en-US" dirty="0" err="1">
                <a:solidFill>
                  <a:schemeClr val="accent1"/>
                </a:solidFill>
                <a:effectLst/>
                <a:latin typeface="Menlo" panose="020B0609030804020204" pitchFamily="49" charset="0"/>
              </a:rPr>
              <a:t>benepar</a:t>
            </a:r>
            <a:r>
              <a:rPr lang="en-US" dirty="0">
                <a:solidFill>
                  <a:schemeClr val="accent1"/>
                </a:solidFill>
                <a:effectLst/>
                <a:latin typeface="Menlo" panose="020B0609030804020204" pitchFamily="49" charset="0"/>
              </a:rPr>
              <a:t> failed for &lt;&lt; I broke my cream pitcher so I'll just give it to you .&gt;&gt;</a:t>
            </a:r>
          </a:p>
          <a:p>
            <a:pPr>
              <a:buNone/>
            </a:pPr>
            <a:r>
              <a:rPr lang="en-US" dirty="0" err="1">
                <a:solidFill>
                  <a:schemeClr val="accent1"/>
                </a:solidFill>
                <a:effectLst/>
                <a:latin typeface="Menlo" panose="020B0609030804020204" pitchFamily="49" charset="0"/>
              </a:rPr>
              <a:t>benepar</a:t>
            </a:r>
            <a:r>
              <a:rPr lang="en-US" dirty="0">
                <a:solidFill>
                  <a:schemeClr val="accent1"/>
                </a:solidFill>
                <a:effectLst/>
                <a:latin typeface="Menlo" panose="020B0609030804020204" pitchFamily="49" charset="0"/>
              </a:rPr>
              <a:t> failed for &lt;&lt; who broke that ?&gt;&gt;</a:t>
            </a:r>
          </a:p>
          <a:p>
            <a:pPr>
              <a:buNone/>
            </a:pPr>
            <a:r>
              <a:rPr lang="en-US" dirty="0" err="1">
                <a:solidFill>
                  <a:schemeClr val="accent1"/>
                </a:solidFill>
                <a:effectLst/>
                <a:latin typeface="Menlo" panose="020B0609030804020204" pitchFamily="49" charset="0"/>
              </a:rPr>
              <a:t>benepar</a:t>
            </a:r>
            <a:r>
              <a:rPr lang="en-US" dirty="0">
                <a:solidFill>
                  <a:schemeClr val="accent1"/>
                </a:solidFill>
                <a:effectLst/>
                <a:latin typeface="Menlo" panose="020B0609030804020204" pitchFamily="49" charset="0"/>
              </a:rPr>
              <a:t> failed for &lt;&lt; I broke it .&gt;&gt;</a:t>
            </a:r>
          </a:p>
          <a:p>
            <a:pPr>
              <a:buNone/>
            </a:pPr>
            <a:r>
              <a:rPr lang="en-US" dirty="0" err="1">
                <a:solidFill>
                  <a:schemeClr val="accent1"/>
                </a:solidFill>
                <a:effectLst/>
                <a:latin typeface="Menlo" panose="020B0609030804020204" pitchFamily="49" charset="0"/>
              </a:rPr>
              <a:t>benepar</a:t>
            </a:r>
            <a:r>
              <a:rPr lang="en-US" dirty="0">
                <a:solidFill>
                  <a:schemeClr val="accent1"/>
                </a:solidFill>
                <a:effectLst/>
                <a:latin typeface="Menlo" panose="020B0609030804020204" pitchFamily="49" charset="0"/>
              </a:rPr>
              <a:t> failed for &lt;&lt; who broke it ?&gt;&gt;</a:t>
            </a:r>
          </a:p>
          <a:p>
            <a:pPr>
              <a:buNone/>
            </a:pPr>
            <a:r>
              <a:rPr lang="en-US" dirty="0" err="1">
                <a:solidFill>
                  <a:schemeClr val="accent1"/>
                </a:solidFill>
                <a:effectLst/>
                <a:latin typeface="Menlo" panose="020B0609030804020204" pitchFamily="49" charset="0"/>
              </a:rPr>
              <a:t>benepar</a:t>
            </a:r>
            <a:r>
              <a:rPr lang="en-US" dirty="0">
                <a:solidFill>
                  <a:schemeClr val="accent1"/>
                </a:solidFill>
                <a:effectLst/>
                <a:latin typeface="Menlo" panose="020B0609030804020204" pitchFamily="49" charset="0"/>
              </a:rPr>
              <a:t> failed for &lt;&lt; broke her front tooth .&gt;&gt;</a:t>
            </a:r>
          </a:p>
          <a:p>
            <a:pPr>
              <a:buNone/>
            </a:pPr>
            <a:r>
              <a:rPr lang="en-US" dirty="0" err="1">
                <a:solidFill>
                  <a:schemeClr val="accent1"/>
                </a:solidFill>
                <a:effectLst/>
                <a:latin typeface="Menlo" panose="020B0609030804020204" pitchFamily="49" charset="0"/>
              </a:rPr>
              <a:t>benepar</a:t>
            </a:r>
            <a:r>
              <a:rPr lang="en-US" dirty="0">
                <a:solidFill>
                  <a:schemeClr val="accent1"/>
                </a:solidFill>
                <a:effectLst/>
                <a:latin typeface="Menlo" panose="020B0609030804020204" pitchFamily="49" charset="0"/>
              </a:rPr>
              <a:t> failed for &lt;&lt; you know you broke it .&gt;&gt;</a:t>
            </a:r>
          </a:p>
          <a:p>
            <a:pPr>
              <a:buNone/>
            </a:pPr>
            <a:r>
              <a:rPr lang="en-US" dirty="0" err="1">
                <a:solidFill>
                  <a:schemeClr val="accent1"/>
                </a:solidFill>
                <a:effectLst/>
                <a:latin typeface="Menlo" panose="020B0609030804020204" pitchFamily="49" charset="0"/>
              </a:rPr>
              <a:t>benepar</a:t>
            </a:r>
            <a:r>
              <a:rPr lang="en-US" dirty="0">
                <a:solidFill>
                  <a:schemeClr val="accent1"/>
                </a:solidFill>
                <a:effectLst/>
                <a:latin typeface="Menlo" panose="020B0609030804020204" pitchFamily="49" charset="0"/>
              </a:rPr>
              <a:t> failed for &lt;&lt; broke it .&gt;&gt;</a:t>
            </a:r>
          </a:p>
          <a:p>
            <a:pPr>
              <a:buNone/>
            </a:pPr>
            <a:r>
              <a:rPr lang="en-US" dirty="0" err="1">
                <a:solidFill>
                  <a:schemeClr val="accent1"/>
                </a:solidFill>
                <a:effectLst/>
                <a:latin typeface="Menlo" panose="020B0609030804020204" pitchFamily="49" charset="0"/>
              </a:rPr>
              <a:t>benepar</a:t>
            </a:r>
            <a:r>
              <a:rPr lang="en-US" dirty="0">
                <a:solidFill>
                  <a:schemeClr val="accent1"/>
                </a:solidFill>
                <a:effectLst/>
                <a:latin typeface="Menlo" panose="020B0609030804020204" pitchFamily="49" charset="0"/>
              </a:rPr>
              <a:t> failed for &lt;&lt; who broke it ?&gt;&gt;</a:t>
            </a:r>
          </a:p>
          <a:p>
            <a:pPr>
              <a:buNone/>
            </a:pPr>
            <a:r>
              <a:rPr lang="en-US" dirty="0" err="1">
                <a:solidFill>
                  <a:schemeClr val="accent1"/>
                </a:solidFill>
                <a:effectLst/>
                <a:latin typeface="Menlo" panose="020B0609030804020204" pitchFamily="49" charset="0"/>
              </a:rPr>
              <a:t>benepar</a:t>
            </a:r>
            <a:r>
              <a:rPr lang="en-US" dirty="0">
                <a:solidFill>
                  <a:schemeClr val="accent1"/>
                </a:solidFill>
                <a:effectLst/>
                <a:latin typeface="Menlo" panose="020B0609030804020204" pitchFamily="49" charset="0"/>
              </a:rPr>
              <a:t> failed for &lt;&lt; broke her heart .&gt;&gt;</a:t>
            </a:r>
          </a:p>
          <a:p>
            <a:pPr>
              <a:buNone/>
            </a:pPr>
            <a:r>
              <a:rPr lang="en-US" dirty="0" err="1">
                <a:solidFill>
                  <a:schemeClr val="accent1"/>
                </a:solidFill>
                <a:effectLst/>
                <a:latin typeface="Menlo" panose="020B0609030804020204" pitchFamily="49" charset="0"/>
              </a:rPr>
              <a:t>benepar</a:t>
            </a:r>
            <a:r>
              <a:rPr lang="en-US" dirty="0">
                <a:solidFill>
                  <a:schemeClr val="accent1"/>
                </a:solidFill>
                <a:effectLst/>
                <a:latin typeface="Menlo" panose="020B0609030804020204" pitchFamily="49" charset="0"/>
              </a:rPr>
              <a:t> failed for &lt;&lt; (a)n(d) you didn't break any (.) huh ?&gt;&gt;</a:t>
            </a:r>
          </a:p>
          <a:p>
            <a:pPr>
              <a:buNone/>
            </a:pPr>
            <a:r>
              <a:rPr lang="en-US" dirty="0" err="1">
                <a:solidFill>
                  <a:srgbClr val="000000"/>
                </a:solidFill>
                <a:effectLst/>
                <a:latin typeface="Menlo" panose="020B0609030804020204" pitchFamily="49" charset="0"/>
              </a:rPr>
              <a:t>Benepar</a:t>
            </a:r>
            <a:r>
              <a:rPr lang="en-US" dirty="0">
                <a:solidFill>
                  <a:srgbClr val="000000"/>
                </a:solidFill>
                <a:effectLst/>
                <a:latin typeface="Menlo" panose="020B0609030804020204" pitchFamily="49" charset="0"/>
              </a:rPr>
              <a:t> VP frames (</a:t>
            </a:r>
            <a:r>
              <a:rPr lang="en-US" dirty="0" err="1">
                <a:solidFill>
                  <a:srgbClr val="000000"/>
                </a:solidFill>
                <a:effectLst/>
                <a:latin typeface="Menlo" panose="020B0609030804020204" pitchFamily="49" charset="0"/>
              </a:rPr>
              <a:t>benepar_vfs</a:t>
            </a:r>
            <a:r>
              <a:rPr lang="en-US" dirty="0">
                <a:solidFill>
                  <a:srgbClr val="000000"/>
                </a:solidFill>
                <a:effectLst/>
                <a:latin typeface="Menlo" panose="020B0609030804020204" pitchFamily="49" charset="0"/>
              </a:rPr>
              <a:t>): 215</a:t>
            </a:r>
          </a:p>
          <a:p>
            <a:pPr>
              <a:buNone/>
            </a:pPr>
            <a:r>
              <a:rPr lang="en-US" dirty="0">
                <a:solidFill>
                  <a:srgbClr val="000000"/>
                </a:solidFill>
                <a:effectLst/>
                <a:latin typeface="Menlo" panose="020B0609030804020204" pitchFamily="49" charset="0"/>
              </a:rPr>
              <a:t>fd2: Childes verb frame distribution: total: 215, types: 16</a:t>
            </a:r>
          </a:p>
        </p:txBody>
      </p:sp>
    </p:spTree>
    <p:extLst>
      <p:ext uri="{BB962C8B-B14F-4D97-AF65-F5344CB8AC3E}">
        <p14:creationId xmlns:p14="http://schemas.microsoft.com/office/powerpoint/2010/main" val="40581522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EA6D7E-4D4C-8049-A486-7F2BB1624951}"/>
              </a:ext>
            </a:extLst>
          </p:cNvPr>
          <p:cNvSpPr>
            <a:spLocks noGrp="1"/>
          </p:cNvSpPr>
          <p:nvPr>
            <p:ph type="title"/>
          </p:nvPr>
        </p:nvSpPr>
        <p:spPr/>
        <p:txBody>
          <a:bodyPr/>
          <a:lstStyle/>
          <a:p>
            <a:r>
              <a:rPr lang="en-US" dirty="0"/>
              <a:t>Childes Database: </a:t>
            </a:r>
            <a:r>
              <a:rPr lang="en-US" sz="4000" dirty="0" err="1">
                <a:latin typeface="Menlo" panose="020B0609030804020204" pitchFamily="49" charset="0"/>
                <a:ea typeface="Menlo" panose="020B0609030804020204" pitchFamily="49" charset="0"/>
                <a:cs typeface="Menlo" panose="020B0609030804020204" pitchFamily="49" charset="0"/>
              </a:rPr>
              <a:t>nltk</a:t>
            </a:r>
            <a:r>
              <a:rPr lang="en-US" dirty="0"/>
              <a:t> tokenization 1</a:t>
            </a:r>
          </a:p>
        </p:txBody>
      </p:sp>
      <p:sp>
        <p:nvSpPr>
          <p:cNvPr id="3" name="Content Placeholder 2">
            <a:extLst>
              <a:ext uri="{FF2B5EF4-FFF2-40B4-BE49-F238E27FC236}">
                <a16:creationId xmlns:a16="http://schemas.microsoft.com/office/drawing/2014/main" id="{10969B4F-E1C1-2597-67CB-733EC33461B7}"/>
              </a:ext>
            </a:extLst>
          </p:cNvPr>
          <p:cNvSpPr>
            <a:spLocks noGrp="1"/>
          </p:cNvSpPr>
          <p:nvPr>
            <p:ph sz="half" idx="1"/>
          </p:nvPr>
        </p:nvSpPr>
        <p:spPr>
          <a:xfrm>
            <a:off x="838199" y="1825625"/>
            <a:ext cx="10060459" cy="861690"/>
          </a:xfrm>
        </p:spPr>
        <p:txBody>
          <a:bodyPr numCol="2">
            <a:normAutofit fontScale="55000" lnSpcReduction="20000"/>
          </a:bodyPr>
          <a:lstStyle/>
          <a:p>
            <a:pPr marL="0" indent="0">
              <a:buNone/>
            </a:pPr>
            <a:r>
              <a:rPr lang="en-US" dirty="0">
                <a:solidFill>
                  <a:srgbClr val="000000"/>
                </a:solidFill>
                <a:effectLst/>
                <a:latin typeface="Menlo" panose="020B0609030804020204" pitchFamily="49" charset="0"/>
              </a:rPr>
              <a:t>&gt;&gt;&gt; </a:t>
            </a:r>
            <a:r>
              <a:rPr lang="en-US" dirty="0" err="1">
                <a:solidFill>
                  <a:srgbClr val="000000"/>
                </a:solidFill>
                <a:effectLst/>
                <a:latin typeface="Menlo" panose="020B0609030804020204" pitchFamily="49" charset="0"/>
              </a:rPr>
              <a:t>wtl</a:t>
            </a:r>
            <a:r>
              <a:rPr lang="en-US" dirty="0">
                <a:solidFill>
                  <a:srgbClr val="000000"/>
                </a:solidFill>
                <a:effectLst/>
                <a:latin typeface="Menlo" panose="020B0609030804020204" pitchFamily="49" charset="0"/>
              </a:rPr>
              <a:t> = </a:t>
            </a:r>
            <a:r>
              <a:rPr lang="en-US" dirty="0">
                <a:solidFill>
                  <a:schemeClr val="accent1"/>
                </a:solidFill>
                <a:effectLst/>
                <a:latin typeface="Menlo" panose="020B0609030804020204" pitchFamily="49" charset="0"/>
              </a:rPr>
              <a:t>tokenize</a:t>
            </a:r>
            <a:r>
              <a:rPr lang="en-US" dirty="0">
                <a:solidFill>
                  <a:srgbClr val="000000"/>
                </a:solidFill>
                <a:effectLst/>
                <a:latin typeface="Menlo" panose="020B0609030804020204" pitchFamily="49" charset="0"/>
              </a:rPr>
              <a:t>(</a:t>
            </a:r>
            <a:r>
              <a:rPr lang="en-US" dirty="0">
                <a:solidFill>
                  <a:schemeClr val="accent1"/>
                </a:solidFill>
                <a:effectLst/>
                <a:latin typeface="Menlo" panose="020B0609030804020204" pitchFamily="49" charset="0"/>
              </a:rPr>
              <a:t>preprocess</a:t>
            </a:r>
            <a:r>
              <a:rPr lang="en-US" dirty="0">
                <a:solidFill>
                  <a:srgbClr val="000000"/>
                </a:solidFill>
                <a:effectLst/>
                <a:latin typeface="Menlo" panose="020B0609030804020204" pitchFamily="49" charset="0"/>
              </a:rPr>
              <a:t>())</a:t>
            </a:r>
          </a:p>
          <a:p>
            <a:pPr marL="0" indent="0">
              <a:buNone/>
            </a:pPr>
            <a:r>
              <a:rPr lang="en-US" dirty="0">
                <a:solidFill>
                  <a:srgbClr val="000000"/>
                </a:solidFill>
                <a:effectLst/>
                <a:latin typeface="Menlo" panose="020B0609030804020204" pitchFamily="49" charset="0"/>
              </a:rPr>
              <a:t>&gt;&gt;&gt; </a:t>
            </a:r>
            <a:r>
              <a:rPr lang="en-US" dirty="0" err="1">
                <a:solidFill>
                  <a:srgbClr val="000000"/>
                </a:solidFill>
                <a:effectLst/>
                <a:latin typeface="Menlo" panose="020B0609030804020204" pitchFamily="49" charset="0"/>
              </a:rPr>
              <a:t>len</a:t>
            </a:r>
            <a:r>
              <a:rPr lang="en-US" dirty="0">
                <a:solidFill>
                  <a:srgbClr val="000000"/>
                </a:solidFill>
                <a:effectLst/>
                <a:latin typeface="Menlo" panose="020B0609030804020204" pitchFamily="49" charset="0"/>
              </a:rPr>
              <a:t>(</a:t>
            </a:r>
            <a:r>
              <a:rPr lang="en-US" dirty="0" err="1">
                <a:solidFill>
                  <a:srgbClr val="000000"/>
                </a:solidFill>
                <a:effectLst/>
                <a:latin typeface="Menlo" panose="020B0609030804020204" pitchFamily="49" charset="0"/>
              </a:rPr>
              <a:t>wtl</a:t>
            </a:r>
            <a:r>
              <a:rPr lang="en-US" dirty="0">
                <a:solidFill>
                  <a:srgbClr val="000000"/>
                </a:solidFill>
                <a:effectLst/>
                <a:latin typeface="Menlo" panose="020B0609030804020204" pitchFamily="49" charset="0"/>
              </a:rPr>
              <a:t>)</a:t>
            </a:r>
          </a:p>
          <a:p>
            <a:pPr marL="0" indent="0">
              <a:buNone/>
            </a:pPr>
            <a:r>
              <a:rPr lang="en-US" dirty="0">
                <a:solidFill>
                  <a:srgbClr val="000000"/>
                </a:solidFill>
                <a:effectLst/>
                <a:latin typeface="Menlo" panose="020B0609030804020204" pitchFamily="49" charset="0"/>
              </a:rPr>
              <a:t>236</a:t>
            </a:r>
          </a:p>
          <a:p>
            <a:pPr marL="0" indent="0">
              <a:buNone/>
            </a:pPr>
            <a:r>
              <a:rPr lang="en-US" dirty="0">
                <a:solidFill>
                  <a:srgbClr val="000000"/>
                </a:solidFill>
                <a:latin typeface="Menlo" panose="020B0609030804020204" pitchFamily="49" charset="0"/>
              </a:rPr>
              <a:t>parser = </a:t>
            </a:r>
            <a:r>
              <a:rPr lang="en-US" dirty="0" err="1">
                <a:solidFill>
                  <a:srgbClr val="000000"/>
                </a:solidFill>
                <a:latin typeface="Menlo" panose="020B0609030804020204" pitchFamily="49" charset="0"/>
              </a:rPr>
              <a:t>benepar.Parser</a:t>
            </a:r>
            <a:r>
              <a:rPr lang="en-US" dirty="0">
                <a:solidFill>
                  <a:srgbClr val="000000"/>
                </a:solidFill>
                <a:latin typeface="Menlo" panose="020B0609030804020204" pitchFamily="49" charset="0"/>
              </a:rPr>
              <a:t>("</a:t>
            </a:r>
            <a:r>
              <a:rPr lang="en-US" dirty="0">
                <a:solidFill>
                  <a:srgbClr val="FF0000"/>
                </a:solidFill>
                <a:latin typeface="Menlo" panose="020B0609030804020204" pitchFamily="49" charset="0"/>
              </a:rPr>
              <a:t>benepar_en3</a:t>
            </a:r>
            <a:r>
              <a:rPr lang="en-US" dirty="0">
                <a:solidFill>
                  <a:srgbClr val="000000"/>
                </a:solidFill>
                <a:latin typeface="Menlo" panose="020B0609030804020204" pitchFamily="49" charset="0"/>
              </a:rPr>
              <a:t>")</a:t>
            </a:r>
            <a:endParaRPr lang="en-US" dirty="0">
              <a:solidFill>
                <a:srgbClr val="000000"/>
              </a:solidFill>
              <a:effectLst/>
              <a:latin typeface="Menlo" panose="020B0609030804020204" pitchFamily="49" charset="0"/>
            </a:endParaRPr>
          </a:p>
          <a:p>
            <a:pPr marL="0" indent="0">
              <a:buNone/>
            </a:pPr>
            <a:r>
              <a:rPr lang="en-US" dirty="0">
                <a:solidFill>
                  <a:srgbClr val="000000"/>
                </a:solidFill>
                <a:effectLst/>
                <a:latin typeface="Menlo" panose="020B0609030804020204" pitchFamily="49" charset="0"/>
              </a:rPr>
              <a:t>&gt;&gt;&gt; for </a:t>
            </a:r>
            <a:r>
              <a:rPr lang="en-US" dirty="0" err="1">
                <a:solidFill>
                  <a:srgbClr val="000000"/>
                </a:solidFill>
                <a:effectLst/>
                <a:latin typeface="Menlo" panose="020B0609030804020204" pitchFamily="49" charset="0"/>
              </a:rPr>
              <a:t>wt</a:t>
            </a:r>
            <a:r>
              <a:rPr lang="en-US" dirty="0">
                <a:solidFill>
                  <a:srgbClr val="000000"/>
                </a:solidFill>
                <a:effectLst/>
                <a:latin typeface="Menlo" panose="020B0609030804020204" pitchFamily="49" charset="0"/>
              </a:rPr>
              <a:t> in </a:t>
            </a:r>
            <a:r>
              <a:rPr lang="en-US" dirty="0" err="1">
                <a:solidFill>
                  <a:srgbClr val="000000"/>
                </a:solidFill>
                <a:effectLst/>
                <a:latin typeface="Menlo" panose="020B0609030804020204" pitchFamily="49" charset="0"/>
              </a:rPr>
              <a:t>wtl</a:t>
            </a:r>
            <a:r>
              <a:rPr lang="en-US" dirty="0">
                <a:solidFill>
                  <a:srgbClr val="000000"/>
                </a:solidFill>
                <a:effectLst/>
                <a:latin typeface="Menlo" panose="020B0609030804020204" pitchFamily="49" charset="0"/>
              </a:rPr>
              <a:t>[:10]:</a:t>
            </a:r>
          </a:p>
          <a:p>
            <a:pPr marL="0" indent="0">
              <a:buNone/>
            </a:pPr>
            <a:r>
              <a:rPr lang="en-US" dirty="0">
                <a:solidFill>
                  <a:srgbClr val="000000"/>
                </a:solidFill>
                <a:effectLst/>
                <a:latin typeface="Menlo" panose="020B0609030804020204" pitchFamily="49" charset="0"/>
              </a:rPr>
              <a:t>...     </a:t>
            </a:r>
            <a:r>
              <a:rPr lang="en-US" dirty="0">
                <a:solidFill>
                  <a:schemeClr val="accent1"/>
                </a:solidFill>
                <a:effectLst/>
                <a:latin typeface="Menlo" panose="020B0609030804020204" pitchFamily="49" charset="0"/>
              </a:rPr>
              <a:t>parse</a:t>
            </a:r>
            <a:r>
              <a:rPr lang="en-US" dirty="0">
                <a:solidFill>
                  <a:srgbClr val="000000"/>
                </a:solidFill>
                <a:effectLst/>
                <a:latin typeface="Menlo" panose="020B0609030804020204" pitchFamily="49" charset="0"/>
              </a:rPr>
              <a:t>(</a:t>
            </a:r>
            <a:r>
              <a:rPr lang="en-US" dirty="0" err="1">
                <a:solidFill>
                  <a:srgbClr val="000000"/>
                </a:solidFill>
                <a:effectLst/>
                <a:latin typeface="Menlo" panose="020B0609030804020204" pitchFamily="49" charset="0"/>
              </a:rPr>
              <a:t>wt</a:t>
            </a:r>
            <a:r>
              <a:rPr lang="en-US" dirty="0">
                <a:solidFill>
                  <a:srgbClr val="000000"/>
                </a:solidFill>
                <a:effectLst/>
                <a:latin typeface="Menlo" panose="020B0609030804020204" pitchFamily="49" charset="0"/>
              </a:rPr>
              <a:t>).draw()</a:t>
            </a:r>
          </a:p>
        </p:txBody>
      </p:sp>
      <p:pic>
        <p:nvPicPr>
          <p:cNvPr id="6" name="Content Placeholder 5" descr="A picture containing text, clock&#10;&#10;Description automatically generated">
            <a:extLst>
              <a:ext uri="{FF2B5EF4-FFF2-40B4-BE49-F238E27FC236}">
                <a16:creationId xmlns:a16="http://schemas.microsoft.com/office/drawing/2014/main" id="{0CB8DCA0-BAFA-8EFA-5875-192B2538F87A}"/>
              </a:ext>
            </a:extLst>
          </p:cNvPr>
          <p:cNvPicPr>
            <a:picLocks noGrp="1" noChangeAspect="1"/>
          </p:cNvPicPr>
          <p:nvPr>
            <p:ph sz="half" idx="2"/>
          </p:nvPr>
        </p:nvPicPr>
        <p:blipFill>
          <a:blip r:embed="rId2"/>
          <a:stretch>
            <a:fillRect/>
          </a:stretch>
        </p:blipFill>
        <p:spPr>
          <a:xfrm>
            <a:off x="857250" y="2803996"/>
            <a:ext cx="1308100" cy="1790700"/>
          </a:xfrm>
          <a:ln>
            <a:solidFill>
              <a:schemeClr val="tx1"/>
            </a:solidFill>
          </a:ln>
        </p:spPr>
      </p:pic>
      <p:pic>
        <p:nvPicPr>
          <p:cNvPr id="8" name="Picture 7" descr="Chart, diagram, schematic&#10;&#10;Description automatically generated">
            <a:extLst>
              <a:ext uri="{FF2B5EF4-FFF2-40B4-BE49-F238E27FC236}">
                <a16:creationId xmlns:a16="http://schemas.microsoft.com/office/drawing/2014/main" id="{32C034F5-E08A-DDB7-0095-6627E4D16970}"/>
              </a:ext>
            </a:extLst>
          </p:cNvPr>
          <p:cNvPicPr>
            <a:picLocks noChangeAspect="1"/>
          </p:cNvPicPr>
          <p:nvPr/>
        </p:nvPicPr>
        <p:blipFill>
          <a:blip r:embed="rId3"/>
          <a:stretch>
            <a:fillRect/>
          </a:stretch>
        </p:blipFill>
        <p:spPr>
          <a:xfrm>
            <a:off x="2366319" y="2803996"/>
            <a:ext cx="2590800" cy="2565400"/>
          </a:xfrm>
          <a:prstGeom prst="rect">
            <a:avLst/>
          </a:prstGeom>
          <a:ln>
            <a:solidFill>
              <a:schemeClr val="tx1"/>
            </a:solidFill>
          </a:ln>
        </p:spPr>
      </p:pic>
      <p:pic>
        <p:nvPicPr>
          <p:cNvPr id="10" name="Picture 9" descr="Chart, radar chart&#10;&#10;Description automatically generated">
            <a:extLst>
              <a:ext uri="{FF2B5EF4-FFF2-40B4-BE49-F238E27FC236}">
                <a16:creationId xmlns:a16="http://schemas.microsoft.com/office/drawing/2014/main" id="{51F5ACFB-A713-ECC9-8A9E-62B4172C7FC9}"/>
              </a:ext>
            </a:extLst>
          </p:cNvPr>
          <p:cNvPicPr>
            <a:picLocks noChangeAspect="1"/>
          </p:cNvPicPr>
          <p:nvPr/>
        </p:nvPicPr>
        <p:blipFill>
          <a:blip r:embed="rId4"/>
          <a:stretch>
            <a:fillRect/>
          </a:stretch>
        </p:blipFill>
        <p:spPr>
          <a:xfrm>
            <a:off x="5158088" y="2803996"/>
            <a:ext cx="2413000" cy="2197100"/>
          </a:xfrm>
          <a:prstGeom prst="rect">
            <a:avLst/>
          </a:prstGeom>
          <a:ln>
            <a:solidFill>
              <a:schemeClr val="tx1"/>
            </a:solidFill>
          </a:ln>
        </p:spPr>
      </p:pic>
      <p:pic>
        <p:nvPicPr>
          <p:cNvPr id="12" name="Picture 11" descr="Diagram, radar chart&#10;&#10;Description automatically generated">
            <a:extLst>
              <a:ext uri="{FF2B5EF4-FFF2-40B4-BE49-F238E27FC236}">
                <a16:creationId xmlns:a16="http://schemas.microsoft.com/office/drawing/2014/main" id="{86498BD9-D2DC-2423-692A-0D3E09CE6C51}"/>
              </a:ext>
            </a:extLst>
          </p:cNvPr>
          <p:cNvPicPr>
            <a:picLocks noChangeAspect="1"/>
          </p:cNvPicPr>
          <p:nvPr/>
        </p:nvPicPr>
        <p:blipFill>
          <a:blip r:embed="rId5"/>
          <a:stretch>
            <a:fillRect/>
          </a:stretch>
        </p:blipFill>
        <p:spPr>
          <a:xfrm>
            <a:off x="7766050" y="2803996"/>
            <a:ext cx="3568700" cy="3340100"/>
          </a:xfrm>
          <a:prstGeom prst="rect">
            <a:avLst/>
          </a:prstGeom>
          <a:ln>
            <a:solidFill>
              <a:schemeClr val="tx1"/>
            </a:solidFill>
          </a:ln>
        </p:spPr>
      </p:pic>
      <p:sp>
        <p:nvSpPr>
          <p:cNvPr id="15" name="Up Arrow Callout 14">
            <a:extLst>
              <a:ext uri="{FF2B5EF4-FFF2-40B4-BE49-F238E27FC236}">
                <a16:creationId xmlns:a16="http://schemas.microsoft.com/office/drawing/2014/main" id="{D9905D99-E223-46DE-603C-516FF1DA0925}"/>
              </a:ext>
            </a:extLst>
          </p:cNvPr>
          <p:cNvSpPr/>
          <p:nvPr/>
        </p:nvSpPr>
        <p:spPr>
          <a:xfrm>
            <a:off x="2366318" y="5504333"/>
            <a:ext cx="2791769" cy="988542"/>
          </a:xfrm>
          <a:prstGeom prst="upArrowCallou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i="1" dirty="0"/>
              <a:t>no subj, no obj under S</a:t>
            </a:r>
          </a:p>
          <a:p>
            <a:pPr algn="ctr"/>
            <a:r>
              <a:rPr lang="en-US" i="1" dirty="0"/>
              <a:t>broke verb is NN</a:t>
            </a:r>
            <a:r>
              <a:rPr lang="en-US" dirty="0"/>
              <a:t>!</a:t>
            </a:r>
          </a:p>
        </p:txBody>
      </p:sp>
    </p:spTree>
    <p:extLst>
      <p:ext uri="{BB962C8B-B14F-4D97-AF65-F5344CB8AC3E}">
        <p14:creationId xmlns:p14="http://schemas.microsoft.com/office/powerpoint/2010/main" val="2439736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192DDD-CDA3-6C7A-8932-0B360342B4ED}"/>
              </a:ext>
            </a:extLst>
          </p:cNvPr>
          <p:cNvSpPr>
            <a:spLocks noGrp="1"/>
          </p:cNvSpPr>
          <p:nvPr>
            <p:ph type="title"/>
          </p:nvPr>
        </p:nvSpPr>
        <p:spPr/>
        <p:txBody>
          <a:bodyPr/>
          <a:lstStyle/>
          <a:p>
            <a:r>
              <a:rPr lang="en-US" dirty="0"/>
              <a:t>Childes Database: </a:t>
            </a:r>
            <a:r>
              <a:rPr lang="en-US" sz="4000" dirty="0">
                <a:latin typeface="Menlo" panose="020B0609030804020204" pitchFamily="49" charset="0"/>
                <a:ea typeface="Menlo" panose="020B0609030804020204" pitchFamily="49" charset="0"/>
                <a:cs typeface="Menlo" panose="020B0609030804020204" pitchFamily="49" charset="0"/>
              </a:rPr>
              <a:t>spacy</a:t>
            </a:r>
            <a:r>
              <a:rPr lang="en-US" dirty="0"/>
              <a:t> tokenization 1</a:t>
            </a:r>
          </a:p>
        </p:txBody>
      </p:sp>
      <p:sp>
        <p:nvSpPr>
          <p:cNvPr id="3" name="Content Placeholder 2">
            <a:extLst>
              <a:ext uri="{FF2B5EF4-FFF2-40B4-BE49-F238E27FC236}">
                <a16:creationId xmlns:a16="http://schemas.microsoft.com/office/drawing/2014/main" id="{E368E83D-57CA-28D8-398E-2A3CA6F39897}"/>
              </a:ext>
            </a:extLst>
          </p:cNvPr>
          <p:cNvSpPr>
            <a:spLocks noGrp="1"/>
          </p:cNvSpPr>
          <p:nvPr>
            <p:ph sz="half" idx="1"/>
          </p:nvPr>
        </p:nvSpPr>
        <p:spPr>
          <a:xfrm>
            <a:off x="838199" y="1825625"/>
            <a:ext cx="10777151" cy="1409700"/>
          </a:xfrm>
        </p:spPr>
        <p:txBody>
          <a:bodyPr numCol="1">
            <a:normAutofit/>
          </a:bodyPr>
          <a:lstStyle/>
          <a:p>
            <a:pPr marL="0" indent="0">
              <a:buNone/>
            </a:pPr>
            <a:r>
              <a:rPr lang="en-US" sz="1800" dirty="0">
                <a:solidFill>
                  <a:srgbClr val="000000"/>
                </a:solidFill>
                <a:effectLst/>
                <a:latin typeface="Menlo" panose="020B0609030804020204" pitchFamily="49" charset="0"/>
              </a:rPr>
              <a:t>&gt;&gt;&gt; </a:t>
            </a:r>
            <a:r>
              <a:rPr lang="en-US" sz="1800" dirty="0" err="1">
                <a:solidFill>
                  <a:srgbClr val="000000"/>
                </a:solidFill>
                <a:effectLst/>
                <a:latin typeface="Menlo" panose="020B0609030804020204" pitchFamily="49" charset="0"/>
              </a:rPr>
              <a:t>sents</a:t>
            </a:r>
            <a:r>
              <a:rPr lang="en-US" sz="1800" dirty="0">
                <a:solidFill>
                  <a:srgbClr val="000000"/>
                </a:solidFill>
                <a:effectLst/>
                <a:latin typeface="Menlo" panose="020B0609030804020204" pitchFamily="49" charset="0"/>
              </a:rPr>
              <a:t> = preprocess()</a:t>
            </a:r>
          </a:p>
          <a:p>
            <a:pPr marL="0" indent="0">
              <a:buNone/>
            </a:pPr>
            <a:r>
              <a:rPr lang="en-US" sz="1800" dirty="0">
                <a:solidFill>
                  <a:srgbClr val="000000"/>
                </a:solidFill>
                <a:effectLst/>
                <a:latin typeface="Menlo" panose="020B0609030804020204" pitchFamily="49" charset="0"/>
              </a:rPr>
              <a:t>&gt;&gt;&gt; for s in </a:t>
            </a:r>
            <a:r>
              <a:rPr lang="en-US" sz="1800" dirty="0" err="1">
                <a:solidFill>
                  <a:srgbClr val="000000"/>
                </a:solidFill>
                <a:effectLst/>
                <a:latin typeface="Menlo" panose="020B0609030804020204" pitchFamily="49" charset="0"/>
              </a:rPr>
              <a:t>sents</a:t>
            </a:r>
            <a:r>
              <a:rPr lang="en-US" sz="1800" dirty="0">
                <a:solidFill>
                  <a:srgbClr val="000000"/>
                </a:solidFill>
                <a:effectLst/>
                <a:latin typeface="Menlo" panose="020B0609030804020204" pitchFamily="49" charset="0"/>
              </a:rPr>
              <a:t>:</a:t>
            </a:r>
          </a:p>
          <a:p>
            <a:pPr marL="0" indent="0">
              <a:buNone/>
            </a:pPr>
            <a:r>
              <a:rPr lang="en-US" sz="1800" dirty="0">
                <a:solidFill>
                  <a:srgbClr val="000000"/>
                </a:solidFill>
                <a:effectLst/>
                <a:latin typeface="Menlo" panose="020B0609030804020204" pitchFamily="49" charset="0"/>
              </a:rPr>
              <a:t>...     </a:t>
            </a:r>
            <a:r>
              <a:rPr lang="en-US" sz="1800" dirty="0" err="1">
                <a:solidFill>
                  <a:srgbClr val="000000"/>
                </a:solidFill>
                <a:effectLst/>
                <a:latin typeface="Menlo" panose="020B0609030804020204" pitchFamily="49" charset="0"/>
              </a:rPr>
              <a:t>Tree.fromstring</a:t>
            </a:r>
            <a:r>
              <a:rPr lang="en-US" sz="1800" dirty="0">
                <a:solidFill>
                  <a:srgbClr val="000000"/>
                </a:solidFill>
                <a:effectLst/>
                <a:latin typeface="Menlo" panose="020B0609030804020204" pitchFamily="49" charset="0"/>
              </a:rPr>
              <a:t>(</a:t>
            </a:r>
            <a:r>
              <a:rPr lang="en-US" sz="1800" dirty="0">
                <a:solidFill>
                  <a:schemeClr val="accent1"/>
                </a:solidFill>
                <a:effectLst/>
                <a:latin typeface="Menlo" panose="020B0609030804020204" pitchFamily="49" charset="0"/>
              </a:rPr>
              <a:t>sparse</a:t>
            </a:r>
            <a:r>
              <a:rPr lang="en-US" sz="1800" dirty="0">
                <a:solidFill>
                  <a:srgbClr val="000000"/>
                </a:solidFill>
                <a:effectLst/>
                <a:latin typeface="Menlo" panose="020B0609030804020204" pitchFamily="49" charset="0"/>
              </a:rPr>
              <a:t>(s)).draw()</a:t>
            </a:r>
          </a:p>
        </p:txBody>
      </p:sp>
      <p:pic>
        <p:nvPicPr>
          <p:cNvPr id="6" name="Content Placeholder 5" descr="A picture containing text, clock&#10;&#10;Description automatically generated">
            <a:extLst>
              <a:ext uri="{FF2B5EF4-FFF2-40B4-BE49-F238E27FC236}">
                <a16:creationId xmlns:a16="http://schemas.microsoft.com/office/drawing/2014/main" id="{35301AF5-3F42-0690-DF26-B7A05ED2765A}"/>
              </a:ext>
            </a:extLst>
          </p:cNvPr>
          <p:cNvPicPr>
            <a:picLocks noGrp="1" noChangeAspect="1"/>
          </p:cNvPicPr>
          <p:nvPr>
            <p:ph sz="half" idx="2"/>
          </p:nvPr>
        </p:nvPicPr>
        <p:blipFill>
          <a:blip r:embed="rId2"/>
          <a:stretch>
            <a:fillRect/>
          </a:stretch>
        </p:blipFill>
        <p:spPr>
          <a:xfrm>
            <a:off x="351548" y="3370262"/>
            <a:ext cx="1612900" cy="1409700"/>
          </a:xfrm>
          <a:ln>
            <a:solidFill>
              <a:schemeClr val="tx1"/>
            </a:solidFill>
          </a:ln>
        </p:spPr>
      </p:pic>
      <p:pic>
        <p:nvPicPr>
          <p:cNvPr id="8" name="Picture 7" descr="Chart, diagram, schematic&#10;&#10;Description automatically generated">
            <a:extLst>
              <a:ext uri="{FF2B5EF4-FFF2-40B4-BE49-F238E27FC236}">
                <a16:creationId xmlns:a16="http://schemas.microsoft.com/office/drawing/2014/main" id="{D56D8CAE-99AD-6CEB-08EB-2524964E0107}"/>
              </a:ext>
            </a:extLst>
          </p:cNvPr>
          <p:cNvPicPr>
            <a:picLocks noChangeAspect="1"/>
          </p:cNvPicPr>
          <p:nvPr/>
        </p:nvPicPr>
        <p:blipFill>
          <a:blip r:embed="rId3"/>
          <a:stretch>
            <a:fillRect/>
          </a:stretch>
        </p:blipFill>
        <p:spPr>
          <a:xfrm>
            <a:off x="2063366" y="3350440"/>
            <a:ext cx="2933700" cy="2159000"/>
          </a:xfrm>
          <a:prstGeom prst="rect">
            <a:avLst/>
          </a:prstGeom>
          <a:ln>
            <a:solidFill>
              <a:schemeClr val="tx1"/>
            </a:solidFill>
          </a:ln>
        </p:spPr>
      </p:pic>
      <p:pic>
        <p:nvPicPr>
          <p:cNvPr id="10" name="Picture 9" descr="Text&#10;&#10;Description automatically generated">
            <a:extLst>
              <a:ext uri="{FF2B5EF4-FFF2-40B4-BE49-F238E27FC236}">
                <a16:creationId xmlns:a16="http://schemas.microsoft.com/office/drawing/2014/main" id="{942E1DBD-8B4E-9C4A-542B-BFFA2B21DDFE}"/>
              </a:ext>
            </a:extLst>
          </p:cNvPr>
          <p:cNvPicPr>
            <a:picLocks noChangeAspect="1"/>
          </p:cNvPicPr>
          <p:nvPr/>
        </p:nvPicPr>
        <p:blipFill>
          <a:blip r:embed="rId4"/>
          <a:stretch>
            <a:fillRect/>
          </a:stretch>
        </p:blipFill>
        <p:spPr>
          <a:xfrm>
            <a:off x="6840517" y="1644949"/>
            <a:ext cx="5041489" cy="1590375"/>
          </a:xfrm>
          <a:prstGeom prst="rect">
            <a:avLst/>
          </a:prstGeom>
          <a:ln>
            <a:solidFill>
              <a:schemeClr val="tx1"/>
            </a:solidFill>
          </a:ln>
        </p:spPr>
      </p:pic>
      <p:pic>
        <p:nvPicPr>
          <p:cNvPr id="12" name="Picture 11" descr="Chart&#10;&#10;Description automatically generated">
            <a:extLst>
              <a:ext uri="{FF2B5EF4-FFF2-40B4-BE49-F238E27FC236}">
                <a16:creationId xmlns:a16="http://schemas.microsoft.com/office/drawing/2014/main" id="{0EF007D2-B72E-0E8F-0B59-249242C956B0}"/>
              </a:ext>
            </a:extLst>
          </p:cNvPr>
          <p:cNvPicPr>
            <a:picLocks noChangeAspect="1"/>
          </p:cNvPicPr>
          <p:nvPr/>
        </p:nvPicPr>
        <p:blipFill>
          <a:blip r:embed="rId5"/>
          <a:stretch>
            <a:fillRect/>
          </a:stretch>
        </p:blipFill>
        <p:spPr>
          <a:xfrm>
            <a:off x="5095984" y="3370262"/>
            <a:ext cx="2781300" cy="1841500"/>
          </a:xfrm>
          <a:prstGeom prst="rect">
            <a:avLst/>
          </a:prstGeom>
          <a:ln>
            <a:solidFill>
              <a:schemeClr val="tx1"/>
            </a:solidFill>
          </a:ln>
        </p:spPr>
      </p:pic>
      <p:pic>
        <p:nvPicPr>
          <p:cNvPr id="14" name="Picture 13" descr="Chart&#10;&#10;Description automatically generated with low confidence">
            <a:extLst>
              <a:ext uri="{FF2B5EF4-FFF2-40B4-BE49-F238E27FC236}">
                <a16:creationId xmlns:a16="http://schemas.microsoft.com/office/drawing/2014/main" id="{51BB9884-9A96-538F-3395-FBE5EF40BC6A}"/>
              </a:ext>
            </a:extLst>
          </p:cNvPr>
          <p:cNvPicPr>
            <a:picLocks noChangeAspect="1"/>
          </p:cNvPicPr>
          <p:nvPr/>
        </p:nvPicPr>
        <p:blipFill>
          <a:blip r:embed="rId6"/>
          <a:stretch>
            <a:fillRect/>
          </a:stretch>
        </p:blipFill>
        <p:spPr>
          <a:xfrm>
            <a:off x="7976202" y="3370262"/>
            <a:ext cx="4000500" cy="3365500"/>
          </a:xfrm>
          <a:prstGeom prst="rect">
            <a:avLst/>
          </a:prstGeom>
          <a:ln>
            <a:solidFill>
              <a:schemeClr val="tx1"/>
            </a:solidFill>
          </a:ln>
        </p:spPr>
      </p:pic>
      <p:sp>
        <p:nvSpPr>
          <p:cNvPr id="15" name="Up Arrow Callout 14">
            <a:extLst>
              <a:ext uri="{FF2B5EF4-FFF2-40B4-BE49-F238E27FC236}">
                <a16:creationId xmlns:a16="http://schemas.microsoft.com/office/drawing/2014/main" id="{A66E3907-3B61-F103-0CD2-116D9351C720}"/>
              </a:ext>
            </a:extLst>
          </p:cNvPr>
          <p:cNvSpPr/>
          <p:nvPr/>
        </p:nvSpPr>
        <p:spPr>
          <a:xfrm>
            <a:off x="3045939" y="5261446"/>
            <a:ext cx="2933700" cy="1231429"/>
          </a:xfrm>
          <a:prstGeom prst="upArrowCallou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i="1" dirty="0"/>
              <a:t>no subj, no obj under S</a:t>
            </a:r>
          </a:p>
          <a:p>
            <a:pPr algn="ctr"/>
            <a:r>
              <a:rPr lang="en-US" i="1" dirty="0"/>
              <a:t>but verb is VBD now</a:t>
            </a:r>
            <a:r>
              <a:rPr lang="en-US" dirty="0"/>
              <a:t>!</a:t>
            </a:r>
          </a:p>
          <a:p>
            <a:pPr algn="ctr"/>
            <a:r>
              <a:rPr lang="en-US" dirty="0" err="1"/>
              <a:t>spaCy</a:t>
            </a:r>
            <a:r>
              <a:rPr lang="en-US" dirty="0"/>
              <a:t> is better than </a:t>
            </a:r>
            <a:r>
              <a:rPr lang="en-US" dirty="0" err="1"/>
              <a:t>nltk</a:t>
            </a:r>
            <a:endParaRPr lang="en-US" dirty="0"/>
          </a:p>
        </p:txBody>
      </p:sp>
    </p:spTree>
    <p:extLst>
      <p:ext uri="{BB962C8B-B14F-4D97-AF65-F5344CB8AC3E}">
        <p14:creationId xmlns:p14="http://schemas.microsoft.com/office/powerpoint/2010/main" val="3363729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42C74-A36D-EF40-A86A-47F70B5D598E}"/>
              </a:ext>
            </a:extLst>
          </p:cNvPr>
          <p:cNvSpPr>
            <a:spLocks noGrp="1"/>
          </p:cNvSpPr>
          <p:nvPr>
            <p:ph type="title"/>
          </p:nvPr>
        </p:nvSpPr>
        <p:spPr/>
        <p:txBody>
          <a:bodyPr/>
          <a:lstStyle/>
          <a:p>
            <a:r>
              <a:rPr lang="en-US" dirty="0"/>
              <a:t>Childes Database: </a:t>
            </a:r>
            <a:r>
              <a:rPr lang="en-US" sz="4000" dirty="0" err="1">
                <a:latin typeface="Menlo" panose="020B0609030804020204" pitchFamily="49" charset="0"/>
                <a:ea typeface="Menlo" panose="020B0609030804020204" pitchFamily="49" charset="0"/>
                <a:cs typeface="Menlo" panose="020B0609030804020204" pitchFamily="49" charset="0"/>
              </a:rPr>
              <a:t>nltk</a:t>
            </a:r>
            <a:r>
              <a:rPr lang="en-US" dirty="0"/>
              <a:t> tokenization 2</a:t>
            </a:r>
          </a:p>
        </p:txBody>
      </p:sp>
      <p:pic>
        <p:nvPicPr>
          <p:cNvPr id="7" name="Content Placeholder 6" descr="Chart, radar chart&#10;&#10;Description automatically generated">
            <a:extLst>
              <a:ext uri="{FF2B5EF4-FFF2-40B4-BE49-F238E27FC236}">
                <a16:creationId xmlns:a16="http://schemas.microsoft.com/office/drawing/2014/main" id="{66AC8104-7CAD-0959-3919-E9A0DA99809B}"/>
              </a:ext>
            </a:extLst>
          </p:cNvPr>
          <p:cNvPicPr>
            <a:picLocks noGrp="1" noChangeAspect="1"/>
          </p:cNvPicPr>
          <p:nvPr>
            <p:ph sz="half" idx="2"/>
          </p:nvPr>
        </p:nvPicPr>
        <p:blipFill>
          <a:blip r:embed="rId2"/>
          <a:stretch>
            <a:fillRect/>
          </a:stretch>
        </p:blipFill>
        <p:spPr>
          <a:xfrm>
            <a:off x="2819228" y="1825625"/>
            <a:ext cx="5041900" cy="2616200"/>
          </a:xfrm>
          <a:ln>
            <a:solidFill>
              <a:schemeClr val="tx1"/>
            </a:solidFill>
          </a:ln>
        </p:spPr>
      </p:pic>
      <p:pic>
        <p:nvPicPr>
          <p:cNvPr id="5" name="Content Placeholder 4" descr="Chart, radar chart&#10;&#10;Description automatically generated">
            <a:extLst>
              <a:ext uri="{FF2B5EF4-FFF2-40B4-BE49-F238E27FC236}">
                <a16:creationId xmlns:a16="http://schemas.microsoft.com/office/drawing/2014/main" id="{0F6717BA-214A-B31A-B9A9-CAF5F96B374D}"/>
              </a:ext>
            </a:extLst>
          </p:cNvPr>
          <p:cNvPicPr>
            <a:picLocks noGrp="1" noChangeAspect="1"/>
          </p:cNvPicPr>
          <p:nvPr>
            <p:ph sz="half" idx="1"/>
          </p:nvPr>
        </p:nvPicPr>
        <p:blipFill>
          <a:blip r:embed="rId3"/>
          <a:stretch>
            <a:fillRect/>
          </a:stretch>
        </p:blipFill>
        <p:spPr>
          <a:xfrm>
            <a:off x="838200" y="1825625"/>
            <a:ext cx="1790700" cy="2197100"/>
          </a:xfrm>
          <a:prstGeom prst="rect">
            <a:avLst/>
          </a:prstGeom>
          <a:ln>
            <a:solidFill>
              <a:schemeClr val="tx1"/>
            </a:solidFill>
          </a:ln>
        </p:spPr>
      </p:pic>
      <p:pic>
        <p:nvPicPr>
          <p:cNvPr id="9" name="Picture 8" descr="Chart&#10;&#10;Description automatically generated">
            <a:extLst>
              <a:ext uri="{FF2B5EF4-FFF2-40B4-BE49-F238E27FC236}">
                <a16:creationId xmlns:a16="http://schemas.microsoft.com/office/drawing/2014/main" id="{D5711D54-B3B6-4BD3-C97C-0D0AB36F9F49}"/>
              </a:ext>
            </a:extLst>
          </p:cNvPr>
          <p:cNvPicPr>
            <a:picLocks noChangeAspect="1"/>
          </p:cNvPicPr>
          <p:nvPr/>
        </p:nvPicPr>
        <p:blipFill>
          <a:blip r:embed="rId4"/>
          <a:stretch>
            <a:fillRect/>
          </a:stretch>
        </p:blipFill>
        <p:spPr>
          <a:xfrm>
            <a:off x="8051456" y="1812925"/>
            <a:ext cx="3632200" cy="2628900"/>
          </a:xfrm>
          <a:prstGeom prst="rect">
            <a:avLst/>
          </a:prstGeom>
          <a:ln>
            <a:solidFill>
              <a:schemeClr val="tx1"/>
            </a:solidFill>
          </a:ln>
        </p:spPr>
      </p:pic>
    </p:spTree>
    <p:extLst>
      <p:ext uri="{BB962C8B-B14F-4D97-AF65-F5344CB8AC3E}">
        <p14:creationId xmlns:p14="http://schemas.microsoft.com/office/powerpoint/2010/main" val="31887094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192DDD-CDA3-6C7A-8932-0B360342B4ED}"/>
              </a:ext>
            </a:extLst>
          </p:cNvPr>
          <p:cNvSpPr>
            <a:spLocks noGrp="1"/>
          </p:cNvSpPr>
          <p:nvPr>
            <p:ph type="title"/>
          </p:nvPr>
        </p:nvSpPr>
        <p:spPr/>
        <p:txBody>
          <a:bodyPr/>
          <a:lstStyle/>
          <a:p>
            <a:r>
              <a:rPr lang="en-US" dirty="0"/>
              <a:t>Childes Database: </a:t>
            </a:r>
            <a:r>
              <a:rPr lang="en-US" sz="4000" dirty="0">
                <a:latin typeface="Menlo" panose="020B0609030804020204" pitchFamily="49" charset="0"/>
                <a:ea typeface="Menlo" panose="020B0609030804020204" pitchFamily="49" charset="0"/>
                <a:cs typeface="Menlo" panose="020B0609030804020204" pitchFamily="49" charset="0"/>
              </a:rPr>
              <a:t>spacy</a:t>
            </a:r>
            <a:r>
              <a:rPr lang="en-US" dirty="0"/>
              <a:t> tokenization 2</a:t>
            </a:r>
          </a:p>
        </p:txBody>
      </p:sp>
      <p:pic>
        <p:nvPicPr>
          <p:cNvPr id="6" name="Content Placeholder 5" descr="A picture containing text, clock&#10;&#10;Description automatically generated">
            <a:extLst>
              <a:ext uri="{FF2B5EF4-FFF2-40B4-BE49-F238E27FC236}">
                <a16:creationId xmlns:a16="http://schemas.microsoft.com/office/drawing/2014/main" id="{D328D750-4331-AE11-DFF4-98C8BC2A7529}"/>
              </a:ext>
            </a:extLst>
          </p:cNvPr>
          <p:cNvPicPr>
            <a:picLocks noGrp="1" noChangeAspect="1"/>
          </p:cNvPicPr>
          <p:nvPr>
            <p:ph sz="half" idx="1"/>
          </p:nvPr>
        </p:nvPicPr>
        <p:blipFill>
          <a:blip r:embed="rId2"/>
          <a:stretch>
            <a:fillRect/>
          </a:stretch>
        </p:blipFill>
        <p:spPr>
          <a:xfrm>
            <a:off x="838200" y="1825625"/>
            <a:ext cx="1752600" cy="1790700"/>
          </a:xfrm>
          <a:ln>
            <a:solidFill>
              <a:schemeClr val="tx1"/>
            </a:solidFill>
          </a:ln>
        </p:spPr>
      </p:pic>
      <p:pic>
        <p:nvPicPr>
          <p:cNvPr id="8" name="Content Placeholder 7" descr="Chart, radar chart&#10;&#10;Description automatically generated">
            <a:extLst>
              <a:ext uri="{FF2B5EF4-FFF2-40B4-BE49-F238E27FC236}">
                <a16:creationId xmlns:a16="http://schemas.microsoft.com/office/drawing/2014/main" id="{3FA497F6-D11A-C618-B3EE-75D4A6EDBB67}"/>
              </a:ext>
            </a:extLst>
          </p:cNvPr>
          <p:cNvPicPr>
            <a:picLocks noGrp="1" noChangeAspect="1"/>
          </p:cNvPicPr>
          <p:nvPr>
            <p:ph sz="half" idx="2"/>
          </p:nvPr>
        </p:nvPicPr>
        <p:blipFill>
          <a:blip r:embed="rId3"/>
          <a:stretch>
            <a:fillRect/>
          </a:stretch>
        </p:blipFill>
        <p:spPr>
          <a:xfrm>
            <a:off x="2678824" y="1825625"/>
            <a:ext cx="5105400" cy="2222500"/>
          </a:xfrm>
          <a:ln>
            <a:solidFill>
              <a:schemeClr val="tx1"/>
            </a:solidFill>
          </a:ln>
        </p:spPr>
      </p:pic>
      <p:pic>
        <p:nvPicPr>
          <p:cNvPr id="10" name="Picture 9" descr="Chart, schematic&#10;&#10;Description automatically generated">
            <a:extLst>
              <a:ext uri="{FF2B5EF4-FFF2-40B4-BE49-F238E27FC236}">
                <a16:creationId xmlns:a16="http://schemas.microsoft.com/office/drawing/2014/main" id="{F05A54E2-0209-AAB4-41E5-462CF11F6ED9}"/>
              </a:ext>
            </a:extLst>
          </p:cNvPr>
          <p:cNvPicPr>
            <a:picLocks noChangeAspect="1"/>
          </p:cNvPicPr>
          <p:nvPr/>
        </p:nvPicPr>
        <p:blipFill>
          <a:blip r:embed="rId4"/>
          <a:stretch>
            <a:fillRect/>
          </a:stretch>
        </p:blipFill>
        <p:spPr>
          <a:xfrm>
            <a:off x="7872248" y="1825625"/>
            <a:ext cx="3657600" cy="2171700"/>
          </a:xfrm>
          <a:prstGeom prst="rect">
            <a:avLst/>
          </a:prstGeom>
          <a:ln>
            <a:solidFill>
              <a:schemeClr val="tx1"/>
            </a:solidFill>
          </a:ln>
        </p:spPr>
      </p:pic>
    </p:spTree>
    <p:extLst>
      <p:ext uri="{BB962C8B-B14F-4D97-AF65-F5344CB8AC3E}">
        <p14:creationId xmlns:p14="http://schemas.microsoft.com/office/powerpoint/2010/main" val="39458886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B44B24-24CC-A1E7-C83F-1BEADE8B7213}"/>
              </a:ext>
            </a:extLst>
          </p:cNvPr>
          <p:cNvSpPr>
            <a:spLocks noGrp="1"/>
          </p:cNvSpPr>
          <p:nvPr>
            <p:ph type="title"/>
          </p:nvPr>
        </p:nvSpPr>
        <p:spPr/>
        <p:txBody>
          <a:bodyPr/>
          <a:lstStyle/>
          <a:p>
            <a:r>
              <a:rPr lang="en-US" dirty="0"/>
              <a:t>Childes Database: </a:t>
            </a:r>
            <a:r>
              <a:rPr lang="en-US" sz="4000" dirty="0" err="1">
                <a:latin typeface="Menlo" panose="020B0609030804020204" pitchFamily="49" charset="0"/>
                <a:ea typeface="Menlo" panose="020B0609030804020204" pitchFamily="49" charset="0"/>
                <a:cs typeface="Menlo" panose="020B0609030804020204" pitchFamily="49" charset="0"/>
              </a:rPr>
              <a:t>nltk</a:t>
            </a:r>
            <a:r>
              <a:rPr lang="en-US" dirty="0"/>
              <a:t> tokenization 3</a:t>
            </a:r>
          </a:p>
        </p:txBody>
      </p:sp>
      <p:pic>
        <p:nvPicPr>
          <p:cNvPr id="7" name="Content Placeholder 6" descr="Diagram&#10;&#10;Description automatically generated with medium confidence">
            <a:extLst>
              <a:ext uri="{FF2B5EF4-FFF2-40B4-BE49-F238E27FC236}">
                <a16:creationId xmlns:a16="http://schemas.microsoft.com/office/drawing/2014/main" id="{7BE29DCF-438C-DFF8-7013-0AF6B8D038FF}"/>
              </a:ext>
            </a:extLst>
          </p:cNvPr>
          <p:cNvPicPr>
            <a:picLocks noGrp="1" noChangeAspect="1"/>
          </p:cNvPicPr>
          <p:nvPr>
            <p:ph sz="half" idx="2"/>
          </p:nvPr>
        </p:nvPicPr>
        <p:blipFill>
          <a:blip r:embed="rId2"/>
          <a:stretch>
            <a:fillRect/>
          </a:stretch>
        </p:blipFill>
        <p:spPr>
          <a:xfrm>
            <a:off x="5999206" y="1819447"/>
            <a:ext cx="3975100" cy="2209800"/>
          </a:xfrm>
          <a:ln>
            <a:solidFill>
              <a:schemeClr val="tx1"/>
            </a:solidFill>
          </a:ln>
        </p:spPr>
      </p:pic>
      <p:pic>
        <p:nvPicPr>
          <p:cNvPr id="5" name="Content Placeholder 4" descr="Diagram, schematic&#10;&#10;Description automatically generated">
            <a:extLst>
              <a:ext uri="{FF2B5EF4-FFF2-40B4-BE49-F238E27FC236}">
                <a16:creationId xmlns:a16="http://schemas.microsoft.com/office/drawing/2014/main" id="{7338E3B4-5C74-6EB8-3631-618CF6F2D2B1}"/>
              </a:ext>
            </a:extLst>
          </p:cNvPr>
          <p:cNvPicPr>
            <a:picLocks noGrp="1" noChangeAspect="1"/>
          </p:cNvPicPr>
          <p:nvPr>
            <p:ph sz="half" idx="1"/>
          </p:nvPr>
        </p:nvPicPr>
        <p:blipFill>
          <a:blip r:embed="rId3"/>
          <a:stretch>
            <a:fillRect/>
          </a:stretch>
        </p:blipFill>
        <p:spPr>
          <a:xfrm>
            <a:off x="702277" y="1819447"/>
            <a:ext cx="5181600" cy="2928730"/>
          </a:xfrm>
          <a:prstGeom prst="rect">
            <a:avLst/>
          </a:prstGeom>
          <a:ln>
            <a:solidFill>
              <a:schemeClr val="tx1"/>
            </a:solidFill>
          </a:ln>
        </p:spPr>
      </p:pic>
      <p:pic>
        <p:nvPicPr>
          <p:cNvPr id="9" name="Picture 8" descr="Chart, radar chart&#10;&#10;Description automatically generated">
            <a:extLst>
              <a:ext uri="{FF2B5EF4-FFF2-40B4-BE49-F238E27FC236}">
                <a16:creationId xmlns:a16="http://schemas.microsoft.com/office/drawing/2014/main" id="{FFB6C478-F1E8-B8D1-E003-03D8E76F98F2}"/>
              </a:ext>
            </a:extLst>
          </p:cNvPr>
          <p:cNvPicPr>
            <a:picLocks noChangeAspect="1"/>
          </p:cNvPicPr>
          <p:nvPr/>
        </p:nvPicPr>
        <p:blipFill>
          <a:blip r:embed="rId4"/>
          <a:stretch>
            <a:fillRect/>
          </a:stretch>
        </p:blipFill>
        <p:spPr>
          <a:xfrm>
            <a:off x="10150218" y="1819447"/>
            <a:ext cx="1714500" cy="2184400"/>
          </a:xfrm>
          <a:prstGeom prst="rect">
            <a:avLst/>
          </a:prstGeom>
          <a:ln>
            <a:solidFill>
              <a:schemeClr val="tx1"/>
            </a:solidFill>
          </a:ln>
        </p:spPr>
      </p:pic>
    </p:spTree>
    <p:extLst>
      <p:ext uri="{BB962C8B-B14F-4D97-AF65-F5344CB8AC3E}">
        <p14:creationId xmlns:p14="http://schemas.microsoft.com/office/powerpoint/2010/main" val="22103056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7A8D12-FE02-5656-A567-96D493AACC1C}"/>
              </a:ext>
            </a:extLst>
          </p:cNvPr>
          <p:cNvSpPr>
            <a:spLocks noGrp="1"/>
          </p:cNvSpPr>
          <p:nvPr>
            <p:ph type="title"/>
          </p:nvPr>
        </p:nvSpPr>
        <p:spPr/>
        <p:txBody>
          <a:bodyPr/>
          <a:lstStyle/>
          <a:p>
            <a:r>
              <a:rPr lang="en-US" dirty="0"/>
              <a:t>Catalog </a:t>
            </a:r>
            <a:r>
              <a:rPr lang="en-US" i="1" dirty="0"/>
              <a:t>break</a:t>
            </a:r>
            <a:r>
              <a:rPr lang="en-US" dirty="0"/>
              <a:t> verb frames: </a:t>
            </a:r>
            <a:r>
              <a:rPr lang="en-US" b="1" dirty="0"/>
              <a:t>T1</a:t>
            </a:r>
          </a:p>
        </p:txBody>
      </p:sp>
      <p:sp>
        <p:nvSpPr>
          <p:cNvPr id="3" name="Content Placeholder 2">
            <a:extLst>
              <a:ext uri="{FF2B5EF4-FFF2-40B4-BE49-F238E27FC236}">
                <a16:creationId xmlns:a16="http://schemas.microsoft.com/office/drawing/2014/main" id="{971DE9FC-96DA-08F7-D15A-9B6A734D050F}"/>
              </a:ext>
            </a:extLst>
          </p:cNvPr>
          <p:cNvSpPr>
            <a:spLocks noGrp="1"/>
          </p:cNvSpPr>
          <p:nvPr>
            <p:ph idx="1"/>
          </p:nvPr>
        </p:nvSpPr>
        <p:spPr>
          <a:xfrm>
            <a:off x="838200" y="1825625"/>
            <a:ext cx="10913076" cy="4351338"/>
          </a:xfrm>
        </p:spPr>
        <p:txBody>
          <a:bodyPr>
            <a:normAutofit fontScale="40000" lnSpcReduction="20000"/>
          </a:bodyPr>
          <a:lstStyle/>
          <a:p>
            <a:r>
              <a:rPr lang="en-US" sz="6000" dirty="0"/>
              <a:t>Collect signature strings into a list, count the number of occurrences.</a:t>
            </a:r>
          </a:p>
          <a:p>
            <a:pPr>
              <a:buNone/>
            </a:pPr>
            <a:r>
              <a:rPr lang="en-US" b="1" dirty="0">
                <a:solidFill>
                  <a:srgbClr val="C814C9"/>
                </a:solidFill>
                <a:effectLst/>
                <a:latin typeface="Menlo" panose="020B0609030804020204" pitchFamily="49" charset="0"/>
              </a:rPr>
              <a:t>&gt;&gt;&gt; </a:t>
            </a:r>
            <a:r>
              <a:rPr lang="en-US" dirty="0" err="1">
                <a:solidFill>
                  <a:srgbClr val="000000"/>
                </a:solidFill>
                <a:effectLst/>
                <a:latin typeface="Menlo" panose="020B0609030804020204" pitchFamily="49" charset="0"/>
              </a:rPr>
              <a:t>break_sigs</a:t>
            </a:r>
            <a:endParaRPr lang="en-US" dirty="0">
              <a:solidFill>
                <a:srgbClr val="000000"/>
              </a:solidFill>
              <a:effectLst/>
              <a:latin typeface="Menlo" panose="020B0609030804020204" pitchFamily="49" charset="0"/>
            </a:endParaRPr>
          </a:p>
          <a:p>
            <a:pPr marL="0" indent="0">
              <a:buNone/>
            </a:pPr>
            <a:r>
              <a:rPr lang="en-US" dirty="0">
                <a:latin typeface="Menlo" panose="020B0609030804020204" pitchFamily="49" charset="0"/>
                <a:ea typeface="Menlo" panose="020B0609030804020204" pitchFamily="49" charset="0"/>
                <a:cs typeface="Menlo" panose="020B0609030804020204" pitchFamily="49" charset="0"/>
              </a:rPr>
              <a:t>['break ADVP SBAR', 'break NP', 'break PP SBAR', 'break PRT PP', 'break PRT', 'break NP', 'break PRT NP', 'break NP', 'break', 'break , SBAR', 'break PRT', 'break PP', 'break PRT NP', 'break NP PP', 'break NP', 'break PRT NP', 'break PRT ADVP', 'break ADVP PP', 'break S', 'break PP', 'break PP ADVP', 'break NP PP', 'break NP', 'break PP', 'break NP', 'break PRT PP , PP', 'VBP CC break NP PP', 'break NP', "`` break '' CONJP VBZ SBAR", 'break PP ADVP', 'break PRT NP', 'break PRT PP ADVP', 'break ADVP', 'break ADVP', 'break NP', 'break NP PRT', 'break PP', 'break PP', 'break NP', 'break PRT NP PP', 'break NP ADVP', 'break NP S', 'break PP', 'ADVP break PRT ADVP', 'break NP ADVP', 'break NP PP', 'break NP', 'break NP', 'break PP , S', 'break PRT', 'break PRT PP SBAR', 'break NP', 'break NP', 'break NP', 'break PP PP', 'break NP', 'break PP', 'break NP', 'break NP', 'break ADVP', 'break NP PRT', 'break PP , S', 'break PP PP', 'break NP PP', 'break S PP , VP', 'break PP PP', 'break PP', 'break NP PP', 'break NP', 'break PP NP', 'break PRT , S', 'break PRT PP', 'break PRT ADVP : `` NP', 'break ADVP', 'break NP', 'break NP PP', 'break NP S , S', 'break NP PP', 'break PRT NP', 'break PRT , S', 'break PRT PP', 'break NP PP', 'ADVP break NP', 'break NP', 'break PRT S', 'break ADVP NP PP', 'break NP', 'break NP', 'break ADVP', 'break NP ADVP', 'break PRT', 'break NP', 'break NP', 'break', 'break ADVP PP SBAR ADVP', 'break', 'break NP', 'break NP', 'break NP NP', 'break PRT NP', 'break NP', 'break PRT PP', 'break NP ADVP', 'break PP PP', 'break PP PP', 'break PRT NP , SBAR', 'break PRT NP PP', 'break PP', 'break PP , S', 'break PP', 'break PRT NP', 'break NP SBAR', 'break NP', 'break NP', "break ADVP '' PP", 'break PP , S', 'break NP', 'break NP', 'ADVP break NP S', 'break NP', 'break PRT PP', 'ADVP break ADVP PP', 'break NP NP', 'break PRT NP', 'break PRT', 'break PRT ADVP', 'break NP', 'break ADVP', 'break NP', 'break NP', 'break ADVP PP', 'break PRT NP PP', 'break NP SBAR', 'break ADVP', 'break NP SBAR', 'break NP', 'break NP', 'break ADVP PP', 'break NP', 'break PRT NP', 'break PRT NP', 'break', 'ADVP break ADJP NP , SBAR', 'break', 'break ADVP PP PP', 'break PRT', 'break PRT NP ADVP', 'break', 'break PRT NP', 'break PRT', 'break PRT NP', 'break PRT NP', 'ADVP break ADVP PP', 'break ADVP ADVP', 'break NP', 'break NP PP', 'RB VB CC break NP', 'break PRT', 'break NP PP', 'break PRT NP SBAR', 'break PRT', 'break NP PP', 'break NP', 'break PRT NP', 'break PP', 'break NP', 'break NP PP', 'break PRT NP', 'break PP', 'break NP', 'break PRT NP PP , S', 'break PRT', 'break PRT NP SBAR', 'break NP , S', 'break NP', 'break PRT', 'break PRT NP', 'break PP S', 'break PRT', 'break NP', 'break S', 'break PRT NP', 'break PP', 'break NP S', 'break PRT PP', 'break ADVP', 'break NP ADVP', 'break NP', 'break NP PP', 'break NP', 'break NP ADVP', 'break NP', 'break NP PP', 'break NP', 'break NP', 'break NP', 'break NP', 'break PP', 'break PRT UCP', 'break PRT', 'break NP PP', 'break ADJP PP', 'break NP', 'break PRT PP', 'break PP', 'break ADVP', 'break NP', 'ADVP break ADVP', 'break PRT ADVP', 'break NP PP', 'break PRT NP S', 'break PRT PP', 'break PRT PP', 'break PRT NP', 'break NP', 'break PP', 'break PP ADVP ADVP', 'break ADVP', 'break NP PP', 'break NP', 'break PRT PP', 'break PRT', 'break PP SBAR', 'break PRT NP ADVP PP , SBAR']</a:t>
            </a:r>
          </a:p>
        </p:txBody>
      </p:sp>
    </p:spTree>
    <p:extLst>
      <p:ext uri="{BB962C8B-B14F-4D97-AF65-F5344CB8AC3E}">
        <p14:creationId xmlns:p14="http://schemas.microsoft.com/office/powerpoint/2010/main" val="1818502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192DDD-CDA3-6C7A-8932-0B360342B4ED}"/>
              </a:ext>
            </a:extLst>
          </p:cNvPr>
          <p:cNvSpPr>
            <a:spLocks noGrp="1"/>
          </p:cNvSpPr>
          <p:nvPr>
            <p:ph type="title"/>
          </p:nvPr>
        </p:nvSpPr>
        <p:spPr/>
        <p:txBody>
          <a:bodyPr/>
          <a:lstStyle/>
          <a:p>
            <a:r>
              <a:rPr lang="en-US" dirty="0"/>
              <a:t>Childes Database: </a:t>
            </a:r>
            <a:r>
              <a:rPr lang="en-US" sz="4000" dirty="0">
                <a:latin typeface="Menlo" panose="020B0609030804020204" pitchFamily="49" charset="0"/>
                <a:ea typeface="Menlo" panose="020B0609030804020204" pitchFamily="49" charset="0"/>
                <a:cs typeface="Menlo" panose="020B0609030804020204" pitchFamily="49" charset="0"/>
              </a:rPr>
              <a:t>spacy</a:t>
            </a:r>
            <a:r>
              <a:rPr lang="en-US" dirty="0"/>
              <a:t> tokenization 3</a:t>
            </a:r>
          </a:p>
        </p:txBody>
      </p:sp>
      <p:pic>
        <p:nvPicPr>
          <p:cNvPr id="6" name="Content Placeholder 5" descr="Diagram, schematic&#10;&#10;Description automatically generated">
            <a:extLst>
              <a:ext uri="{FF2B5EF4-FFF2-40B4-BE49-F238E27FC236}">
                <a16:creationId xmlns:a16="http://schemas.microsoft.com/office/drawing/2014/main" id="{AF9561AF-8F31-8CC1-E322-67A22192597B}"/>
              </a:ext>
            </a:extLst>
          </p:cNvPr>
          <p:cNvPicPr>
            <a:picLocks noGrp="1" noChangeAspect="1"/>
          </p:cNvPicPr>
          <p:nvPr>
            <p:ph sz="half" idx="1"/>
          </p:nvPr>
        </p:nvPicPr>
        <p:blipFill>
          <a:blip r:embed="rId2"/>
          <a:stretch>
            <a:fillRect/>
          </a:stretch>
        </p:blipFill>
        <p:spPr>
          <a:xfrm>
            <a:off x="838200" y="1825625"/>
            <a:ext cx="5181600" cy="2665479"/>
          </a:xfrm>
          <a:ln>
            <a:solidFill>
              <a:schemeClr val="tx1"/>
            </a:solidFill>
          </a:ln>
        </p:spPr>
      </p:pic>
      <p:pic>
        <p:nvPicPr>
          <p:cNvPr id="8" name="Content Placeholder 7" descr="Chart&#10;&#10;Description automatically generated with medium confidence">
            <a:extLst>
              <a:ext uri="{FF2B5EF4-FFF2-40B4-BE49-F238E27FC236}">
                <a16:creationId xmlns:a16="http://schemas.microsoft.com/office/drawing/2014/main" id="{CEF9BB2A-EDE3-FC73-8B41-E49AD8D80484}"/>
              </a:ext>
            </a:extLst>
          </p:cNvPr>
          <p:cNvPicPr>
            <a:picLocks noGrp="1" noChangeAspect="1"/>
          </p:cNvPicPr>
          <p:nvPr>
            <p:ph sz="half" idx="2"/>
          </p:nvPr>
        </p:nvPicPr>
        <p:blipFill>
          <a:blip r:embed="rId3"/>
          <a:stretch>
            <a:fillRect/>
          </a:stretch>
        </p:blipFill>
        <p:spPr>
          <a:xfrm>
            <a:off x="6172202" y="1825625"/>
            <a:ext cx="4089400" cy="1905000"/>
          </a:xfrm>
          <a:ln>
            <a:solidFill>
              <a:schemeClr val="tx1"/>
            </a:solidFill>
          </a:ln>
        </p:spPr>
      </p:pic>
      <p:pic>
        <p:nvPicPr>
          <p:cNvPr id="10" name="Picture 9" descr="Chart&#10;&#10;Description automatically generated">
            <a:extLst>
              <a:ext uri="{FF2B5EF4-FFF2-40B4-BE49-F238E27FC236}">
                <a16:creationId xmlns:a16="http://schemas.microsoft.com/office/drawing/2014/main" id="{20195F8E-0637-614C-D8A7-9A67FF877FF1}"/>
              </a:ext>
            </a:extLst>
          </p:cNvPr>
          <p:cNvPicPr>
            <a:picLocks noChangeAspect="1"/>
          </p:cNvPicPr>
          <p:nvPr/>
        </p:nvPicPr>
        <p:blipFill>
          <a:blip r:embed="rId4"/>
          <a:stretch>
            <a:fillRect/>
          </a:stretch>
        </p:blipFill>
        <p:spPr>
          <a:xfrm>
            <a:off x="838200" y="4607648"/>
            <a:ext cx="3835400" cy="1803400"/>
          </a:xfrm>
          <a:prstGeom prst="rect">
            <a:avLst/>
          </a:prstGeom>
          <a:ln>
            <a:solidFill>
              <a:schemeClr val="tx1"/>
            </a:solidFill>
          </a:ln>
        </p:spPr>
      </p:pic>
      <p:pic>
        <p:nvPicPr>
          <p:cNvPr id="12" name="Picture 11" descr="Diagram&#10;&#10;Description automatically generated">
            <a:extLst>
              <a:ext uri="{FF2B5EF4-FFF2-40B4-BE49-F238E27FC236}">
                <a16:creationId xmlns:a16="http://schemas.microsoft.com/office/drawing/2014/main" id="{C82D2355-8F8F-8A30-8B79-F238E4AB59F1}"/>
              </a:ext>
            </a:extLst>
          </p:cNvPr>
          <p:cNvPicPr>
            <a:picLocks noChangeAspect="1"/>
          </p:cNvPicPr>
          <p:nvPr/>
        </p:nvPicPr>
        <p:blipFill>
          <a:blip r:embed="rId5"/>
          <a:stretch>
            <a:fillRect/>
          </a:stretch>
        </p:blipFill>
        <p:spPr>
          <a:xfrm>
            <a:off x="4799725" y="4607648"/>
            <a:ext cx="1625600" cy="1397000"/>
          </a:xfrm>
          <a:prstGeom prst="rect">
            <a:avLst/>
          </a:prstGeom>
          <a:ln>
            <a:solidFill>
              <a:schemeClr val="tx1"/>
            </a:solidFill>
          </a:ln>
        </p:spPr>
      </p:pic>
      <p:pic>
        <p:nvPicPr>
          <p:cNvPr id="14" name="Picture 13" descr="Chart, radar chart&#10;&#10;Description automatically generated">
            <a:extLst>
              <a:ext uri="{FF2B5EF4-FFF2-40B4-BE49-F238E27FC236}">
                <a16:creationId xmlns:a16="http://schemas.microsoft.com/office/drawing/2014/main" id="{76AEA13B-85BF-EBC2-F682-A4B98E678FC6}"/>
              </a:ext>
            </a:extLst>
          </p:cNvPr>
          <p:cNvPicPr>
            <a:picLocks noChangeAspect="1"/>
          </p:cNvPicPr>
          <p:nvPr/>
        </p:nvPicPr>
        <p:blipFill>
          <a:blip r:embed="rId6"/>
          <a:stretch>
            <a:fillRect/>
          </a:stretch>
        </p:blipFill>
        <p:spPr>
          <a:xfrm>
            <a:off x="6551450" y="4574837"/>
            <a:ext cx="2222500" cy="1803400"/>
          </a:xfrm>
          <a:prstGeom prst="rect">
            <a:avLst/>
          </a:prstGeom>
          <a:ln>
            <a:solidFill>
              <a:schemeClr val="tx1"/>
            </a:solidFill>
          </a:ln>
        </p:spPr>
      </p:pic>
      <p:pic>
        <p:nvPicPr>
          <p:cNvPr id="16" name="Picture 15" descr="Chart, radar chart&#10;&#10;Description automatically generated">
            <a:extLst>
              <a:ext uri="{FF2B5EF4-FFF2-40B4-BE49-F238E27FC236}">
                <a16:creationId xmlns:a16="http://schemas.microsoft.com/office/drawing/2014/main" id="{A4BB458A-DF13-416E-01C4-875C4683779C}"/>
              </a:ext>
            </a:extLst>
          </p:cNvPr>
          <p:cNvPicPr>
            <a:picLocks noChangeAspect="1"/>
          </p:cNvPicPr>
          <p:nvPr/>
        </p:nvPicPr>
        <p:blipFill>
          <a:blip r:embed="rId7"/>
          <a:stretch>
            <a:fillRect/>
          </a:stretch>
        </p:blipFill>
        <p:spPr>
          <a:xfrm>
            <a:off x="8900075" y="4553816"/>
            <a:ext cx="3073400" cy="1803400"/>
          </a:xfrm>
          <a:prstGeom prst="rect">
            <a:avLst/>
          </a:prstGeom>
          <a:ln>
            <a:solidFill>
              <a:schemeClr val="tx1"/>
            </a:solidFill>
          </a:ln>
        </p:spPr>
      </p:pic>
    </p:spTree>
    <p:extLst>
      <p:ext uri="{BB962C8B-B14F-4D97-AF65-F5344CB8AC3E}">
        <p14:creationId xmlns:p14="http://schemas.microsoft.com/office/powerpoint/2010/main" val="25411618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Flowchart: Document 10">
            <a:extLst>
              <a:ext uri="{FF2B5EF4-FFF2-40B4-BE49-F238E27FC236}">
                <a16:creationId xmlns:a16="http://schemas.microsoft.com/office/drawing/2014/main" id="{D12DDE76-C203-4047-9998-63900085B5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175" y="0"/>
            <a:ext cx="3248025" cy="3400426"/>
          </a:xfrm>
          <a:prstGeom prst="flowChartDocument">
            <a:avLst/>
          </a:prstGeom>
          <a:solidFill>
            <a:srgbClr val="554B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7D2313E-032C-9BE0-3881-A6DD69473FA9}"/>
              </a:ext>
            </a:extLst>
          </p:cNvPr>
          <p:cNvSpPr>
            <a:spLocks noGrp="1"/>
          </p:cNvSpPr>
          <p:nvPr>
            <p:ph type="title"/>
          </p:nvPr>
        </p:nvSpPr>
        <p:spPr>
          <a:xfrm>
            <a:off x="838200" y="171162"/>
            <a:ext cx="2840182" cy="2371148"/>
          </a:xfrm>
        </p:spPr>
        <p:txBody>
          <a:bodyPr vert="horz" lIns="91440" tIns="45720" rIns="91440" bIns="45720" rtlCol="0" anchor="ctr">
            <a:normAutofit/>
          </a:bodyPr>
          <a:lstStyle/>
          <a:p>
            <a:r>
              <a:rPr lang="en-US" sz="3200" kern="1200">
                <a:solidFill>
                  <a:srgbClr val="FFFFFF"/>
                </a:solidFill>
                <a:latin typeface="+mj-lt"/>
                <a:ea typeface="+mj-ea"/>
                <a:cs typeface="+mj-cs"/>
              </a:rPr>
              <a:t>Childes Database: frame distribution</a:t>
            </a:r>
          </a:p>
        </p:txBody>
      </p:sp>
      <p:pic>
        <p:nvPicPr>
          <p:cNvPr id="6" name="Content Placeholder 5">
            <a:extLst>
              <a:ext uri="{FF2B5EF4-FFF2-40B4-BE49-F238E27FC236}">
                <a16:creationId xmlns:a16="http://schemas.microsoft.com/office/drawing/2014/main" id="{57E7449D-8DEB-E2D9-915A-E3B4513C9C32}"/>
              </a:ext>
            </a:extLst>
          </p:cNvPr>
          <p:cNvPicPr>
            <a:picLocks noGrp="1" noChangeAspect="1"/>
          </p:cNvPicPr>
          <p:nvPr>
            <p:ph idx="1"/>
          </p:nvPr>
        </p:nvPicPr>
        <p:blipFill>
          <a:blip r:embed="rId2"/>
          <a:stretch>
            <a:fillRect/>
          </a:stretch>
        </p:blipFill>
        <p:spPr>
          <a:xfrm>
            <a:off x="3124614" y="271082"/>
            <a:ext cx="8429211" cy="6258688"/>
          </a:xfrm>
          <a:prstGeom prst="rect">
            <a:avLst/>
          </a:prstGeom>
        </p:spPr>
      </p:pic>
    </p:spTree>
    <p:extLst>
      <p:ext uri="{BB962C8B-B14F-4D97-AF65-F5344CB8AC3E}">
        <p14:creationId xmlns:p14="http://schemas.microsoft.com/office/powerpoint/2010/main" val="4287799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653522D-719B-181B-A4B6-DCC023F0C6D1}"/>
              </a:ext>
            </a:extLst>
          </p:cNvPr>
          <p:cNvSpPr>
            <a:spLocks noGrp="1"/>
          </p:cNvSpPr>
          <p:nvPr>
            <p:ph type="title"/>
          </p:nvPr>
        </p:nvSpPr>
        <p:spPr/>
        <p:txBody>
          <a:bodyPr/>
          <a:lstStyle/>
          <a:p>
            <a:r>
              <a:rPr lang="en-US" i="1" dirty="0"/>
              <a:t>Break</a:t>
            </a:r>
            <a:r>
              <a:rPr lang="en-US" dirty="0"/>
              <a:t> verb frames</a:t>
            </a:r>
          </a:p>
        </p:txBody>
      </p:sp>
      <p:sp>
        <p:nvSpPr>
          <p:cNvPr id="5" name="Text Placeholder 4">
            <a:extLst>
              <a:ext uri="{FF2B5EF4-FFF2-40B4-BE49-F238E27FC236}">
                <a16:creationId xmlns:a16="http://schemas.microsoft.com/office/drawing/2014/main" id="{2C597B43-D68F-CBEA-0647-D7499E3939FE}"/>
              </a:ext>
            </a:extLst>
          </p:cNvPr>
          <p:cNvSpPr>
            <a:spLocks noGrp="1"/>
          </p:cNvSpPr>
          <p:nvPr>
            <p:ph type="body" idx="1"/>
          </p:nvPr>
        </p:nvSpPr>
        <p:spPr>
          <a:xfrm>
            <a:off x="839788" y="1681163"/>
            <a:ext cx="5157787" cy="435872"/>
          </a:xfrm>
        </p:spPr>
        <p:txBody>
          <a:bodyPr/>
          <a:lstStyle/>
          <a:p>
            <a:r>
              <a:rPr lang="en-US" dirty="0"/>
              <a:t>Childes database</a:t>
            </a:r>
          </a:p>
        </p:txBody>
      </p:sp>
      <p:sp>
        <p:nvSpPr>
          <p:cNvPr id="7" name="Text Placeholder 6">
            <a:extLst>
              <a:ext uri="{FF2B5EF4-FFF2-40B4-BE49-F238E27FC236}">
                <a16:creationId xmlns:a16="http://schemas.microsoft.com/office/drawing/2014/main" id="{7BE5C11D-8C0A-F704-B349-7651514DFBE9}"/>
              </a:ext>
            </a:extLst>
          </p:cNvPr>
          <p:cNvSpPr>
            <a:spLocks noGrp="1"/>
          </p:cNvSpPr>
          <p:nvPr>
            <p:ph type="body" sz="quarter" idx="3"/>
          </p:nvPr>
        </p:nvSpPr>
        <p:spPr>
          <a:xfrm>
            <a:off x="6172200" y="1681163"/>
            <a:ext cx="5183188" cy="435872"/>
          </a:xfrm>
        </p:spPr>
        <p:txBody>
          <a:bodyPr/>
          <a:lstStyle/>
          <a:p>
            <a:r>
              <a:rPr lang="en-US" dirty="0" err="1"/>
              <a:t>ptb</a:t>
            </a:r>
            <a:r>
              <a:rPr lang="en-US" dirty="0"/>
              <a:t> </a:t>
            </a:r>
          </a:p>
        </p:txBody>
      </p:sp>
      <p:pic>
        <p:nvPicPr>
          <p:cNvPr id="8" name="Content Placeholder 7">
            <a:extLst>
              <a:ext uri="{FF2B5EF4-FFF2-40B4-BE49-F238E27FC236}">
                <a16:creationId xmlns:a16="http://schemas.microsoft.com/office/drawing/2014/main" id="{AB04758A-FFCD-2FD3-A20E-5DCEC79A0011}"/>
              </a:ext>
            </a:extLst>
          </p:cNvPr>
          <p:cNvPicPr>
            <a:picLocks noGrp="1" noChangeAspect="1"/>
          </p:cNvPicPr>
          <p:nvPr>
            <p:ph sz="quarter" idx="4"/>
          </p:nvPr>
        </p:nvPicPr>
        <p:blipFill>
          <a:blip r:embed="rId2"/>
          <a:stretch>
            <a:fillRect/>
          </a:stretch>
        </p:blipFill>
        <p:spPr>
          <a:xfrm>
            <a:off x="6194426" y="2054127"/>
            <a:ext cx="4973209" cy="4438748"/>
          </a:xfrm>
          <a:prstGeom prst="rect">
            <a:avLst/>
          </a:prstGeom>
        </p:spPr>
      </p:pic>
      <p:pic>
        <p:nvPicPr>
          <p:cNvPr id="14" name="Content Placeholder 13">
            <a:extLst>
              <a:ext uri="{FF2B5EF4-FFF2-40B4-BE49-F238E27FC236}">
                <a16:creationId xmlns:a16="http://schemas.microsoft.com/office/drawing/2014/main" id="{D14495B3-299F-0666-80BE-5489B73B5FB6}"/>
              </a:ext>
            </a:extLst>
          </p:cNvPr>
          <p:cNvPicPr>
            <a:picLocks noGrp="1" noChangeAspect="1"/>
          </p:cNvPicPr>
          <p:nvPr>
            <p:ph sz="half" idx="2"/>
          </p:nvPr>
        </p:nvPicPr>
        <p:blipFill>
          <a:blip r:embed="rId3"/>
          <a:stretch>
            <a:fillRect/>
          </a:stretch>
        </p:blipFill>
        <p:spPr>
          <a:xfrm>
            <a:off x="756985" y="2270295"/>
            <a:ext cx="5415215" cy="4019293"/>
          </a:xfrm>
          <a:prstGeom prst="rect">
            <a:avLst/>
          </a:prstGeom>
        </p:spPr>
      </p:pic>
    </p:spTree>
    <p:extLst>
      <p:ext uri="{BB962C8B-B14F-4D97-AF65-F5344CB8AC3E}">
        <p14:creationId xmlns:p14="http://schemas.microsoft.com/office/powerpoint/2010/main" val="7361803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4043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Content Placeholder 8">
            <a:extLst>
              <a:ext uri="{FF2B5EF4-FFF2-40B4-BE49-F238E27FC236}">
                <a16:creationId xmlns:a16="http://schemas.microsoft.com/office/drawing/2014/main" id="{6740A0FB-1B30-466C-687A-B60AA6D631DA}"/>
              </a:ext>
            </a:extLst>
          </p:cNvPr>
          <p:cNvPicPr>
            <a:picLocks noGrp="1" noChangeAspect="1"/>
          </p:cNvPicPr>
          <p:nvPr>
            <p:ph idx="1"/>
          </p:nvPr>
        </p:nvPicPr>
        <p:blipFill>
          <a:blip r:embed="rId2">
            <a:extLst>
              <a:ext uri="{BEBA8EAE-BF5A-486C-A8C5-ECC9F3942E4B}">
                <a14:imgProps xmlns:a14="http://schemas.microsoft.com/office/drawing/2010/main">
                  <a14:imgLayer r:embed="rId3">
                    <a14:imgEffect>
                      <a14:brightnessContrast bright="20000"/>
                    </a14:imgEffect>
                  </a14:imgLayer>
                </a14:imgProps>
              </a:ext>
            </a:extLst>
          </a:blip>
          <a:stretch>
            <a:fillRect/>
          </a:stretch>
        </p:blipFill>
        <p:spPr>
          <a:xfrm>
            <a:off x="2760052" y="1136822"/>
            <a:ext cx="9431948" cy="5140411"/>
          </a:xfrm>
          <a:prstGeom prst="rect">
            <a:avLst/>
          </a:prstGeom>
        </p:spPr>
      </p:pic>
      <p:sp>
        <p:nvSpPr>
          <p:cNvPr id="2" name="Title 1">
            <a:extLst>
              <a:ext uri="{FF2B5EF4-FFF2-40B4-BE49-F238E27FC236}">
                <a16:creationId xmlns:a16="http://schemas.microsoft.com/office/drawing/2014/main" id="{A3EC93BB-CCD1-D473-D8D1-376BCDB554F7}"/>
              </a:ext>
            </a:extLst>
          </p:cNvPr>
          <p:cNvSpPr>
            <a:spLocks noGrp="1"/>
          </p:cNvSpPr>
          <p:nvPr>
            <p:ph type="title"/>
          </p:nvPr>
        </p:nvSpPr>
        <p:spPr>
          <a:xfrm>
            <a:off x="257021" y="2074362"/>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kern="1200">
                <a:solidFill>
                  <a:srgbClr val="FFFFFF"/>
                </a:solidFill>
                <a:latin typeface="+mj-lt"/>
                <a:ea typeface="+mj-ea"/>
                <a:cs typeface="+mj-cs"/>
              </a:rPr>
              <a:t>What other verbs? Class discussion</a:t>
            </a:r>
          </a:p>
        </p:txBody>
      </p:sp>
    </p:spTree>
    <p:extLst>
      <p:ext uri="{BB962C8B-B14F-4D97-AF65-F5344CB8AC3E}">
        <p14:creationId xmlns:p14="http://schemas.microsoft.com/office/powerpoint/2010/main" val="11459612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27BAF-13AC-DDAF-6E7A-6690DED2A5C5}"/>
              </a:ext>
            </a:extLst>
          </p:cNvPr>
          <p:cNvSpPr>
            <a:spLocks noGrp="1"/>
          </p:cNvSpPr>
          <p:nvPr>
            <p:ph type="title"/>
          </p:nvPr>
        </p:nvSpPr>
        <p:spPr/>
        <p:txBody>
          <a:bodyPr/>
          <a:lstStyle/>
          <a:p>
            <a:r>
              <a:rPr lang="en-US" dirty="0"/>
              <a:t>Catalog </a:t>
            </a:r>
            <a:r>
              <a:rPr lang="en-US" i="1" dirty="0"/>
              <a:t>break</a:t>
            </a:r>
            <a:r>
              <a:rPr lang="en-US" dirty="0"/>
              <a:t> verb frames: </a:t>
            </a:r>
            <a:r>
              <a:rPr lang="en-US" b="1" dirty="0"/>
              <a:t>T2-T3</a:t>
            </a:r>
          </a:p>
        </p:txBody>
      </p:sp>
      <p:sp>
        <p:nvSpPr>
          <p:cNvPr id="3" name="Content Placeholder 2">
            <a:extLst>
              <a:ext uri="{FF2B5EF4-FFF2-40B4-BE49-F238E27FC236}">
                <a16:creationId xmlns:a16="http://schemas.microsoft.com/office/drawing/2014/main" id="{FCF01F83-44EF-63C9-A640-B66FE8475D38}"/>
              </a:ext>
            </a:extLst>
          </p:cNvPr>
          <p:cNvSpPr>
            <a:spLocks noGrp="1"/>
          </p:cNvSpPr>
          <p:nvPr>
            <p:ph idx="1"/>
          </p:nvPr>
        </p:nvSpPr>
        <p:spPr/>
        <p:txBody>
          <a:bodyPr>
            <a:normAutofit fontScale="92500" lnSpcReduction="20000"/>
          </a:bodyPr>
          <a:lstStyle/>
          <a:p>
            <a:pPr>
              <a:buNone/>
            </a:pPr>
            <a:r>
              <a:rPr lang="en-US" b="1" dirty="0">
                <a:solidFill>
                  <a:srgbClr val="C814C9"/>
                </a:solidFill>
                <a:effectLst/>
                <a:latin typeface="Menlo" panose="020B0609030804020204" pitchFamily="49" charset="0"/>
              </a:rPr>
              <a:t>&gt;&gt;&gt; </a:t>
            </a:r>
            <a:r>
              <a:rPr lang="en-US" dirty="0">
                <a:solidFill>
                  <a:srgbClr val="000000"/>
                </a:solidFill>
                <a:effectLst/>
                <a:latin typeface="Menlo" panose="020B0609030804020204" pitchFamily="49" charset="0"/>
              </a:rPr>
              <a:t>import </a:t>
            </a:r>
            <a:r>
              <a:rPr lang="en-US" dirty="0" err="1">
                <a:solidFill>
                  <a:srgbClr val="000000"/>
                </a:solidFill>
                <a:effectLst/>
                <a:latin typeface="Menlo" panose="020B0609030804020204" pitchFamily="49" charset="0"/>
              </a:rPr>
              <a:t>nltk</a:t>
            </a:r>
            <a:endParaRPr lang="en-US" dirty="0">
              <a:solidFill>
                <a:srgbClr val="000000"/>
              </a:solidFill>
              <a:effectLst/>
              <a:latin typeface="Menlo" panose="020B0609030804020204" pitchFamily="49" charset="0"/>
            </a:endParaRPr>
          </a:p>
          <a:p>
            <a:pPr>
              <a:buNone/>
            </a:pPr>
            <a:r>
              <a:rPr lang="en-US" b="1" dirty="0">
                <a:solidFill>
                  <a:srgbClr val="C814C9"/>
                </a:solidFill>
                <a:effectLst/>
                <a:latin typeface="Menlo" panose="020B0609030804020204" pitchFamily="49" charset="0"/>
              </a:rPr>
              <a:t>&gt;&gt;&gt; </a:t>
            </a:r>
            <a:r>
              <a:rPr lang="en-US" dirty="0" err="1">
                <a:solidFill>
                  <a:srgbClr val="000000"/>
                </a:solidFill>
                <a:effectLst/>
                <a:latin typeface="Menlo" panose="020B0609030804020204" pitchFamily="49" charset="0"/>
              </a:rPr>
              <a:t>fd</a:t>
            </a:r>
            <a:r>
              <a:rPr lang="en-US" dirty="0">
                <a:solidFill>
                  <a:srgbClr val="000000"/>
                </a:solidFill>
                <a:effectLst/>
                <a:latin typeface="Menlo" panose="020B0609030804020204" pitchFamily="49" charset="0"/>
              </a:rPr>
              <a:t> = </a:t>
            </a:r>
            <a:r>
              <a:rPr lang="en-US" dirty="0" err="1">
                <a:solidFill>
                  <a:srgbClr val="000000"/>
                </a:solidFill>
                <a:effectLst/>
                <a:latin typeface="Menlo" panose="020B0609030804020204" pitchFamily="49" charset="0"/>
              </a:rPr>
              <a:t>nltk.FreqDist</a:t>
            </a:r>
            <a:r>
              <a:rPr lang="en-US" dirty="0">
                <a:solidFill>
                  <a:srgbClr val="000000"/>
                </a:solidFill>
                <a:effectLst/>
                <a:latin typeface="Menlo" panose="020B0609030804020204" pitchFamily="49" charset="0"/>
              </a:rPr>
              <a:t>(</a:t>
            </a:r>
            <a:r>
              <a:rPr lang="en-US" dirty="0" err="1">
                <a:solidFill>
                  <a:srgbClr val="000000"/>
                </a:solidFill>
                <a:effectLst/>
                <a:latin typeface="Menlo" panose="020B0609030804020204" pitchFamily="49" charset="0"/>
              </a:rPr>
              <a:t>break_sigs</a:t>
            </a:r>
            <a:r>
              <a:rPr lang="en-US" dirty="0">
                <a:solidFill>
                  <a:srgbClr val="000000"/>
                </a:solidFill>
                <a:effectLst/>
                <a:latin typeface="Menlo" panose="020B0609030804020204" pitchFamily="49" charset="0"/>
              </a:rPr>
              <a:t>)</a:t>
            </a:r>
          </a:p>
          <a:p>
            <a:pPr>
              <a:buNone/>
            </a:pPr>
            <a:r>
              <a:rPr lang="en-US" b="1" dirty="0">
                <a:solidFill>
                  <a:srgbClr val="C814C9"/>
                </a:solidFill>
                <a:effectLst/>
                <a:latin typeface="Menlo" panose="020B0609030804020204" pitchFamily="49" charset="0"/>
              </a:rPr>
              <a:t>&gt;&gt;&gt; </a:t>
            </a:r>
            <a:r>
              <a:rPr lang="en-US" dirty="0" err="1">
                <a:solidFill>
                  <a:srgbClr val="000000"/>
                </a:solidFill>
                <a:effectLst/>
                <a:latin typeface="Menlo" panose="020B0609030804020204" pitchFamily="49" charset="0"/>
              </a:rPr>
              <a:t>fd</a:t>
            </a:r>
            <a:endParaRPr lang="en-US" dirty="0">
              <a:solidFill>
                <a:srgbClr val="C814C9"/>
              </a:solidFill>
              <a:effectLst/>
              <a:latin typeface="Menlo" panose="020B0609030804020204" pitchFamily="49" charset="0"/>
            </a:endParaRPr>
          </a:p>
          <a:p>
            <a:pPr>
              <a:buNone/>
            </a:pPr>
            <a:r>
              <a:rPr lang="en-US" dirty="0" err="1">
                <a:solidFill>
                  <a:srgbClr val="000000"/>
                </a:solidFill>
                <a:effectLst/>
                <a:latin typeface="Menlo" panose="020B0609030804020204" pitchFamily="49" charset="0"/>
              </a:rPr>
              <a:t>FreqDist</a:t>
            </a:r>
            <a:r>
              <a:rPr lang="en-US" dirty="0">
                <a:solidFill>
                  <a:srgbClr val="000000"/>
                </a:solidFill>
                <a:effectLst/>
                <a:latin typeface="Menlo" panose="020B0609030804020204" pitchFamily="49" charset="0"/>
              </a:rPr>
              <a:t>({'break NP': 55, 'break PRT NP': 18, 'break NP PP': 17, 'break PP': 16, 'break PRT': 14, 'break PRT PP': 10, 'break ADVP': 10, 'break': 6, 'break NP ADVP': 6, 'break PP PP': 5, ...})</a:t>
            </a:r>
          </a:p>
          <a:p>
            <a:pPr>
              <a:buNone/>
            </a:pPr>
            <a:r>
              <a:rPr lang="en-US" b="1" dirty="0">
                <a:solidFill>
                  <a:srgbClr val="C814C9"/>
                </a:solidFill>
                <a:effectLst/>
                <a:latin typeface="Menlo" panose="020B0609030804020204" pitchFamily="49" charset="0"/>
              </a:rPr>
              <a:t>&gt;&gt;&gt; </a:t>
            </a:r>
            <a:r>
              <a:rPr lang="en-US" dirty="0" err="1">
                <a:solidFill>
                  <a:srgbClr val="000000"/>
                </a:solidFill>
                <a:effectLst/>
                <a:latin typeface="Menlo" panose="020B0609030804020204" pitchFamily="49" charset="0"/>
              </a:rPr>
              <a:t>fd.most_common</a:t>
            </a:r>
            <a:r>
              <a:rPr lang="en-US" dirty="0">
                <a:solidFill>
                  <a:srgbClr val="000000"/>
                </a:solidFill>
                <a:effectLst/>
                <a:latin typeface="Menlo" panose="020B0609030804020204" pitchFamily="49" charset="0"/>
              </a:rPr>
              <a:t>(10)</a:t>
            </a:r>
          </a:p>
          <a:p>
            <a:pPr>
              <a:buNone/>
            </a:pPr>
            <a:r>
              <a:rPr lang="en-US" dirty="0">
                <a:solidFill>
                  <a:srgbClr val="000000"/>
                </a:solidFill>
                <a:effectLst/>
                <a:latin typeface="Menlo" panose="020B0609030804020204" pitchFamily="49" charset="0"/>
              </a:rPr>
              <a:t>[('break NP', 55), ('break PRT NP', 18), ('break NP PP', 17), ('break PP', 16), ('break PRT', 14), ('break PRT PP', 10), ('break ADVP', 10), ('break', 6), ('break NP ADVP', 6), ('break PP PP', 5)]</a:t>
            </a:r>
          </a:p>
        </p:txBody>
      </p:sp>
    </p:spTree>
    <p:extLst>
      <p:ext uri="{BB962C8B-B14F-4D97-AF65-F5344CB8AC3E}">
        <p14:creationId xmlns:p14="http://schemas.microsoft.com/office/powerpoint/2010/main" val="24606387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A51FDEB3-A068-EA81-FD96-AA71317DDED7}"/>
              </a:ext>
            </a:extLst>
          </p:cNvPr>
          <p:cNvPicPr>
            <a:picLocks noGrp="1" noChangeAspect="1"/>
          </p:cNvPicPr>
          <p:nvPr>
            <p:ph idx="1"/>
          </p:nvPr>
        </p:nvPicPr>
        <p:blipFill>
          <a:blip r:embed="rId2"/>
          <a:stretch>
            <a:fillRect/>
          </a:stretch>
        </p:blipFill>
        <p:spPr>
          <a:xfrm>
            <a:off x="2971672" y="506628"/>
            <a:ext cx="9018593" cy="6042454"/>
          </a:xfrm>
          <a:prstGeom prst="rect">
            <a:avLst/>
          </a:prstGeom>
        </p:spPr>
      </p:pic>
      <p:sp>
        <p:nvSpPr>
          <p:cNvPr id="2" name="Title 1">
            <a:extLst>
              <a:ext uri="{FF2B5EF4-FFF2-40B4-BE49-F238E27FC236}">
                <a16:creationId xmlns:a16="http://schemas.microsoft.com/office/drawing/2014/main" id="{5C977709-2106-F679-55D3-7251F0370941}"/>
              </a:ext>
            </a:extLst>
          </p:cNvPr>
          <p:cNvSpPr>
            <a:spLocks noGrp="1"/>
          </p:cNvSpPr>
          <p:nvPr>
            <p:ph type="title"/>
          </p:nvPr>
        </p:nvSpPr>
        <p:spPr>
          <a:xfrm>
            <a:off x="219318" y="2074362"/>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400" kern="1200" dirty="0">
                <a:solidFill>
                  <a:srgbClr val="FFFFFF"/>
                </a:solidFill>
                <a:latin typeface="+mj-lt"/>
                <a:ea typeface="+mj-ea"/>
                <a:cs typeface="+mj-cs"/>
              </a:rPr>
              <a:t>Catalog break verb frames: </a:t>
            </a:r>
            <a:r>
              <a:rPr lang="en-US" sz="2400" b="1" kern="1200" dirty="0">
                <a:solidFill>
                  <a:srgbClr val="FFFFFF"/>
                </a:solidFill>
                <a:latin typeface="+mj-lt"/>
                <a:ea typeface="+mj-ea"/>
                <a:cs typeface="+mj-cs"/>
              </a:rPr>
              <a:t>T4</a:t>
            </a:r>
          </a:p>
        </p:txBody>
      </p:sp>
      <p:sp>
        <p:nvSpPr>
          <p:cNvPr id="4" name="TextBox 3">
            <a:extLst>
              <a:ext uri="{FF2B5EF4-FFF2-40B4-BE49-F238E27FC236}">
                <a16:creationId xmlns:a16="http://schemas.microsoft.com/office/drawing/2014/main" id="{CDF34D86-E82C-4455-808C-8DD5F3BCA583}"/>
              </a:ext>
            </a:extLst>
          </p:cNvPr>
          <p:cNvSpPr txBox="1"/>
          <p:nvPr/>
        </p:nvSpPr>
        <p:spPr>
          <a:xfrm>
            <a:off x="5724026" y="776985"/>
            <a:ext cx="6100174" cy="147732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Menlo" panose="020B0609030804020204" pitchFamily="49" charset="0"/>
                <a:ea typeface="+mn-ea"/>
                <a:cs typeface="+mn-cs"/>
              </a:rPr>
              <a:t>&gt;&gt;&gt; </a:t>
            </a:r>
            <a:r>
              <a:rPr kumimoji="0" lang="en-US" sz="1800" b="0" i="0" u="none" strike="noStrike" kern="1200" cap="none" spc="0" normalizeH="0" baseline="0" noProof="0" dirty="0" err="1">
                <a:ln>
                  <a:noFill/>
                </a:ln>
                <a:solidFill>
                  <a:srgbClr val="000000"/>
                </a:solidFill>
                <a:effectLst/>
                <a:uLnTx/>
                <a:uFillTx/>
                <a:latin typeface="Menlo" panose="020B0609030804020204" pitchFamily="49" charset="0"/>
                <a:ea typeface="+mn-ea"/>
                <a:cs typeface="+mn-cs"/>
              </a:rPr>
              <a:t>fd.plot</a:t>
            </a:r>
            <a:r>
              <a:rPr kumimoji="0" lang="en-US" sz="1800" b="0" i="0" u="none" strike="noStrike" kern="1200" cap="none" spc="0" normalizeH="0" baseline="0" noProof="0" dirty="0">
                <a:ln>
                  <a:noFill/>
                </a:ln>
                <a:solidFill>
                  <a:srgbClr val="000000"/>
                </a:solidFill>
                <a:effectLst/>
                <a:uLnTx/>
                <a:uFillTx/>
                <a:latin typeface="Menlo" panose="020B0609030804020204" pitchFamily="49" charset="0"/>
                <a:ea typeface="+mn-ea"/>
                <a:cs typeface="+mn-cs"/>
              </a:rPr>
              <a:t>(20)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Menlo" panose="020B0609030804020204" pitchFamily="49" charset="0"/>
                <a:ea typeface="+mn-ea"/>
                <a:cs typeface="+mn-cs"/>
              </a:rPr>
              <a:t>&lt;Axes: </a:t>
            </a:r>
            <a:r>
              <a:rPr kumimoji="0" lang="en-US" sz="1800" b="0" i="0" u="none" strike="noStrike" kern="1200" cap="none" spc="0" normalizeH="0" baseline="0" noProof="0" dirty="0" err="1">
                <a:ln>
                  <a:noFill/>
                </a:ln>
                <a:solidFill>
                  <a:srgbClr val="000000"/>
                </a:solidFill>
                <a:effectLst/>
                <a:uLnTx/>
                <a:uFillTx/>
                <a:latin typeface="Menlo" panose="020B0609030804020204" pitchFamily="49" charset="0"/>
                <a:ea typeface="+mn-ea"/>
                <a:cs typeface="+mn-cs"/>
              </a:rPr>
              <a:t>xlabel</a:t>
            </a:r>
            <a:r>
              <a:rPr kumimoji="0" lang="en-US" sz="1800" b="0" i="0" u="none" strike="noStrike" kern="1200" cap="none" spc="0" normalizeH="0" baseline="0" noProof="0" dirty="0">
                <a:ln>
                  <a:noFill/>
                </a:ln>
                <a:solidFill>
                  <a:srgbClr val="000000"/>
                </a:solidFill>
                <a:effectLst/>
                <a:uLnTx/>
                <a:uFillTx/>
                <a:latin typeface="Menlo" panose="020B0609030804020204" pitchFamily="49" charset="0"/>
                <a:ea typeface="+mn-ea"/>
                <a:cs typeface="+mn-cs"/>
              </a:rPr>
              <a:t>='Samples', </a:t>
            </a:r>
            <a:r>
              <a:rPr kumimoji="0" lang="en-US" sz="1800" b="0" i="0" u="none" strike="noStrike" kern="1200" cap="none" spc="0" normalizeH="0" baseline="0" noProof="0" dirty="0" err="1">
                <a:ln>
                  <a:noFill/>
                </a:ln>
                <a:solidFill>
                  <a:srgbClr val="000000"/>
                </a:solidFill>
                <a:effectLst/>
                <a:uLnTx/>
                <a:uFillTx/>
                <a:latin typeface="Menlo" panose="020B0609030804020204" pitchFamily="49" charset="0"/>
                <a:ea typeface="+mn-ea"/>
                <a:cs typeface="+mn-cs"/>
              </a:rPr>
              <a:t>ylabel</a:t>
            </a:r>
            <a:r>
              <a:rPr kumimoji="0" lang="en-US" sz="1800" b="0" i="0" u="none" strike="noStrike" kern="1200" cap="none" spc="0" normalizeH="0" baseline="0" noProof="0" dirty="0">
                <a:ln>
                  <a:noFill/>
                </a:ln>
                <a:solidFill>
                  <a:srgbClr val="000000"/>
                </a:solidFill>
                <a:effectLst/>
                <a:uLnTx/>
                <a:uFillTx/>
                <a:latin typeface="Menlo" panose="020B0609030804020204" pitchFamily="49" charset="0"/>
                <a:ea typeface="+mn-ea"/>
                <a:cs typeface="+mn-cs"/>
              </a:rPr>
              <a:t>='Counts'&gt;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Menlo" panose="020B0609030804020204" pitchFamily="49" charset="0"/>
                <a:ea typeface="+mn-ea"/>
                <a:cs typeface="+mn-cs"/>
              </a:rPr>
              <a:t>&gt;&gt;&gt; </a:t>
            </a:r>
            <a:r>
              <a:rPr kumimoji="0" lang="en-US" sz="1800" b="0" i="0" u="none" strike="noStrike" kern="1200" cap="none" spc="0" normalizeH="0" baseline="0" noProof="0" dirty="0" err="1">
                <a:ln>
                  <a:noFill/>
                </a:ln>
                <a:solidFill>
                  <a:srgbClr val="E97132">
                    <a:lumMod val="75000"/>
                  </a:srgbClr>
                </a:solidFill>
                <a:effectLst/>
                <a:uLnTx/>
                <a:uFillTx/>
                <a:latin typeface="Menlo" panose="020B0609030804020204" pitchFamily="49" charset="0"/>
                <a:ea typeface="+mn-ea"/>
                <a:cs typeface="+mn-cs"/>
              </a:rPr>
              <a:t>plt.xticks</a:t>
            </a:r>
            <a:r>
              <a:rPr kumimoji="0" lang="en-US" sz="1800" b="0" i="0" u="none" strike="noStrike" kern="1200" cap="none" spc="0" normalizeH="0" baseline="0" noProof="0" dirty="0">
                <a:ln>
                  <a:noFill/>
                </a:ln>
                <a:solidFill>
                  <a:srgbClr val="E97132">
                    <a:lumMod val="75000"/>
                  </a:srgbClr>
                </a:solidFill>
                <a:effectLst/>
                <a:uLnTx/>
                <a:uFillTx/>
                <a:latin typeface="Menlo" panose="020B0609030804020204" pitchFamily="49" charset="0"/>
                <a:ea typeface="+mn-ea"/>
                <a:cs typeface="+mn-cs"/>
              </a:rPr>
              <a:t>(rotation=30)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Menlo" panose="020B0609030804020204" pitchFamily="49"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Menlo" panose="020B0609030804020204" pitchFamily="49" charset="0"/>
                <a:ea typeface="+mn-ea"/>
                <a:cs typeface="+mn-cs"/>
              </a:rPr>
              <a:t>&gt;&gt;&gt; </a:t>
            </a:r>
            <a:r>
              <a:rPr kumimoji="0" lang="en-US" sz="1800" b="0" i="0" u="none" strike="noStrike" kern="1200" cap="none" spc="0" normalizeH="0" baseline="0" noProof="0" dirty="0" err="1">
                <a:ln>
                  <a:noFill/>
                </a:ln>
                <a:solidFill>
                  <a:srgbClr val="000000"/>
                </a:solidFill>
                <a:effectLst/>
                <a:uLnTx/>
                <a:uFillTx/>
                <a:latin typeface="Menlo" panose="020B0609030804020204" pitchFamily="49" charset="0"/>
                <a:ea typeface="+mn-ea"/>
                <a:cs typeface="+mn-cs"/>
              </a:rPr>
              <a:t>plt.show</a:t>
            </a:r>
            <a:r>
              <a:rPr kumimoji="0" lang="en-US" sz="1800" b="0" i="0" u="none" strike="noStrike" kern="1200" cap="none" spc="0" normalizeH="0" baseline="0" noProof="0" dirty="0">
                <a:ln>
                  <a:noFill/>
                </a:ln>
                <a:solidFill>
                  <a:srgbClr val="000000"/>
                </a:solidFill>
                <a:effectLst/>
                <a:uLnTx/>
                <a:uFillTx/>
                <a:latin typeface="Menlo" panose="020B0609030804020204" pitchFamily="49" charset="0"/>
                <a:ea typeface="+mn-ea"/>
                <a:cs typeface="+mn-cs"/>
              </a:rPr>
              <a:t>()</a:t>
            </a:r>
          </a:p>
        </p:txBody>
      </p:sp>
      <p:sp>
        <p:nvSpPr>
          <p:cNvPr id="6" name="Left Arrow Callout 5">
            <a:extLst>
              <a:ext uri="{FF2B5EF4-FFF2-40B4-BE49-F238E27FC236}">
                <a16:creationId xmlns:a16="http://schemas.microsoft.com/office/drawing/2014/main" id="{315003FB-41FB-8041-74DA-C82554221301}"/>
              </a:ext>
            </a:extLst>
          </p:cNvPr>
          <p:cNvSpPr/>
          <p:nvPr/>
        </p:nvSpPr>
        <p:spPr>
          <a:xfrm rot="2376221">
            <a:off x="8176041" y="2517298"/>
            <a:ext cx="3331779" cy="525517"/>
          </a:xfrm>
          <a:prstGeom prst="leftArrowCallout">
            <a:avLst>
              <a:gd name="adj1" fmla="val 25000"/>
              <a:gd name="adj2" fmla="val 25000"/>
              <a:gd name="adj3" fmla="val 25000"/>
              <a:gd name="adj4" fmla="val 81256"/>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rPr>
              <a:t>30º means more room</a:t>
            </a:r>
          </a:p>
        </p:txBody>
      </p:sp>
    </p:spTree>
    <p:extLst>
      <p:ext uri="{BB962C8B-B14F-4D97-AF65-F5344CB8AC3E}">
        <p14:creationId xmlns:p14="http://schemas.microsoft.com/office/powerpoint/2010/main" val="2128358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3AF97-4C29-E8C4-AD24-057C44EC8841}"/>
              </a:ext>
            </a:extLst>
          </p:cNvPr>
          <p:cNvSpPr>
            <a:spLocks noGrp="1"/>
          </p:cNvSpPr>
          <p:nvPr>
            <p:ph type="title"/>
          </p:nvPr>
        </p:nvSpPr>
        <p:spPr/>
        <p:txBody>
          <a:bodyPr/>
          <a:lstStyle/>
          <a:p>
            <a:r>
              <a:rPr lang="en-US" dirty="0"/>
              <a:t>Find all </a:t>
            </a:r>
            <a:r>
              <a:rPr lang="en-US" i="1" dirty="0"/>
              <a:t>break</a:t>
            </a:r>
            <a:r>
              <a:rPr lang="en-US" dirty="0"/>
              <a:t> verb frames</a:t>
            </a:r>
          </a:p>
        </p:txBody>
      </p:sp>
      <p:sp>
        <p:nvSpPr>
          <p:cNvPr id="3" name="Content Placeholder 2">
            <a:extLst>
              <a:ext uri="{FF2B5EF4-FFF2-40B4-BE49-F238E27FC236}">
                <a16:creationId xmlns:a16="http://schemas.microsoft.com/office/drawing/2014/main" id="{022469CF-90EB-63E0-B434-D6DB253D0153}"/>
              </a:ext>
            </a:extLst>
          </p:cNvPr>
          <p:cNvSpPr>
            <a:spLocks noGrp="1"/>
          </p:cNvSpPr>
          <p:nvPr>
            <p:ph idx="1"/>
          </p:nvPr>
        </p:nvSpPr>
        <p:spPr>
          <a:xfrm>
            <a:off x="714633" y="1929963"/>
            <a:ext cx="10515600" cy="1065856"/>
          </a:xfrm>
        </p:spPr>
        <p:txBody>
          <a:bodyPr>
            <a:normAutofit/>
          </a:bodyPr>
          <a:lstStyle/>
          <a:p>
            <a:pPr marL="0" indent="0">
              <a:buNone/>
            </a:pPr>
            <a:r>
              <a:rPr lang="en-US" sz="1800" dirty="0">
                <a:latin typeface="Menlo" panose="020B0609030804020204" pitchFamily="49" charset="0"/>
              </a:rPr>
              <a:t>23</a:t>
            </a:r>
            <a:r>
              <a:rPr lang="en-US" sz="1800" dirty="0">
                <a:solidFill>
                  <a:srgbClr val="000000"/>
                </a:solidFill>
                <a:latin typeface="Menlo" panose="020B0609030804020204" pitchFamily="49" charset="0"/>
              </a:rPr>
              <a:t>  break/VB PP </a:t>
            </a:r>
            <a:r>
              <a:rPr lang="en-US" sz="1800" dirty="0">
                <a:solidFill>
                  <a:schemeClr val="accent2">
                    <a:lumMod val="75000"/>
                  </a:schemeClr>
                </a:solidFill>
                <a:latin typeface="Menlo" panose="020B0609030804020204" pitchFamily="49" charset="0"/>
              </a:rPr>
              <a:t>*T*-3</a:t>
            </a:r>
            <a:r>
              <a:rPr lang="en-US" sz="1800" dirty="0">
                <a:solidFill>
                  <a:srgbClr val="000000"/>
                </a:solidFill>
                <a:latin typeface="Menlo" panose="020B0609030804020204" pitchFamily="49" charset="0"/>
              </a:rPr>
              <a:t>/ADVP</a:t>
            </a:r>
          </a:p>
          <a:p>
            <a:pPr marL="0" indent="0">
              <a:buNone/>
            </a:pPr>
            <a:r>
              <a:rPr lang="en-US" sz="1800" dirty="0">
                <a:solidFill>
                  <a:srgbClr val="000000"/>
                </a:solidFill>
                <a:effectLst/>
                <a:latin typeface="Menlo" panose="020B0609030804020204" pitchFamily="49" charset="0"/>
              </a:rPr>
              <a:t>&gt;&gt;&gt; </a:t>
            </a:r>
            <a:r>
              <a:rPr lang="en-US" sz="1800" dirty="0" err="1">
                <a:solidFill>
                  <a:srgbClr val="000000"/>
                </a:solidFill>
                <a:effectLst/>
                <a:latin typeface="Menlo" panose="020B0609030804020204" pitchFamily="49" charset="0"/>
              </a:rPr>
              <a:t>break_trees</a:t>
            </a:r>
            <a:r>
              <a:rPr lang="en-US" sz="1800" dirty="0">
                <a:solidFill>
                  <a:srgbClr val="000000"/>
                </a:solidFill>
                <a:effectLst/>
                <a:latin typeface="Menlo" panose="020B0609030804020204" pitchFamily="49" charset="0"/>
              </a:rPr>
              <a:t>[</a:t>
            </a:r>
            <a:r>
              <a:rPr lang="en-US" sz="1800" dirty="0">
                <a:effectLst/>
                <a:latin typeface="Menlo" panose="020B0609030804020204" pitchFamily="49" charset="0"/>
              </a:rPr>
              <a:t>23</a:t>
            </a:r>
            <a:r>
              <a:rPr lang="en-US" sz="1800" dirty="0">
                <a:solidFill>
                  <a:srgbClr val="000000"/>
                </a:solidFill>
                <a:effectLst/>
                <a:latin typeface="Menlo" panose="020B0609030804020204" pitchFamily="49" charset="0"/>
              </a:rPr>
              <a:t>].draw()</a:t>
            </a:r>
          </a:p>
          <a:p>
            <a:endParaRPr lang="en-US" sz="2400" dirty="0"/>
          </a:p>
        </p:txBody>
      </p:sp>
      <p:pic>
        <p:nvPicPr>
          <p:cNvPr id="5" name="Picture 4" descr="Chart, scatter chart&#10;&#10;Description automatically generated">
            <a:extLst>
              <a:ext uri="{FF2B5EF4-FFF2-40B4-BE49-F238E27FC236}">
                <a16:creationId xmlns:a16="http://schemas.microsoft.com/office/drawing/2014/main" id="{203170D2-278A-9923-E37D-8D376519D43B}"/>
              </a:ext>
            </a:extLst>
          </p:cNvPr>
          <p:cNvPicPr>
            <a:picLocks noChangeAspect="1"/>
          </p:cNvPicPr>
          <p:nvPr/>
        </p:nvPicPr>
        <p:blipFill>
          <a:blip r:embed="rId2"/>
          <a:stretch>
            <a:fillRect/>
          </a:stretch>
        </p:blipFill>
        <p:spPr>
          <a:xfrm>
            <a:off x="33705" y="2731555"/>
            <a:ext cx="12124589" cy="3864439"/>
          </a:xfrm>
          <a:prstGeom prst="rect">
            <a:avLst/>
          </a:prstGeom>
          <a:ln>
            <a:solidFill>
              <a:schemeClr val="tx1"/>
            </a:solidFill>
          </a:ln>
        </p:spPr>
      </p:pic>
      <p:sp>
        <p:nvSpPr>
          <p:cNvPr id="4" name="Left Arrow Callout 3">
            <a:extLst>
              <a:ext uri="{FF2B5EF4-FFF2-40B4-BE49-F238E27FC236}">
                <a16:creationId xmlns:a16="http://schemas.microsoft.com/office/drawing/2014/main" id="{1F770759-FB61-AA47-4D04-89083FD15CE1}"/>
              </a:ext>
            </a:extLst>
          </p:cNvPr>
          <p:cNvSpPr/>
          <p:nvPr/>
        </p:nvSpPr>
        <p:spPr>
          <a:xfrm>
            <a:off x="4656437" y="1770751"/>
            <a:ext cx="2631991" cy="562317"/>
          </a:xfrm>
          <a:prstGeom prst="leftArrowCallout">
            <a:avLst>
              <a:gd name="adj1" fmla="val 25000"/>
              <a:gd name="adj2" fmla="val 25000"/>
              <a:gd name="adj3" fmla="val 25000"/>
              <a:gd name="adj4" fmla="val 86104"/>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prstClr val="white"/>
                </a:solidFill>
                <a:effectLst/>
                <a:uLnTx/>
                <a:uFillTx/>
                <a:latin typeface="Aptos" panose="02110004020202020204"/>
                <a:ea typeface="+mn-ea"/>
                <a:cs typeface="+mn-cs"/>
              </a:rPr>
              <a:t>what is this?</a:t>
            </a:r>
          </a:p>
        </p:txBody>
      </p:sp>
    </p:spTree>
    <p:extLst>
      <p:ext uri="{BB962C8B-B14F-4D97-AF65-F5344CB8AC3E}">
        <p14:creationId xmlns:p14="http://schemas.microsoft.com/office/powerpoint/2010/main" val="3234867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486B2-D6D6-5B51-2474-6EBAD6618728}"/>
              </a:ext>
            </a:extLst>
          </p:cNvPr>
          <p:cNvSpPr>
            <a:spLocks noGrp="1"/>
          </p:cNvSpPr>
          <p:nvPr>
            <p:ph type="title"/>
          </p:nvPr>
        </p:nvSpPr>
        <p:spPr/>
        <p:txBody>
          <a:bodyPr/>
          <a:lstStyle/>
          <a:p>
            <a:r>
              <a:rPr lang="en-US" dirty="0"/>
              <a:t>Homework 10: Part 2</a:t>
            </a:r>
          </a:p>
        </p:txBody>
      </p:sp>
      <p:sp>
        <p:nvSpPr>
          <p:cNvPr id="3" name="Content Placeholder 2">
            <a:extLst>
              <a:ext uri="{FF2B5EF4-FFF2-40B4-BE49-F238E27FC236}">
                <a16:creationId xmlns:a16="http://schemas.microsoft.com/office/drawing/2014/main" id="{DA9B7319-03E7-94F6-0AF1-B9B860E4BB26}"/>
              </a:ext>
            </a:extLst>
          </p:cNvPr>
          <p:cNvSpPr>
            <a:spLocks noGrp="1"/>
          </p:cNvSpPr>
          <p:nvPr>
            <p:ph idx="1"/>
          </p:nvPr>
        </p:nvSpPr>
        <p:spPr/>
        <p:txBody>
          <a:bodyPr>
            <a:normAutofit/>
          </a:bodyPr>
          <a:lstStyle/>
          <a:p>
            <a:r>
              <a:rPr lang="en-US" sz="3600" dirty="0"/>
              <a:t>Extra Credit Task 5:</a:t>
            </a:r>
          </a:p>
          <a:p>
            <a:pPr lvl="1"/>
            <a:r>
              <a:rPr lang="en-US" sz="3200" dirty="0"/>
              <a:t>Use the Stanza parser in </a:t>
            </a:r>
            <a:r>
              <a:rPr lang="en-US" sz="3200" dirty="0" err="1"/>
              <a:t>nltk</a:t>
            </a:r>
            <a:r>
              <a:rPr lang="en-US" sz="3200" dirty="0"/>
              <a:t> to parse the PTB </a:t>
            </a:r>
            <a:r>
              <a:rPr lang="en-US" sz="3200" i="1" dirty="0"/>
              <a:t>break</a:t>
            </a:r>
            <a:r>
              <a:rPr lang="en-US" sz="3200" dirty="0"/>
              <a:t> sentences</a:t>
            </a:r>
          </a:p>
          <a:p>
            <a:pPr lvl="1"/>
            <a:r>
              <a:rPr lang="en-US" sz="3200" dirty="0"/>
              <a:t>Compare the distribution of verb frame signature strings to that obtained from the PTB.</a:t>
            </a:r>
          </a:p>
        </p:txBody>
      </p:sp>
    </p:spTree>
    <p:extLst>
      <p:ext uri="{BB962C8B-B14F-4D97-AF65-F5344CB8AC3E}">
        <p14:creationId xmlns:p14="http://schemas.microsoft.com/office/powerpoint/2010/main" val="21591097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3FC6DE-3B91-943B-38D2-EFB37D63EE98}"/>
              </a:ext>
            </a:extLst>
          </p:cNvPr>
          <p:cNvSpPr>
            <a:spLocks noGrp="1"/>
          </p:cNvSpPr>
          <p:nvPr>
            <p:ph type="title"/>
          </p:nvPr>
        </p:nvSpPr>
        <p:spPr/>
        <p:txBody>
          <a:bodyPr/>
          <a:lstStyle/>
          <a:p>
            <a:r>
              <a:rPr lang="en-US" dirty="0"/>
              <a:t>Homework 10: Part 2</a:t>
            </a:r>
          </a:p>
        </p:txBody>
      </p:sp>
      <p:sp>
        <p:nvSpPr>
          <p:cNvPr id="5" name="Content Placeholder 4">
            <a:extLst>
              <a:ext uri="{FF2B5EF4-FFF2-40B4-BE49-F238E27FC236}">
                <a16:creationId xmlns:a16="http://schemas.microsoft.com/office/drawing/2014/main" id="{62946A23-39D3-58D4-03F8-C516AA5D4379}"/>
              </a:ext>
            </a:extLst>
          </p:cNvPr>
          <p:cNvSpPr>
            <a:spLocks noGrp="1"/>
          </p:cNvSpPr>
          <p:nvPr>
            <p:ph idx="1"/>
          </p:nvPr>
        </p:nvSpPr>
        <p:spPr>
          <a:xfrm>
            <a:off x="838200" y="1825625"/>
            <a:ext cx="11136682" cy="3147208"/>
          </a:xfrm>
        </p:spPr>
        <p:txBody>
          <a:bodyPr>
            <a:normAutofit lnSpcReduction="10000"/>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prstClr val="black"/>
                </a:solidFill>
                <a:effectLst/>
                <a:uLnTx/>
                <a:uFillTx/>
                <a:latin typeface="Aptos" panose="02110004020202020204"/>
                <a:ea typeface="+mn-ea"/>
                <a:cs typeface="+mn-cs"/>
              </a:rPr>
              <a:t>Workflow</a:t>
            </a:r>
            <a:r>
              <a:rPr kumimoji="0" lang="en-US" sz="3200" b="0" i="0" u="none" strike="noStrike" kern="1200" cap="none" spc="0" normalizeH="0" baseline="0" noProof="0" dirty="0">
                <a:ln>
                  <a:noFill/>
                </a:ln>
                <a:solidFill>
                  <a:prstClr val="black"/>
                </a:solidFill>
                <a:effectLst/>
                <a:uLnTx/>
                <a:uFillTx/>
                <a:latin typeface="Aptos" panose="02110004020202020204"/>
                <a:ea typeface="+mn-ea"/>
                <a:cs typeface="+mn-cs"/>
              </a:rPr>
              <a:t>:</a:t>
            </a:r>
          </a:p>
          <a:p>
            <a:pPr>
              <a:buNone/>
            </a:pPr>
            <a:r>
              <a:rPr lang="en-US" sz="2400" dirty="0">
                <a:solidFill>
                  <a:srgbClr val="000000"/>
                </a:solidFill>
                <a:effectLst/>
                <a:latin typeface="Menlo" panose="020B0609030804020204" pitchFamily="49" charset="0"/>
              </a:rPr>
              <a:t>$ python3 -</a:t>
            </a:r>
            <a:r>
              <a:rPr lang="en-US" sz="2400" dirty="0" err="1">
                <a:solidFill>
                  <a:srgbClr val="000000"/>
                </a:solidFill>
                <a:effectLst/>
                <a:latin typeface="Menlo" panose="020B0609030804020204" pitchFamily="49" charset="0"/>
              </a:rPr>
              <a:t>i</a:t>
            </a:r>
            <a:r>
              <a:rPr lang="en-US" sz="2400" dirty="0">
                <a:solidFill>
                  <a:srgbClr val="000000"/>
                </a:solidFill>
                <a:effectLst/>
                <a:latin typeface="Menlo" panose="020B0609030804020204" pitchFamily="49" charset="0"/>
              </a:rPr>
              <a:t> hw10ec.py </a:t>
            </a:r>
          </a:p>
          <a:p>
            <a:pPr>
              <a:buNone/>
            </a:pPr>
            <a:r>
              <a:rPr lang="en-US" sz="2400" dirty="0">
                <a:solidFill>
                  <a:srgbClr val="000000"/>
                </a:solidFill>
                <a:effectLst/>
                <a:latin typeface="Menlo" panose="020B0609030804020204" pitchFamily="49" charset="0"/>
              </a:rPr>
              <a:t>13 (s), </a:t>
            </a:r>
            <a:r>
              <a:rPr lang="en-US" sz="2400" dirty="0" err="1">
                <a:solidFill>
                  <a:srgbClr val="000000"/>
                </a:solidFill>
                <a:effectLst/>
                <a:latin typeface="Menlo" panose="020B0609030804020204" pitchFamily="49" charset="0"/>
              </a:rPr>
              <a:t>sents</a:t>
            </a:r>
            <a:r>
              <a:rPr lang="en-US" sz="2400" dirty="0">
                <a:solidFill>
                  <a:srgbClr val="000000"/>
                </a:solidFill>
                <a:effectLst/>
                <a:latin typeface="Menlo" panose="020B0609030804020204" pitchFamily="49" charset="0"/>
              </a:rPr>
              <a:t>: 244			</a:t>
            </a:r>
            <a:r>
              <a:rPr lang="en-US" sz="2400" i="1" dirty="0">
                <a:solidFill>
                  <a:srgbClr val="000000"/>
                </a:solidFill>
                <a:effectLst/>
              </a:rPr>
              <a:t>initialize pipeline, extracts sentences</a:t>
            </a:r>
            <a:endParaRPr lang="en-US" sz="2400" i="1" dirty="0">
              <a:solidFill>
                <a:srgbClr val="000000"/>
              </a:solidFill>
              <a:effectLst/>
              <a:latin typeface="Menlo" panose="020B0609030804020204" pitchFamily="49" charset="0"/>
            </a:endParaRPr>
          </a:p>
          <a:p>
            <a:pPr>
              <a:buNone/>
            </a:pPr>
            <a:r>
              <a:rPr lang="en-US" sz="2400" dirty="0">
                <a:solidFill>
                  <a:srgbClr val="000000"/>
                </a:solidFill>
                <a:effectLst/>
                <a:latin typeface="Menlo" panose="020B0609030804020204" pitchFamily="49" charset="0"/>
              </a:rPr>
              <a:t>93 (s), </a:t>
            </a:r>
            <a:r>
              <a:rPr lang="en-US" sz="2400" dirty="0" err="1">
                <a:solidFill>
                  <a:srgbClr val="000000"/>
                </a:solidFill>
                <a:effectLst/>
                <a:latin typeface="Menlo" panose="020B0609030804020204" pitchFamily="49" charset="0"/>
              </a:rPr>
              <a:t>stanza_trees</a:t>
            </a:r>
            <a:r>
              <a:rPr lang="en-US" sz="2400" dirty="0">
                <a:solidFill>
                  <a:srgbClr val="000000"/>
                </a:solidFill>
                <a:effectLst/>
                <a:latin typeface="Menlo" panose="020B0609030804020204" pitchFamily="49" charset="0"/>
              </a:rPr>
              <a:t>: 244</a:t>
            </a:r>
            <a:r>
              <a:rPr lang="en-US" sz="2400" i="1" dirty="0">
                <a:solidFill>
                  <a:srgbClr val="000000"/>
                </a:solidFill>
              </a:rPr>
              <a:t> 	parse sentences</a:t>
            </a:r>
            <a:endParaRPr lang="en-US" sz="2400" dirty="0">
              <a:solidFill>
                <a:srgbClr val="000000"/>
              </a:solidFill>
              <a:effectLst/>
              <a:latin typeface="Menlo" panose="020B0609030804020204" pitchFamily="49" charset="0"/>
            </a:endParaRPr>
          </a:p>
          <a:p>
            <a:pPr>
              <a:buNone/>
            </a:pPr>
            <a:r>
              <a:rPr lang="en-US" sz="2400" dirty="0" err="1">
                <a:solidFill>
                  <a:srgbClr val="000000"/>
                </a:solidFill>
                <a:effectLst/>
                <a:latin typeface="Menlo" panose="020B0609030804020204" pitchFamily="49" charset="0"/>
              </a:rPr>
              <a:t>s_fs</a:t>
            </a:r>
            <a:r>
              <a:rPr lang="en-US" sz="2400" dirty="0">
                <a:solidFill>
                  <a:srgbClr val="000000"/>
                </a:solidFill>
                <a:effectLst/>
                <a:latin typeface="Menlo" panose="020B0609030804020204" pitchFamily="49" charset="0"/>
              </a:rPr>
              <a:t>: 236	</a:t>
            </a:r>
            <a:r>
              <a:rPr lang="en-US" sz="2400" i="1" dirty="0">
                <a:solidFill>
                  <a:srgbClr val="000000"/>
                </a:solidFill>
              </a:rPr>
              <a:t> 				get all frames</a:t>
            </a:r>
            <a:endParaRPr lang="en-US" sz="2400" dirty="0">
              <a:solidFill>
                <a:srgbClr val="000000"/>
              </a:solidFill>
              <a:effectLst/>
              <a:latin typeface="Menlo" panose="020B0609030804020204" pitchFamily="49" charset="0"/>
            </a:endParaRPr>
          </a:p>
          <a:p>
            <a:pPr>
              <a:buNone/>
            </a:pPr>
            <a:r>
              <a:rPr lang="en-US" sz="2400" dirty="0" err="1">
                <a:solidFill>
                  <a:srgbClr val="000000"/>
                </a:solidFill>
                <a:effectLst/>
                <a:latin typeface="Menlo" panose="020B0609030804020204" pitchFamily="49" charset="0"/>
              </a:rPr>
              <a:t>s_vfs</a:t>
            </a:r>
            <a:r>
              <a:rPr lang="en-US" sz="2400" dirty="0">
                <a:solidFill>
                  <a:srgbClr val="000000"/>
                </a:solidFill>
                <a:effectLst/>
                <a:latin typeface="Menlo" panose="020B0609030804020204" pitchFamily="49" charset="0"/>
              </a:rPr>
              <a:t>: 216</a:t>
            </a:r>
            <a:r>
              <a:rPr lang="en-US" sz="2400" i="1" dirty="0">
                <a:solidFill>
                  <a:srgbClr val="000000"/>
                </a:solidFill>
              </a:rPr>
              <a:t> 				limit to verb frames only</a:t>
            </a:r>
            <a:endParaRPr lang="en-US" sz="2400" dirty="0">
              <a:solidFill>
                <a:srgbClr val="000000"/>
              </a:solidFill>
              <a:effectLst/>
              <a:latin typeface="Menlo" panose="020B0609030804020204" pitchFamily="49" charset="0"/>
            </a:endParaRPr>
          </a:p>
          <a:p>
            <a:pPr>
              <a:buNone/>
            </a:pPr>
            <a:r>
              <a:rPr lang="en-US" sz="2400" dirty="0" err="1">
                <a:solidFill>
                  <a:srgbClr val="000000"/>
                </a:solidFill>
                <a:latin typeface="Menlo" panose="020B0609030804020204" pitchFamily="49" charset="0"/>
              </a:rPr>
              <a:t>s_sigs</a:t>
            </a:r>
            <a:r>
              <a:rPr lang="en-US" sz="2400" dirty="0">
                <a:solidFill>
                  <a:srgbClr val="000000"/>
                </a:solidFill>
                <a:latin typeface="Menlo" panose="020B0609030804020204" pitchFamily="49" charset="0"/>
              </a:rPr>
              <a:t>: 216				</a:t>
            </a:r>
            <a:r>
              <a:rPr lang="en-US" sz="2400" i="1" dirty="0">
                <a:solidFill>
                  <a:srgbClr val="000000"/>
                </a:solidFill>
              </a:rPr>
              <a:t>convert to signatures</a:t>
            </a:r>
            <a:endParaRPr lang="en-US" sz="2400" dirty="0">
              <a:solidFill>
                <a:srgbClr val="000000"/>
              </a:solidFill>
              <a:latin typeface="Menlo" panose="020B0609030804020204" pitchFamily="49" charset="0"/>
            </a:endParaRPr>
          </a:p>
          <a:p>
            <a:endParaRPr lang="en-US" dirty="0"/>
          </a:p>
        </p:txBody>
      </p:sp>
      <p:pic>
        <p:nvPicPr>
          <p:cNvPr id="7" name="Picture 6">
            <a:extLst>
              <a:ext uri="{FF2B5EF4-FFF2-40B4-BE49-F238E27FC236}">
                <a16:creationId xmlns:a16="http://schemas.microsoft.com/office/drawing/2014/main" id="{9DB233EC-4E61-91C8-3A2F-054EC4CDA267}"/>
              </a:ext>
            </a:extLst>
          </p:cNvPr>
          <p:cNvPicPr>
            <a:picLocks noChangeAspect="1"/>
          </p:cNvPicPr>
          <p:nvPr/>
        </p:nvPicPr>
        <p:blipFill>
          <a:blip r:embed="rId2"/>
          <a:stretch>
            <a:fillRect/>
          </a:stretch>
        </p:blipFill>
        <p:spPr>
          <a:xfrm>
            <a:off x="711634" y="4972833"/>
            <a:ext cx="11263248" cy="1175533"/>
          </a:xfrm>
          <a:prstGeom prst="rect">
            <a:avLst/>
          </a:prstGeom>
        </p:spPr>
      </p:pic>
    </p:spTree>
    <p:extLst>
      <p:ext uri="{BB962C8B-B14F-4D97-AF65-F5344CB8AC3E}">
        <p14:creationId xmlns:p14="http://schemas.microsoft.com/office/powerpoint/2010/main" val="4218513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AB2007-B01D-5B6F-1675-CEEE801C0BFB}"/>
              </a:ext>
            </a:extLst>
          </p:cNvPr>
          <p:cNvSpPr>
            <a:spLocks noGrp="1"/>
          </p:cNvSpPr>
          <p:nvPr>
            <p:ph type="title"/>
          </p:nvPr>
        </p:nvSpPr>
        <p:spPr/>
        <p:txBody>
          <a:bodyPr/>
          <a:lstStyle/>
          <a:p>
            <a:r>
              <a:rPr lang="en-US" dirty="0"/>
              <a:t>Homework 10: Part 2</a:t>
            </a:r>
          </a:p>
        </p:txBody>
      </p:sp>
      <p:sp>
        <p:nvSpPr>
          <p:cNvPr id="3" name="Content Placeholder 2">
            <a:extLst>
              <a:ext uri="{FF2B5EF4-FFF2-40B4-BE49-F238E27FC236}">
                <a16:creationId xmlns:a16="http://schemas.microsoft.com/office/drawing/2014/main" id="{F0EB5802-5EB2-64A2-A884-7C13391F31B9}"/>
              </a:ext>
            </a:extLst>
          </p:cNvPr>
          <p:cNvSpPr>
            <a:spLocks noGrp="1"/>
          </p:cNvSpPr>
          <p:nvPr>
            <p:ph idx="1"/>
          </p:nvPr>
        </p:nvSpPr>
        <p:spPr/>
        <p:txBody>
          <a:bodyPr>
            <a:normAutofit fontScale="40000" lnSpcReduction="20000"/>
          </a:bodyPr>
          <a:lstStyle/>
          <a:p>
            <a:pPr>
              <a:buNone/>
            </a:pPr>
            <a:r>
              <a:rPr lang="en-US" b="1" dirty="0">
                <a:solidFill>
                  <a:srgbClr val="C814C9"/>
                </a:solidFill>
                <a:effectLst/>
                <a:latin typeface="Menlo" panose="020B0609030804020204" pitchFamily="49" charset="0"/>
              </a:rPr>
              <a:t>&gt;&gt;&gt; </a:t>
            </a:r>
            <a:r>
              <a:rPr lang="en-US" dirty="0" err="1">
                <a:solidFill>
                  <a:srgbClr val="000000"/>
                </a:solidFill>
                <a:effectLst/>
                <a:latin typeface="Menlo" panose="020B0609030804020204" pitchFamily="49" charset="0"/>
              </a:rPr>
              <a:t>s_sigs</a:t>
            </a:r>
            <a:endParaRPr lang="en-US" dirty="0">
              <a:solidFill>
                <a:srgbClr val="000000"/>
              </a:solidFill>
              <a:effectLst/>
              <a:latin typeface="Menlo" panose="020B0609030804020204" pitchFamily="49" charset="0"/>
            </a:endParaRPr>
          </a:p>
          <a:p>
            <a:pPr>
              <a:buNone/>
            </a:pPr>
            <a:r>
              <a:rPr lang="en-US" dirty="0">
                <a:solidFill>
                  <a:srgbClr val="000000"/>
                </a:solidFill>
                <a:effectLst/>
                <a:latin typeface="Menlo" panose="020B0609030804020204" pitchFamily="49" charset="0"/>
              </a:rPr>
              <a:t>['break PP SBAR', 'break NP', 'break PP PP S', 'break ADVP PP', 'break PRT', 'break NP', 'break PRT NP', 'break NP', 'break NFP NP', 'break PRT', 'break PP', 'break PRT NP', 'break NP PP', 'break NP', 'break PRT NP', 'break PRT NP', 'break ADVP', 'break NP S', 'break PP', 'break PP NFP NP', 'break NP', 'break PP', 'break NP', 'break PRT PP , PP', 'VBP CC break NP PP', 'break NP', 'break PP ADVP', 'break PRT NP', 'break PRT PP', 'break NFP NP', 'break ADVP', 'break NP', 'break NP PRT', 'break PP', 'break PP', 'break NP', 'break PRT NP PP', 'break NP NFP NP', 'break', 'break PP', 'break PRT ADVP', 'break NP NFP NNP CD', 'break NP PP', 'break NP PP', 'break', 'break PP , SYM S', 'break ADVP', 'break PRT PP SBAR', 'break NP', 'break NP', 'break NFP NP', 'break PP PP', 'break NP', 'break', 'break PRT PP', 'break NP', 'break NP', 'break PRT', 'break NP PRT', 'break PP', 'break PP , PP NFP PP , PP', 'break NP PP', 'break NP PP , S', 'break PP PP', 'break PP', 'break NP PP', 'break NP', 'break PP NP', 'break PRT , S', 'break PRT PP', 'break PRT NP', 'break PP', 'break NP', 'break NFP PP', 'break NP NP , S', 'break NP PP', 'break PRT NP', 'break PRT , S', 'break PRT PP', 'break NP PP', 'break NP', 'break NP', 'break PRT NP', 'break PRT NP NFP NP', 'break NP PP', 'break', 'break NP', 'break NP NP', 'break PRT', 'break NP', 'break NP', "`` break '' ''", 'break ADVP PP S', 'break PP', 'break NP', 'break NP NP', 'break PRT NP', 'break NP', 'break PRT PP', 'break NP ADJP', 'break PP PP', 'break PRT NP , SBAR', 'break PRT NP PP', 'break PP', 'break PP', 'break PP', 'break PRT NP', 'break NP', 'break NP', 'break ADVP', 'break PP , NFP S', 'break NP', 'break NP', 'break NP NP S', 'break NP', 'break ADVP PP', 'break ADVP PP', 'break NP NP', 'break PRT NP', 'break PRT', 'break PRT ADVP', 'break NP', 'break ADVP', 'break NP', 'break NP', 'break PRT NP PP', 'break NP SBAR', 'break ADVP', 'break NP SBAR', 'break NP', 'break NP NFP NP', 'break ADVP PP', 'break NP', 'break PRT NP', 'break PRT NP', 'break', 'break ADVP NP , SBAR', 'break', 'break ADVP PP PP', 'break PRT', 'break PRT NP ADVP', 'break', 'break PRT NP', 'break PRT', 'break PRT NP', 'break PRT NP', 'break ADVP', 'break NP', 'break NP PP', 'VB CC break NP', 'break PRT', 'break NFP PP NFP NP', 'break PRT NP SBAR', 'break PRT', 'break NP PP', 'break NP', 'break PRT NP', 'break PP', 'break NP NP', 'break NP PP', 'break PRT NP', 'break PP', 'break NFP NP', 'break PRT NP PP', 'break PRT', 'break PRT NP SBAR', 'break NP , NFP S', 'break', 'break PRT', 'break PRT NP', 'break PP S', 'break PRT', 'break NP', 'break ADVP', 'break PRT NP', 'break PP', 'break PRT PP', 'break ADVP', 'break NP PP', 'break NP', 'break NP PP', 'break NP', 'break NP ADVP', 'break NP', 'break', 'break NP', 'break', 'break NP', 'break NP', 'break PP', 'break PRT SBAR : NP', 'break PRT', 'break NP PP', 'break ADJP PP', 'break NP', 'break PRT PP', 'break PP', '`` break ADVP CC VP', 'break NP', 'break ADVP', 'break PRT ADVP', 'break NP PP', 'break PRT NP NP S', 'break PRT NFP NP', 'break PRT PP', 'break PRT NP', 'break NP', 'break PP', 'break PP ADVP NFP NP', 'break NP', 'break NP PP', 'break NP', 'break PRT PP', 'break PRT', 'break PP SBAR', 'break PRT NP PP']</a:t>
            </a:r>
          </a:p>
        </p:txBody>
      </p:sp>
    </p:spTree>
    <p:extLst>
      <p:ext uri="{BB962C8B-B14F-4D97-AF65-F5344CB8AC3E}">
        <p14:creationId xmlns:p14="http://schemas.microsoft.com/office/powerpoint/2010/main" val="34223721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293</TotalTime>
  <Words>4149</Words>
  <Application>Microsoft Macintosh PowerPoint</Application>
  <PresentationFormat>Widescreen</PresentationFormat>
  <Paragraphs>202</Paragraphs>
  <Slides>33</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33</vt:i4>
      </vt:variant>
    </vt:vector>
  </HeadingPairs>
  <TitlesOfParts>
    <vt:vector size="39" baseType="lpstr">
      <vt:lpstr>Aptos</vt:lpstr>
      <vt:lpstr>Aptos Display</vt:lpstr>
      <vt:lpstr>Arial</vt:lpstr>
      <vt:lpstr>Menlo</vt:lpstr>
      <vt:lpstr>Office Theme</vt:lpstr>
      <vt:lpstr>1_Office Theme</vt:lpstr>
      <vt:lpstr>LING/C SC 581:  Advanced Computational Linguistics</vt:lpstr>
      <vt:lpstr>Today's Topic</vt:lpstr>
      <vt:lpstr>Catalog break verb frames: T1</vt:lpstr>
      <vt:lpstr>Catalog break verb frames: T2-T3</vt:lpstr>
      <vt:lpstr>Catalog break verb frames: T4</vt:lpstr>
      <vt:lpstr>Find all break verb frames</vt:lpstr>
      <vt:lpstr>Homework 10: Part 2</vt:lpstr>
      <vt:lpstr>Homework 10: Part 2</vt:lpstr>
      <vt:lpstr>Homework 10: Part 2</vt:lpstr>
      <vt:lpstr>Homework 10: Part 2</vt:lpstr>
      <vt:lpstr>Homework 10: Part 2</vt:lpstr>
      <vt:lpstr>Language Acquisition</vt:lpstr>
      <vt:lpstr>Revisiting the verb break</vt:lpstr>
      <vt:lpstr>Childes Database</vt:lpstr>
      <vt:lpstr>Childes Database</vt:lpstr>
      <vt:lpstr>Childes Database</vt:lpstr>
      <vt:lpstr>Childes Database</vt:lpstr>
      <vt:lpstr>Constituency Parser</vt:lpstr>
      <vt:lpstr>benepar</vt:lpstr>
      <vt:lpstr>benepar</vt:lpstr>
      <vt:lpstr>benepar vs stanza</vt:lpstr>
      <vt:lpstr>spaCy: benepar usage</vt:lpstr>
      <vt:lpstr>spaCy pipeline</vt:lpstr>
      <vt:lpstr>benepar</vt:lpstr>
      <vt:lpstr>Childes Database: nltk tokenization 1</vt:lpstr>
      <vt:lpstr>Childes Database: spacy tokenization 1</vt:lpstr>
      <vt:lpstr>Childes Database: nltk tokenization 2</vt:lpstr>
      <vt:lpstr>Childes Database: spacy tokenization 2</vt:lpstr>
      <vt:lpstr>Childes Database: nltk tokenization 3</vt:lpstr>
      <vt:lpstr>Childes Database: spacy tokenization 3</vt:lpstr>
      <vt:lpstr>Childes Database: frame distribution</vt:lpstr>
      <vt:lpstr>Break verb frames</vt:lpstr>
      <vt:lpstr>What other verbs? Class discussion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sandiway@mac.com</dc:creator>
  <cp:lastModifiedBy>sandiway@mac.com</cp:lastModifiedBy>
  <cp:revision>5</cp:revision>
  <cp:lastPrinted>2026-04-13T19:05:14Z</cp:lastPrinted>
  <dcterms:created xsi:type="dcterms:W3CDTF">2026-04-05T18:31:16Z</dcterms:created>
  <dcterms:modified xsi:type="dcterms:W3CDTF">2026-04-13T19:05:14Z</dcterms:modified>
</cp:coreProperties>
</file>