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352" r:id="rId2"/>
    <p:sldId id="353" r:id="rId3"/>
    <p:sldId id="364" r:id="rId4"/>
    <p:sldId id="365" r:id="rId5"/>
    <p:sldId id="285" r:id="rId6"/>
    <p:sldId id="366" r:id="rId7"/>
    <p:sldId id="367" r:id="rId8"/>
    <p:sldId id="368" r:id="rId9"/>
    <p:sldId id="386" r:id="rId10"/>
    <p:sldId id="383" r:id="rId11"/>
    <p:sldId id="373" r:id="rId12"/>
    <p:sldId id="384" r:id="rId13"/>
    <p:sldId id="382" r:id="rId14"/>
    <p:sldId id="374" r:id="rId15"/>
    <p:sldId id="385" r:id="rId16"/>
    <p:sldId id="376" r:id="rId17"/>
    <p:sldId id="387" r:id="rId18"/>
    <p:sldId id="377" r:id="rId19"/>
    <p:sldId id="379" r:id="rId20"/>
    <p:sldId id="388" r:id="rId21"/>
    <p:sldId id="3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26"/>
  </p:normalViewPr>
  <p:slideViewPr>
    <p:cSldViewPr snapToGrid="0">
      <p:cViewPr varScale="1">
        <p:scale>
          <a:sx n="121" d="100"/>
          <a:sy n="121" d="100"/>
        </p:scale>
        <p:origin x="74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9EBF0C-D280-0448-996C-2DBD1E18BA6E}" type="datetimeFigureOut">
              <a:rPr lang="en-US" smtClean="0"/>
              <a:t>4/4/26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DAAF5E-0842-4344-B4F4-A6946B02BD09}" type="slidenum">
              <a:rPr lang="en-US" smtClean="0"/>
              <a:t>‹#›</a:t>
            </a:fld>
            <a:endParaRPr lang="en-US"/>
          </a:p>
        </p:txBody>
      </p:sp>
    </p:spTree>
    <p:extLst>
      <p:ext uri="{BB962C8B-B14F-4D97-AF65-F5344CB8AC3E}">
        <p14:creationId xmlns:p14="http://schemas.microsoft.com/office/powerpoint/2010/main" val="678444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F1D35-DC1A-9B64-FA53-58A5E0B446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4AC7EC-E192-5DDD-D1B8-52F79400C7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66FB187-9FC3-B223-46E8-15D3D81F477A}"/>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5" name="Footer Placeholder 4">
            <a:extLst>
              <a:ext uri="{FF2B5EF4-FFF2-40B4-BE49-F238E27FC236}">
                <a16:creationId xmlns:a16="http://schemas.microsoft.com/office/drawing/2014/main" id="{1E36028B-4782-47C7-5B65-73B8BE4D0D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706966-BD07-3167-6E38-2ACCD81BC457}"/>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106928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0A489-177F-4CAD-3E35-4555C26F5D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75A567-4AF1-8E74-42FB-DE88118CC8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EE7D3D-B2E6-3B3B-D33E-9369551979D2}"/>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5" name="Footer Placeholder 4">
            <a:extLst>
              <a:ext uri="{FF2B5EF4-FFF2-40B4-BE49-F238E27FC236}">
                <a16:creationId xmlns:a16="http://schemas.microsoft.com/office/drawing/2014/main" id="{71BAD0AF-9D36-D4D8-E116-88A7196D2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ACB85-4B66-EEC6-3E53-2794395521FF}"/>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133209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93D966-4674-032A-0996-3FE22ECC50E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9E40E1-C6FF-C412-53D0-10A03427EC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3471ED-4900-6772-DFD6-E9A1FA5DF78B}"/>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5" name="Footer Placeholder 4">
            <a:extLst>
              <a:ext uri="{FF2B5EF4-FFF2-40B4-BE49-F238E27FC236}">
                <a16:creationId xmlns:a16="http://schemas.microsoft.com/office/drawing/2014/main" id="{9781EF25-FE81-B0D1-F792-7FDD1E9689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5F8D17-6A44-FFF8-E9C1-D4D16E97B8F6}"/>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3961878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41B7B-FEE4-6328-BF43-95FD488F99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7A73CC-A1A5-4CE1-9F19-DD512FC0D9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A55C6E-7AD1-6665-B818-B10D6F046F8D}"/>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5" name="Footer Placeholder 4">
            <a:extLst>
              <a:ext uri="{FF2B5EF4-FFF2-40B4-BE49-F238E27FC236}">
                <a16:creationId xmlns:a16="http://schemas.microsoft.com/office/drawing/2014/main" id="{A7656189-045F-F14F-31D8-718B7D3266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8701AF-FE44-B266-866F-0E83455722B8}"/>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2621665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E8E2D-871C-9460-9BB3-CACDDC85B4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205A3B-2099-1BE1-7B8F-9EE6F4CD0E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F7F14A-BA36-82D8-3250-1BA4A8AD8754}"/>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5" name="Footer Placeholder 4">
            <a:extLst>
              <a:ext uri="{FF2B5EF4-FFF2-40B4-BE49-F238E27FC236}">
                <a16:creationId xmlns:a16="http://schemas.microsoft.com/office/drawing/2014/main" id="{50CF1567-AB1D-A3EC-5817-9FDE2DCA0C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A9002B-F855-4A6C-3FD9-28B1F66739F4}"/>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1153889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D7FCA-BDA6-6505-538B-3F8ABDCD8D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F1E859-AF7D-2853-212D-026A8C9513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2DA370-06AE-5566-0F9A-5DE2C4E3BF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C0A2DB-8550-8DEA-8149-10105A3B2640}"/>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6" name="Footer Placeholder 5">
            <a:extLst>
              <a:ext uri="{FF2B5EF4-FFF2-40B4-BE49-F238E27FC236}">
                <a16:creationId xmlns:a16="http://schemas.microsoft.com/office/drawing/2014/main" id="{EA623813-C935-74DA-434B-75DBEB5B53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CDDA20-2681-2361-236B-8FA11F18F3FF}"/>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3558882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315A7-CAB1-33F3-5681-A81771D7DC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4C32D8-B832-6FFF-31C8-494FAF06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328A70-52B4-E5ED-7C06-B1E1CF2E41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522217-A921-0301-C8B3-2F8BCD078D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EC24EE-69D6-C290-DF6F-B64285457F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6B6113-83E6-A6C2-E0BE-192B54D1B5C4}"/>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8" name="Footer Placeholder 7">
            <a:extLst>
              <a:ext uri="{FF2B5EF4-FFF2-40B4-BE49-F238E27FC236}">
                <a16:creationId xmlns:a16="http://schemas.microsoft.com/office/drawing/2014/main" id="{39D2F142-CF74-258F-484D-24221311F18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3255D5-D557-E698-518B-592FE6A14D12}"/>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3463257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47629-6EBF-4B06-1D71-307B7FEFEE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6819DE-2615-6518-679B-EE363D7C8F66}"/>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4" name="Footer Placeholder 3">
            <a:extLst>
              <a:ext uri="{FF2B5EF4-FFF2-40B4-BE49-F238E27FC236}">
                <a16:creationId xmlns:a16="http://schemas.microsoft.com/office/drawing/2014/main" id="{B549D0E0-1626-D1D7-4500-1015E2CD67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55635DB-6EC7-55B2-A026-F90492A6FA3E}"/>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1377961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9297EB-0C4C-BF4D-1C88-0D2E0670B3DA}"/>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3" name="Footer Placeholder 2">
            <a:extLst>
              <a:ext uri="{FF2B5EF4-FFF2-40B4-BE49-F238E27FC236}">
                <a16:creationId xmlns:a16="http://schemas.microsoft.com/office/drawing/2014/main" id="{89C587B9-DF9C-AC3A-F88E-D092DFEDA9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9FA625-2E36-EF7F-E589-9ED4717E78D1}"/>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62938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E75BB-5A37-C8B8-3E98-A20312E1FF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CE0AE24-2D6C-EAD2-FF66-7444F42522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8CF124-2C10-F685-624A-86707E98A9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22E56B-3513-FCBB-4960-5C55B73F22B3}"/>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6" name="Footer Placeholder 5">
            <a:extLst>
              <a:ext uri="{FF2B5EF4-FFF2-40B4-BE49-F238E27FC236}">
                <a16:creationId xmlns:a16="http://schemas.microsoft.com/office/drawing/2014/main" id="{9541C9B9-9722-42FF-99AC-81578D5892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FD14E2-ED32-D1E4-E4A5-2A05E1BBEBE0}"/>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406222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56D33-8D1C-1CFF-20A3-9BCCAAAEA7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908FC6-7BEA-9D66-CC07-6B9DA7591B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2F134-9EB1-3B78-4107-13211CB789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8E80DC-244B-6999-F9F1-E905FC8B5BAE}"/>
              </a:ext>
            </a:extLst>
          </p:cNvPr>
          <p:cNvSpPr>
            <a:spLocks noGrp="1"/>
          </p:cNvSpPr>
          <p:nvPr>
            <p:ph type="dt" sz="half" idx="10"/>
          </p:nvPr>
        </p:nvSpPr>
        <p:spPr/>
        <p:txBody>
          <a:bodyPr/>
          <a:lstStyle/>
          <a:p>
            <a:fld id="{C84B62A2-5325-ED4A-BA6C-8722445CBA0F}" type="datetimeFigureOut">
              <a:rPr lang="en-US" smtClean="0"/>
              <a:t>4/4/26</a:t>
            </a:fld>
            <a:endParaRPr lang="en-US"/>
          </a:p>
        </p:txBody>
      </p:sp>
      <p:sp>
        <p:nvSpPr>
          <p:cNvPr id="6" name="Footer Placeholder 5">
            <a:extLst>
              <a:ext uri="{FF2B5EF4-FFF2-40B4-BE49-F238E27FC236}">
                <a16:creationId xmlns:a16="http://schemas.microsoft.com/office/drawing/2014/main" id="{54248203-DDA1-2C38-D469-E4720DE71B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787820-72C9-4236-C821-59548EA29EB4}"/>
              </a:ext>
            </a:extLst>
          </p:cNvPr>
          <p:cNvSpPr>
            <a:spLocks noGrp="1"/>
          </p:cNvSpPr>
          <p:nvPr>
            <p:ph type="sldNum" sz="quarter" idx="12"/>
          </p:nvPr>
        </p:nvSpPr>
        <p:spPr/>
        <p:txBody>
          <a:bodyPr/>
          <a:lstStyle/>
          <a:p>
            <a:fld id="{6B6108FC-82FE-1F4B-8055-C5D57238B769}" type="slidenum">
              <a:rPr lang="en-US" smtClean="0"/>
              <a:t>‹#›</a:t>
            </a:fld>
            <a:endParaRPr lang="en-US"/>
          </a:p>
        </p:txBody>
      </p:sp>
    </p:spTree>
    <p:extLst>
      <p:ext uri="{BB962C8B-B14F-4D97-AF65-F5344CB8AC3E}">
        <p14:creationId xmlns:p14="http://schemas.microsoft.com/office/powerpoint/2010/main" val="111846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159FA5-6261-76D2-F298-2823E9F38C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39099B-FDEE-EE55-D81A-26C3D08A33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2DC25A-6587-23E3-53C7-4FED16D278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84B62A2-5325-ED4A-BA6C-8722445CBA0F}" type="datetimeFigureOut">
              <a:rPr lang="en-US" smtClean="0"/>
              <a:t>4/4/26</a:t>
            </a:fld>
            <a:endParaRPr lang="en-US"/>
          </a:p>
        </p:txBody>
      </p:sp>
      <p:sp>
        <p:nvSpPr>
          <p:cNvPr id="5" name="Footer Placeholder 4">
            <a:extLst>
              <a:ext uri="{FF2B5EF4-FFF2-40B4-BE49-F238E27FC236}">
                <a16:creationId xmlns:a16="http://schemas.microsoft.com/office/drawing/2014/main" id="{381EF5BF-C80C-3A75-8576-768CCC4DD0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F4144EF-5F78-6195-F5EF-F843F71BCA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6108FC-82FE-1F4B-8055-C5D57238B769}" type="slidenum">
              <a:rPr lang="en-US" smtClean="0"/>
              <a:t>‹#›</a:t>
            </a:fld>
            <a:endParaRPr lang="en-US"/>
          </a:p>
        </p:txBody>
      </p:sp>
    </p:spTree>
    <p:extLst>
      <p:ext uri="{BB962C8B-B14F-4D97-AF65-F5344CB8AC3E}">
        <p14:creationId xmlns:p14="http://schemas.microsoft.com/office/powerpoint/2010/main" val="3029749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nltk.org/api/nltk.probability.FreqDist.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sandiway@arizona.eduSUBJEC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09800" y="1981200"/>
            <a:ext cx="7772400" cy="1752600"/>
          </a:xfrm>
        </p:spPr>
        <p:txBody>
          <a:bodyPr/>
          <a:lstStyle/>
          <a:p>
            <a:r>
              <a:rPr lang="en-US" dirty="0"/>
              <a:t>LING/C SC 581: </a:t>
            </a:r>
            <a:br>
              <a:rPr lang="en-US" dirty="0"/>
            </a:br>
            <a:r>
              <a:rPr lang="en-US" sz="4000" dirty="0"/>
              <a:t>Advanced Computational Linguistics</a:t>
            </a:r>
          </a:p>
        </p:txBody>
      </p:sp>
      <p:sp>
        <p:nvSpPr>
          <p:cNvPr id="2051" name="Rectangle 3"/>
          <p:cNvSpPr>
            <a:spLocks noGrp="1" noChangeArrowheads="1"/>
          </p:cNvSpPr>
          <p:nvPr>
            <p:ph type="subTitle" idx="1"/>
          </p:nvPr>
        </p:nvSpPr>
        <p:spPr>
          <a:xfrm>
            <a:off x="1524000" y="3925956"/>
            <a:ext cx="9144000" cy="1331843"/>
          </a:xfrm>
        </p:spPr>
        <p:txBody>
          <a:bodyPr/>
          <a:lstStyle/>
          <a:p>
            <a:r>
              <a:rPr lang="en-US" dirty="0"/>
              <a:t>Lecture 21</a:t>
            </a:r>
          </a:p>
          <a:p>
            <a:r>
              <a:rPr lang="en-US" dirty="0"/>
              <a:t>Prof. </a:t>
            </a:r>
            <a:r>
              <a:rPr lang="en-US" dirty="0" err="1"/>
              <a:t>Sandiway</a:t>
            </a:r>
            <a:r>
              <a:rPr lang="en-US" dirty="0"/>
              <a:t> Fong</a:t>
            </a:r>
          </a:p>
        </p:txBody>
      </p:sp>
    </p:spTree>
    <p:extLst>
      <p:ext uri="{BB962C8B-B14F-4D97-AF65-F5344CB8AC3E}">
        <p14:creationId xmlns:p14="http://schemas.microsoft.com/office/powerpoint/2010/main" val="1559445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8910F-4AEA-D146-E97B-15118692037E}"/>
              </a:ext>
            </a:extLst>
          </p:cNvPr>
          <p:cNvSpPr>
            <a:spLocks noGrp="1"/>
          </p:cNvSpPr>
          <p:nvPr>
            <p:ph type="title"/>
          </p:nvPr>
        </p:nvSpPr>
        <p:spPr/>
        <p:txBody>
          <a:bodyPr/>
          <a:lstStyle/>
          <a:p>
            <a:r>
              <a:rPr lang="en-US" dirty="0"/>
              <a:t>Homework 10</a:t>
            </a:r>
          </a:p>
        </p:txBody>
      </p:sp>
      <p:sp>
        <p:nvSpPr>
          <p:cNvPr id="4" name="Content Placeholder 3">
            <a:extLst>
              <a:ext uri="{FF2B5EF4-FFF2-40B4-BE49-F238E27FC236}">
                <a16:creationId xmlns:a16="http://schemas.microsoft.com/office/drawing/2014/main" id="{A45D93CF-26B8-150E-C08D-75BCB1FF6A0E}"/>
              </a:ext>
            </a:extLst>
          </p:cNvPr>
          <p:cNvSpPr>
            <a:spLocks noGrp="1"/>
          </p:cNvSpPr>
          <p:nvPr>
            <p:ph sz="half" idx="1"/>
          </p:nvPr>
        </p:nvSpPr>
        <p:spPr>
          <a:xfrm>
            <a:off x="838200" y="1852761"/>
            <a:ext cx="3302876" cy="4351338"/>
          </a:xfrm>
          <a:ln>
            <a:solidFill>
              <a:schemeClr val="tx1"/>
            </a:solidFill>
          </a:ln>
        </p:spPr>
        <p:txBody>
          <a:bodyPr>
            <a:normAutofit fontScale="32500" lnSpcReduction="20000"/>
          </a:bodyPr>
          <a:lstStyle/>
          <a:p>
            <a:pPr>
              <a:buNone/>
            </a:pPr>
            <a:r>
              <a:rPr lang="en-US" dirty="0">
                <a:solidFill>
                  <a:srgbClr val="000000"/>
                </a:solidFill>
                <a:effectLst/>
                <a:latin typeface="Menlo" panose="020B0609030804020204" pitchFamily="49" charset="0"/>
              </a:rPr>
              <a:t>VB ADVP SBAR-LOC </a:t>
            </a:r>
          </a:p>
          <a:p>
            <a:pPr>
              <a:buNone/>
            </a:pPr>
            <a:r>
              <a:rPr lang="en-US" dirty="0">
                <a:solidFill>
                  <a:srgbClr val="000000"/>
                </a:solidFill>
                <a:effectLst/>
                <a:latin typeface="Menlo" panose="020B0609030804020204" pitchFamily="49" charset="0"/>
              </a:rPr>
              <a:t>VBD NP </a:t>
            </a:r>
          </a:p>
          <a:p>
            <a:pPr>
              <a:buNone/>
            </a:pPr>
            <a:r>
              <a:rPr lang="en-US" dirty="0">
                <a:solidFill>
                  <a:srgbClr val="000000"/>
                </a:solidFill>
                <a:effectLst/>
                <a:latin typeface="Menlo" panose="020B0609030804020204" pitchFamily="49" charset="0"/>
              </a:rPr>
              <a:t>VBN PP SBAR-PRP </a:t>
            </a:r>
          </a:p>
          <a:p>
            <a:pPr>
              <a:buNone/>
            </a:pPr>
            <a:r>
              <a:rPr lang="en-US" dirty="0">
                <a:solidFill>
                  <a:srgbClr val="000000"/>
                </a:solidFill>
                <a:effectLst/>
                <a:latin typeface="Menlo" panose="020B0609030804020204" pitchFamily="49" charset="0"/>
              </a:rPr>
              <a:t>VBD PRT PP </a:t>
            </a:r>
          </a:p>
          <a:p>
            <a:pPr>
              <a:buNone/>
            </a:pPr>
            <a:r>
              <a:rPr lang="en-US" dirty="0">
                <a:solidFill>
                  <a:srgbClr val="000000"/>
                </a:solidFill>
                <a:effectLst/>
                <a:latin typeface="Menlo" panose="020B0609030804020204" pitchFamily="49" charset="0"/>
              </a:rPr>
              <a:t>VBD PRT </a:t>
            </a:r>
          </a:p>
          <a:p>
            <a:pPr>
              <a:buNone/>
            </a:pPr>
            <a:r>
              <a:rPr lang="en-US" dirty="0">
                <a:solidFill>
                  <a:srgbClr val="000000"/>
                </a:solidFill>
                <a:effectLst/>
                <a:latin typeface="Menlo" panose="020B0609030804020204" pitchFamily="49" charset="0"/>
              </a:rPr>
              <a:t>VBG NP </a:t>
            </a:r>
          </a:p>
          <a:p>
            <a:pPr>
              <a:buNone/>
            </a:pPr>
            <a:r>
              <a:rPr lang="en-US" dirty="0">
                <a:solidFill>
                  <a:srgbClr val="000000"/>
                </a:solidFill>
                <a:effectLst/>
                <a:latin typeface="Menlo" panose="020B0609030804020204" pitchFamily="49" charset="0"/>
              </a:rPr>
              <a:t>VB PRT NP </a:t>
            </a:r>
          </a:p>
          <a:p>
            <a:pPr>
              <a:buNone/>
            </a:pPr>
            <a:r>
              <a:rPr lang="en-US" dirty="0">
                <a:solidFill>
                  <a:srgbClr val="000000"/>
                </a:solidFill>
                <a:effectLst/>
                <a:latin typeface="Menlo" panose="020B0609030804020204" pitchFamily="49" charset="0"/>
              </a:rPr>
              <a:t>VB NP </a:t>
            </a:r>
          </a:p>
          <a:p>
            <a:pPr>
              <a:buNone/>
            </a:pPr>
            <a:r>
              <a:rPr lang="en-US" dirty="0">
                <a:solidFill>
                  <a:srgbClr val="000000"/>
                </a:solidFill>
                <a:effectLst/>
                <a:latin typeface="Menlo" panose="020B0609030804020204" pitchFamily="49" charset="0"/>
              </a:rPr>
              <a:t>VBP </a:t>
            </a:r>
          </a:p>
          <a:p>
            <a:pPr>
              <a:buNone/>
            </a:pPr>
            <a:r>
              <a:rPr lang="en-US" dirty="0">
                <a:solidFill>
                  <a:srgbClr val="000000"/>
                </a:solidFill>
                <a:effectLst/>
                <a:latin typeface="Menlo" panose="020B0609030804020204" pitchFamily="49" charset="0"/>
              </a:rPr>
              <a:t>VBG , SBAR-ADV </a:t>
            </a:r>
          </a:p>
          <a:p>
            <a:pPr>
              <a:buNone/>
            </a:pPr>
            <a:r>
              <a:rPr lang="en-US" dirty="0">
                <a:solidFill>
                  <a:srgbClr val="000000"/>
                </a:solidFill>
                <a:effectLst/>
                <a:latin typeface="Menlo" panose="020B0609030804020204" pitchFamily="49" charset="0"/>
              </a:rPr>
              <a:t>VBD PRT </a:t>
            </a:r>
          </a:p>
          <a:p>
            <a:pPr>
              <a:buNone/>
            </a:pPr>
            <a:r>
              <a:rPr lang="en-US" dirty="0">
                <a:solidFill>
                  <a:srgbClr val="000000"/>
                </a:solidFill>
                <a:effectLst/>
                <a:latin typeface="Menlo" panose="020B0609030804020204" pitchFamily="49" charset="0"/>
              </a:rPr>
              <a:t>VBD PP </a:t>
            </a:r>
          </a:p>
          <a:p>
            <a:pPr>
              <a:buNone/>
            </a:pPr>
            <a:r>
              <a:rPr lang="en-US" dirty="0">
                <a:solidFill>
                  <a:srgbClr val="000000"/>
                </a:solidFill>
                <a:effectLst/>
                <a:latin typeface="Menlo" panose="020B0609030804020204" pitchFamily="49" charset="0"/>
              </a:rPr>
              <a:t>VBD PRT NP </a:t>
            </a:r>
          </a:p>
          <a:p>
            <a:pPr>
              <a:buNone/>
            </a:pPr>
            <a:r>
              <a:rPr lang="en-US" dirty="0">
                <a:solidFill>
                  <a:srgbClr val="000000"/>
                </a:solidFill>
                <a:effectLst/>
                <a:latin typeface="Menlo" panose="020B0609030804020204" pitchFamily="49" charset="0"/>
              </a:rPr>
              <a:t>VBN NP PP </a:t>
            </a:r>
          </a:p>
          <a:p>
            <a:pPr>
              <a:buNone/>
            </a:pPr>
            <a:r>
              <a:rPr lang="en-US" dirty="0">
                <a:solidFill>
                  <a:srgbClr val="000000"/>
                </a:solidFill>
                <a:effectLst/>
                <a:latin typeface="Menlo" panose="020B0609030804020204" pitchFamily="49" charset="0"/>
              </a:rPr>
              <a:t>VB NP </a:t>
            </a:r>
          </a:p>
          <a:p>
            <a:pPr>
              <a:buNone/>
            </a:pPr>
            <a:r>
              <a:rPr lang="en-US" dirty="0">
                <a:solidFill>
                  <a:srgbClr val="000000"/>
                </a:solidFill>
                <a:effectLst/>
                <a:latin typeface="Menlo" panose="020B0609030804020204" pitchFamily="49" charset="0"/>
              </a:rPr>
              <a:t>VBD PRT NP </a:t>
            </a:r>
          </a:p>
          <a:p>
            <a:pPr>
              <a:buNone/>
            </a:pPr>
            <a:r>
              <a:rPr lang="en-US" dirty="0">
                <a:solidFill>
                  <a:srgbClr val="000000"/>
                </a:solidFill>
                <a:effectLst/>
                <a:latin typeface="Menlo" panose="020B0609030804020204" pitchFamily="49" charset="0"/>
              </a:rPr>
              <a:t>VBD PRT ADVP-TMP </a:t>
            </a:r>
          </a:p>
          <a:p>
            <a:pPr>
              <a:buNone/>
            </a:pPr>
            <a:r>
              <a:rPr lang="en-US" dirty="0">
                <a:solidFill>
                  <a:srgbClr val="000000"/>
                </a:solidFill>
                <a:effectLst/>
                <a:latin typeface="Menlo" panose="020B0609030804020204" pitchFamily="49" charset="0"/>
              </a:rPr>
              <a:t>VB ADVP PP </a:t>
            </a:r>
          </a:p>
          <a:p>
            <a:pPr>
              <a:buNone/>
            </a:pPr>
            <a:r>
              <a:rPr lang="en-US" dirty="0">
                <a:solidFill>
                  <a:srgbClr val="000000"/>
                </a:solidFill>
                <a:effectLst/>
                <a:latin typeface="Menlo" panose="020B0609030804020204" pitchFamily="49" charset="0"/>
              </a:rPr>
              <a:t>VB S </a:t>
            </a:r>
          </a:p>
        </p:txBody>
      </p:sp>
      <p:sp>
        <p:nvSpPr>
          <p:cNvPr id="5" name="Content Placeholder 4">
            <a:extLst>
              <a:ext uri="{FF2B5EF4-FFF2-40B4-BE49-F238E27FC236}">
                <a16:creationId xmlns:a16="http://schemas.microsoft.com/office/drawing/2014/main" id="{14EF8948-0229-D07A-1761-3A9227E260EF}"/>
              </a:ext>
            </a:extLst>
          </p:cNvPr>
          <p:cNvSpPr>
            <a:spLocks noGrp="1"/>
          </p:cNvSpPr>
          <p:nvPr>
            <p:ph sz="half" idx="2"/>
          </p:nvPr>
        </p:nvSpPr>
        <p:spPr>
          <a:xfrm>
            <a:off x="4600905" y="1843526"/>
            <a:ext cx="3302876" cy="4351338"/>
          </a:xfrm>
          <a:ln>
            <a:solidFill>
              <a:schemeClr val="tx1"/>
            </a:solidFill>
          </a:ln>
        </p:spPr>
        <p:txBody>
          <a:bodyPr>
            <a:normAutofit fontScale="32500" lnSpcReduction="20000"/>
          </a:bodyPr>
          <a:lstStyle/>
          <a:p>
            <a:pPr>
              <a:buNone/>
            </a:pPr>
            <a:r>
              <a:rPr lang="en-US" dirty="0">
                <a:solidFill>
                  <a:srgbClr val="000000"/>
                </a:solidFill>
                <a:effectLst/>
                <a:latin typeface="Menlo" panose="020B0609030804020204" pitchFamily="49" charset="0"/>
              </a:rPr>
              <a:t>break ADVP SBAR-LOC </a:t>
            </a:r>
          </a:p>
          <a:p>
            <a:pPr>
              <a:buNone/>
            </a:pPr>
            <a:r>
              <a:rPr lang="en-US" dirty="0">
                <a:solidFill>
                  <a:srgbClr val="000000"/>
                </a:solidFill>
                <a:effectLst/>
                <a:latin typeface="Menlo" panose="020B0609030804020204" pitchFamily="49" charset="0"/>
              </a:rPr>
              <a:t>break NP </a:t>
            </a:r>
          </a:p>
          <a:p>
            <a:pPr>
              <a:buNone/>
            </a:pPr>
            <a:r>
              <a:rPr lang="en-US" dirty="0">
                <a:solidFill>
                  <a:srgbClr val="000000"/>
                </a:solidFill>
                <a:effectLst/>
                <a:latin typeface="Menlo" panose="020B0609030804020204" pitchFamily="49" charset="0"/>
              </a:rPr>
              <a:t>break PP SBAR-PRP </a:t>
            </a:r>
          </a:p>
          <a:p>
            <a:pPr>
              <a:buNone/>
            </a:pPr>
            <a:r>
              <a:rPr lang="en-US" dirty="0">
                <a:solidFill>
                  <a:srgbClr val="000000"/>
                </a:solidFill>
                <a:effectLst/>
                <a:latin typeface="Menlo" panose="020B0609030804020204" pitchFamily="49" charset="0"/>
              </a:rPr>
              <a:t>break PRT PP </a:t>
            </a:r>
          </a:p>
          <a:p>
            <a:pPr>
              <a:buNone/>
            </a:pPr>
            <a:r>
              <a:rPr lang="en-US" dirty="0">
                <a:solidFill>
                  <a:srgbClr val="000000"/>
                </a:solidFill>
                <a:effectLst/>
                <a:latin typeface="Menlo" panose="020B0609030804020204" pitchFamily="49" charset="0"/>
              </a:rPr>
              <a:t>break PRT </a:t>
            </a:r>
          </a:p>
          <a:p>
            <a:pPr>
              <a:buNone/>
            </a:pPr>
            <a:r>
              <a:rPr lang="en-US" dirty="0">
                <a:solidFill>
                  <a:srgbClr val="000000"/>
                </a:solidFill>
                <a:effectLst/>
                <a:latin typeface="Menlo" panose="020B0609030804020204" pitchFamily="49" charset="0"/>
              </a:rPr>
              <a:t>break NP </a:t>
            </a:r>
          </a:p>
          <a:p>
            <a:pPr>
              <a:buNone/>
            </a:pPr>
            <a:r>
              <a:rPr lang="en-US" dirty="0">
                <a:solidFill>
                  <a:srgbClr val="000000"/>
                </a:solidFill>
                <a:effectLst/>
                <a:latin typeface="Menlo" panose="020B0609030804020204" pitchFamily="49" charset="0"/>
              </a:rPr>
              <a:t>break PRT NP </a:t>
            </a:r>
          </a:p>
          <a:p>
            <a:pPr>
              <a:buNone/>
            </a:pPr>
            <a:r>
              <a:rPr lang="en-US" dirty="0">
                <a:solidFill>
                  <a:srgbClr val="000000"/>
                </a:solidFill>
                <a:effectLst/>
                <a:latin typeface="Menlo" panose="020B0609030804020204" pitchFamily="49" charset="0"/>
              </a:rPr>
              <a:t>break NP </a:t>
            </a:r>
          </a:p>
          <a:p>
            <a:pPr>
              <a:buNone/>
            </a:pPr>
            <a:r>
              <a:rPr lang="en-US" dirty="0">
                <a:solidFill>
                  <a:srgbClr val="000000"/>
                </a:solidFill>
                <a:effectLst/>
                <a:latin typeface="Menlo" panose="020B0609030804020204" pitchFamily="49" charset="0"/>
              </a:rPr>
              <a:t>break </a:t>
            </a:r>
          </a:p>
          <a:p>
            <a:pPr>
              <a:buNone/>
            </a:pPr>
            <a:r>
              <a:rPr lang="en-US" dirty="0">
                <a:solidFill>
                  <a:srgbClr val="000000"/>
                </a:solidFill>
                <a:effectLst/>
                <a:latin typeface="Menlo" panose="020B0609030804020204" pitchFamily="49" charset="0"/>
              </a:rPr>
              <a:t>break , SBAR-ADV </a:t>
            </a:r>
          </a:p>
          <a:p>
            <a:pPr>
              <a:buNone/>
            </a:pPr>
            <a:r>
              <a:rPr lang="en-US" dirty="0">
                <a:solidFill>
                  <a:srgbClr val="000000"/>
                </a:solidFill>
                <a:effectLst/>
                <a:latin typeface="Menlo" panose="020B0609030804020204" pitchFamily="49" charset="0"/>
              </a:rPr>
              <a:t>break PRT </a:t>
            </a:r>
          </a:p>
          <a:p>
            <a:pPr>
              <a:buNone/>
            </a:pPr>
            <a:r>
              <a:rPr lang="en-US" dirty="0">
                <a:solidFill>
                  <a:srgbClr val="000000"/>
                </a:solidFill>
                <a:effectLst/>
                <a:latin typeface="Menlo" panose="020B0609030804020204" pitchFamily="49" charset="0"/>
              </a:rPr>
              <a:t>break PP </a:t>
            </a:r>
          </a:p>
          <a:p>
            <a:pPr>
              <a:buNone/>
            </a:pPr>
            <a:r>
              <a:rPr lang="en-US" dirty="0">
                <a:solidFill>
                  <a:srgbClr val="000000"/>
                </a:solidFill>
                <a:effectLst/>
                <a:latin typeface="Menlo" panose="020B0609030804020204" pitchFamily="49" charset="0"/>
              </a:rPr>
              <a:t>break PRT NP </a:t>
            </a:r>
          </a:p>
          <a:p>
            <a:pPr>
              <a:buNone/>
            </a:pPr>
            <a:r>
              <a:rPr lang="en-US" dirty="0">
                <a:solidFill>
                  <a:srgbClr val="000000"/>
                </a:solidFill>
                <a:effectLst/>
                <a:latin typeface="Menlo" panose="020B0609030804020204" pitchFamily="49" charset="0"/>
              </a:rPr>
              <a:t>break NP PP </a:t>
            </a:r>
          </a:p>
          <a:p>
            <a:pPr>
              <a:buNone/>
            </a:pPr>
            <a:r>
              <a:rPr lang="en-US" dirty="0">
                <a:solidFill>
                  <a:srgbClr val="000000"/>
                </a:solidFill>
                <a:effectLst/>
                <a:latin typeface="Menlo" panose="020B0609030804020204" pitchFamily="49" charset="0"/>
              </a:rPr>
              <a:t>break NP </a:t>
            </a:r>
          </a:p>
          <a:p>
            <a:pPr>
              <a:buNone/>
            </a:pPr>
            <a:r>
              <a:rPr lang="en-US" dirty="0">
                <a:solidFill>
                  <a:srgbClr val="000000"/>
                </a:solidFill>
                <a:effectLst/>
                <a:latin typeface="Menlo" panose="020B0609030804020204" pitchFamily="49" charset="0"/>
              </a:rPr>
              <a:t>break PRT NP </a:t>
            </a:r>
          </a:p>
          <a:p>
            <a:pPr>
              <a:buNone/>
            </a:pPr>
            <a:r>
              <a:rPr lang="en-US" dirty="0">
                <a:solidFill>
                  <a:srgbClr val="000000"/>
                </a:solidFill>
                <a:effectLst/>
                <a:latin typeface="Menlo" panose="020B0609030804020204" pitchFamily="49" charset="0"/>
              </a:rPr>
              <a:t>break PRT ADVP-TMP </a:t>
            </a:r>
          </a:p>
          <a:p>
            <a:pPr>
              <a:buNone/>
            </a:pPr>
            <a:r>
              <a:rPr lang="en-US" dirty="0">
                <a:solidFill>
                  <a:srgbClr val="000000"/>
                </a:solidFill>
                <a:effectLst/>
                <a:latin typeface="Menlo" panose="020B0609030804020204" pitchFamily="49" charset="0"/>
              </a:rPr>
              <a:t>break ADVP PP </a:t>
            </a:r>
          </a:p>
          <a:p>
            <a:pPr>
              <a:buNone/>
            </a:pPr>
            <a:r>
              <a:rPr lang="en-US" dirty="0">
                <a:solidFill>
                  <a:srgbClr val="000000"/>
                </a:solidFill>
                <a:effectLst/>
                <a:latin typeface="Menlo" panose="020B0609030804020204" pitchFamily="49" charset="0"/>
              </a:rPr>
              <a:t>break S </a:t>
            </a:r>
          </a:p>
        </p:txBody>
      </p:sp>
      <p:sp>
        <p:nvSpPr>
          <p:cNvPr id="6" name="Content Placeholder 4">
            <a:extLst>
              <a:ext uri="{FF2B5EF4-FFF2-40B4-BE49-F238E27FC236}">
                <a16:creationId xmlns:a16="http://schemas.microsoft.com/office/drawing/2014/main" id="{059F6CA0-E799-6331-45ED-89478EC94AAF}"/>
              </a:ext>
            </a:extLst>
          </p:cNvPr>
          <p:cNvSpPr txBox="1">
            <a:spLocks/>
          </p:cNvSpPr>
          <p:nvPr/>
        </p:nvSpPr>
        <p:spPr>
          <a:xfrm>
            <a:off x="8363610" y="1843526"/>
            <a:ext cx="3302876" cy="4351338"/>
          </a:xfrm>
          <a:prstGeom prst="rect">
            <a:avLst/>
          </a:prstGeom>
          <a:ln>
            <a:solidFill>
              <a:schemeClr val="tx1"/>
            </a:solidFill>
          </a:ln>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ADVP SBAR'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NP'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PP SBAR'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PRT PP'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PRT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NP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PRT NP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NP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 SBAR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PRT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PRT NP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NP PP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NP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PRT NP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PRT ADVP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ADVP PP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'break S '</a:t>
            </a:r>
          </a:p>
        </p:txBody>
      </p:sp>
      <p:sp>
        <p:nvSpPr>
          <p:cNvPr id="7" name="Notched Right Arrow 6">
            <a:extLst>
              <a:ext uri="{FF2B5EF4-FFF2-40B4-BE49-F238E27FC236}">
                <a16:creationId xmlns:a16="http://schemas.microsoft.com/office/drawing/2014/main" id="{EB16C5E3-F4E4-5777-8D56-623AAACF4227}"/>
              </a:ext>
            </a:extLst>
          </p:cNvPr>
          <p:cNvSpPr/>
          <p:nvPr/>
        </p:nvSpPr>
        <p:spPr>
          <a:xfrm>
            <a:off x="3647090" y="3216166"/>
            <a:ext cx="861848" cy="1145627"/>
          </a:xfrm>
          <a:prstGeom prst="notch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 name="Notched Right Arrow 7">
            <a:extLst>
              <a:ext uri="{FF2B5EF4-FFF2-40B4-BE49-F238E27FC236}">
                <a16:creationId xmlns:a16="http://schemas.microsoft.com/office/drawing/2014/main" id="{1596939F-D21C-F61C-95A5-F06B6E11D77F}"/>
              </a:ext>
            </a:extLst>
          </p:cNvPr>
          <p:cNvSpPr/>
          <p:nvPr/>
        </p:nvSpPr>
        <p:spPr>
          <a:xfrm>
            <a:off x="7271848" y="3216165"/>
            <a:ext cx="861848" cy="1145627"/>
          </a:xfrm>
          <a:prstGeom prst="notch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 name="TextBox 8">
            <a:extLst>
              <a:ext uri="{FF2B5EF4-FFF2-40B4-BE49-F238E27FC236}">
                <a16:creationId xmlns:a16="http://schemas.microsoft.com/office/drawing/2014/main" id="{835CBFF5-2027-B370-2F3E-C571F34CDD3C}"/>
              </a:ext>
            </a:extLst>
          </p:cNvPr>
          <p:cNvSpPr txBox="1"/>
          <p:nvPr/>
        </p:nvSpPr>
        <p:spPr>
          <a:xfrm>
            <a:off x="4600905" y="1481959"/>
            <a:ext cx="1439818"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plabel</a:t>
            </a:r>
            <a:r>
              <a:rPr kumimoji="0" lang="en-US" sz="1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(t)</a:t>
            </a:r>
          </a:p>
        </p:txBody>
      </p:sp>
      <p:sp>
        <p:nvSpPr>
          <p:cNvPr id="10" name="TextBox 9">
            <a:extLst>
              <a:ext uri="{FF2B5EF4-FFF2-40B4-BE49-F238E27FC236}">
                <a16:creationId xmlns:a16="http://schemas.microsoft.com/office/drawing/2014/main" id="{E485F7F5-36C5-C7E3-1912-73A6EBBAAF42}"/>
              </a:ext>
            </a:extLst>
          </p:cNvPr>
          <p:cNvSpPr txBox="1"/>
          <p:nvPr/>
        </p:nvSpPr>
        <p:spPr>
          <a:xfrm>
            <a:off x="759374" y="1474194"/>
            <a:ext cx="1439818"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t.label</a:t>
            </a:r>
            <a:r>
              <a:rPr kumimoji="0" lang="en-US" sz="1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a:t>
            </a:r>
          </a:p>
        </p:txBody>
      </p:sp>
      <p:sp>
        <p:nvSpPr>
          <p:cNvPr id="11" name="Down Arrow Callout 10">
            <a:extLst>
              <a:ext uri="{FF2B5EF4-FFF2-40B4-BE49-F238E27FC236}">
                <a16:creationId xmlns:a16="http://schemas.microsoft.com/office/drawing/2014/main" id="{1FBF1AA6-EE44-CBE4-5EE8-2737EDE97AD6}"/>
              </a:ext>
            </a:extLst>
          </p:cNvPr>
          <p:cNvSpPr/>
          <p:nvPr/>
        </p:nvSpPr>
        <p:spPr>
          <a:xfrm>
            <a:off x="8436577" y="1173477"/>
            <a:ext cx="2565835" cy="616963"/>
          </a:xfrm>
          <a:prstGeom prst="downArrowCallou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HW10 begins here!</a:t>
            </a:r>
          </a:p>
        </p:txBody>
      </p:sp>
    </p:spTree>
    <p:extLst>
      <p:ext uri="{BB962C8B-B14F-4D97-AF65-F5344CB8AC3E}">
        <p14:creationId xmlns:p14="http://schemas.microsoft.com/office/powerpoint/2010/main" val="958664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
                                            <p:txEl>
                                              <p:pRg st="11" end="1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
                                            <p:txEl>
                                              <p:pRg st="13" end="13"/>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txEl>
                                              <p:pRg st="14" end="14"/>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
                                            <p:txEl>
                                              <p:pRg st="15" end="1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
                                            <p:txEl>
                                              <p:pRg st="16" end="16"/>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
                                            <p:txEl>
                                              <p:pRg st="17" end="17"/>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
                                            <p:txEl>
                                              <p:pRg st="18" end="18"/>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P spid="6" grpId="0" animBg="1"/>
      <p:bldP spid="7" grpId="0" animBg="1"/>
      <p:bldP spid="8" grpId="0" animBg="1"/>
      <p:bldP spid="9" grpId="0"/>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3F14D-2D69-986F-1AFA-14BA11C56CA8}"/>
              </a:ext>
            </a:extLst>
          </p:cNvPr>
          <p:cNvSpPr>
            <a:spLocks noGrp="1"/>
          </p:cNvSpPr>
          <p:nvPr>
            <p:ph type="title"/>
          </p:nvPr>
        </p:nvSpPr>
        <p:spPr/>
        <p:txBody>
          <a:bodyPr/>
          <a:lstStyle/>
          <a:p>
            <a:r>
              <a:rPr lang="en-US" dirty="0"/>
              <a:t>Homework 10</a:t>
            </a:r>
          </a:p>
        </p:txBody>
      </p:sp>
      <p:sp>
        <p:nvSpPr>
          <p:cNvPr id="3" name="Content Placeholder 2">
            <a:extLst>
              <a:ext uri="{FF2B5EF4-FFF2-40B4-BE49-F238E27FC236}">
                <a16:creationId xmlns:a16="http://schemas.microsoft.com/office/drawing/2014/main" id="{D581B546-19FB-D559-D380-EF3DD5B6DAEA}"/>
              </a:ext>
            </a:extLst>
          </p:cNvPr>
          <p:cNvSpPr>
            <a:spLocks noGrp="1"/>
          </p:cNvSpPr>
          <p:nvPr>
            <p:ph idx="1"/>
          </p:nvPr>
        </p:nvSpPr>
        <p:spPr/>
        <p:txBody>
          <a:bodyPr>
            <a:normAutofit/>
          </a:bodyPr>
          <a:lstStyle/>
          <a:p>
            <a:r>
              <a:rPr lang="en-US" dirty="0"/>
              <a:t>Tasks: </a:t>
            </a:r>
          </a:p>
          <a:p>
            <a:pPr lvl="1"/>
            <a:r>
              <a:rPr lang="en-US" i="1" dirty="0">
                <a:solidFill>
                  <a:schemeClr val="accent1"/>
                </a:solidFill>
              </a:rPr>
              <a:t>continue the code development from today and last time</a:t>
            </a:r>
          </a:p>
          <a:p>
            <a:r>
              <a:rPr lang="en-US" dirty="0"/>
              <a:t>Instead of just printing a label at a time, create a </a:t>
            </a:r>
            <a:r>
              <a:rPr lang="en-US" i="1" dirty="0"/>
              <a:t>string</a:t>
            </a:r>
            <a:r>
              <a:rPr lang="en-US" dirty="0"/>
              <a:t> for each verb frame:</a:t>
            </a:r>
          </a:p>
          <a:p>
            <a:pPr>
              <a:buNone/>
            </a:pPr>
            <a:r>
              <a:rPr lang="en-US" sz="2000" dirty="0">
                <a:solidFill>
                  <a:srgbClr val="000000"/>
                </a:solidFill>
                <a:latin typeface="Menlo" panose="020B0609030804020204" pitchFamily="49" charset="0"/>
              </a:rPr>
              <a:t>'break ADVP SBAR' </a:t>
            </a:r>
          </a:p>
          <a:p>
            <a:pPr>
              <a:buNone/>
            </a:pPr>
            <a:r>
              <a:rPr lang="en-US" sz="2000" dirty="0">
                <a:solidFill>
                  <a:srgbClr val="000000"/>
                </a:solidFill>
                <a:latin typeface="Menlo" panose="020B0609030804020204" pitchFamily="49" charset="0"/>
              </a:rPr>
              <a:t>'break NP' </a:t>
            </a:r>
          </a:p>
          <a:p>
            <a:pPr>
              <a:buNone/>
            </a:pPr>
            <a:r>
              <a:rPr lang="en-US" sz="2000" dirty="0">
                <a:solidFill>
                  <a:srgbClr val="000000"/>
                </a:solidFill>
                <a:latin typeface="Menlo" panose="020B0609030804020204" pitchFamily="49" charset="0"/>
              </a:rPr>
              <a:t>'break PP SBAR' </a:t>
            </a:r>
            <a:endParaRPr lang="en-US" dirty="0"/>
          </a:p>
          <a:p>
            <a:pPr marL="0" indent="0">
              <a:buNone/>
            </a:pPr>
            <a:r>
              <a:rPr lang="en-US" dirty="0"/>
              <a:t>  call this a signature.</a:t>
            </a:r>
          </a:p>
        </p:txBody>
      </p:sp>
      <p:sp>
        <p:nvSpPr>
          <p:cNvPr id="4" name="TextBox 3">
            <a:extLst>
              <a:ext uri="{FF2B5EF4-FFF2-40B4-BE49-F238E27FC236}">
                <a16:creationId xmlns:a16="http://schemas.microsoft.com/office/drawing/2014/main" id="{70305D7D-7203-569F-A310-3205EEB86977}"/>
              </a:ext>
            </a:extLst>
          </p:cNvPr>
          <p:cNvSpPr txBox="1"/>
          <p:nvPr/>
        </p:nvSpPr>
        <p:spPr>
          <a:xfrm>
            <a:off x="5341309" y="3981733"/>
            <a:ext cx="3026078" cy="46166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wrap="square">
            <a:spAutoFit/>
          </a:bodyPr>
          <a:lstStyle/>
          <a:p>
            <a:r>
              <a:rPr lang="en-US" sz="2400" b="1" dirty="0"/>
              <a:t>Hint</a:t>
            </a:r>
            <a:r>
              <a:rPr lang="en-US" sz="2400" dirty="0"/>
              <a:t>: </a:t>
            </a:r>
            <a:r>
              <a:rPr lang="en-US" dirty="0">
                <a:latin typeface="Menlo" panose="020B0609030804020204" pitchFamily="49" charset="0"/>
                <a:ea typeface="Menlo" panose="020B0609030804020204" pitchFamily="49" charset="0"/>
                <a:cs typeface="Menlo" panose="020B0609030804020204" pitchFamily="49" charset="0"/>
              </a:rPr>
              <a:t>' '.join(list)</a:t>
            </a:r>
          </a:p>
        </p:txBody>
      </p:sp>
    </p:spTree>
    <p:extLst>
      <p:ext uri="{BB962C8B-B14F-4D97-AF65-F5344CB8AC3E}">
        <p14:creationId xmlns:p14="http://schemas.microsoft.com/office/powerpoint/2010/main" val="227337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B89-3B73-2B1F-1704-D6E75CF02AAB}"/>
              </a:ext>
            </a:extLst>
          </p:cNvPr>
          <p:cNvSpPr>
            <a:spLocks noGrp="1"/>
          </p:cNvSpPr>
          <p:nvPr>
            <p:ph type="title"/>
          </p:nvPr>
        </p:nvSpPr>
        <p:spPr/>
        <p:txBody>
          <a:bodyPr/>
          <a:lstStyle/>
          <a:p>
            <a:r>
              <a:rPr lang="en-US" dirty="0"/>
              <a:t>Homework 10</a:t>
            </a:r>
          </a:p>
        </p:txBody>
      </p:sp>
      <p:pic>
        <p:nvPicPr>
          <p:cNvPr id="5" name="Content Placeholder 4">
            <a:extLst>
              <a:ext uri="{FF2B5EF4-FFF2-40B4-BE49-F238E27FC236}">
                <a16:creationId xmlns:a16="http://schemas.microsoft.com/office/drawing/2014/main" id="{6A5DAB11-B941-6619-B6A8-BCF03F8A8629}"/>
              </a:ext>
            </a:extLst>
          </p:cNvPr>
          <p:cNvPicPr>
            <a:picLocks noGrp="1" noChangeAspect="1"/>
          </p:cNvPicPr>
          <p:nvPr>
            <p:ph idx="1"/>
          </p:nvPr>
        </p:nvPicPr>
        <p:blipFill>
          <a:blip r:embed="rId2"/>
          <a:stretch>
            <a:fillRect/>
          </a:stretch>
        </p:blipFill>
        <p:spPr>
          <a:xfrm>
            <a:off x="869950" y="2832894"/>
            <a:ext cx="10452100" cy="2336800"/>
          </a:xfrm>
          <a:prstGeom prst="rect">
            <a:avLst/>
          </a:prstGeom>
        </p:spPr>
      </p:pic>
      <p:sp>
        <p:nvSpPr>
          <p:cNvPr id="6" name="TextBox 5">
            <a:extLst>
              <a:ext uri="{FF2B5EF4-FFF2-40B4-BE49-F238E27FC236}">
                <a16:creationId xmlns:a16="http://schemas.microsoft.com/office/drawing/2014/main" id="{AFB25D0A-E6A3-CF9A-4F79-ED6AAA67DAE4}"/>
              </a:ext>
            </a:extLst>
          </p:cNvPr>
          <p:cNvSpPr txBox="1"/>
          <p:nvPr/>
        </p:nvSpPr>
        <p:spPr>
          <a:xfrm>
            <a:off x="869950" y="2154477"/>
            <a:ext cx="6223948" cy="482633"/>
          </a:xfrm>
          <a:prstGeom prst="rect">
            <a:avLst/>
          </a:prstGeom>
          <a:noFill/>
        </p:spPr>
        <p:txBody>
          <a:bodyPr wrap="none" rtlCol="0">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T1</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collect </a:t>
            </a:r>
            <a:r>
              <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rPr>
              <a:t>signature strings</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into a list.</a:t>
            </a:r>
          </a:p>
        </p:txBody>
      </p:sp>
    </p:spTree>
    <p:extLst>
      <p:ext uri="{BB962C8B-B14F-4D97-AF65-F5344CB8AC3E}">
        <p14:creationId xmlns:p14="http://schemas.microsoft.com/office/powerpoint/2010/main" val="1488963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8DC27-3D38-AF14-A68B-006DD9933A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E8F93-2DF5-6739-5F89-68C7A1EE6138}"/>
              </a:ext>
            </a:extLst>
          </p:cNvPr>
          <p:cNvSpPr>
            <a:spLocks noGrp="1"/>
          </p:cNvSpPr>
          <p:nvPr>
            <p:ph type="title"/>
          </p:nvPr>
        </p:nvSpPr>
        <p:spPr/>
        <p:txBody>
          <a:bodyPr/>
          <a:lstStyle/>
          <a:p>
            <a:r>
              <a:rPr lang="en-US" dirty="0"/>
              <a:t>Homework 10</a:t>
            </a:r>
          </a:p>
        </p:txBody>
      </p:sp>
      <p:sp>
        <p:nvSpPr>
          <p:cNvPr id="3" name="Content Placeholder 2">
            <a:extLst>
              <a:ext uri="{FF2B5EF4-FFF2-40B4-BE49-F238E27FC236}">
                <a16:creationId xmlns:a16="http://schemas.microsoft.com/office/drawing/2014/main" id="{1E60BF6A-A0B9-45ED-4E99-EF439C854EDC}"/>
              </a:ext>
            </a:extLst>
          </p:cNvPr>
          <p:cNvSpPr>
            <a:spLocks noGrp="1"/>
          </p:cNvSpPr>
          <p:nvPr>
            <p:ph idx="1"/>
          </p:nvPr>
        </p:nvSpPr>
        <p:spPr/>
        <p:txBody>
          <a:bodyPr>
            <a:normAutofit/>
          </a:bodyPr>
          <a:lstStyle/>
          <a:p>
            <a:r>
              <a:rPr lang="en-US" b="1" dirty="0"/>
              <a:t>T2</a:t>
            </a:r>
            <a:r>
              <a:rPr lang="en-US" dirty="0"/>
              <a:t>: count the number of occurrences using </a:t>
            </a:r>
            <a:r>
              <a:rPr lang="en-US" sz="2400" dirty="0" err="1">
                <a:latin typeface="Menlo" panose="020B0609030804020204" pitchFamily="49" charset="0"/>
                <a:ea typeface="Menlo" panose="020B0609030804020204" pitchFamily="49" charset="0"/>
                <a:cs typeface="Menlo" panose="020B0609030804020204" pitchFamily="49" charset="0"/>
              </a:rPr>
              <a:t>nltk.FreqDist</a:t>
            </a:r>
            <a:r>
              <a:rPr lang="en-US" sz="2400" dirty="0">
                <a:latin typeface="Menlo" panose="020B0609030804020204" pitchFamily="49" charset="0"/>
                <a:ea typeface="Menlo" panose="020B0609030804020204" pitchFamily="49" charset="0"/>
                <a:cs typeface="Menlo" panose="020B0609030804020204" pitchFamily="49" charset="0"/>
              </a:rPr>
              <a:t>()</a:t>
            </a:r>
          </a:p>
          <a:p>
            <a:pPr lvl="1"/>
            <a:r>
              <a:rPr lang="en-US" dirty="0">
                <a:hlinkClick r:id="rId2"/>
              </a:rPr>
              <a:t>https://www.nltk.org/api/nltk.probability.FreqDist.html</a:t>
            </a:r>
            <a:endParaRPr lang="en-US" dirty="0"/>
          </a:p>
          <a:p>
            <a:pPr lvl="1"/>
            <a:endParaRPr lang="en-US" dirty="0"/>
          </a:p>
          <a:p>
            <a:pPr>
              <a:buNone/>
            </a:pPr>
            <a:r>
              <a:rPr lang="en-US" sz="2000" b="1" dirty="0">
                <a:solidFill>
                  <a:srgbClr val="C814C9"/>
                </a:solidFill>
                <a:effectLst/>
                <a:latin typeface="Menlo" panose="020B0609030804020204" pitchFamily="49" charset="0"/>
              </a:rPr>
              <a:t>&gt;&gt;&gt; </a:t>
            </a:r>
            <a:r>
              <a:rPr lang="en-US" sz="2000" dirty="0">
                <a:solidFill>
                  <a:srgbClr val="000000"/>
                </a:solidFill>
                <a:effectLst/>
                <a:latin typeface="Menlo" panose="020B0609030804020204" pitchFamily="49" charset="0"/>
              </a:rPr>
              <a:t>import </a:t>
            </a:r>
            <a:r>
              <a:rPr lang="en-US" sz="2000" dirty="0" err="1">
                <a:solidFill>
                  <a:srgbClr val="000000"/>
                </a:solidFill>
                <a:effectLst/>
                <a:latin typeface="Menlo" panose="020B0609030804020204" pitchFamily="49" charset="0"/>
              </a:rPr>
              <a:t>nltk</a:t>
            </a:r>
            <a:endParaRPr lang="en-US" sz="2000" dirty="0">
              <a:solidFill>
                <a:srgbClr val="000000"/>
              </a:solidFill>
              <a:effectLst/>
              <a:latin typeface="Menlo" panose="020B0609030804020204" pitchFamily="49" charset="0"/>
            </a:endParaRPr>
          </a:p>
          <a:p>
            <a:pPr>
              <a:buNone/>
            </a:pPr>
            <a:r>
              <a:rPr lang="en-US" sz="2000" b="1" dirty="0">
                <a:solidFill>
                  <a:srgbClr val="C814C9"/>
                </a:solidFill>
                <a:effectLst/>
                <a:latin typeface="Menlo" panose="020B0609030804020204" pitchFamily="49" charset="0"/>
              </a:rPr>
              <a:t>&gt;&gt;&gt; </a:t>
            </a:r>
            <a:r>
              <a:rPr lang="en-US" sz="2000" dirty="0" err="1">
                <a:solidFill>
                  <a:srgbClr val="000000"/>
                </a:solidFill>
                <a:effectLst/>
                <a:latin typeface="Menlo" panose="020B0609030804020204" pitchFamily="49" charset="0"/>
              </a:rPr>
              <a:t>fd</a:t>
            </a:r>
            <a:r>
              <a:rPr lang="en-US" sz="2000" dirty="0">
                <a:solidFill>
                  <a:srgbClr val="000000"/>
                </a:solidFill>
                <a:effectLst/>
                <a:latin typeface="Menlo" panose="020B0609030804020204" pitchFamily="49" charset="0"/>
              </a:rPr>
              <a:t> = </a:t>
            </a:r>
            <a:r>
              <a:rPr lang="en-US" sz="2000" dirty="0" err="1">
                <a:solidFill>
                  <a:srgbClr val="000000"/>
                </a:solidFill>
                <a:effectLst/>
                <a:latin typeface="Menlo" panose="020B0609030804020204" pitchFamily="49" charset="0"/>
              </a:rPr>
              <a:t>nltk.FreqDist</a:t>
            </a:r>
            <a:r>
              <a:rPr lang="en-US" sz="2000" dirty="0">
                <a:solidFill>
                  <a:srgbClr val="000000"/>
                </a:solidFill>
                <a:effectLst/>
                <a:latin typeface="Menlo" panose="020B0609030804020204" pitchFamily="49" charset="0"/>
              </a:rPr>
              <a:t>(</a:t>
            </a:r>
            <a:r>
              <a:rPr lang="en-US" sz="2000" dirty="0" err="1">
                <a:solidFill>
                  <a:srgbClr val="000000"/>
                </a:solidFill>
                <a:effectLst/>
                <a:latin typeface="Menlo" panose="020B0609030804020204" pitchFamily="49" charset="0"/>
              </a:rPr>
              <a:t>break_sigs</a:t>
            </a:r>
            <a:r>
              <a:rPr lang="en-US" sz="2000" dirty="0">
                <a:solidFill>
                  <a:srgbClr val="000000"/>
                </a:solidFill>
                <a:effectLst/>
                <a:latin typeface="Menlo" panose="020B0609030804020204" pitchFamily="49" charset="0"/>
              </a:rPr>
              <a:t>)</a:t>
            </a:r>
          </a:p>
          <a:p>
            <a:pPr>
              <a:buNone/>
            </a:pPr>
            <a:r>
              <a:rPr lang="en-US" sz="2000" b="1" dirty="0">
                <a:solidFill>
                  <a:srgbClr val="C814C9"/>
                </a:solidFill>
                <a:effectLst/>
                <a:latin typeface="Menlo" panose="020B0609030804020204" pitchFamily="49" charset="0"/>
              </a:rPr>
              <a:t>&gt;&gt;&gt; </a:t>
            </a:r>
            <a:r>
              <a:rPr lang="en-US" sz="2000" dirty="0" err="1">
                <a:solidFill>
                  <a:srgbClr val="000000"/>
                </a:solidFill>
                <a:effectLst/>
                <a:latin typeface="Menlo" panose="020B0609030804020204" pitchFamily="49" charset="0"/>
              </a:rPr>
              <a:t>fd</a:t>
            </a:r>
            <a:endParaRPr lang="en-US" sz="2000" dirty="0">
              <a:solidFill>
                <a:srgbClr val="C814C9"/>
              </a:solidFill>
              <a:effectLst/>
              <a:latin typeface="Menlo" panose="020B0609030804020204" pitchFamily="49" charset="0"/>
            </a:endParaRPr>
          </a:p>
          <a:p>
            <a:pPr>
              <a:buNone/>
            </a:pPr>
            <a:r>
              <a:rPr lang="en-US" sz="2000" dirty="0" err="1">
                <a:solidFill>
                  <a:srgbClr val="000000"/>
                </a:solidFill>
                <a:effectLst/>
                <a:latin typeface="Menlo" panose="020B0609030804020204" pitchFamily="49" charset="0"/>
              </a:rPr>
              <a:t>FreqDist</a:t>
            </a:r>
            <a:r>
              <a:rPr lang="en-US" sz="2000" dirty="0">
                <a:solidFill>
                  <a:srgbClr val="000000"/>
                </a:solidFill>
                <a:effectLst/>
                <a:latin typeface="Menlo" panose="020B0609030804020204" pitchFamily="49" charset="0"/>
              </a:rPr>
              <a:t>({'break NP': … 'break PP PP': 🁢, ...})</a:t>
            </a:r>
            <a:endParaRPr lang="en-US" sz="2000" dirty="0"/>
          </a:p>
        </p:txBody>
      </p:sp>
    </p:spTree>
    <p:extLst>
      <p:ext uri="{BB962C8B-B14F-4D97-AF65-F5344CB8AC3E}">
        <p14:creationId xmlns:p14="http://schemas.microsoft.com/office/powerpoint/2010/main" val="1202628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AFD1B-554A-73AA-7559-BBE7BA4D26FE}"/>
              </a:ext>
            </a:extLst>
          </p:cNvPr>
          <p:cNvSpPr>
            <a:spLocks noGrp="1"/>
          </p:cNvSpPr>
          <p:nvPr>
            <p:ph type="title"/>
          </p:nvPr>
        </p:nvSpPr>
        <p:spPr/>
        <p:txBody>
          <a:bodyPr/>
          <a:lstStyle/>
          <a:p>
            <a:r>
              <a:rPr lang="en-US" dirty="0"/>
              <a:t>Homework 10</a:t>
            </a:r>
          </a:p>
        </p:txBody>
      </p:sp>
      <p:sp>
        <p:nvSpPr>
          <p:cNvPr id="3" name="Content Placeholder 2">
            <a:extLst>
              <a:ext uri="{FF2B5EF4-FFF2-40B4-BE49-F238E27FC236}">
                <a16:creationId xmlns:a16="http://schemas.microsoft.com/office/drawing/2014/main" id="{2CF35B5C-682E-7640-955B-A350702E78EE}"/>
              </a:ext>
            </a:extLst>
          </p:cNvPr>
          <p:cNvSpPr>
            <a:spLocks noGrp="1"/>
          </p:cNvSpPr>
          <p:nvPr>
            <p:ph idx="1"/>
          </p:nvPr>
        </p:nvSpPr>
        <p:spPr>
          <a:xfrm>
            <a:off x="838200" y="1825624"/>
            <a:ext cx="10515600" cy="1603376"/>
          </a:xfrm>
        </p:spPr>
        <p:txBody>
          <a:bodyPr>
            <a:normAutofit/>
          </a:bodyPr>
          <a:lstStyle/>
          <a:p>
            <a:r>
              <a:rPr lang="en-US" b="1" dirty="0"/>
              <a:t>T3</a:t>
            </a:r>
            <a:r>
              <a:rPr lang="en-US" dirty="0"/>
              <a:t>: give the top 10 most frequent </a:t>
            </a:r>
            <a:r>
              <a:rPr lang="en-US" i="1" dirty="0"/>
              <a:t>signatures</a:t>
            </a:r>
            <a:r>
              <a:rPr lang="en-US" dirty="0"/>
              <a:t> (and values)</a:t>
            </a:r>
          </a:p>
          <a:p>
            <a:pPr lvl="1"/>
            <a:r>
              <a:rPr lang="en-US" dirty="0"/>
              <a:t>e.g. '</a:t>
            </a:r>
            <a:r>
              <a:rPr lang="en-US" sz="2300" dirty="0">
                <a:latin typeface="Menlo" panose="020B0609030804020204" pitchFamily="49" charset="0"/>
                <a:ea typeface="Menlo" panose="020B0609030804020204" pitchFamily="49" charset="0"/>
                <a:cs typeface="Menlo" panose="020B0609030804020204" pitchFamily="49" charset="0"/>
              </a:rPr>
              <a:t>break NP'</a:t>
            </a:r>
            <a:r>
              <a:rPr lang="en-US" dirty="0"/>
              <a:t> occurs </a:t>
            </a:r>
            <a:r>
              <a:rPr lang="en-US" i="1" dirty="0"/>
              <a:t>X</a:t>
            </a:r>
            <a:r>
              <a:rPr lang="en-US" dirty="0"/>
              <a:t> times</a:t>
            </a:r>
          </a:p>
          <a:p>
            <a:pPr lvl="1"/>
            <a:r>
              <a:rPr lang="en-US" dirty="0"/>
              <a:t>e.g. use </a:t>
            </a:r>
            <a:r>
              <a:rPr lang="en-US" sz="2200" dirty="0" err="1">
                <a:latin typeface="Menlo" panose="020B0609030804020204" pitchFamily="49" charset="0"/>
                <a:ea typeface="Menlo" panose="020B0609030804020204" pitchFamily="49" charset="0"/>
                <a:cs typeface="Menlo" panose="020B0609030804020204" pitchFamily="49" charset="0"/>
              </a:rPr>
              <a:t>fd.most_common</a:t>
            </a:r>
            <a:r>
              <a:rPr lang="en-US" sz="2200" dirty="0">
                <a:latin typeface="Menlo" panose="020B0609030804020204" pitchFamily="49" charset="0"/>
                <a:ea typeface="Menlo" panose="020B0609030804020204" pitchFamily="49" charset="0"/>
                <a:cs typeface="Menlo" panose="020B0609030804020204" pitchFamily="49" charset="0"/>
              </a:rPr>
              <a:t>() </a:t>
            </a: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or</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a:t>
            </a:r>
            <a:r>
              <a:rPr lang="en-US" sz="2200" dirty="0" err="1">
                <a:latin typeface="Menlo" panose="020B0609030804020204" pitchFamily="49" charset="0"/>
                <a:ea typeface="Menlo" panose="020B0609030804020204" pitchFamily="49" charset="0"/>
                <a:cs typeface="Menlo" panose="020B0609030804020204" pitchFamily="49" charset="0"/>
              </a:rPr>
              <a:t>fd.tabulate</a:t>
            </a:r>
            <a:r>
              <a:rPr lang="en-US" sz="2200" dirty="0">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p:txBody>
      </p:sp>
    </p:spTree>
    <p:extLst>
      <p:ext uri="{BB962C8B-B14F-4D97-AF65-F5344CB8AC3E}">
        <p14:creationId xmlns:p14="http://schemas.microsoft.com/office/powerpoint/2010/main" val="1336098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830EF-A801-309F-4785-FBD8BD27C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5E2E99-7ADC-5D50-F5E6-B297329601A3}"/>
              </a:ext>
            </a:extLst>
          </p:cNvPr>
          <p:cNvSpPr>
            <a:spLocks noGrp="1"/>
          </p:cNvSpPr>
          <p:nvPr>
            <p:ph type="title"/>
          </p:nvPr>
        </p:nvSpPr>
        <p:spPr/>
        <p:txBody>
          <a:bodyPr/>
          <a:lstStyle/>
          <a:p>
            <a:r>
              <a:rPr lang="en-US" dirty="0"/>
              <a:t>Homework 10</a:t>
            </a:r>
          </a:p>
        </p:txBody>
      </p:sp>
      <p:sp>
        <p:nvSpPr>
          <p:cNvPr id="3" name="Content Placeholder 2">
            <a:extLst>
              <a:ext uri="{FF2B5EF4-FFF2-40B4-BE49-F238E27FC236}">
                <a16:creationId xmlns:a16="http://schemas.microsoft.com/office/drawing/2014/main" id="{331BDC35-AF45-6C30-8423-1F503BE3A4A7}"/>
              </a:ext>
            </a:extLst>
          </p:cNvPr>
          <p:cNvSpPr>
            <a:spLocks noGrp="1"/>
          </p:cNvSpPr>
          <p:nvPr>
            <p:ph idx="1"/>
          </p:nvPr>
        </p:nvSpPr>
        <p:spPr>
          <a:xfrm>
            <a:off x="838200" y="1825624"/>
            <a:ext cx="10515600" cy="679581"/>
          </a:xfrm>
        </p:spPr>
        <p:txBody>
          <a:bodyPr>
            <a:normAutofit/>
          </a:bodyPr>
          <a:lstStyle/>
          <a:p>
            <a:r>
              <a:rPr lang="en-US" b="1" dirty="0"/>
              <a:t>T4</a:t>
            </a:r>
            <a:r>
              <a:rPr lang="en-US" dirty="0"/>
              <a:t>: plot the top-20 graph </a:t>
            </a:r>
          </a:p>
        </p:txBody>
      </p:sp>
      <p:pic>
        <p:nvPicPr>
          <p:cNvPr id="6" name="Picture 5">
            <a:extLst>
              <a:ext uri="{FF2B5EF4-FFF2-40B4-BE49-F238E27FC236}">
                <a16:creationId xmlns:a16="http://schemas.microsoft.com/office/drawing/2014/main" id="{639FEA91-5048-2FF7-A50F-D646F9B6B5EA}"/>
              </a:ext>
            </a:extLst>
          </p:cNvPr>
          <p:cNvPicPr>
            <a:picLocks noChangeAspect="1"/>
          </p:cNvPicPr>
          <p:nvPr/>
        </p:nvPicPr>
        <p:blipFill>
          <a:blip r:embed="rId2"/>
          <a:stretch>
            <a:fillRect/>
          </a:stretch>
        </p:blipFill>
        <p:spPr>
          <a:xfrm>
            <a:off x="5173423" y="698500"/>
            <a:ext cx="4851400" cy="5461000"/>
          </a:xfrm>
          <a:prstGeom prst="rect">
            <a:avLst/>
          </a:prstGeom>
          <a:ln>
            <a:solidFill>
              <a:schemeClr val="tx1"/>
            </a:solidFill>
          </a:ln>
        </p:spPr>
      </p:pic>
    </p:spTree>
    <p:extLst>
      <p:ext uri="{BB962C8B-B14F-4D97-AF65-F5344CB8AC3E}">
        <p14:creationId xmlns:p14="http://schemas.microsoft.com/office/powerpoint/2010/main" val="4046564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486B2-D6D6-5B51-2474-6EBAD6618728}"/>
              </a:ext>
            </a:extLst>
          </p:cNvPr>
          <p:cNvSpPr>
            <a:spLocks noGrp="1"/>
          </p:cNvSpPr>
          <p:nvPr>
            <p:ph type="title"/>
          </p:nvPr>
        </p:nvSpPr>
        <p:spPr/>
        <p:txBody>
          <a:bodyPr/>
          <a:lstStyle/>
          <a:p>
            <a:r>
              <a:rPr lang="en-US" dirty="0"/>
              <a:t>Homework 10: Part 2</a:t>
            </a:r>
          </a:p>
        </p:txBody>
      </p:sp>
      <p:sp>
        <p:nvSpPr>
          <p:cNvPr id="3" name="Content Placeholder 2">
            <a:extLst>
              <a:ext uri="{FF2B5EF4-FFF2-40B4-BE49-F238E27FC236}">
                <a16:creationId xmlns:a16="http://schemas.microsoft.com/office/drawing/2014/main" id="{DA9B7319-03E7-94F6-0AF1-B9B860E4BB26}"/>
              </a:ext>
            </a:extLst>
          </p:cNvPr>
          <p:cNvSpPr>
            <a:spLocks noGrp="1"/>
          </p:cNvSpPr>
          <p:nvPr>
            <p:ph idx="1"/>
          </p:nvPr>
        </p:nvSpPr>
        <p:spPr/>
        <p:txBody>
          <a:bodyPr>
            <a:normAutofit/>
          </a:bodyPr>
          <a:lstStyle/>
          <a:p>
            <a:r>
              <a:rPr lang="en-US" sz="3600" dirty="0"/>
              <a:t>Extra Credit Task 5:</a:t>
            </a:r>
          </a:p>
          <a:p>
            <a:pPr lvl="1"/>
            <a:r>
              <a:rPr lang="en-US" sz="3200" dirty="0"/>
              <a:t>Use the Stanza parser in </a:t>
            </a:r>
            <a:r>
              <a:rPr lang="en-US" sz="3200" dirty="0" err="1"/>
              <a:t>nltk</a:t>
            </a:r>
            <a:r>
              <a:rPr lang="en-US" sz="3200" dirty="0"/>
              <a:t> to parse the PTB </a:t>
            </a:r>
            <a:r>
              <a:rPr lang="en-US" sz="3200" i="1" dirty="0"/>
              <a:t>break</a:t>
            </a:r>
            <a:r>
              <a:rPr lang="en-US" sz="3200" dirty="0"/>
              <a:t> sentences</a:t>
            </a:r>
          </a:p>
          <a:p>
            <a:pPr lvl="1"/>
            <a:r>
              <a:rPr lang="en-US" sz="3200" dirty="0"/>
              <a:t>Compare the distribution of verb frame signature strings to that obtained from the PTB.</a:t>
            </a:r>
          </a:p>
        </p:txBody>
      </p:sp>
    </p:spTree>
    <p:extLst>
      <p:ext uri="{BB962C8B-B14F-4D97-AF65-F5344CB8AC3E}">
        <p14:creationId xmlns:p14="http://schemas.microsoft.com/office/powerpoint/2010/main" val="2159109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BB85C-A40E-8DAF-3029-691E37BC20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59521-A30C-A27A-4045-B66AD36AA47F}"/>
              </a:ext>
            </a:extLst>
          </p:cNvPr>
          <p:cNvSpPr>
            <a:spLocks noGrp="1"/>
          </p:cNvSpPr>
          <p:nvPr>
            <p:ph type="title"/>
          </p:nvPr>
        </p:nvSpPr>
        <p:spPr/>
        <p:txBody>
          <a:bodyPr/>
          <a:lstStyle/>
          <a:p>
            <a:r>
              <a:rPr lang="en-US" dirty="0"/>
              <a:t>Homework 10: Part 2</a:t>
            </a:r>
          </a:p>
        </p:txBody>
      </p:sp>
      <p:sp>
        <p:nvSpPr>
          <p:cNvPr id="3" name="Content Placeholder 2">
            <a:extLst>
              <a:ext uri="{FF2B5EF4-FFF2-40B4-BE49-F238E27FC236}">
                <a16:creationId xmlns:a16="http://schemas.microsoft.com/office/drawing/2014/main" id="{0D7A49A7-148B-A1C7-67F6-A001DDD635F4}"/>
              </a:ext>
            </a:extLst>
          </p:cNvPr>
          <p:cNvSpPr>
            <a:spLocks noGrp="1"/>
          </p:cNvSpPr>
          <p:nvPr>
            <p:ph idx="1"/>
          </p:nvPr>
        </p:nvSpPr>
        <p:spPr>
          <a:xfrm>
            <a:off x="838199" y="1825625"/>
            <a:ext cx="10710797" cy="4351338"/>
          </a:xfrm>
        </p:spPr>
        <p:txBody>
          <a:bodyPr>
            <a:normAutofit/>
          </a:bodyPr>
          <a:lstStyle/>
          <a:p>
            <a:r>
              <a:rPr lang="en-US" sz="3200" dirty="0"/>
              <a:t>Procedure:</a:t>
            </a:r>
          </a:p>
          <a:p>
            <a:pPr marL="914400" lvl="1" indent="-457200">
              <a:buFont typeface="+mj-lt"/>
              <a:buAutoNum type="arabicPeriod"/>
            </a:pPr>
            <a:r>
              <a:rPr lang="en-US" sz="2800" dirty="0"/>
              <a:t>from </a:t>
            </a:r>
            <a:r>
              <a:rPr lang="en-US" dirty="0" err="1">
                <a:latin typeface="Menlo" panose="020B0609030804020204" pitchFamily="49" charset="0"/>
                <a:ea typeface="Menlo" panose="020B0609030804020204" pitchFamily="49" charset="0"/>
                <a:cs typeface="Menlo" panose="020B0609030804020204" pitchFamily="49" charset="0"/>
              </a:rPr>
              <a:t>break.py</a:t>
            </a:r>
            <a:r>
              <a:rPr lang="en-US" sz="2800" dirty="0"/>
              <a:t> we have the list </a:t>
            </a:r>
            <a:r>
              <a:rPr lang="en-US" dirty="0" err="1">
                <a:latin typeface="Menlo" panose="020B0609030804020204" pitchFamily="49" charset="0"/>
                <a:ea typeface="Menlo" panose="020B0609030804020204" pitchFamily="49" charset="0"/>
                <a:cs typeface="Menlo" panose="020B0609030804020204" pitchFamily="49" charset="0"/>
              </a:rPr>
              <a:t>break_trees</a:t>
            </a:r>
            <a:endParaRPr lang="en-US" sz="2800" dirty="0">
              <a:latin typeface="Menlo" panose="020B0609030804020204" pitchFamily="49" charset="0"/>
              <a:ea typeface="Menlo" panose="020B0609030804020204" pitchFamily="49" charset="0"/>
              <a:cs typeface="Menlo" panose="020B0609030804020204" pitchFamily="49" charset="0"/>
            </a:endParaRPr>
          </a:p>
          <a:p>
            <a:pPr marL="914400" lvl="1" indent="-457200">
              <a:buFont typeface="+mj-lt"/>
              <a:buAutoNum type="arabicPeriod"/>
            </a:pPr>
            <a:r>
              <a:rPr lang="en-US" sz="2800" dirty="0"/>
              <a:t>convert trees into words, excluding those with POS tag </a:t>
            </a:r>
            <a:r>
              <a:rPr lang="en-US" dirty="0">
                <a:latin typeface="Menlo" panose="020B0609030804020204" pitchFamily="49" charset="0"/>
                <a:ea typeface="Menlo" panose="020B0609030804020204" pitchFamily="49" charset="0"/>
                <a:cs typeface="Menlo" panose="020B0609030804020204" pitchFamily="49" charset="0"/>
              </a:rPr>
              <a:t>–NONE-</a:t>
            </a:r>
            <a:endParaRPr lang="en-US" sz="2800" dirty="0">
              <a:latin typeface="Menlo" panose="020B0609030804020204" pitchFamily="49" charset="0"/>
              <a:ea typeface="Menlo" panose="020B0609030804020204" pitchFamily="49" charset="0"/>
              <a:cs typeface="Menlo" panose="020B0609030804020204" pitchFamily="49" charset="0"/>
            </a:endParaRPr>
          </a:p>
          <a:p>
            <a:pPr marL="914400" lvl="1" indent="-457200">
              <a:buFont typeface="+mj-lt"/>
              <a:buAutoNum type="arabicPeriod"/>
            </a:pPr>
            <a:r>
              <a:rPr lang="en-US" sz="2800" dirty="0"/>
              <a:t>'</a:t>
            </a:r>
            <a:r>
              <a:rPr lang="en-US" dirty="0">
                <a:latin typeface="Menlo" panose="020B0609030804020204" pitchFamily="49" charset="0"/>
                <a:ea typeface="Menlo" panose="020B0609030804020204" pitchFamily="49" charset="0"/>
                <a:cs typeface="Menlo" panose="020B0609030804020204" pitchFamily="49" charset="0"/>
              </a:rPr>
              <a:t> '.join() </a:t>
            </a:r>
            <a:r>
              <a:rPr lang="en-US" sz="2800" dirty="0"/>
              <a:t>those words into a sentence string</a:t>
            </a:r>
          </a:p>
          <a:p>
            <a:pPr marL="914400" lvl="1" indent="-457200">
              <a:buFont typeface="+mj-lt"/>
              <a:buAutoNum type="arabicPeriod"/>
            </a:pPr>
            <a:r>
              <a:rPr lang="en-US" sz="2800" dirty="0"/>
              <a:t>run the Stanza constituency parser on the sentence strings</a:t>
            </a:r>
          </a:p>
          <a:p>
            <a:pPr marL="914400" lvl="1" indent="-457200">
              <a:buFont typeface="+mj-lt"/>
              <a:buAutoNum type="arabicPeriod"/>
            </a:pPr>
            <a:r>
              <a:rPr lang="en-US" sz="2800" dirty="0"/>
              <a:t>Use the code developed in class to extract the Stanza </a:t>
            </a:r>
            <a:r>
              <a:rPr lang="en-US" sz="2800" i="1" dirty="0"/>
              <a:t>break</a:t>
            </a:r>
            <a:r>
              <a:rPr lang="en-US" sz="2800" dirty="0"/>
              <a:t> verb phrases (</a:t>
            </a:r>
            <a:r>
              <a:rPr lang="en-US" sz="2800" i="1" dirty="0"/>
              <a:t>just like we did for the PTB</a:t>
            </a:r>
            <a:r>
              <a:rPr lang="en-US" sz="2800" dirty="0"/>
              <a:t>)</a:t>
            </a:r>
          </a:p>
        </p:txBody>
      </p:sp>
    </p:spTree>
    <p:extLst>
      <p:ext uri="{BB962C8B-B14F-4D97-AF65-F5344CB8AC3E}">
        <p14:creationId xmlns:p14="http://schemas.microsoft.com/office/powerpoint/2010/main" val="3672921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C8221-E550-42CD-11E1-60D88778B989}"/>
              </a:ext>
            </a:extLst>
          </p:cNvPr>
          <p:cNvSpPr>
            <a:spLocks noGrp="1"/>
          </p:cNvSpPr>
          <p:nvPr>
            <p:ph type="title"/>
          </p:nvPr>
        </p:nvSpPr>
        <p:spPr/>
        <p:txBody>
          <a:bodyPr/>
          <a:lstStyle/>
          <a:p>
            <a:r>
              <a:rPr lang="en-US" dirty="0"/>
              <a:t>Homework 10: Part 2</a:t>
            </a:r>
          </a:p>
        </p:txBody>
      </p:sp>
      <p:sp>
        <p:nvSpPr>
          <p:cNvPr id="3" name="Content Placeholder 2">
            <a:extLst>
              <a:ext uri="{FF2B5EF4-FFF2-40B4-BE49-F238E27FC236}">
                <a16:creationId xmlns:a16="http://schemas.microsoft.com/office/drawing/2014/main" id="{5381DB7C-C0CA-448C-22A1-67A665257D8D}"/>
              </a:ext>
            </a:extLst>
          </p:cNvPr>
          <p:cNvSpPr>
            <a:spLocks noGrp="1"/>
          </p:cNvSpPr>
          <p:nvPr>
            <p:ph idx="1"/>
          </p:nvPr>
        </p:nvSpPr>
        <p:spPr>
          <a:xfrm>
            <a:off x="838200" y="1825625"/>
            <a:ext cx="10783186" cy="4667250"/>
          </a:xfrm>
        </p:spPr>
        <p:txBody>
          <a:bodyPr>
            <a:normAutofit fontScale="47500" lnSpcReduction="20000"/>
          </a:bodyPr>
          <a:lstStyle/>
          <a:p>
            <a:r>
              <a:rPr lang="en-US" sz="5100" dirty="0"/>
              <a:t>Example for Task 5: steps 1-5</a:t>
            </a:r>
          </a:p>
          <a:p>
            <a:pPr>
              <a:buNone/>
            </a:pPr>
            <a:r>
              <a:rPr lang="en-US" sz="2900" dirty="0">
                <a:solidFill>
                  <a:srgbClr val="000000"/>
                </a:solidFill>
                <a:effectLst/>
                <a:latin typeface="Menlo" panose="020B0609030804020204" pitchFamily="49" charset="0"/>
              </a:rPr>
              <a:t>&gt;&gt;&gt; s = ' '.join([tuple[0] for tuple in </a:t>
            </a:r>
            <a:r>
              <a:rPr lang="en-US" sz="2900" dirty="0" err="1">
                <a:solidFill>
                  <a:srgbClr val="000000"/>
                </a:solidFill>
                <a:effectLst/>
                <a:latin typeface="Menlo" panose="020B0609030804020204" pitchFamily="49" charset="0"/>
              </a:rPr>
              <a:t>break_trees</a:t>
            </a:r>
            <a:r>
              <a:rPr lang="en-US" sz="2900" dirty="0">
                <a:solidFill>
                  <a:srgbClr val="000000"/>
                </a:solidFill>
                <a:effectLst/>
                <a:latin typeface="Menlo" panose="020B0609030804020204" pitchFamily="49" charset="0"/>
              </a:rPr>
              <a:t>[0].pos() if tuple[1] != '-NONE-'])</a:t>
            </a:r>
          </a:p>
          <a:p>
            <a:pPr>
              <a:buNone/>
            </a:pPr>
            <a:r>
              <a:rPr lang="en-US" sz="2900" dirty="0">
                <a:solidFill>
                  <a:schemeClr val="tx2">
                    <a:lumMod val="90000"/>
                    <a:lumOff val="10000"/>
                  </a:schemeClr>
                </a:solidFill>
                <a:effectLst/>
                <a:latin typeface="Menlo" panose="020B0609030804020204" pitchFamily="49" charset="0"/>
              </a:rPr>
              <a:t>'Dr. H.V. </a:t>
            </a:r>
            <a:r>
              <a:rPr lang="en-US" sz="2900" dirty="0" err="1">
                <a:solidFill>
                  <a:schemeClr val="tx2">
                    <a:lumMod val="90000"/>
                    <a:lumOff val="10000"/>
                  </a:schemeClr>
                </a:solidFill>
                <a:effectLst/>
                <a:latin typeface="Menlo" panose="020B0609030804020204" pitchFamily="49" charset="0"/>
              </a:rPr>
              <a:t>Hilprecht</a:t>
            </a:r>
            <a:r>
              <a:rPr lang="en-US" sz="2900" dirty="0">
                <a:solidFill>
                  <a:schemeClr val="tx2">
                    <a:lumMod val="90000"/>
                    <a:lumOff val="10000"/>
                  </a:schemeClr>
                </a:solidFill>
                <a:effectLst/>
                <a:latin typeface="Menlo" panose="020B0609030804020204" pitchFamily="49" charset="0"/>
              </a:rPr>
              <a:t> , Professor of Assyrian at the University of Pennsylvania , dreamed that a Babylonian priest , associated with the king </a:t>
            </a:r>
            <a:r>
              <a:rPr lang="en-US" sz="2900" dirty="0" err="1">
                <a:solidFill>
                  <a:schemeClr val="tx2">
                    <a:lumMod val="90000"/>
                    <a:lumOff val="10000"/>
                  </a:schemeClr>
                </a:solidFill>
                <a:effectLst/>
                <a:latin typeface="Menlo" panose="020B0609030804020204" pitchFamily="49" charset="0"/>
              </a:rPr>
              <a:t>Kurigalzu</a:t>
            </a:r>
            <a:r>
              <a:rPr lang="en-US" sz="2900" dirty="0">
                <a:solidFill>
                  <a:schemeClr val="tx2">
                    <a:lumMod val="90000"/>
                    <a:lumOff val="10000"/>
                  </a:schemeClr>
                </a:solidFill>
                <a:effectLst/>
                <a:latin typeface="Menlo" panose="020B0609030804020204" pitchFamily="49" charset="0"/>
              </a:rPr>
              <a:t> , -LRB- 1300 B.C. -RRB- escorted him to the treasure chamber of the temple of Bel , gave him six novel points of information about </a:t>
            </a:r>
            <a:r>
              <a:rPr lang="en-US" sz="2900" b="1" dirty="0">
                <a:solidFill>
                  <a:schemeClr val="accent2">
                    <a:lumMod val="75000"/>
                  </a:schemeClr>
                </a:solidFill>
                <a:effectLst/>
                <a:latin typeface="Menlo" panose="020B0609030804020204" pitchFamily="49" charset="0"/>
              </a:rPr>
              <a:t>a certain broken relic</a:t>
            </a:r>
            <a:r>
              <a:rPr lang="en-US" sz="2900" dirty="0">
                <a:solidFill>
                  <a:schemeClr val="tx2">
                    <a:lumMod val="90000"/>
                    <a:lumOff val="10000"/>
                  </a:schemeClr>
                </a:solidFill>
                <a:effectLst/>
                <a:latin typeface="Menlo" panose="020B0609030804020204" pitchFamily="49" charset="0"/>
              </a:rPr>
              <a:t> , and corrected an error in its identification .'</a:t>
            </a:r>
          </a:p>
          <a:p>
            <a:pPr>
              <a:buNone/>
            </a:pPr>
            <a:r>
              <a:rPr lang="en-US" sz="2900" dirty="0">
                <a:solidFill>
                  <a:srgbClr val="000000"/>
                </a:solidFill>
                <a:effectLst/>
                <a:latin typeface="Menlo" panose="020B0609030804020204" pitchFamily="49" charset="0"/>
              </a:rPr>
              <a:t>&gt;&gt;&gt; import stanza</a:t>
            </a:r>
          </a:p>
          <a:p>
            <a:pPr>
              <a:buNone/>
            </a:pPr>
            <a:r>
              <a:rPr lang="en-US" sz="2900" dirty="0">
                <a:solidFill>
                  <a:srgbClr val="000000"/>
                </a:solidFill>
                <a:effectLst/>
                <a:latin typeface="Menlo" panose="020B0609030804020204" pitchFamily="49" charset="0"/>
              </a:rPr>
              <a:t>&gt;&gt;&gt; </a:t>
            </a:r>
            <a:r>
              <a:rPr lang="en-US" sz="2900" dirty="0" err="1">
                <a:solidFill>
                  <a:srgbClr val="000000"/>
                </a:solidFill>
                <a:effectLst/>
                <a:latin typeface="Menlo" panose="020B0609030804020204" pitchFamily="49" charset="0"/>
              </a:rPr>
              <a:t>stanza.download</a:t>
            </a:r>
            <a:r>
              <a:rPr lang="en-US" sz="2900" dirty="0">
                <a:solidFill>
                  <a:srgbClr val="000000"/>
                </a:solidFill>
                <a:effectLst/>
                <a:latin typeface="Menlo" panose="020B0609030804020204" pitchFamily="49" charset="0"/>
              </a:rPr>
              <a:t>('</a:t>
            </a:r>
            <a:r>
              <a:rPr lang="en-US" sz="2900" dirty="0" err="1">
                <a:solidFill>
                  <a:srgbClr val="000000"/>
                </a:solidFill>
                <a:effectLst/>
                <a:latin typeface="Menlo" panose="020B0609030804020204" pitchFamily="49" charset="0"/>
              </a:rPr>
              <a:t>en</a:t>
            </a:r>
            <a:r>
              <a:rPr lang="en-US" sz="2900" dirty="0">
                <a:solidFill>
                  <a:srgbClr val="000000"/>
                </a:solidFill>
                <a:effectLst/>
                <a:latin typeface="Menlo" panose="020B0609030804020204" pitchFamily="49" charset="0"/>
              </a:rPr>
              <a:t>')</a:t>
            </a:r>
          </a:p>
          <a:p>
            <a:pPr>
              <a:buNone/>
            </a:pPr>
            <a:r>
              <a:rPr lang="en-US" sz="2900" dirty="0">
                <a:solidFill>
                  <a:srgbClr val="000000"/>
                </a:solidFill>
                <a:effectLst/>
                <a:latin typeface="Menlo" panose="020B0609030804020204" pitchFamily="49" charset="0"/>
              </a:rPr>
              <a:t>&gt;&gt;&gt; </a:t>
            </a:r>
            <a:r>
              <a:rPr lang="en-US" sz="2900" dirty="0" err="1">
                <a:solidFill>
                  <a:srgbClr val="000000"/>
                </a:solidFill>
                <a:effectLst/>
                <a:latin typeface="Menlo" panose="020B0609030804020204" pitchFamily="49" charset="0"/>
              </a:rPr>
              <a:t>nlp</a:t>
            </a:r>
            <a:r>
              <a:rPr lang="en-US" sz="2900" dirty="0">
                <a:solidFill>
                  <a:srgbClr val="000000"/>
                </a:solidFill>
                <a:effectLst/>
                <a:latin typeface="Menlo" panose="020B0609030804020204" pitchFamily="49" charset="0"/>
              </a:rPr>
              <a:t> = </a:t>
            </a:r>
            <a:r>
              <a:rPr lang="en-US" sz="2900" dirty="0" err="1">
                <a:solidFill>
                  <a:srgbClr val="000000"/>
                </a:solidFill>
                <a:effectLst/>
                <a:latin typeface="Menlo" panose="020B0609030804020204" pitchFamily="49" charset="0"/>
              </a:rPr>
              <a:t>stanza.Pipeline</a:t>
            </a:r>
            <a:r>
              <a:rPr lang="en-US" sz="2900" dirty="0">
                <a:solidFill>
                  <a:srgbClr val="000000"/>
                </a:solidFill>
                <a:effectLst/>
                <a:latin typeface="Menlo" panose="020B0609030804020204" pitchFamily="49" charset="0"/>
              </a:rPr>
              <a:t>(lang='</a:t>
            </a:r>
            <a:r>
              <a:rPr lang="en-US" sz="2900" dirty="0" err="1">
                <a:solidFill>
                  <a:srgbClr val="000000"/>
                </a:solidFill>
                <a:effectLst/>
                <a:latin typeface="Menlo" panose="020B0609030804020204" pitchFamily="49" charset="0"/>
              </a:rPr>
              <a:t>en</a:t>
            </a:r>
            <a:r>
              <a:rPr lang="en-US" sz="2900" dirty="0">
                <a:solidFill>
                  <a:srgbClr val="000000"/>
                </a:solidFill>
                <a:effectLst/>
                <a:latin typeface="Menlo" panose="020B0609030804020204" pitchFamily="49" charset="0"/>
              </a:rPr>
              <a:t>', processors='</a:t>
            </a:r>
            <a:r>
              <a:rPr lang="en-US" sz="2900" dirty="0" err="1">
                <a:solidFill>
                  <a:srgbClr val="000000"/>
                </a:solidFill>
                <a:effectLst/>
                <a:latin typeface="Menlo" panose="020B0609030804020204" pitchFamily="49" charset="0"/>
              </a:rPr>
              <a:t>tokenize,pos,constituency</a:t>
            </a:r>
            <a:r>
              <a:rPr lang="en-US" sz="2900" dirty="0">
                <a:solidFill>
                  <a:srgbClr val="000000"/>
                </a:solidFill>
                <a:effectLst/>
                <a:latin typeface="Menlo" panose="020B0609030804020204" pitchFamily="49" charset="0"/>
              </a:rPr>
              <a:t>')</a:t>
            </a:r>
            <a:endParaRPr lang="en-US" sz="2900" dirty="0">
              <a:solidFill>
                <a:srgbClr val="000000"/>
              </a:solidFill>
              <a:latin typeface="Menlo" panose="020B0609030804020204" pitchFamily="49" charset="0"/>
            </a:endParaRPr>
          </a:p>
          <a:p>
            <a:pPr>
              <a:buNone/>
            </a:pPr>
            <a:r>
              <a:rPr lang="en-US" sz="2900" dirty="0">
                <a:solidFill>
                  <a:srgbClr val="000000"/>
                </a:solidFill>
                <a:effectLst/>
                <a:latin typeface="Menlo" panose="020B0609030804020204" pitchFamily="49" charset="0"/>
              </a:rPr>
              <a:t>&gt;&gt;&gt; doc = </a:t>
            </a:r>
            <a:r>
              <a:rPr lang="en-US" sz="2900" dirty="0" err="1">
                <a:solidFill>
                  <a:srgbClr val="000000"/>
                </a:solidFill>
                <a:effectLst/>
                <a:latin typeface="Menlo" panose="020B0609030804020204" pitchFamily="49" charset="0"/>
              </a:rPr>
              <a:t>nlp</a:t>
            </a:r>
            <a:r>
              <a:rPr lang="en-US" sz="2900" dirty="0">
                <a:solidFill>
                  <a:srgbClr val="000000"/>
                </a:solidFill>
                <a:effectLst/>
                <a:latin typeface="Menlo" panose="020B0609030804020204" pitchFamily="49" charset="0"/>
              </a:rPr>
              <a:t>(s)</a:t>
            </a:r>
          </a:p>
          <a:p>
            <a:pPr>
              <a:buNone/>
            </a:pPr>
            <a:r>
              <a:rPr lang="en-US" sz="2900" dirty="0">
                <a:solidFill>
                  <a:srgbClr val="000000"/>
                </a:solidFill>
                <a:effectLst/>
                <a:latin typeface="Menlo" panose="020B0609030804020204" pitchFamily="49" charset="0"/>
              </a:rPr>
              <a:t>&gt;&gt;&gt; t = </a:t>
            </a:r>
            <a:r>
              <a:rPr lang="en-US" sz="2900" dirty="0" err="1">
                <a:solidFill>
                  <a:srgbClr val="000000"/>
                </a:solidFill>
                <a:effectLst/>
                <a:latin typeface="Menlo" panose="020B0609030804020204" pitchFamily="49" charset="0"/>
              </a:rPr>
              <a:t>doc.sentences</a:t>
            </a:r>
            <a:r>
              <a:rPr lang="en-US" sz="2900" dirty="0">
                <a:solidFill>
                  <a:srgbClr val="000000"/>
                </a:solidFill>
                <a:effectLst/>
                <a:latin typeface="Menlo" panose="020B0609030804020204" pitchFamily="49" charset="0"/>
              </a:rPr>
              <a:t>[0].constituency</a:t>
            </a:r>
          </a:p>
          <a:p>
            <a:pPr>
              <a:buNone/>
            </a:pPr>
            <a:r>
              <a:rPr lang="en-US" sz="2900" dirty="0">
                <a:solidFill>
                  <a:schemeClr val="tx2">
                    <a:lumMod val="90000"/>
                    <a:lumOff val="10000"/>
                  </a:schemeClr>
                </a:solidFill>
                <a:effectLst/>
                <a:latin typeface="Menlo" panose="020B0609030804020204" pitchFamily="49" charset="0"/>
              </a:rPr>
              <a:t>(ROOT (S (NP (NP (NNP Dr.) (NNP H.V.) (NNP </a:t>
            </a:r>
            <a:r>
              <a:rPr lang="en-US" sz="2900" dirty="0" err="1">
                <a:solidFill>
                  <a:schemeClr val="tx2">
                    <a:lumMod val="90000"/>
                    <a:lumOff val="10000"/>
                  </a:schemeClr>
                </a:solidFill>
                <a:effectLst/>
                <a:latin typeface="Menlo" panose="020B0609030804020204" pitchFamily="49" charset="0"/>
              </a:rPr>
              <a:t>Hilprecht</a:t>
            </a:r>
            <a:r>
              <a:rPr lang="en-US" sz="2900" dirty="0">
                <a:solidFill>
                  <a:schemeClr val="tx2">
                    <a:lumMod val="90000"/>
                    <a:lumOff val="10000"/>
                  </a:schemeClr>
                </a:solidFill>
                <a:effectLst/>
                <a:latin typeface="Menlo" panose="020B0609030804020204" pitchFamily="49" charset="0"/>
              </a:rPr>
              <a:t>)) (, ,) (NP (NP (NNP Professor)) (PP (IN of) (NP (NNP Assyrian))) (PP (IN at) (NP (NP (DT the) (NNP University)) (PP (IN of) (NP (NNP Pennsylvania)))))) (, ,)) (VP (VBD dreamed) (SBAR (IN that) (S (NP (NP (DT a) (JJ Babylonian) (NN priest)) (, ,) (VP (VP (VBN associated) (PP (IN with) (NP (NP (DT the) (NN king)) (NP (NNP </a:t>
            </a:r>
            <a:r>
              <a:rPr lang="en-US" sz="2900" dirty="0" err="1">
                <a:solidFill>
                  <a:schemeClr val="tx2">
                    <a:lumMod val="90000"/>
                    <a:lumOff val="10000"/>
                  </a:schemeClr>
                </a:solidFill>
                <a:effectLst/>
                <a:latin typeface="Menlo" panose="020B0609030804020204" pitchFamily="49" charset="0"/>
              </a:rPr>
              <a:t>Kurigalzu</a:t>
            </a:r>
            <a:r>
              <a:rPr lang="en-US" sz="2900" dirty="0">
                <a:solidFill>
                  <a:schemeClr val="tx2">
                    <a:lumMod val="90000"/>
                    <a:lumOff val="10000"/>
                  </a:schemeClr>
                </a:solidFill>
                <a:effectLst/>
                <a:latin typeface="Menlo" panose="020B0609030804020204" pitchFamily="49" charset="0"/>
              </a:rPr>
              <a:t>) (, ,) (HYPH -) (NNP LRB) (HYPH -) (CD 1300) (NNP B.C.) (HYPH -) (NNP RRB))))) (, -) (VP (VBD escorted) (NP (PRP him)) (PP (IN to) (NP (NP (DT the) (NN treasure) (NN chamber)) (PP (IN of) (NP (NP (DT the) (NN temple)) (PP (IN of) (NP (NNP Bel))))))))) (, ,)) (VP (VP (VBD gave) (NP (PRP him)) (NP (NP (CD six) (JJ novel) (NNS points)) (PP (IN of) (NP (NP (NN information)) (PP (IN about) </a:t>
            </a:r>
            <a:r>
              <a:rPr lang="en-US" sz="2900" b="1" dirty="0">
                <a:solidFill>
                  <a:schemeClr val="accent2">
                    <a:lumMod val="75000"/>
                  </a:schemeClr>
                </a:solidFill>
                <a:effectLst/>
                <a:latin typeface="Menlo" panose="020B0609030804020204" pitchFamily="49" charset="0"/>
              </a:rPr>
              <a:t>(NP (DT a) (JJ certain) (VBN broken) (NN relic))</a:t>
            </a:r>
            <a:r>
              <a:rPr lang="en-US" sz="2900" dirty="0">
                <a:solidFill>
                  <a:schemeClr val="tx2">
                    <a:lumMod val="90000"/>
                    <a:lumOff val="10000"/>
                  </a:schemeClr>
                </a:solidFill>
                <a:effectLst/>
                <a:latin typeface="Menlo" panose="020B0609030804020204" pitchFamily="49" charset="0"/>
              </a:rPr>
              <a:t>))))) (, ,) (CC and) (VP (VBD corrected) (NP (NP (DT an) (NN error)) (PP (IN in) (NP (PRP$ its) (NN identification))))))))) (. .)))</a:t>
            </a:r>
          </a:p>
        </p:txBody>
      </p:sp>
    </p:spTree>
    <p:extLst>
      <p:ext uri="{BB962C8B-B14F-4D97-AF65-F5344CB8AC3E}">
        <p14:creationId xmlns:p14="http://schemas.microsoft.com/office/powerpoint/2010/main" val="1008923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5328D-B97C-FD4B-6E2F-AD485CA7AD57}"/>
              </a:ext>
            </a:extLst>
          </p:cNvPr>
          <p:cNvSpPr>
            <a:spLocks noGrp="1"/>
          </p:cNvSpPr>
          <p:nvPr>
            <p:ph type="title"/>
          </p:nvPr>
        </p:nvSpPr>
        <p:spPr/>
        <p:txBody>
          <a:bodyPr/>
          <a:lstStyle/>
          <a:p>
            <a:r>
              <a:rPr lang="en-US" dirty="0"/>
              <a:t>Homework 10: Part 2</a:t>
            </a:r>
          </a:p>
        </p:txBody>
      </p:sp>
      <p:sp>
        <p:nvSpPr>
          <p:cNvPr id="3" name="Content Placeholder 2">
            <a:extLst>
              <a:ext uri="{FF2B5EF4-FFF2-40B4-BE49-F238E27FC236}">
                <a16:creationId xmlns:a16="http://schemas.microsoft.com/office/drawing/2014/main" id="{DCAB0C71-32BC-76E9-0F57-C91A1F9D6205}"/>
              </a:ext>
            </a:extLst>
          </p:cNvPr>
          <p:cNvSpPr>
            <a:spLocks noGrp="1"/>
          </p:cNvSpPr>
          <p:nvPr>
            <p:ph sz="half" idx="1"/>
          </p:nvPr>
        </p:nvSpPr>
        <p:spPr>
          <a:xfrm>
            <a:off x="838200" y="1825625"/>
            <a:ext cx="5334000" cy="4351338"/>
          </a:xfrm>
        </p:spPr>
        <p:txBody>
          <a:bodyPr>
            <a:normAutofit lnSpcReduction="10000"/>
          </a:bodyPr>
          <a:lstStyle/>
          <a:p>
            <a:r>
              <a:rPr lang="en-US" b="1" dirty="0"/>
              <a:t>Note</a:t>
            </a:r>
            <a:r>
              <a:rPr lang="en-US" dirty="0"/>
              <a:t>:</a:t>
            </a:r>
          </a:p>
          <a:p>
            <a:pPr lvl="1"/>
            <a:r>
              <a:rPr lang="en-US" dirty="0"/>
              <a:t>Stanza trees are not the same as </a:t>
            </a:r>
            <a:r>
              <a:rPr lang="en-US" dirty="0" err="1"/>
              <a:t>nltk</a:t>
            </a:r>
            <a:r>
              <a:rPr lang="en-US" dirty="0"/>
              <a:t> trees! </a:t>
            </a:r>
          </a:p>
          <a:p>
            <a:pPr lvl="1"/>
            <a:r>
              <a:rPr lang="en-US" dirty="0"/>
              <a:t>Given tree </a:t>
            </a:r>
            <a:r>
              <a:rPr lang="en-US" sz="2000" dirty="0">
                <a:latin typeface="Menlo" panose="020B0609030804020204" pitchFamily="49" charset="0"/>
                <a:ea typeface="Menlo" panose="020B0609030804020204" pitchFamily="49" charset="0"/>
                <a:cs typeface="Menlo" panose="020B0609030804020204" pitchFamily="49" charset="0"/>
              </a:rPr>
              <a:t>t</a:t>
            </a:r>
            <a:r>
              <a:rPr lang="en-US" dirty="0"/>
              <a:t>:</a:t>
            </a:r>
          </a:p>
          <a:p>
            <a:pPr lvl="2"/>
            <a:r>
              <a:rPr lang="en-US" sz="1600" dirty="0" err="1">
                <a:latin typeface="Menlo" panose="020B0609030804020204" pitchFamily="49" charset="0"/>
                <a:ea typeface="Menlo" panose="020B0609030804020204" pitchFamily="49" charset="0"/>
                <a:cs typeface="Menlo" panose="020B0609030804020204" pitchFamily="49" charset="0"/>
              </a:rPr>
              <a:t>t.label</a:t>
            </a:r>
            <a:r>
              <a:rPr lang="en-US" sz="1600" dirty="0">
                <a:latin typeface="Menlo" panose="020B0609030804020204" pitchFamily="49" charset="0"/>
                <a:ea typeface="Menlo" panose="020B0609030804020204" pitchFamily="49" charset="0"/>
                <a:cs typeface="Menlo" panose="020B0609030804020204" pitchFamily="49" charset="0"/>
              </a:rPr>
              <a:t> </a:t>
            </a:r>
            <a:r>
              <a:rPr lang="en-US" dirty="0"/>
              <a:t>		vs. </a:t>
            </a:r>
            <a:r>
              <a:rPr lang="en-US" sz="1600" dirty="0" err="1">
                <a:latin typeface="Menlo" panose="020B0609030804020204" pitchFamily="49" charset="0"/>
                <a:ea typeface="Menlo" panose="020B0609030804020204" pitchFamily="49" charset="0"/>
                <a:cs typeface="Menlo" panose="020B0609030804020204" pitchFamily="49" charset="0"/>
              </a:rPr>
              <a:t>t.label</a:t>
            </a:r>
            <a:r>
              <a:rPr lang="en-US" sz="1600" dirty="0">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lvl="2"/>
            <a:r>
              <a:rPr lang="en-US" sz="1600" dirty="0" err="1">
                <a:latin typeface="Menlo" panose="020B0609030804020204" pitchFamily="49" charset="0"/>
                <a:ea typeface="Menlo" panose="020B0609030804020204" pitchFamily="49" charset="0"/>
                <a:cs typeface="Menlo" panose="020B0609030804020204" pitchFamily="49" charset="0"/>
              </a:rPr>
              <a:t>t.children</a:t>
            </a:r>
            <a:r>
              <a:rPr lang="en-US" sz="1600" dirty="0">
                <a:latin typeface="Menlo" panose="020B0609030804020204" pitchFamily="49" charset="0"/>
                <a:ea typeface="Menlo" panose="020B0609030804020204" pitchFamily="49" charset="0"/>
                <a:cs typeface="Menlo" panose="020B0609030804020204" pitchFamily="49" charset="0"/>
              </a:rPr>
              <a:t>[0]</a:t>
            </a:r>
            <a:r>
              <a:rPr lang="en-US" dirty="0"/>
              <a:t>		vs. </a:t>
            </a:r>
            <a:r>
              <a:rPr lang="en-US" sz="1600" dirty="0">
                <a:latin typeface="Menlo" panose="020B0609030804020204" pitchFamily="49" charset="0"/>
                <a:ea typeface="Menlo" panose="020B0609030804020204" pitchFamily="49" charset="0"/>
                <a:cs typeface="Menlo" panose="020B0609030804020204" pitchFamily="49" charset="0"/>
              </a:rPr>
              <a:t>t[0]</a:t>
            </a:r>
            <a:endParaRPr lang="en-US" dirty="0">
              <a:latin typeface="Menlo" panose="020B0609030804020204" pitchFamily="49" charset="0"/>
              <a:ea typeface="Menlo" panose="020B0609030804020204" pitchFamily="49" charset="0"/>
              <a:cs typeface="Menlo" panose="020B0609030804020204" pitchFamily="49" charset="0"/>
            </a:endParaRPr>
          </a:p>
          <a:p>
            <a:pPr lvl="2"/>
            <a:r>
              <a:rPr lang="en-US" sz="1600" dirty="0" err="1">
                <a:latin typeface="Menlo" panose="020B0609030804020204" pitchFamily="49" charset="0"/>
                <a:ea typeface="Menlo" panose="020B0609030804020204" pitchFamily="49" charset="0"/>
                <a:cs typeface="Menlo" panose="020B0609030804020204" pitchFamily="49" charset="0"/>
              </a:rPr>
              <a:t>len</a:t>
            </a:r>
            <a:r>
              <a:rPr lang="en-US" sz="1600" dirty="0">
                <a:latin typeface="Menlo" panose="020B0609030804020204" pitchFamily="49" charset="0"/>
                <a:ea typeface="Menlo" panose="020B0609030804020204" pitchFamily="49" charset="0"/>
                <a:cs typeface="Menlo" panose="020B0609030804020204" pitchFamily="49" charset="0"/>
              </a:rPr>
              <a:t>(</a:t>
            </a:r>
            <a:r>
              <a:rPr lang="en-US" sz="1600" dirty="0" err="1">
                <a:latin typeface="Menlo" panose="020B0609030804020204" pitchFamily="49" charset="0"/>
                <a:ea typeface="Menlo" panose="020B0609030804020204" pitchFamily="49" charset="0"/>
                <a:cs typeface="Menlo" panose="020B0609030804020204" pitchFamily="49" charset="0"/>
              </a:rPr>
              <a:t>t.children</a:t>
            </a:r>
            <a:r>
              <a:rPr lang="en-US" sz="1600" dirty="0">
                <a:latin typeface="Menlo" panose="020B0609030804020204" pitchFamily="49" charset="0"/>
                <a:ea typeface="Menlo" panose="020B0609030804020204" pitchFamily="49" charset="0"/>
                <a:cs typeface="Menlo" panose="020B0609030804020204" pitchFamily="49" charset="0"/>
              </a:rPr>
              <a:t>)	</a:t>
            </a:r>
            <a:r>
              <a:rPr lang="en-US" dirty="0"/>
              <a:t>vs. </a:t>
            </a:r>
            <a:r>
              <a:rPr lang="en-US" sz="1600" dirty="0" err="1">
                <a:latin typeface="Menlo" panose="020B0609030804020204" pitchFamily="49" charset="0"/>
                <a:ea typeface="Menlo" panose="020B0609030804020204" pitchFamily="49" charset="0"/>
                <a:cs typeface="Menlo" panose="020B0609030804020204" pitchFamily="49" charset="0"/>
              </a:rPr>
              <a:t>len</a:t>
            </a:r>
            <a:r>
              <a:rPr lang="en-US" sz="1600" dirty="0">
                <a:latin typeface="Menlo" panose="020B0609030804020204" pitchFamily="49" charset="0"/>
                <a:ea typeface="Menlo" panose="020B0609030804020204" pitchFamily="49" charset="0"/>
                <a:cs typeface="Menlo" panose="020B0609030804020204" pitchFamily="49" charset="0"/>
              </a:rPr>
              <a:t>(t)</a:t>
            </a:r>
            <a:endParaRPr lang="en-US" dirty="0">
              <a:latin typeface="Menlo" panose="020B0609030804020204" pitchFamily="49" charset="0"/>
              <a:ea typeface="Menlo" panose="020B0609030804020204" pitchFamily="49" charset="0"/>
              <a:cs typeface="Menlo" panose="020B0609030804020204" pitchFamily="49" charset="0"/>
            </a:endParaRPr>
          </a:p>
          <a:p>
            <a:pPr lvl="1"/>
            <a:r>
              <a:rPr lang="en-US" i="1" dirty="0"/>
              <a:t>no convenient</a:t>
            </a:r>
            <a:r>
              <a:rPr lang="en-US" dirty="0"/>
              <a:t> </a:t>
            </a:r>
            <a:r>
              <a:rPr lang="en-US" sz="2000" dirty="0" err="1">
                <a:latin typeface="Menlo" panose="020B0609030804020204" pitchFamily="49" charset="0"/>
                <a:ea typeface="Menlo" panose="020B0609030804020204" pitchFamily="49" charset="0"/>
                <a:cs typeface="Menlo" panose="020B0609030804020204" pitchFamily="49" charset="0"/>
              </a:rPr>
              <a:t>t.subtrees</a:t>
            </a:r>
            <a:r>
              <a:rPr lang="en-US" sz="2000" dirty="0">
                <a:latin typeface="Menlo" panose="020B0609030804020204" pitchFamily="49" charset="0"/>
                <a:ea typeface="Menlo" panose="020B0609030804020204" pitchFamily="49" charset="0"/>
                <a:cs typeface="Menlo" panose="020B0609030804020204" pitchFamily="49" charset="0"/>
              </a:rPr>
              <a:t>()</a:t>
            </a:r>
            <a:r>
              <a:rPr lang="en-US" dirty="0"/>
              <a:t>!</a:t>
            </a:r>
          </a:p>
          <a:p>
            <a:r>
              <a:rPr lang="en-US" sz="2400" dirty="0"/>
              <a:t>I've provided code </a:t>
            </a:r>
            <a:r>
              <a:rPr lang="en-US" sz="2000" dirty="0">
                <a:latin typeface="Menlo" panose="020B0609030804020204" pitchFamily="49" charset="0"/>
                <a:ea typeface="Menlo" panose="020B0609030804020204" pitchFamily="49" charset="0"/>
                <a:cs typeface="Menlo" panose="020B0609030804020204" pitchFamily="49" charset="0"/>
              </a:rPr>
              <a:t>task5.py</a:t>
            </a:r>
            <a:endParaRPr lang="en-US" sz="2400" dirty="0">
              <a:latin typeface="Menlo" panose="020B0609030804020204" pitchFamily="49" charset="0"/>
              <a:ea typeface="Menlo" panose="020B0609030804020204" pitchFamily="49" charset="0"/>
              <a:cs typeface="Menlo" panose="020B0609030804020204" pitchFamily="49" charset="0"/>
            </a:endParaRPr>
          </a:p>
          <a:p>
            <a:pPr lvl="1"/>
            <a:r>
              <a:rPr lang="en-US" dirty="0"/>
              <a:t>defines generator functions </a:t>
            </a:r>
            <a:r>
              <a:rPr lang="en-US" sz="2000" dirty="0">
                <a:latin typeface="Menlo" panose="020B0609030804020204" pitchFamily="49" charset="0"/>
                <a:ea typeface="Menlo" panose="020B0609030804020204" pitchFamily="49" charset="0"/>
                <a:cs typeface="Menlo" panose="020B0609030804020204" pitchFamily="49" charset="0"/>
              </a:rPr>
              <a:t>subtree(t)</a:t>
            </a:r>
            <a:r>
              <a:rPr lang="en-US" dirty="0"/>
              <a:t> and </a:t>
            </a:r>
            <a:r>
              <a:rPr lang="en-US" sz="2000" dirty="0">
                <a:latin typeface="Menlo" panose="020B0609030804020204" pitchFamily="49" charset="0"/>
                <a:ea typeface="Menlo" panose="020B0609030804020204" pitchFamily="49" charset="0"/>
                <a:cs typeface="Menlo" panose="020B0609030804020204" pitchFamily="49" charset="0"/>
              </a:rPr>
              <a:t>subtrees(t)</a:t>
            </a:r>
            <a:r>
              <a:rPr lang="en-US" dirty="0"/>
              <a:t> for Stanza trees</a:t>
            </a:r>
          </a:p>
        </p:txBody>
      </p:sp>
      <p:pic>
        <p:nvPicPr>
          <p:cNvPr id="6" name="Content Placeholder 5">
            <a:extLst>
              <a:ext uri="{FF2B5EF4-FFF2-40B4-BE49-F238E27FC236}">
                <a16:creationId xmlns:a16="http://schemas.microsoft.com/office/drawing/2014/main" id="{BCA017C1-8DA4-2780-37CB-DEC2BEAF8190}"/>
              </a:ext>
            </a:extLst>
          </p:cNvPr>
          <p:cNvPicPr>
            <a:picLocks noGrp="1" noChangeAspect="1"/>
          </p:cNvPicPr>
          <p:nvPr>
            <p:ph sz="half" idx="2"/>
          </p:nvPr>
        </p:nvPicPr>
        <p:blipFill>
          <a:blip r:embed="rId2"/>
          <a:stretch>
            <a:fillRect/>
          </a:stretch>
        </p:blipFill>
        <p:spPr>
          <a:xfrm>
            <a:off x="6172200" y="2018558"/>
            <a:ext cx="5851433" cy="3733655"/>
          </a:xfrm>
          <a:prstGeom prst="rect">
            <a:avLst/>
          </a:prstGeom>
          <a:ln>
            <a:solidFill>
              <a:schemeClr val="tx1"/>
            </a:solidFill>
          </a:ln>
        </p:spPr>
      </p:pic>
    </p:spTree>
    <p:extLst>
      <p:ext uri="{BB962C8B-B14F-4D97-AF65-F5344CB8AC3E}">
        <p14:creationId xmlns:p14="http://schemas.microsoft.com/office/powerpoint/2010/main" val="4098438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4E63E-E905-F264-54DA-04A1AC896B5A}"/>
              </a:ext>
            </a:extLst>
          </p:cNvPr>
          <p:cNvSpPr>
            <a:spLocks noGrp="1"/>
          </p:cNvSpPr>
          <p:nvPr>
            <p:ph type="title"/>
          </p:nvPr>
        </p:nvSpPr>
        <p:spPr/>
        <p:txBody>
          <a:bodyPr/>
          <a:lstStyle/>
          <a:p>
            <a:r>
              <a:rPr lang="en-US" dirty="0"/>
              <a:t>Today's</a:t>
            </a:r>
            <a:r>
              <a:rPr lang="en-US" dirty="0">
                <a:solidFill>
                  <a:schemeClr val="accent1"/>
                </a:solidFill>
              </a:rPr>
              <a:t> </a:t>
            </a:r>
            <a:r>
              <a:rPr lang="en-US" dirty="0"/>
              <a:t>Topic</a:t>
            </a:r>
          </a:p>
        </p:txBody>
      </p:sp>
      <p:sp>
        <p:nvSpPr>
          <p:cNvPr id="3" name="Content Placeholder 2">
            <a:extLst>
              <a:ext uri="{FF2B5EF4-FFF2-40B4-BE49-F238E27FC236}">
                <a16:creationId xmlns:a16="http://schemas.microsoft.com/office/drawing/2014/main" id="{CCFD00FC-D52E-6710-A976-746BC2AC2977}"/>
              </a:ext>
            </a:extLst>
          </p:cNvPr>
          <p:cNvSpPr>
            <a:spLocks noGrp="1"/>
          </p:cNvSpPr>
          <p:nvPr>
            <p:ph idx="1"/>
          </p:nvPr>
        </p:nvSpPr>
        <p:spPr/>
        <p:txBody>
          <a:bodyPr/>
          <a:lstStyle/>
          <a:p>
            <a:r>
              <a:rPr lang="en-US" sz="3200" dirty="0"/>
              <a:t>Case study (contd.): </a:t>
            </a:r>
          </a:p>
          <a:p>
            <a:pPr lvl="1"/>
            <a:r>
              <a:rPr lang="en-US" sz="2800" dirty="0"/>
              <a:t>looking at the verb frames of </a:t>
            </a:r>
            <a:r>
              <a:rPr lang="en-US" sz="2800" i="1" dirty="0"/>
              <a:t>break</a:t>
            </a:r>
          </a:p>
          <a:p>
            <a:pPr lvl="1"/>
            <a:r>
              <a:rPr lang="en-US" sz="2800" i="1" dirty="0">
                <a:solidFill>
                  <a:schemeClr val="accent1"/>
                </a:solidFill>
              </a:rPr>
              <a:t>continue our live programming</a:t>
            </a:r>
          </a:p>
          <a:p>
            <a:r>
              <a:rPr lang="en-US" sz="3200" dirty="0"/>
              <a:t>Homework 10</a:t>
            </a:r>
          </a:p>
          <a:p>
            <a:pPr lvl="1"/>
            <a:r>
              <a:rPr lang="en-US" sz="2800" i="1" dirty="0">
                <a:solidFill>
                  <a:schemeClr val="accent1"/>
                </a:solidFill>
              </a:rPr>
              <a:t>you get to finish off the programming tasks!</a:t>
            </a:r>
            <a:endParaRPr lang="en-US" sz="2800" dirty="0"/>
          </a:p>
        </p:txBody>
      </p:sp>
    </p:spTree>
    <p:extLst>
      <p:ext uri="{BB962C8B-B14F-4D97-AF65-F5344CB8AC3E}">
        <p14:creationId xmlns:p14="http://schemas.microsoft.com/office/powerpoint/2010/main" val="3704267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FC6DE-3B91-943B-38D2-EFB37D63EE98}"/>
              </a:ext>
            </a:extLst>
          </p:cNvPr>
          <p:cNvSpPr>
            <a:spLocks noGrp="1"/>
          </p:cNvSpPr>
          <p:nvPr>
            <p:ph type="title"/>
          </p:nvPr>
        </p:nvSpPr>
        <p:spPr/>
        <p:txBody>
          <a:bodyPr/>
          <a:lstStyle/>
          <a:p>
            <a:r>
              <a:rPr lang="en-US" dirty="0"/>
              <a:t>Homework 10: Part 2</a:t>
            </a:r>
          </a:p>
        </p:txBody>
      </p:sp>
      <p:sp>
        <p:nvSpPr>
          <p:cNvPr id="5" name="Content Placeholder 4">
            <a:extLst>
              <a:ext uri="{FF2B5EF4-FFF2-40B4-BE49-F238E27FC236}">
                <a16:creationId xmlns:a16="http://schemas.microsoft.com/office/drawing/2014/main" id="{62946A23-39D3-58D4-03F8-C516AA5D4379}"/>
              </a:ext>
            </a:extLst>
          </p:cNvPr>
          <p:cNvSpPr>
            <a:spLocks noGrp="1"/>
          </p:cNvSpPr>
          <p:nvPr>
            <p:ph idx="1"/>
          </p:nvPr>
        </p:nvSpPr>
        <p:spPr>
          <a:xfrm>
            <a:off x="838200" y="1825625"/>
            <a:ext cx="11136682" cy="3147208"/>
          </a:xfrm>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Workflow</a:t>
            </a: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a:t>
            </a:r>
          </a:p>
          <a:p>
            <a:pPr>
              <a:buNone/>
            </a:pPr>
            <a:r>
              <a:rPr lang="en-US" sz="2400" dirty="0">
                <a:solidFill>
                  <a:srgbClr val="000000"/>
                </a:solidFill>
                <a:effectLst/>
                <a:latin typeface="Menlo" panose="020B0609030804020204" pitchFamily="49" charset="0"/>
              </a:rPr>
              <a:t>$ python3 -</a:t>
            </a:r>
            <a:r>
              <a:rPr lang="en-US" sz="2400" dirty="0" err="1">
                <a:solidFill>
                  <a:srgbClr val="000000"/>
                </a:solidFill>
                <a:effectLst/>
                <a:latin typeface="Menlo" panose="020B0609030804020204" pitchFamily="49" charset="0"/>
              </a:rPr>
              <a:t>i</a:t>
            </a:r>
            <a:r>
              <a:rPr lang="en-US" sz="2400" dirty="0">
                <a:solidFill>
                  <a:srgbClr val="000000"/>
                </a:solidFill>
                <a:effectLst/>
                <a:latin typeface="Menlo" panose="020B0609030804020204" pitchFamily="49" charset="0"/>
              </a:rPr>
              <a:t> hw10ec.py </a:t>
            </a:r>
          </a:p>
          <a:p>
            <a:pPr>
              <a:buNone/>
            </a:pPr>
            <a:r>
              <a:rPr lang="en-US" sz="2400" dirty="0">
                <a:solidFill>
                  <a:srgbClr val="000000"/>
                </a:solidFill>
                <a:effectLst/>
                <a:latin typeface="Menlo" panose="020B0609030804020204" pitchFamily="49" charset="0"/>
              </a:rPr>
              <a:t>13 (s), </a:t>
            </a:r>
            <a:r>
              <a:rPr lang="en-US" sz="2400" dirty="0" err="1">
                <a:solidFill>
                  <a:srgbClr val="000000"/>
                </a:solidFill>
                <a:effectLst/>
                <a:latin typeface="Menlo" panose="020B0609030804020204" pitchFamily="49" charset="0"/>
              </a:rPr>
              <a:t>sents</a:t>
            </a:r>
            <a:r>
              <a:rPr lang="en-US" sz="2400" dirty="0">
                <a:solidFill>
                  <a:srgbClr val="000000"/>
                </a:solidFill>
                <a:effectLst/>
                <a:latin typeface="Menlo" panose="020B0609030804020204" pitchFamily="49" charset="0"/>
              </a:rPr>
              <a:t>: 244			</a:t>
            </a:r>
            <a:r>
              <a:rPr lang="en-US" sz="2400" i="1" dirty="0">
                <a:solidFill>
                  <a:srgbClr val="000000"/>
                </a:solidFill>
                <a:effectLst/>
              </a:rPr>
              <a:t>initialize pipeline, extracts sentences</a:t>
            </a:r>
            <a:endParaRPr lang="en-US" sz="2400" i="1" dirty="0">
              <a:solidFill>
                <a:srgbClr val="000000"/>
              </a:solidFill>
              <a:effectLst/>
              <a:latin typeface="Menlo" panose="020B0609030804020204" pitchFamily="49" charset="0"/>
            </a:endParaRPr>
          </a:p>
          <a:p>
            <a:pPr>
              <a:buNone/>
            </a:pPr>
            <a:r>
              <a:rPr lang="en-US" sz="2400" dirty="0">
                <a:solidFill>
                  <a:srgbClr val="000000"/>
                </a:solidFill>
                <a:effectLst/>
                <a:latin typeface="Menlo" panose="020B0609030804020204" pitchFamily="49" charset="0"/>
              </a:rPr>
              <a:t>93 (s), </a:t>
            </a:r>
            <a:r>
              <a:rPr lang="en-US" sz="2400" dirty="0" err="1">
                <a:solidFill>
                  <a:srgbClr val="000000"/>
                </a:solidFill>
                <a:effectLst/>
                <a:latin typeface="Menlo" panose="020B0609030804020204" pitchFamily="49" charset="0"/>
              </a:rPr>
              <a:t>stanza_trees</a:t>
            </a:r>
            <a:r>
              <a:rPr lang="en-US" sz="2400" dirty="0">
                <a:solidFill>
                  <a:srgbClr val="000000"/>
                </a:solidFill>
                <a:effectLst/>
                <a:latin typeface="Menlo" panose="020B0609030804020204" pitchFamily="49" charset="0"/>
              </a:rPr>
              <a:t>: 244</a:t>
            </a:r>
            <a:r>
              <a:rPr lang="en-US" sz="2400" i="1" dirty="0">
                <a:solidFill>
                  <a:srgbClr val="000000"/>
                </a:solidFill>
              </a:rPr>
              <a:t> 	parse sentences</a:t>
            </a:r>
            <a:endParaRPr lang="en-US" sz="2400" dirty="0">
              <a:solidFill>
                <a:srgbClr val="000000"/>
              </a:solidFill>
              <a:effectLst/>
              <a:latin typeface="Menlo" panose="020B0609030804020204" pitchFamily="49" charset="0"/>
            </a:endParaRPr>
          </a:p>
          <a:p>
            <a:pPr>
              <a:buNone/>
            </a:pPr>
            <a:r>
              <a:rPr lang="en-US" sz="2400" dirty="0" err="1">
                <a:solidFill>
                  <a:srgbClr val="000000"/>
                </a:solidFill>
                <a:effectLst/>
                <a:latin typeface="Menlo" panose="020B0609030804020204" pitchFamily="49" charset="0"/>
              </a:rPr>
              <a:t>s_fs</a:t>
            </a:r>
            <a:r>
              <a:rPr lang="en-US" sz="2400" dirty="0">
                <a:solidFill>
                  <a:srgbClr val="000000"/>
                </a:solidFill>
                <a:effectLst/>
                <a:latin typeface="Menlo" panose="020B0609030804020204" pitchFamily="49" charset="0"/>
              </a:rPr>
              <a:t>: 236	</a:t>
            </a:r>
            <a:r>
              <a:rPr lang="en-US" sz="2400" i="1" dirty="0">
                <a:solidFill>
                  <a:srgbClr val="000000"/>
                </a:solidFill>
              </a:rPr>
              <a:t> 				get all frames</a:t>
            </a:r>
            <a:endParaRPr lang="en-US" sz="2400" dirty="0">
              <a:solidFill>
                <a:srgbClr val="000000"/>
              </a:solidFill>
              <a:effectLst/>
              <a:latin typeface="Menlo" panose="020B0609030804020204" pitchFamily="49" charset="0"/>
            </a:endParaRPr>
          </a:p>
          <a:p>
            <a:pPr>
              <a:buNone/>
            </a:pPr>
            <a:r>
              <a:rPr lang="en-US" sz="2400" dirty="0" err="1">
                <a:solidFill>
                  <a:srgbClr val="000000"/>
                </a:solidFill>
                <a:effectLst/>
                <a:latin typeface="Menlo" panose="020B0609030804020204" pitchFamily="49" charset="0"/>
              </a:rPr>
              <a:t>s_vfs</a:t>
            </a:r>
            <a:r>
              <a:rPr lang="en-US" sz="2400" dirty="0">
                <a:solidFill>
                  <a:srgbClr val="000000"/>
                </a:solidFill>
                <a:effectLst/>
                <a:latin typeface="Menlo" panose="020B0609030804020204" pitchFamily="49" charset="0"/>
              </a:rPr>
              <a:t>: 216</a:t>
            </a:r>
            <a:r>
              <a:rPr lang="en-US" sz="2400" i="1" dirty="0">
                <a:solidFill>
                  <a:srgbClr val="000000"/>
                </a:solidFill>
              </a:rPr>
              <a:t> 				limit to verb frames only</a:t>
            </a:r>
            <a:endParaRPr lang="en-US" sz="2400" dirty="0">
              <a:solidFill>
                <a:srgbClr val="000000"/>
              </a:solidFill>
              <a:effectLst/>
              <a:latin typeface="Menlo" panose="020B0609030804020204" pitchFamily="49" charset="0"/>
            </a:endParaRPr>
          </a:p>
          <a:p>
            <a:pPr>
              <a:buNone/>
            </a:pPr>
            <a:r>
              <a:rPr lang="en-US" sz="2400" dirty="0" err="1">
                <a:solidFill>
                  <a:srgbClr val="000000"/>
                </a:solidFill>
                <a:latin typeface="Menlo" panose="020B0609030804020204" pitchFamily="49" charset="0"/>
              </a:rPr>
              <a:t>s_sigs</a:t>
            </a:r>
            <a:r>
              <a:rPr lang="en-US" sz="2400" dirty="0">
                <a:solidFill>
                  <a:srgbClr val="000000"/>
                </a:solidFill>
                <a:latin typeface="Menlo" panose="020B0609030804020204" pitchFamily="49" charset="0"/>
              </a:rPr>
              <a:t>: 216				</a:t>
            </a:r>
            <a:r>
              <a:rPr lang="en-US" sz="2400" i="1" dirty="0">
                <a:solidFill>
                  <a:srgbClr val="000000"/>
                </a:solidFill>
              </a:rPr>
              <a:t>convert to signatures</a:t>
            </a:r>
            <a:endParaRPr lang="en-US" sz="2400" dirty="0">
              <a:solidFill>
                <a:srgbClr val="000000"/>
              </a:solidFill>
              <a:latin typeface="Menlo" panose="020B0609030804020204" pitchFamily="49" charset="0"/>
            </a:endParaRPr>
          </a:p>
          <a:p>
            <a:endParaRPr lang="en-US" dirty="0"/>
          </a:p>
        </p:txBody>
      </p:sp>
      <p:pic>
        <p:nvPicPr>
          <p:cNvPr id="7" name="Picture 6">
            <a:extLst>
              <a:ext uri="{FF2B5EF4-FFF2-40B4-BE49-F238E27FC236}">
                <a16:creationId xmlns:a16="http://schemas.microsoft.com/office/drawing/2014/main" id="{9DB233EC-4E61-91C8-3A2F-054EC4CDA267}"/>
              </a:ext>
            </a:extLst>
          </p:cNvPr>
          <p:cNvPicPr>
            <a:picLocks noChangeAspect="1"/>
          </p:cNvPicPr>
          <p:nvPr/>
        </p:nvPicPr>
        <p:blipFill>
          <a:blip r:embed="rId2"/>
          <a:stretch>
            <a:fillRect/>
          </a:stretch>
        </p:blipFill>
        <p:spPr>
          <a:xfrm>
            <a:off x="711634" y="4972833"/>
            <a:ext cx="11263248" cy="1175533"/>
          </a:xfrm>
          <a:prstGeom prst="rect">
            <a:avLst/>
          </a:prstGeom>
        </p:spPr>
      </p:pic>
    </p:spTree>
    <p:extLst>
      <p:ext uri="{BB962C8B-B14F-4D97-AF65-F5344CB8AC3E}">
        <p14:creationId xmlns:p14="http://schemas.microsoft.com/office/powerpoint/2010/main" val="4218513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AB3A6-018B-03E0-BA95-BC23D357386F}"/>
              </a:ext>
            </a:extLst>
          </p:cNvPr>
          <p:cNvSpPr>
            <a:spLocks noGrp="1"/>
          </p:cNvSpPr>
          <p:nvPr>
            <p:ph type="title"/>
          </p:nvPr>
        </p:nvSpPr>
        <p:spPr/>
        <p:txBody>
          <a:bodyPr/>
          <a:lstStyle/>
          <a:p>
            <a:r>
              <a:rPr lang="en-US" dirty="0"/>
              <a:t>Homework 10</a:t>
            </a:r>
          </a:p>
        </p:txBody>
      </p:sp>
      <p:sp>
        <p:nvSpPr>
          <p:cNvPr id="3" name="Content Placeholder 2">
            <a:extLst>
              <a:ext uri="{FF2B5EF4-FFF2-40B4-BE49-F238E27FC236}">
                <a16:creationId xmlns:a16="http://schemas.microsoft.com/office/drawing/2014/main" id="{AACC9BD4-AA9D-2560-B14A-D95C2C26FDEC}"/>
              </a:ext>
            </a:extLst>
          </p:cNvPr>
          <p:cNvSpPr>
            <a:spLocks noGrp="1"/>
          </p:cNvSpPr>
          <p:nvPr>
            <p:ph idx="1"/>
          </p:nvPr>
        </p:nvSpPr>
        <p:spPr/>
        <p:txBody>
          <a:bodyPr/>
          <a:lstStyle/>
          <a:p>
            <a:r>
              <a:rPr lang="en-US" dirty="0"/>
              <a:t>Submit to </a:t>
            </a:r>
            <a:r>
              <a:rPr lang="en-US" dirty="0">
                <a:hlinkClick r:id="rId2"/>
              </a:rPr>
              <a:t>sandiway@arizona.edu</a:t>
            </a:r>
            <a:endParaRPr lang="en-US" dirty="0">
              <a:hlinkClick r:id="" action="ppaction://noaction"/>
            </a:endParaRPr>
          </a:p>
          <a:p>
            <a:r>
              <a:rPr lang="en-US" dirty="0">
                <a:hlinkClick r:id="" action="ppaction://noaction"/>
              </a:rPr>
              <a:t>SUBJECT</a:t>
            </a:r>
            <a:r>
              <a:rPr lang="en-US" dirty="0"/>
              <a:t>: 581 Homework 10 </a:t>
            </a:r>
            <a:r>
              <a:rPr lang="en-US" i="1" dirty="0">
                <a:solidFill>
                  <a:srgbClr val="FF0000"/>
                </a:solidFill>
              </a:rPr>
              <a:t>YOUR NAME</a:t>
            </a:r>
          </a:p>
          <a:p>
            <a:r>
              <a:rPr lang="en-US" dirty="0"/>
              <a:t>One PDF file (for grading) </a:t>
            </a:r>
          </a:p>
          <a:p>
            <a:pPr lvl="1"/>
            <a:r>
              <a:rPr lang="en-US" dirty="0"/>
              <a:t>include your screenshots </a:t>
            </a:r>
          </a:p>
          <a:p>
            <a:pPr lvl="1"/>
            <a:r>
              <a:rPr lang="en-US" dirty="0"/>
              <a:t>include your Python code</a:t>
            </a:r>
          </a:p>
          <a:p>
            <a:r>
              <a:rPr lang="en-US" dirty="0"/>
              <a:t>Usual Deadline:</a:t>
            </a:r>
          </a:p>
          <a:p>
            <a:pPr lvl="1"/>
            <a:r>
              <a:rPr lang="en-US" dirty="0"/>
              <a:t>midnight Saturday</a:t>
            </a:r>
          </a:p>
          <a:p>
            <a:pPr lvl="1"/>
            <a:r>
              <a:rPr lang="en-US" dirty="0"/>
              <a:t>to be grade Sunday</a:t>
            </a:r>
          </a:p>
          <a:p>
            <a:pPr lvl="1"/>
            <a:r>
              <a:rPr lang="en-US" dirty="0"/>
              <a:t>we will review the homework next Monday</a:t>
            </a:r>
          </a:p>
        </p:txBody>
      </p:sp>
    </p:spTree>
    <p:extLst>
      <p:ext uri="{BB962C8B-B14F-4D97-AF65-F5344CB8AC3E}">
        <p14:creationId xmlns:p14="http://schemas.microsoft.com/office/powerpoint/2010/main" val="387377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D62BF-EDD4-DD46-0C71-423E7CC4DE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EC1C6-A2BA-30E2-C578-6D2A26BE0282}"/>
              </a:ext>
            </a:extLst>
          </p:cNvPr>
          <p:cNvSpPr>
            <a:spLocks noGrp="1"/>
          </p:cNvSpPr>
          <p:nvPr>
            <p:ph type="title"/>
          </p:nvPr>
        </p:nvSpPr>
        <p:spPr/>
        <p:txBody>
          <a:bodyPr/>
          <a:lstStyle/>
          <a:p>
            <a:r>
              <a:rPr lang="en-US" dirty="0"/>
              <a:t>Last time</a:t>
            </a:r>
          </a:p>
        </p:txBody>
      </p:sp>
      <p:sp>
        <p:nvSpPr>
          <p:cNvPr id="3" name="Content Placeholder 2">
            <a:extLst>
              <a:ext uri="{FF2B5EF4-FFF2-40B4-BE49-F238E27FC236}">
                <a16:creationId xmlns:a16="http://schemas.microsoft.com/office/drawing/2014/main" id="{DB87ABE7-18C9-8AA3-7C46-451119C3B724}"/>
              </a:ext>
            </a:extLst>
          </p:cNvPr>
          <p:cNvSpPr>
            <a:spLocks noGrp="1"/>
          </p:cNvSpPr>
          <p:nvPr>
            <p:ph idx="1"/>
          </p:nvPr>
        </p:nvSpPr>
        <p:spPr>
          <a:xfrm>
            <a:off x="838200" y="1836257"/>
            <a:ext cx="10049540" cy="4351338"/>
          </a:xfrm>
        </p:spPr>
        <p:txBody>
          <a:bodyPr>
            <a:normAutofit fontScale="92500" lnSpcReduction="10000"/>
          </a:bodyPr>
          <a:lstStyle/>
          <a:p>
            <a:pPr>
              <a:buNone/>
            </a:pPr>
            <a:r>
              <a:rPr lang="en-US" sz="1700" dirty="0">
                <a:solidFill>
                  <a:srgbClr val="000000"/>
                </a:solidFill>
                <a:latin typeface="Menlo" panose="020B0609030804020204" pitchFamily="49" charset="0"/>
              </a:rPr>
              <a:t>(</a:t>
            </a:r>
            <a:r>
              <a:rPr lang="en-US" sz="1700" dirty="0">
                <a:solidFill>
                  <a:schemeClr val="accent2">
                    <a:lumMod val="75000"/>
                  </a:schemeClr>
                </a:solidFill>
                <a:latin typeface="Menlo" panose="020B0609030804020204" pitchFamily="49" charset="0"/>
              </a:rPr>
              <a:t>VP</a:t>
            </a:r>
            <a:r>
              <a:rPr lang="en-US" sz="1700" dirty="0">
                <a:solidFill>
                  <a:srgbClr val="000000"/>
                </a:solidFill>
                <a:latin typeface="Menlo" panose="020B0609030804020204" pitchFamily="49" charset="0"/>
              </a:rPr>
              <a:t> (VB break) (ADVP (IN through)) (SBAR-LOC …))</a:t>
            </a:r>
          </a:p>
          <a:p>
            <a:pPr>
              <a:buNone/>
            </a:pPr>
            <a:r>
              <a:rPr lang="en-US" sz="1700" dirty="0">
                <a:solidFill>
                  <a:srgbClr val="000000"/>
                </a:solidFill>
                <a:effectLst/>
                <a:latin typeface="Menlo" panose="020B0609030804020204" pitchFamily="49" charset="0"/>
              </a:rPr>
              <a:t>(</a:t>
            </a:r>
            <a:r>
              <a:rPr lang="en-US" sz="1700" dirty="0">
                <a:solidFill>
                  <a:schemeClr val="accent2">
                    <a:lumMod val="75000"/>
                  </a:schemeClr>
                </a:solidFill>
                <a:effectLst/>
                <a:latin typeface="Menlo" panose="020B0609030804020204" pitchFamily="49" charset="0"/>
              </a:rPr>
              <a:t>VP</a:t>
            </a:r>
            <a:r>
              <a:rPr lang="en-US" sz="1700" dirty="0">
                <a:solidFill>
                  <a:srgbClr val="000000"/>
                </a:solidFill>
                <a:effectLst/>
                <a:latin typeface="Menlo" panose="020B0609030804020204" pitchFamily="49" charset="0"/>
              </a:rPr>
              <a:t> (VBD broke) (NP (DT the) (NN language) (NN barrier)))</a:t>
            </a:r>
          </a:p>
          <a:p>
            <a:pPr>
              <a:buNone/>
            </a:pPr>
            <a:r>
              <a:rPr lang="en-US" sz="1700" dirty="0">
                <a:solidFill>
                  <a:srgbClr val="000000"/>
                </a:solidFill>
                <a:effectLst/>
                <a:latin typeface="Menlo" panose="020B0609030804020204" pitchFamily="49" charset="0"/>
              </a:rPr>
              <a:t>(</a:t>
            </a:r>
            <a:r>
              <a:rPr lang="en-US" sz="1700" dirty="0">
                <a:solidFill>
                  <a:schemeClr val="accent2">
                    <a:lumMod val="75000"/>
                  </a:schemeClr>
                </a:solidFill>
                <a:effectLst/>
                <a:latin typeface="Menlo" panose="020B0609030804020204" pitchFamily="49" charset="0"/>
              </a:rPr>
              <a:t>VP</a:t>
            </a:r>
            <a:r>
              <a:rPr lang="en-US" sz="1700" dirty="0">
                <a:solidFill>
                  <a:srgbClr val="000000"/>
                </a:solidFill>
                <a:effectLst/>
                <a:latin typeface="Menlo" panose="020B0609030804020204" pitchFamily="49" charset="0"/>
              </a:rPr>
              <a:t> (VBN broken) (PP (IN with) (NP (PRP$ his) (NNS parents)))(SBAR-PRP …))</a:t>
            </a:r>
          </a:p>
          <a:p>
            <a:pPr>
              <a:buNone/>
            </a:pPr>
            <a:r>
              <a:rPr lang="en-US" sz="1700" dirty="0">
                <a:solidFill>
                  <a:srgbClr val="000000"/>
                </a:solidFill>
                <a:effectLst/>
                <a:latin typeface="Menlo" panose="020B0609030804020204" pitchFamily="49" charset="0"/>
              </a:rPr>
              <a:t>(</a:t>
            </a:r>
            <a:r>
              <a:rPr lang="en-US" sz="1700" dirty="0">
                <a:solidFill>
                  <a:schemeClr val="accent2">
                    <a:lumMod val="75000"/>
                  </a:schemeClr>
                </a:solidFill>
                <a:effectLst/>
                <a:latin typeface="Menlo" panose="020B0609030804020204" pitchFamily="49" charset="0"/>
              </a:rPr>
              <a:t>VP</a:t>
            </a:r>
            <a:r>
              <a:rPr lang="en-US" sz="1700" dirty="0">
                <a:solidFill>
                  <a:srgbClr val="000000"/>
                </a:solidFill>
                <a:effectLst/>
                <a:latin typeface="Menlo" panose="020B0609030804020204" pitchFamily="49" charset="0"/>
              </a:rPr>
              <a:t> (VBD broke) (PRT (RP down)) (PP (IN into) (NP …)))</a:t>
            </a:r>
          </a:p>
          <a:p>
            <a:pPr>
              <a:buNone/>
            </a:pPr>
            <a:r>
              <a:rPr lang="en-US" sz="1700" dirty="0">
                <a:solidFill>
                  <a:srgbClr val="000000"/>
                </a:solidFill>
                <a:latin typeface="Menlo" panose="020B0609030804020204" pitchFamily="49" charset="0"/>
              </a:rPr>
              <a:t>(</a:t>
            </a:r>
            <a:r>
              <a:rPr lang="en-US" sz="1700" dirty="0">
                <a:solidFill>
                  <a:schemeClr val="accent2">
                    <a:lumMod val="75000"/>
                  </a:schemeClr>
                </a:solidFill>
                <a:latin typeface="Menlo" panose="020B0609030804020204" pitchFamily="49" charset="0"/>
              </a:rPr>
              <a:t>VP</a:t>
            </a:r>
            <a:r>
              <a:rPr lang="en-US" sz="1700" dirty="0">
                <a:solidFill>
                  <a:srgbClr val="000000"/>
                </a:solidFill>
                <a:latin typeface="Menlo" panose="020B0609030804020204" pitchFamily="49" charset="0"/>
              </a:rPr>
              <a:t> (VBD broke) (PRT (RP up)))</a:t>
            </a:r>
          </a:p>
          <a:p>
            <a:pPr>
              <a:buNone/>
            </a:pPr>
            <a:r>
              <a:rPr lang="en-US" sz="1700" dirty="0">
                <a:solidFill>
                  <a:srgbClr val="000000"/>
                </a:solidFill>
                <a:latin typeface="Menlo" panose="020B0609030804020204" pitchFamily="49" charset="0"/>
              </a:rPr>
              <a:t>(</a:t>
            </a:r>
            <a:r>
              <a:rPr lang="en-US" sz="1700" dirty="0">
                <a:solidFill>
                  <a:schemeClr val="accent2">
                    <a:lumMod val="75000"/>
                  </a:schemeClr>
                </a:solidFill>
                <a:latin typeface="Menlo" panose="020B0609030804020204" pitchFamily="49" charset="0"/>
              </a:rPr>
              <a:t>VP</a:t>
            </a:r>
            <a:r>
              <a:rPr lang="en-US" sz="1700" dirty="0">
                <a:solidFill>
                  <a:srgbClr val="000000"/>
                </a:solidFill>
                <a:latin typeface="Menlo" panose="020B0609030804020204" pitchFamily="49" charset="0"/>
              </a:rPr>
              <a:t> (VBG breaking) (NP (DT the) (JJ thick) (NN sod)))</a:t>
            </a:r>
          </a:p>
          <a:p>
            <a:pPr>
              <a:buNone/>
            </a:pPr>
            <a:r>
              <a:rPr lang="en-US" sz="1700" dirty="0">
                <a:solidFill>
                  <a:srgbClr val="000000"/>
                </a:solidFill>
                <a:latin typeface="Menlo" panose="020B0609030804020204" pitchFamily="49" charset="0"/>
              </a:rPr>
              <a:t>(</a:t>
            </a:r>
            <a:r>
              <a:rPr lang="en-US" sz="1700" dirty="0">
                <a:solidFill>
                  <a:schemeClr val="accent2">
                    <a:lumMod val="75000"/>
                  </a:schemeClr>
                </a:solidFill>
                <a:latin typeface="Menlo" panose="020B0609030804020204" pitchFamily="49" charset="0"/>
              </a:rPr>
              <a:t>VP</a:t>
            </a:r>
            <a:r>
              <a:rPr lang="en-US" sz="1700" dirty="0">
                <a:solidFill>
                  <a:srgbClr val="000000"/>
                </a:solidFill>
                <a:latin typeface="Menlo" panose="020B0609030804020204" pitchFamily="49" charset="0"/>
              </a:rPr>
              <a:t> (VB break) (PRT (RP up)) (NP (NP (DT the) (NN whole)) (PP …))))</a:t>
            </a:r>
          </a:p>
          <a:p>
            <a:pPr>
              <a:buNone/>
            </a:pPr>
            <a:r>
              <a:rPr lang="en-US" sz="1700" dirty="0">
                <a:solidFill>
                  <a:srgbClr val="000000"/>
                </a:solidFill>
                <a:latin typeface="Menlo" panose="020B0609030804020204" pitchFamily="49" charset="0"/>
              </a:rPr>
              <a:t>(</a:t>
            </a:r>
            <a:r>
              <a:rPr lang="en-US" sz="1700" dirty="0">
                <a:solidFill>
                  <a:schemeClr val="accent2">
                    <a:lumMod val="75000"/>
                  </a:schemeClr>
                </a:solidFill>
                <a:latin typeface="Menlo" panose="020B0609030804020204" pitchFamily="49" charset="0"/>
              </a:rPr>
              <a:t>VP</a:t>
            </a:r>
            <a:r>
              <a:rPr lang="en-US" sz="1700" dirty="0">
                <a:solidFill>
                  <a:srgbClr val="000000"/>
                </a:solidFill>
                <a:latin typeface="Menlo" panose="020B0609030804020204" pitchFamily="49" charset="0"/>
              </a:rPr>
              <a:t> (VB break) (NP (-NONE- *T*-2)))</a:t>
            </a:r>
          </a:p>
          <a:p>
            <a:pPr>
              <a:buNone/>
            </a:pPr>
            <a:r>
              <a:rPr lang="en-US" sz="1700" dirty="0">
                <a:solidFill>
                  <a:srgbClr val="000000"/>
                </a:solidFill>
                <a:latin typeface="Menlo" panose="020B0609030804020204" pitchFamily="49" charset="0"/>
              </a:rPr>
              <a:t>(</a:t>
            </a:r>
            <a:r>
              <a:rPr lang="en-US" sz="1700" dirty="0">
                <a:solidFill>
                  <a:schemeClr val="accent2">
                    <a:lumMod val="75000"/>
                  </a:schemeClr>
                </a:solidFill>
                <a:latin typeface="Menlo" panose="020B0609030804020204" pitchFamily="49" charset="0"/>
              </a:rPr>
              <a:t>VP</a:t>
            </a:r>
            <a:r>
              <a:rPr lang="en-US" sz="1700" dirty="0">
                <a:solidFill>
                  <a:srgbClr val="000000"/>
                </a:solidFill>
                <a:latin typeface="Menlo" panose="020B0609030804020204" pitchFamily="49" charset="0"/>
              </a:rPr>
              <a:t> (VBP break))</a:t>
            </a:r>
          </a:p>
          <a:p>
            <a:pPr>
              <a:buNone/>
            </a:pPr>
            <a:r>
              <a:rPr lang="en-US" sz="1700" dirty="0">
                <a:solidFill>
                  <a:srgbClr val="000000"/>
                </a:solidFill>
                <a:latin typeface="Menlo" panose="020B0609030804020204" pitchFamily="49" charset="0"/>
              </a:rPr>
              <a:t>…</a:t>
            </a:r>
          </a:p>
          <a:p>
            <a:r>
              <a:rPr lang="en-US" sz="2600" i="1" dirty="0">
                <a:solidFill>
                  <a:srgbClr val="000000"/>
                </a:solidFill>
                <a:latin typeface="Aptos" panose="020B0004020202020204" pitchFamily="34" charset="0"/>
              </a:rPr>
              <a:t>How many verb frames are there</a:t>
            </a:r>
            <a:r>
              <a:rPr lang="en-US" sz="2600" dirty="0">
                <a:solidFill>
                  <a:srgbClr val="000000"/>
                </a:solidFill>
                <a:latin typeface="Aptos" panose="020B0004020202020204" pitchFamily="34" charset="0"/>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solidFill>
                  <a:srgbClr val="000000"/>
                </a:solidFill>
                <a:effectLst/>
                <a:uLnTx/>
                <a:uFillTx/>
                <a:latin typeface="Menlo" panose="020B0609030804020204" pitchFamily="49" charset="0"/>
                <a:ea typeface="+mn-ea"/>
                <a:cs typeface="+mn-cs"/>
              </a:rPr>
              <a:t>&gt;&gt;&gt; </a:t>
            </a:r>
            <a:r>
              <a:rPr kumimoji="0" lang="en-US" sz="1900" b="0" i="0" u="none" strike="noStrike" kern="1200" cap="none" spc="0" normalizeH="0" baseline="0" noProof="0" dirty="0" err="1">
                <a:ln>
                  <a:noFill/>
                </a:ln>
                <a:solidFill>
                  <a:srgbClr val="000000"/>
                </a:solidFill>
                <a:effectLst/>
                <a:uLnTx/>
                <a:uFillTx/>
                <a:latin typeface="Menlo" panose="020B0609030804020204" pitchFamily="49" charset="0"/>
                <a:ea typeface="+mn-ea"/>
                <a:cs typeface="+mn-cs"/>
              </a:rPr>
              <a:t>len</a:t>
            </a:r>
            <a:r>
              <a:rPr kumimoji="0" lang="en-US" sz="1900" b="0" i="0" u="none" strike="noStrike" kern="1200" cap="none" spc="0" normalizeH="0" baseline="0" noProof="0" dirty="0">
                <a:ln>
                  <a:noFill/>
                </a:ln>
                <a:solidFill>
                  <a:srgbClr val="000000"/>
                </a:solidFill>
                <a:effectLst/>
                <a:uLnTx/>
                <a:uFillTx/>
                <a:latin typeface="Menlo" panose="020B0609030804020204" pitchFamily="49" charset="0"/>
                <a:ea typeface="+mn-ea"/>
                <a:cs typeface="+mn-cs"/>
              </a:rPr>
              <a:t>(</a:t>
            </a:r>
            <a:r>
              <a:rPr kumimoji="0" lang="en-US" sz="1900" b="0" i="0" u="none" strike="noStrike" kern="1200" cap="none" spc="0" normalizeH="0" baseline="0" noProof="0" dirty="0" err="1">
                <a:ln>
                  <a:noFill/>
                </a:ln>
                <a:solidFill>
                  <a:srgbClr val="E97132">
                    <a:lumMod val="75000"/>
                  </a:srgbClr>
                </a:solidFill>
                <a:effectLst/>
                <a:uLnTx/>
                <a:uFillTx/>
                <a:latin typeface="Menlo" panose="020B0609030804020204" pitchFamily="49" charset="0"/>
                <a:ea typeface="+mn-ea"/>
                <a:cs typeface="+mn-cs"/>
              </a:rPr>
              <a:t>break_vfs</a:t>
            </a:r>
            <a:r>
              <a:rPr kumimoji="0" lang="en-US" sz="1900" b="0" i="0" u="none" strike="noStrike" kern="1200" cap="none" spc="0" normalizeH="0" baseline="0" noProof="0" dirty="0">
                <a:ln>
                  <a:noFill/>
                </a:ln>
                <a:solidFill>
                  <a:srgbClr val="000000"/>
                </a:solidFill>
                <a:effectLst/>
                <a:uLnTx/>
                <a:uFillTx/>
                <a:latin typeface="Menlo" panose="020B0609030804020204" pitchFamily="49" charset="0"/>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solidFill>
                  <a:srgbClr val="000000"/>
                </a:solidFill>
                <a:effectLst/>
                <a:uLnTx/>
                <a:uFillTx/>
                <a:latin typeface="Menlo" panose="020B0609030804020204" pitchFamily="49" charset="0"/>
                <a:ea typeface="+mn-ea"/>
                <a:cs typeface="+mn-cs"/>
              </a:rPr>
              <a:t>224</a:t>
            </a:r>
          </a:p>
        </p:txBody>
      </p:sp>
      <p:sp>
        <p:nvSpPr>
          <p:cNvPr id="4" name="Left Arrow Callout 3">
            <a:extLst>
              <a:ext uri="{FF2B5EF4-FFF2-40B4-BE49-F238E27FC236}">
                <a16:creationId xmlns:a16="http://schemas.microsoft.com/office/drawing/2014/main" id="{191F12D2-A6C7-C019-B6C8-D1C3B6C0F133}"/>
              </a:ext>
            </a:extLst>
          </p:cNvPr>
          <p:cNvSpPr/>
          <p:nvPr/>
        </p:nvSpPr>
        <p:spPr>
          <a:xfrm>
            <a:off x="8931348" y="2009554"/>
            <a:ext cx="2892056" cy="2317896"/>
          </a:xfrm>
          <a:prstGeom prst="leftArrowCallout">
            <a:avLst>
              <a:gd name="adj1" fmla="val 25000"/>
              <a:gd name="adj2" fmla="val 25000"/>
              <a:gd name="adj3" fmla="val 18029"/>
              <a:gd name="adj4" fmla="val 8068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US" b="1" dirty="0"/>
              <a:t>Catalog by type:</a:t>
            </a:r>
          </a:p>
          <a:p>
            <a:r>
              <a:rPr lang="en-US" sz="1400" dirty="0">
                <a:latin typeface="Menlo" panose="020B0609030804020204" pitchFamily="49" charset="0"/>
                <a:ea typeface="Menlo" panose="020B0609030804020204" pitchFamily="49" charset="0"/>
                <a:cs typeface="Menlo" panose="020B0609030804020204" pitchFamily="49" charset="0"/>
              </a:rPr>
              <a:t>break ADV SBAR-LOC</a:t>
            </a:r>
          </a:p>
          <a:p>
            <a:r>
              <a:rPr lang="en-US" sz="1400" dirty="0">
                <a:latin typeface="Menlo" panose="020B0609030804020204" pitchFamily="49" charset="0"/>
                <a:ea typeface="Menlo" panose="020B0609030804020204" pitchFamily="49" charset="0"/>
                <a:cs typeface="Menlo" panose="020B0609030804020204" pitchFamily="49" charset="0"/>
              </a:rPr>
              <a:t>break NP</a:t>
            </a:r>
          </a:p>
          <a:p>
            <a:r>
              <a:rPr lang="en-US" sz="1400" dirty="0">
                <a:latin typeface="Menlo" panose="020B0609030804020204" pitchFamily="49" charset="0"/>
                <a:ea typeface="Menlo" panose="020B0609030804020204" pitchFamily="49" charset="0"/>
                <a:cs typeface="Menlo" panose="020B0609030804020204" pitchFamily="49" charset="0"/>
              </a:rPr>
              <a:t>break PP SBAR-PRP</a:t>
            </a:r>
          </a:p>
          <a:p>
            <a:r>
              <a:rPr lang="en-US" sz="1400" dirty="0">
                <a:latin typeface="Menlo" panose="020B0609030804020204" pitchFamily="49" charset="0"/>
                <a:ea typeface="Menlo" panose="020B0609030804020204" pitchFamily="49" charset="0"/>
                <a:cs typeface="Menlo" panose="020B0609030804020204" pitchFamily="49" charset="0"/>
              </a:rPr>
              <a:t>break PRT PP</a:t>
            </a:r>
          </a:p>
          <a:p>
            <a:r>
              <a:rPr lang="en-US" sz="1400" dirty="0">
                <a:latin typeface="Menlo" panose="020B0609030804020204" pitchFamily="49" charset="0"/>
                <a:ea typeface="Menlo" panose="020B0609030804020204" pitchFamily="49" charset="0"/>
                <a:cs typeface="Menlo" panose="020B0609030804020204" pitchFamily="49" charset="0"/>
              </a:rPr>
              <a:t>break PRT</a:t>
            </a:r>
          </a:p>
          <a:p>
            <a:r>
              <a:rPr lang="en-US" sz="1400" dirty="0">
                <a:latin typeface="Menlo" panose="020B0609030804020204" pitchFamily="49" charset="0"/>
                <a:ea typeface="Menlo" panose="020B0609030804020204" pitchFamily="49" charset="0"/>
                <a:cs typeface="Menlo" panose="020B0609030804020204" pitchFamily="49" charset="0"/>
              </a:rPr>
              <a:t>break NP</a:t>
            </a:r>
          </a:p>
          <a:p>
            <a:r>
              <a:rPr lang="en-US" sz="1400" dirty="0">
                <a:latin typeface="Menlo" panose="020B0609030804020204" pitchFamily="49" charset="0"/>
                <a:ea typeface="Menlo" panose="020B0609030804020204" pitchFamily="49" charset="0"/>
                <a:cs typeface="Menlo" panose="020B0609030804020204" pitchFamily="49" charset="0"/>
              </a:rPr>
              <a:t>break PRT NP</a:t>
            </a:r>
          </a:p>
          <a:p>
            <a:r>
              <a:rPr lang="en-US" sz="1400" dirty="0">
                <a:latin typeface="Menlo" panose="020B0609030804020204" pitchFamily="49" charset="0"/>
                <a:ea typeface="Menlo" panose="020B0609030804020204" pitchFamily="49" charset="0"/>
                <a:cs typeface="Menlo" panose="020B0609030804020204" pitchFamily="49" charset="0"/>
              </a:rPr>
              <a:t>break NP</a:t>
            </a:r>
          </a:p>
          <a:p>
            <a:r>
              <a:rPr lang="en-US" sz="1400" dirty="0">
                <a:latin typeface="Menlo" panose="020B0609030804020204" pitchFamily="49" charset="0"/>
                <a:ea typeface="Menlo" panose="020B0609030804020204" pitchFamily="49" charset="0"/>
                <a:cs typeface="Menlo" panose="020B0609030804020204" pitchFamily="49" charset="0"/>
              </a:rPr>
              <a:t>break</a:t>
            </a:r>
          </a:p>
        </p:txBody>
      </p:sp>
    </p:spTree>
    <p:extLst>
      <p:ext uri="{BB962C8B-B14F-4D97-AF65-F5344CB8AC3E}">
        <p14:creationId xmlns:p14="http://schemas.microsoft.com/office/powerpoint/2010/main" val="96028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38CB-085F-F575-66DD-E190618D3F6A}"/>
              </a:ext>
            </a:extLst>
          </p:cNvPr>
          <p:cNvSpPr>
            <a:spLocks noGrp="1"/>
          </p:cNvSpPr>
          <p:nvPr>
            <p:ph type="title"/>
          </p:nvPr>
        </p:nvSpPr>
        <p:spPr/>
        <p:txBody>
          <a:bodyPr/>
          <a:lstStyle/>
          <a:p>
            <a:r>
              <a:rPr lang="en-US" dirty="0"/>
              <a:t>Recall </a:t>
            </a:r>
            <a:r>
              <a:rPr lang="en-US" sz="3600" dirty="0">
                <a:latin typeface="Menlo" panose="020B0609030804020204" pitchFamily="49" charset="0"/>
                <a:ea typeface="Menlo" panose="020B0609030804020204" pitchFamily="49" charset="0"/>
                <a:cs typeface="Menlo" panose="020B0609030804020204" pitchFamily="49" charset="0"/>
              </a:rPr>
              <a:t>pickle</a:t>
            </a:r>
            <a:r>
              <a:rPr lang="en-US" sz="4000" dirty="0"/>
              <a:t> .</a:t>
            </a:r>
            <a:r>
              <a:rPr lang="en-US" sz="3600" dirty="0">
                <a:latin typeface="Menlo" panose="020B0609030804020204" pitchFamily="49" charset="0"/>
                <a:ea typeface="Menlo" panose="020B0609030804020204" pitchFamily="49" charset="0"/>
                <a:cs typeface="Menlo" panose="020B0609030804020204" pitchFamily="49" charset="0"/>
              </a:rPr>
              <a:t>dump()/.load()</a:t>
            </a:r>
            <a:endParaRPr lang="en-US" dirty="0">
              <a:latin typeface="Menlo" panose="020B0609030804020204" pitchFamily="49" charset="0"/>
              <a:ea typeface="Menlo" panose="020B0609030804020204" pitchFamily="49" charset="0"/>
              <a:cs typeface="Menlo" panose="020B0609030804020204" pitchFamily="49" charset="0"/>
            </a:endParaRPr>
          </a:p>
        </p:txBody>
      </p:sp>
      <p:sp>
        <p:nvSpPr>
          <p:cNvPr id="3" name="Content Placeholder 2">
            <a:extLst>
              <a:ext uri="{FF2B5EF4-FFF2-40B4-BE49-F238E27FC236}">
                <a16:creationId xmlns:a16="http://schemas.microsoft.com/office/drawing/2014/main" id="{74AC3730-20EE-51DF-6037-5CABF4EA3FD6}"/>
              </a:ext>
            </a:extLst>
          </p:cNvPr>
          <p:cNvSpPr>
            <a:spLocks noGrp="1"/>
          </p:cNvSpPr>
          <p:nvPr>
            <p:ph sz="half" idx="1"/>
          </p:nvPr>
        </p:nvSpPr>
        <p:spPr>
          <a:xfrm>
            <a:off x="838199" y="1825625"/>
            <a:ext cx="5488459" cy="1844332"/>
          </a:xfrm>
        </p:spPr>
        <p:txBody>
          <a:bodyPr>
            <a:normAutofit fontScale="85000" lnSpcReduction="10000"/>
          </a:bodyPr>
          <a:lstStyle/>
          <a:p>
            <a:r>
              <a:rPr lang="en-US" dirty="0"/>
              <a:t>Save results:</a:t>
            </a:r>
          </a:p>
          <a:p>
            <a:pPr>
              <a:buNone/>
            </a:pPr>
            <a:r>
              <a:rPr lang="en-US" sz="2100" dirty="0">
                <a:solidFill>
                  <a:srgbClr val="000000"/>
                </a:solidFill>
                <a:effectLst/>
                <a:latin typeface="Menlo" panose="020B0609030804020204" pitchFamily="49" charset="0"/>
              </a:rPr>
              <a:t>&gt;&gt;&gt; import pickle</a:t>
            </a:r>
          </a:p>
          <a:p>
            <a:pPr>
              <a:buNone/>
            </a:pPr>
            <a:r>
              <a:rPr lang="en-US" sz="2100" dirty="0">
                <a:solidFill>
                  <a:srgbClr val="000000"/>
                </a:solidFill>
                <a:effectLst/>
                <a:latin typeface="Menlo" panose="020B0609030804020204" pitchFamily="49" charset="0"/>
              </a:rPr>
              <a:t>&gt;&gt;&gt; with open("</a:t>
            </a:r>
            <a:r>
              <a:rPr lang="en-US" sz="2100" dirty="0">
                <a:solidFill>
                  <a:schemeClr val="accent2">
                    <a:lumMod val="75000"/>
                  </a:schemeClr>
                </a:solidFill>
                <a:effectLst/>
                <a:latin typeface="Menlo" panose="020B0609030804020204" pitchFamily="49" charset="0"/>
              </a:rPr>
              <a:t>frames.</a:t>
            </a:r>
            <a:r>
              <a:rPr lang="en-US" sz="2100" dirty="0" err="1">
                <a:solidFill>
                  <a:schemeClr val="accent2">
                    <a:lumMod val="75000"/>
                  </a:schemeClr>
                </a:solidFill>
                <a:effectLst/>
                <a:latin typeface="Menlo" panose="020B0609030804020204" pitchFamily="49" charset="0"/>
              </a:rPr>
              <a:t>pkl</a:t>
            </a:r>
            <a:r>
              <a:rPr lang="en-US" sz="2100" dirty="0">
                <a:solidFill>
                  <a:srgbClr val="000000"/>
                </a:solidFill>
                <a:effectLst/>
                <a:latin typeface="Menlo" panose="020B0609030804020204" pitchFamily="49" charset="0"/>
              </a:rPr>
              <a:t>",'</a:t>
            </a:r>
            <a:r>
              <a:rPr lang="en-US" sz="2100" dirty="0" err="1">
                <a:solidFill>
                  <a:srgbClr val="000000"/>
                </a:solidFill>
                <a:effectLst/>
                <a:latin typeface="Menlo" panose="020B0609030804020204" pitchFamily="49" charset="0"/>
              </a:rPr>
              <a:t>wb</a:t>
            </a:r>
            <a:r>
              <a:rPr lang="en-US" sz="2100" dirty="0">
                <a:solidFill>
                  <a:srgbClr val="000000"/>
                </a:solidFill>
                <a:effectLst/>
                <a:latin typeface="Menlo" panose="020B0609030804020204" pitchFamily="49" charset="0"/>
              </a:rPr>
              <a:t>') as f:</a:t>
            </a:r>
          </a:p>
          <a:p>
            <a:pPr>
              <a:buNone/>
            </a:pPr>
            <a:r>
              <a:rPr lang="en-US" sz="2100" dirty="0">
                <a:solidFill>
                  <a:srgbClr val="000000"/>
                </a:solidFill>
                <a:effectLst/>
                <a:latin typeface="Menlo" panose="020B0609030804020204" pitchFamily="49" charset="0"/>
              </a:rPr>
              <a:t>...     </a:t>
            </a:r>
            <a:r>
              <a:rPr lang="en-US" sz="2100" dirty="0" err="1">
                <a:solidFill>
                  <a:srgbClr val="000000"/>
                </a:solidFill>
                <a:effectLst/>
                <a:latin typeface="Menlo" panose="020B0609030804020204" pitchFamily="49" charset="0"/>
              </a:rPr>
              <a:t>pickle.</a:t>
            </a:r>
            <a:r>
              <a:rPr lang="en-US" sz="2100" dirty="0" err="1">
                <a:solidFill>
                  <a:schemeClr val="accent1"/>
                </a:solidFill>
                <a:effectLst/>
                <a:latin typeface="Menlo" panose="020B0609030804020204" pitchFamily="49" charset="0"/>
              </a:rPr>
              <a:t>dump</a:t>
            </a:r>
            <a:r>
              <a:rPr lang="en-US" sz="2100" dirty="0">
                <a:solidFill>
                  <a:srgbClr val="000000"/>
                </a:solidFill>
                <a:effectLst/>
                <a:latin typeface="Menlo" panose="020B0609030804020204" pitchFamily="49" charset="0"/>
              </a:rPr>
              <a:t>(</a:t>
            </a:r>
            <a:r>
              <a:rPr lang="en-US" sz="2100" dirty="0" err="1">
                <a:solidFill>
                  <a:srgbClr val="000000"/>
                </a:solidFill>
                <a:effectLst/>
                <a:latin typeface="Menlo" panose="020B0609030804020204" pitchFamily="49" charset="0"/>
              </a:rPr>
              <a:t>break_vfs,f</a:t>
            </a:r>
            <a:r>
              <a:rPr lang="en-US" sz="2100" dirty="0">
                <a:solidFill>
                  <a:srgbClr val="000000"/>
                </a:solidFill>
                <a:effectLst/>
                <a:latin typeface="Menlo" panose="020B0609030804020204" pitchFamily="49" charset="0"/>
              </a:rPr>
              <a:t>)</a:t>
            </a:r>
          </a:p>
          <a:p>
            <a:pPr>
              <a:buNone/>
            </a:pPr>
            <a:r>
              <a:rPr lang="en-US" sz="2100" dirty="0">
                <a:solidFill>
                  <a:srgbClr val="000000"/>
                </a:solidFill>
                <a:effectLst/>
                <a:latin typeface="Menlo" panose="020B0609030804020204" pitchFamily="49" charset="0"/>
              </a:rPr>
              <a:t>... </a:t>
            </a:r>
          </a:p>
        </p:txBody>
      </p:sp>
      <p:sp>
        <p:nvSpPr>
          <p:cNvPr id="4" name="Content Placeholder 3">
            <a:extLst>
              <a:ext uri="{FF2B5EF4-FFF2-40B4-BE49-F238E27FC236}">
                <a16:creationId xmlns:a16="http://schemas.microsoft.com/office/drawing/2014/main" id="{6E51312B-1A66-A690-E5B7-BFADF732BFE9}"/>
              </a:ext>
            </a:extLst>
          </p:cNvPr>
          <p:cNvSpPr>
            <a:spLocks noGrp="1"/>
          </p:cNvSpPr>
          <p:nvPr>
            <p:ph sz="half" idx="2"/>
          </p:nvPr>
        </p:nvSpPr>
        <p:spPr>
          <a:xfrm>
            <a:off x="6585096" y="1825625"/>
            <a:ext cx="5606904" cy="1955543"/>
          </a:xfrm>
        </p:spPr>
        <p:txBody>
          <a:bodyPr>
            <a:normAutofit fontScale="85000" lnSpcReduction="10000"/>
          </a:bodyPr>
          <a:lstStyle/>
          <a:p>
            <a:pPr lvl="0">
              <a:defRPr/>
            </a:pPr>
            <a:r>
              <a:rPr lang="en-US" dirty="0">
                <a:solidFill>
                  <a:prstClr val="black"/>
                </a:solidFill>
              </a:rPr>
              <a:t>Read pickled data:</a:t>
            </a:r>
          </a:p>
          <a:p>
            <a:pPr>
              <a:buNone/>
            </a:pPr>
            <a:r>
              <a:rPr lang="en-US" sz="2100" dirty="0">
                <a:solidFill>
                  <a:srgbClr val="000000"/>
                </a:solidFill>
                <a:latin typeface="Menlo" panose="020B0609030804020204" pitchFamily="49" charset="0"/>
              </a:rPr>
              <a:t>&gt;&gt;&gt; with open("</a:t>
            </a:r>
            <a:r>
              <a:rPr lang="en-US" sz="2100" dirty="0">
                <a:solidFill>
                  <a:schemeClr val="accent2">
                    <a:lumMod val="75000"/>
                  </a:schemeClr>
                </a:solidFill>
                <a:latin typeface="Menlo" panose="020B0609030804020204" pitchFamily="49" charset="0"/>
              </a:rPr>
              <a:t>frames.</a:t>
            </a:r>
            <a:r>
              <a:rPr lang="en-US" sz="2100" dirty="0" err="1">
                <a:solidFill>
                  <a:schemeClr val="accent2">
                    <a:lumMod val="75000"/>
                  </a:schemeClr>
                </a:solidFill>
                <a:latin typeface="Menlo" panose="020B0609030804020204" pitchFamily="49" charset="0"/>
              </a:rPr>
              <a:t>pkl</a:t>
            </a:r>
            <a:r>
              <a:rPr lang="en-US" sz="2100" dirty="0">
                <a:solidFill>
                  <a:srgbClr val="000000"/>
                </a:solidFill>
                <a:latin typeface="Menlo" panose="020B0609030804020204" pitchFamily="49" charset="0"/>
              </a:rPr>
              <a:t>",'</a:t>
            </a:r>
            <a:r>
              <a:rPr lang="en-US" sz="2100" dirty="0" err="1">
                <a:solidFill>
                  <a:srgbClr val="000000"/>
                </a:solidFill>
                <a:latin typeface="Menlo" panose="020B0609030804020204" pitchFamily="49" charset="0"/>
              </a:rPr>
              <a:t>rb</a:t>
            </a:r>
            <a:r>
              <a:rPr lang="en-US" sz="2100" dirty="0">
                <a:solidFill>
                  <a:srgbClr val="000000"/>
                </a:solidFill>
                <a:latin typeface="Menlo" panose="020B0609030804020204" pitchFamily="49" charset="0"/>
              </a:rPr>
              <a:t>') as f:</a:t>
            </a:r>
          </a:p>
          <a:p>
            <a:pPr>
              <a:buNone/>
            </a:pPr>
            <a:r>
              <a:rPr lang="en-US" sz="2100" dirty="0">
                <a:solidFill>
                  <a:srgbClr val="000000"/>
                </a:solidFill>
                <a:latin typeface="Menlo" panose="020B0609030804020204" pitchFamily="49" charset="0"/>
              </a:rPr>
              <a:t>...     </a:t>
            </a:r>
            <a:r>
              <a:rPr lang="en-US" sz="2100" dirty="0" err="1">
                <a:solidFill>
                  <a:srgbClr val="000000"/>
                </a:solidFill>
                <a:latin typeface="Menlo" panose="020B0609030804020204" pitchFamily="49" charset="0"/>
              </a:rPr>
              <a:t>break_vfs</a:t>
            </a:r>
            <a:r>
              <a:rPr lang="en-US" sz="2100" dirty="0">
                <a:solidFill>
                  <a:srgbClr val="000000"/>
                </a:solidFill>
                <a:latin typeface="Menlo" panose="020B0609030804020204" pitchFamily="49" charset="0"/>
              </a:rPr>
              <a:t> = </a:t>
            </a:r>
            <a:r>
              <a:rPr lang="en-US" sz="2100" dirty="0" err="1">
                <a:solidFill>
                  <a:srgbClr val="000000"/>
                </a:solidFill>
                <a:latin typeface="Menlo" panose="020B0609030804020204" pitchFamily="49" charset="0"/>
              </a:rPr>
              <a:t>pickle.</a:t>
            </a:r>
            <a:r>
              <a:rPr lang="en-US" sz="2100" dirty="0" err="1">
                <a:solidFill>
                  <a:schemeClr val="accent1"/>
                </a:solidFill>
                <a:latin typeface="Menlo" panose="020B0609030804020204" pitchFamily="49" charset="0"/>
              </a:rPr>
              <a:t>load</a:t>
            </a:r>
            <a:r>
              <a:rPr lang="en-US" sz="2100" dirty="0">
                <a:solidFill>
                  <a:srgbClr val="000000"/>
                </a:solidFill>
                <a:latin typeface="Menlo" panose="020B0609030804020204" pitchFamily="49" charset="0"/>
              </a:rPr>
              <a:t>(f)</a:t>
            </a:r>
          </a:p>
          <a:p>
            <a:pPr>
              <a:buNone/>
            </a:pPr>
            <a:r>
              <a:rPr lang="en-US" sz="2100" dirty="0">
                <a:solidFill>
                  <a:srgbClr val="000000"/>
                </a:solidFill>
                <a:latin typeface="Menlo" panose="020B0609030804020204" pitchFamily="49" charset="0"/>
              </a:rPr>
              <a:t>... </a:t>
            </a:r>
          </a:p>
        </p:txBody>
      </p:sp>
      <p:sp>
        <p:nvSpPr>
          <p:cNvPr id="6" name="TextBox 5">
            <a:extLst>
              <a:ext uri="{FF2B5EF4-FFF2-40B4-BE49-F238E27FC236}">
                <a16:creationId xmlns:a16="http://schemas.microsoft.com/office/drawing/2014/main" id="{21901B13-26F8-409B-7F40-60574FB59446}"/>
              </a:ext>
            </a:extLst>
          </p:cNvPr>
          <p:cNvSpPr txBox="1"/>
          <p:nvPr/>
        </p:nvSpPr>
        <p:spPr>
          <a:xfrm>
            <a:off x="831505" y="3618425"/>
            <a:ext cx="10990305" cy="2923877"/>
          </a:xfrm>
          <a:prstGeom prst="rect">
            <a:avLst/>
          </a:prstGeom>
          <a:noFill/>
        </p:spPr>
        <p:txBody>
          <a:bodyPr wrap="square">
            <a:spAutoFit/>
          </a:bodyPr>
          <a:lstStyle/>
          <a:p>
            <a:r>
              <a:rPr lang="en-US" sz="2400" b="1" dirty="0"/>
              <a:t>Example:</a:t>
            </a:r>
          </a:p>
          <a:p>
            <a:pPr>
              <a:buNone/>
            </a:pPr>
            <a:r>
              <a:rPr lang="en-US" sz="1600" dirty="0">
                <a:solidFill>
                  <a:srgbClr val="000000"/>
                </a:solidFill>
                <a:latin typeface="Menlo" panose="020B0609030804020204" pitchFamily="49" charset="0"/>
              </a:rPr>
              <a:t>&gt;&gt;&gt; </a:t>
            </a:r>
            <a:r>
              <a:rPr lang="en-US" sz="1600" dirty="0" err="1">
                <a:solidFill>
                  <a:srgbClr val="000000"/>
                </a:solidFill>
                <a:latin typeface="Menlo" panose="020B0609030804020204" pitchFamily="49" charset="0"/>
              </a:rPr>
              <a:t>len</a:t>
            </a:r>
            <a:r>
              <a:rPr lang="en-US" sz="1600" dirty="0">
                <a:solidFill>
                  <a:srgbClr val="000000"/>
                </a:solidFill>
                <a:latin typeface="Menlo" panose="020B0609030804020204" pitchFamily="49" charset="0"/>
              </a:rPr>
              <a:t>(</a:t>
            </a:r>
            <a:r>
              <a:rPr lang="en-US" sz="1600" dirty="0" err="1">
                <a:solidFill>
                  <a:srgbClr val="000000"/>
                </a:solidFill>
                <a:latin typeface="Menlo" panose="020B0609030804020204" pitchFamily="49" charset="0"/>
              </a:rPr>
              <a:t>break_vfs</a:t>
            </a:r>
            <a:r>
              <a:rPr lang="en-US" sz="1600" dirty="0">
                <a:solidFill>
                  <a:srgbClr val="000000"/>
                </a:solidFill>
                <a:latin typeface="Menlo" panose="020B0609030804020204" pitchFamily="49" charset="0"/>
              </a:rPr>
              <a:t>)</a:t>
            </a:r>
          </a:p>
          <a:p>
            <a:pPr>
              <a:buNone/>
            </a:pPr>
            <a:r>
              <a:rPr lang="en-US" sz="1600" dirty="0">
                <a:solidFill>
                  <a:srgbClr val="000000"/>
                </a:solidFill>
                <a:latin typeface="Menlo" panose="020B0609030804020204" pitchFamily="49" charset="0"/>
              </a:rPr>
              <a:t>224</a:t>
            </a:r>
          </a:p>
          <a:p>
            <a:pPr>
              <a:buNone/>
            </a:pPr>
            <a:r>
              <a:rPr lang="en-US" sz="1600" dirty="0">
                <a:solidFill>
                  <a:srgbClr val="000000"/>
                </a:solidFill>
                <a:latin typeface="Menlo" panose="020B0609030804020204" pitchFamily="49" charset="0"/>
              </a:rPr>
              <a:t>&gt;&gt;&gt; </a:t>
            </a:r>
            <a:r>
              <a:rPr lang="en-US" sz="1600" dirty="0" err="1">
                <a:solidFill>
                  <a:srgbClr val="000000"/>
                </a:solidFill>
                <a:latin typeface="Menlo" panose="020B0609030804020204" pitchFamily="49" charset="0"/>
              </a:rPr>
              <a:t>break_vfs</a:t>
            </a:r>
            <a:r>
              <a:rPr lang="en-US" sz="1600" dirty="0">
                <a:solidFill>
                  <a:srgbClr val="000000"/>
                </a:solidFill>
                <a:latin typeface="Menlo" panose="020B0609030804020204" pitchFamily="49" charset="0"/>
              </a:rPr>
              <a:t>[0]</a:t>
            </a:r>
          </a:p>
          <a:p>
            <a:pPr>
              <a:buNone/>
            </a:pPr>
            <a:r>
              <a:rPr lang="en-US" sz="1600" dirty="0">
                <a:solidFill>
                  <a:srgbClr val="000000"/>
                </a:solidFill>
                <a:latin typeface="Menlo" panose="020B0609030804020204" pitchFamily="49" charset="0"/>
              </a:rPr>
              <a:t>Tree('VP', [Tree('VB', ['break']), Tree('ADVP', [Tree('IN', ['through'])]), Tree('SBAR-LOC', [Tree('WHADVP-2', [Tree('WRB', ['where'])]), Tree('S', [Tree('NP-SBJ', [Tree('NP', [Tree('DT', ['some']), Tree('NN', ['feature'])]), Tree('PP', [Tree('IN', ['of']), Tree('NP', [Tree('DT', ['the']), Tree('NN', ['winter']), Tree('NN', ['landscape'])])])]), Tree('VP', [Tree('MD', ['would']), Tree('VP', [Tree('VB', ['be']), Tree('ADJP-PRD', [Tree('JJ', ['recognizable'])]), Tree('ADVP-LOC', [Tree('-NONE-', ['*T*-2'])])])])])])])</a:t>
            </a:r>
          </a:p>
        </p:txBody>
      </p:sp>
      <p:sp>
        <p:nvSpPr>
          <p:cNvPr id="5" name="TextBox 4">
            <a:extLst>
              <a:ext uri="{FF2B5EF4-FFF2-40B4-BE49-F238E27FC236}">
                <a16:creationId xmlns:a16="http://schemas.microsoft.com/office/drawing/2014/main" id="{1020B08B-2185-F614-6F18-0C5DE3CC6E2F}"/>
              </a:ext>
            </a:extLst>
          </p:cNvPr>
          <p:cNvSpPr txBox="1"/>
          <p:nvPr/>
        </p:nvSpPr>
        <p:spPr>
          <a:xfrm>
            <a:off x="6333352" y="3074403"/>
            <a:ext cx="3546227" cy="64633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spAutoFit/>
          </a:bodyPr>
          <a:lstStyle/>
          <a:p>
            <a:r>
              <a:rPr lang="en-US" dirty="0">
                <a:latin typeface="Menlo" panose="020B0609030804020204" pitchFamily="49" charset="0"/>
                <a:ea typeface="Menlo" panose="020B0609030804020204" pitchFamily="49" charset="0"/>
                <a:cs typeface="Menlo" panose="020B0609030804020204" pitchFamily="49" charset="0"/>
              </a:rPr>
              <a:t>b</a:t>
            </a:r>
            <a:r>
              <a:rPr lang="en-US" dirty="0"/>
              <a:t> = binary</a:t>
            </a:r>
          </a:p>
          <a:p>
            <a:r>
              <a:rPr lang="en-US" dirty="0"/>
              <a:t>Python-specific format (not JSON)</a:t>
            </a:r>
          </a:p>
        </p:txBody>
      </p:sp>
    </p:spTree>
    <p:extLst>
      <p:ext uri="{BB962C8B-B14F-4D97-AF65-F5344CB8AC3E}">
        <p14:creationId xmlns:p14="http://schemas.microsoft.com/office/powerpoint/2010/main" val="322015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192FF-C9BB-AE8A-8C11-C9F841A387F2}"/>
              </a:ext>
            </a:extLst>
          </p:cNvPr>
          <p:cNvSpPr>
            <a:spLocks noGrp="1"/>
          </p:cNvSpPr>
          <p:nvPr>
            <p:ph type="title"/>
          </p:nvPr>
        </p:nvSpPr>
        <p:spPr/>
        <p:txBody>
          <a:bodyPr/>
          <a:lstStyle/>
          <a:p>
            <a:r>
              <a:rPr lang="en-US" dirty="0"/>
              <a:t>Catalog </a:t>
            </a:r>
            <a:r>
              <a:rPr lang="en-US" i="1" dirty="0"/>
              <a:t>break</a:t>
            </a:r>
            <a:r>
              <a:rPr lang="en-US" dirty="0"/>
              <a:t> verb frames</a:t>
            </a:r>
          </a:p>
        </p:txBody>
      </p:sp>
      <p:sp>
        <p:nvSpPr>
          <p:cNvPr id="5" name="Content Placeholder 4">
            <a:extLst>
              <a:ext uri="{FF2B5EF4-FFF2-40B4-BE49-F238E27FC236}">
                <a16:creationId xmlns:a16="http://schemas.microsoft.com/office/drawing/2014/main" id="{C909361A-2201-E8A8-D49D-4280481D7C5F}"/>
              </a:ext>
            </a:extLst>
          </p:cNvPr>
          <p:cNvSpPr>
            <a:spLocks noGrp="1"/>
          </p:cNvSpPr>
          <p:nvPr>
            <p:ph idx="1"/>
          </p:nvPr>
        </p:nvSpPr>
        <p:spPr/>
        <p:txBody>
          <a:bodyPr>
            <a:normAutofit lnSpcReduction="10000"/>
          </a:bodyPr>
          <a:lstStyle/>
          <a:p>
            <a:r>
              <a:rPr lang="en-US" b="1" dirty="0"/>
              <a:t>Examples: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srgbClr val="000000"/>
                </a:solidFill>
                <a:effectLst/>
                <a:uLnTx/>
                <a:uFillTx/>
                <a:latin typeface="Menlo" panose="020B0609030804020204" pitchFamily="49" charset="0"/>
                <a:ea typeface="Menlo" panose="020B0609030804020204" pitchFamily="49" charset="0"/>
                <a:cs typeface="Menlo" panose="020B0609030804020204" pitchFamily="49" charset="0"/>
              </a:rPr>
              <a:t>(</a:t>
            </a:r>
            <a:r>
              <a:rPr kumimoji="0" lang="en-US" sz="1800" b="0" i="0" u="none" strike="noStrike" kern="1200" cap="none" spc="0" normalizeH="0" baseline="0" noProof="0" dirty="0">
                <a:ln>
                  <a:noFill/>
                </a:ln>
                <a:solidFill>
                  <a:srgbClr val="E97132">
                    <a:lumMod val="75000"/>
                  </a:srgbClr>
                </a:solidFill>
                <a:effectLst/>
                <a:uLnTx/>
                <a:uFillTx/>
                <a:latin typeface="Menlo" panose="020B0609030804020204" pitchFamily="49" charset="0"/>
                <a:ea typeface="Menlo" panose="020B0609030804020204" pitchFamily="49" charset="0"/>
                <a:cs typeface="Menlo" panose="020B0609030804020204" pitchFamily="49" charset="0"/>
              </a:rPr>
              <a:t>VP</a:t>
            </a:r>
            <a:r>
              <a:rPr kumimoji="0" lang="en-US" sz="1800" b="0" i="0" u="none" strike="noStrike" kern="1200" cap="none" spc="0" normalizeH="0" baseline="0" noProof="0" dirty="0">
                <a:ln>
                  <a:noFill/>
                </a:ln>
                <a:solidFill>
                  <a:srgbClr val="000000"/>
                </a:solidFill>
                <a:effectLst/>
                <a:uLnTx/>
                <a:uFillTx/>
                <a:latin typeface="Menlo" panose="020B0609030804020204" pitchFamily="49" charset="0"/>
                <a:ea typeface="Menlo" panose="020B0609030804020204" pitchFamily="49" charset="0"/>
                <a:cs typeface="Menlo" panose="020B0609030804020204" pitchFamily="49" charset="0"/>
              </a:rPr>
              <a:t> (VBD broke) (NP (DT the) (NN language) (NN barrier)))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800" dirty="0">
                <a:solidFill>
                  <a:srgbClr val="000000"/>
                </a:solidFill>
                <a:latin typeface="Menlo" panose="020B0609030804020204" pitchFamily="49" charset="0"/>
                <a:ea typeface="Menlo" panose="020B0609030804020204" pitchFamily="49" charset="0"/>
                <a:cs typeface="Menlo" panose="020B0609030804020204" pitchFamily="49" charset="0"/>
              </a:rPr>
              <a:t>break NP</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srgbClr val="000000"/>
                </a:solidFill>
                <a:effectLst/>
                <a:uLnTx/>
                <a:uFillTx/>
                <a:latin typeface="Menlo" panose="020B0609030804020204" pitchFamily="49" charset="0"/>
                <a:ea typeface="+mn-ea"/>
                <a:cs typeface="+mn-cs"/>
              </a:rPr>
              <a:t>(</a:t>
            </a:r>
            <a:r>
              <a:rPr kumimoji="0" lang="en-US" sz="1800" b="0" i="0" u="none" strike="noStrike" kern="1200" cap="none" spc="0" normalizeH="0" baseline="0" noProof="0" dirty="0">
                <a:ln>
                  <a:noFill/>
                </a:ln>
                <a:solidFill>
                  <a:srgbClr val="E97132">
                    <a:lumMod val="75000"/>
                  </a:srgbClr>
                </a:solidFill>
                <a:effectLst/>
                <a:uLnTx/>
                <a:uFillTx/>
                <a:latin typeface="Menlo" panose="020B0609030804020204" pitchFamily="49" charset="0"/>
                <a:ea typeface="+mn-ea"/>
                <a:cs typeface="+mn-cs"/>
              </a:rPr>
              <a:t>VP</a:t>
            </a:r>
            <a:r>
              <a:rPr kumimoji="0" lang="en-US" sz="1800" b="0" i="0" u="none" strike="noStrike" kern="1200" cap="none" spc="0" normalizeH="0" baseline="0" noProof="0" dirty="0">
                <a:ln>
                  <a:noFill/>
                </a:ln>
                <a:solidFill>
                  <a:srgbClr val="000000"/>
                </a:solidFill>
                <a:effectLst/>
                <a:uLnTx/>
                <a:uFillTx/>
                <a:latin typeface="Menlo" panose="020B0609030804020204" pitchFamily="49" charset="0"/>
                <a:ea typeface="+mn-ea"/>
                <a:cs typeface="+mn-cs"/>
              </a:rPr>
              <a:t> (VBN broken) (PP (IN with) (NP (PRP$ his) (NNS parents)))(SBAR-PRP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srgbClr val="000000"/>
                </a:solidFill>
                <a:effectLst/>
                <a:uLnTx/>
                <a:uFillTx/>
                <a:latin typeface="Menlo" panose="020B0609030804020204" pitchFamily="49" charset="0"/>
                <a:ea typeface="Menlo" panose="020B0609030804020204" pitchFamily="49" charset="0"/>
                <a:cs typeface="Menlo" panose="020B0609030804020204" pitchFamily="49" charset="0"/>
              </a:rPr>
              <a:t>break PP SBAR</a:t>
            </a:r>
            <a:endParaRPr lang="en-US" sz="3200" b="1" dirty="0">
              <a:latin typeface="Menlo" panose="020B0609030804020204" pitchFamily="49" charset="0"/>
              <a:ea typeface="Menlo" panose="020B0609030804020204" pitchFamily="49" charset="0"/>
              <a:cs typeface="Menlo" panose="020B0609030804020204" pitchFamily="49" charset="0"/>
            </a:endParaRPr>
          </a:p>
          <a:p>
            <a:r>
              <a:rPr lang="en-US" b="1" dirty="0"/>
              <a:t>Idea</a:t>
            </a:r>
            <a:r>
              <a:rPr lang="en-US" dirty="0"/>
              <a:t>: for each </a:t>
            </a:r>
            <a:r>
              <a:rPr lang="en-US" sz="2000" dirty="0" err="1">
                <a:solidFill>
                  <a:srgbClr val="000000"/>
                </a:solidFill>
                <a:latin typeface="Menlo" panose="020B0609030804020204" pitchFamily="49" charset="0"/>
              </a:rPr>
              <a:t>break_vfs</a:t>
            </a:r>
            <a:r>
              <a:rPr lang="en-US" sz="2000" dirty="0">
                <a:solidFill>
                  <a:srgbClr val="000000"/>
                </a:solidFill>
                <a:latin typeface="Menlo" panose="020B0609030804020204" pitchFamily="49" charset="0"/>
              </a:rPr>
              <a:t> </a:t>
            </a:r>
            <a:r>
              <a:rPr lang="en-US" sz="2400" dirty="0">
                <a:solidFill>
                  <a:srgbClr val="000000"/>
                </a:solidFill>
              </a:rPr>
              <a:t>frames</a:t>
            </a:r>
            <a:endParaRPr lang="en-US" dirty="0"/>
          </a:p>
          <a:p>
            <a:pPr lvl="1"/>
            <a:r>
              <a:rPr lang="en-US" dirty="0"/>
              <a:t>print </a:t>
            </a:r>
            <a:r>
              <a:rPr lang="en-US" i="1" dirty="0"/>
              <a:t>break </a:t>
            </a:r>
            <a:r>
              <a:rPr lang="en-US" dirty="0"/>
              <a:t>when we have any inflectional form</a:t>
            </a:r>
            <a:endParaRPr lang="en-US" i="1" dirty="0"/>
          </a:p>
          <a:p>
            <a:pPr lvl="1"/>
            <a:r>
              <a:rPr lang="en-US" dirty="0"/>
              <a:t>print phrase label of each sister of </a:t>
            </a:r>
            <a:r>
              <a:rPr lang="en-US" i="1" dirty="0"/>
              <a:t>break</a:t>
            </a:r>
          </a:p>
          <a:p>
            <a:r>
              <a:rPr lang="en-US" dirty="0">
                <a:solidFill>
                  <a:schemeClr val="accent1"/>
                </a:solidFill>
              </a:rPr>
              <a:t>Let's write the Python code!</a:t>
            </a:r>
          </a:p>
          <a:p>
            <a:pPr lvl="1"/>
            <a:r>
              <a:rPr lang="en-US" dirty="0"/>
              <a:t>first, let's do the print version</a:t>
            </a:r>
          </a:p>
          <a:p>
            <a:pPr lvl="1"/>
            <a:r>
              <a:rPr lang="en-US" dirty="0"/>
              <a:t>then, could collect the strings into a list</a:t>
            </a:r>
          </a:p>
        </p:txBody>
      </p:sp>
    </p:spTree>
    <p:extLst>
      <p:ext uri="{BB962C8B-B14F-4D97-AF65-F5344CB8AC3E}">
        <p14:creationId xmlns:p14="http://schemas.microsoft.com/office/powerpoint/2010/main" val="207792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9CDC6-7DC0-C4A6-84FB-55F4320C5D22}"/>
              </a:ext>
            </a:extLst>
          </p:cNvPr>
          <p:cNvSpPr>
            <a:spLocks noGrp="1"/>
          </p:cNvSpPr>
          <p:nvPr>
            <p:ph type="title"/>
          </p:nvPr>
        </p:nvSpPr>
        <p:spPr/>
        <p:txBody>
          <a:bodyPr/>
          <a:lstStyle/>
          <a:p>
            <a:r>
              <a:rPr lang="en-US" dirty="0"/>
              <a:t>Catalog </a:t>
            </a:r>
            <a:r>
              <a:rPr lang="en-US" i="1" dirty="0"/>
              <a:t>break</a:t>
            </a:r>
            <a:r>
              <a:rPr lang="en-US" dirty="0"/>
              <a:t> verb frames: step 1</a:t>
            </a:r>
          </a:p>
        </p:txBody>
      </p:sp>
      <p:sp>
        <p:nvSpPr>
          <p:cNvPr id="3" name="Content Placeholder 2">
            <a:extLst>
              <a:ext uri="{FF2B5EF4-FFF2-40B4-BE49-F238E27FC236}">
                <a16:creationId xmlns:a16="http://schemas.microsoft.com/office/drawing/2014/main" id="{DCE2DD78-8428-39C0-ACC8-8403F490E512}"/>
              </a:ext>
            </a:extLst>
          </p:cNvPr>
          <p:cNvSpPr>
            <a:spLocks noGrp="1"/>
          </p:cNvSpPr>
          <p:nvPr>
            <p:ph idx="1"/>
          </p:nvPr>
        </p:nvSpPr>
        <p:spPr>
          <a:xfrm>
            <a:off x="838199" y="1825625"/>
            <a:ext cx="11221995" cy="4351338"/>
          </a:xfrm>
        </p:spPr>
        <p:txBody>
          <a:bodyPr numCol="2">
            <a:normAutofit fontScale="55000" lnSpcReduction="20000"/>
          </a:bodyPr>
          <a:lstStyle/>
          <a:p>
            <a:pPr>
              <a:buNone/>
            </a:pPr>
            <a:r>
              <a:rPr lang="en-US" dirty="0">
                <a:solidFill>
                  <a:srgbClr val="000000"/>
                </a:solidFill>
                <a:effectLst/>
                <a:latin typeface="Menlo" panose="020B0609030804020204" pitchFamily="49" charset="0"/>
              </a:rPr>
              <a:t>&gt;&gt;&gt; for t in </a:t>
            </a:r>
            <a:r>
              <a:rPr lang="en-US" dirty="0" err="1">
                <a:solidFill>
                  <a:schemeClr val="accent2">
                    <a:lumMod val="75000"/>
                  </a:schemeClr>
                </a:solidFill>
                <a:effectLst/>
                <a:latin typeface="Menlo" panose="020B0609030804020204" pitchFamily="49" charset="0"/>
              </a:rPr>
              <a:t>break_vfs</a:t>
            </a:r>
            <a:r>
              <a:rPr lang="en-US" dirty="0">
                <a:solidFill>
                  <a:srgbClr val="000000"/>
                </a:solidFill>
                <a:effectLst/>
                <a:latin typeface="Menlo" panose="020B0609030804020204" pitchFamily="49" charset="0"/>
              </a:rPr>
              <a:t>:</a:t>
            </a:r>
          </a:p>
          <a:p>
            <a:pPr>
              <a:buNone/>
            </a:pPr>
            <a:r>
              <a:rPr lang="en-US" dirty="0">
                <a:solidFill>
                  <a:srgbClr val="000000"/>
                </a:solidFill>
                <a:effectLst/>
                <a:latin typeface="Menlo" panose="020B0609030804020204" pitchFamily="49" charset="0"/>
              </a:rPr>
              <a:t>...     for </a:t>
            </a:r>
            <a:r>
              <a:rPr lang="en-US" dirty="0" err="1">
                <a:solidFill>
                  <a:srgbClr val="000000"/>
                </a:solidFill>
                <a:effectLst/>
                <a:latin typeface="Menlo" panose="020B0609030804020204" pitchFamily="49" charset="0"/>
              </a:rPr>
              <a:t>i</a:t>
            </a:r>
            <a:r>
              <a:rPr lang="en-US" dirty="0">
                <a:solidFill>
                  <a:srgbClr val="000000"/>
                </a:solidFill>
                <a:effectLst/>
                <a:latin typeface="Menlo" panose="020B0609030804020204" pitchFamily="49" charset="0"/>
              </a:rPr>
              <a:t> in range(</a:t>
            </a:r>
            <a:r>
              <a:rPr lang="en-US" dirty="0" err="1">
                <a:solidFill>
                  <a:srgbClr val="000000"/>
                </a:solidFill>
                <a:effectLst/>
                <a:latin typeface="Menlo" panose="020B0609030804020204" pitchFamily="49" charset="0"/>
              </a:rPr>
              <a:t>len</a:t>
            </a:r>
            <a:r>
              <a:rPr lang="en-US" dirty="0">
                <a:solidFill>
                  <a:srgbClr val="000000"/>
                </a:solidFill>
                <a:effectLst/>
                <a:latin typeface="Menlo" panose="020B0609030804020204" pitchFamily="49" charset="0"/>
              </a:rPr>
              <a:t>(t)):</a:t>
            </a:r>
          </a:p>
          <a:p>
            <a:pPr>
              <a:buNone/>
            </a:pPr>
            <a:r>
              <a:rPr lang="en-US" dirty="0">
                <a:solidFill>
                  <a:srgbClr val="000000"/>
                </a:solidFill>
                <a:effectLst/>
                <a:latin typeface="Menlo" panose="020B0609030804020204" pitchFamily="49" charset="0"/>
              </a:rPr>
              <a:t>...             print(t[</a:t>
            </a:r>
            <a:r>
              <a:rPr lang="en-US" dirty="0" err="1">
                <a:solidFill>
                  <a:srgbClr val="000000"/>
                </a:solidFill>
                <a:effectLst/>
                <a:latin typeface="Menlo" panose="020B0609030804020204" pitchFamily="49" charset="0"/>
              </a:rPr>
              <a:t>i</a:t>
            </a:r>
            <a:r>
              <a:rPr lang="en-US" dirty="0">
                <a:solidFill>
                  <a:srgbClr val="000000"/>
                </a:solidFill>
                <a:effectLst/>
                <a:latin typeface="Menlo" panose="020B0609030804020204" pitchFamily="49" charset="0"/>
              </a:rPr>
              <a:t>].label(), end=" ")</a:t>
            </a:r>
          </a:p>
          <a:p>
            <a:pPr>
              <a:buNone/>
            </a:pPr>
            <a:r>
              <a:rPr lang="en-US" dirty="0">
                <a:solidFill>
                  <a:srgbClr val="000000"/>
                </a:solidFill>
                <a:effectLst/>
                <a:latin typeface="Menlo" panose="020B0609030804020204" pitchFamily="49" charset="0"/>
              </a:rPr>
              <a:t>...     print()</a:t>
            </a:r>
          </a:p>
          <a:p>
            <a:pPr>
              <a:buNone/>
            </a:pPr>
            <a:r>
              <a:rPr lang="en-US" dirty="0">
                <a:solidFill>
                  <a:srgbClr val="000000"/>
                </a:solidFill>
                <a:effectLst/>
                <a:latin typeface="Menlo" panose="020B0609030804020204" pitchFamily="49" charset="0"/>
              </a:rPr>
              <a:t>... </a:t>
            </a:r>
          </a:p>
          <a:p>
            <a:pPr>
              <a:buNone/>
            </a:pPr>
            <a:r>
              <a:rPr lang="en-US" dirty="0">
                <a:solidFill>
                  <a:schemeClr val="accent1"/>
                </a:solidFill>
                <a:effectLst/>
                <a:latin typeface="Menlo" panose="020B0609030804020204" pitchFamily="49" charset="0"/>
              </a:rPr>
              <a:t>VB</a:t>
            </a:r>
            <a:r>
              <a:rPr lang="en-US" dirty="0">
                <a:solidFill>
                  <a:srgbClr val="000000"/>
                </a:solidFill>
                <a:effectLst/>
                <a:latin typeface="Menlo" panose="020B0609030804020204" pitchFamily="49" charset="0"/>
              </a:rPr>
              <a:t> ADVP SBAR-LOC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NP </a:t>
            </a:r>
          </a:p>
          <a:p>
            <a:pPr>
              <a:buNone/>
            </a:pPr>
            <a:r>
              <a:rPr lang="en-US" dirty="0">
                <a:solidFill>
                  <a:schemeClr val="accent1"/>
                </a:solidFill>
                <a:effectLst/>
                <a:latin typeface="Menlo" panose="020B0609030804020204" pitchFamily="49" charset="0"/>
              </a:rPr>
              <a:t>VBN</a:t>
            </a:r>
            <a:r>
              <a:rPr lang="en-US" dirty="0">
                <a:solidFill>
                  <a:srgbClr val="000000"/>
                </a:solidFill>
                <a:effectLst/>
                <a:latin typeface="Menlo" panose="020B0609030804020204" pitchFamily="49" charset="0"/>
              </a:rPr>
              <a:t> PP SBAR-PRP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PRT PP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PRT </a:t>
            </a:r>
          </a:p>
          <a:p>
            <a:pPr>
              <a:buNone/>
            </a:pPr>
            <a:r>
              <a:rPr lang="en-US" dirty="0">
                <a:solidFill>
                  <a:schemeClr val="accent1"/>
                </a:solidFill>
                <a:effectLst/>
                <a:latin typeface="Menlo" panose="020B0609030804020204" pitchFamily="49" charset="0"/>
              </a:rPr>
              <a:t>VBG</a:t>
            </a:r>
            <a:r>
              <a:rPr lang="en-US" dirty="0">
                <a:solidFill>
                  <a:srgbClr val="000000"/>
                </a:solidFill>
                <a:effectLst/>
                <a:latin typeface="Menlo" panose="020B0609030804020204" pitchFamily="49" charset="0"/>
              </a:rPr>
              <a:t> NP </a:t>
            </a:r>
          </a:p>
          <a:p>
            <a:pPr>
              <a:buNone/>
            </a:pPr>
            <a:r>
              <a:rPr lang="en-US" dirty="0">
                <a:solidFill>
                  <a:schemeClr val="accent1"/>
                </a:solidFill>
                <a:effectLst/>
                <a:latin typeface="Menlo" panose="020B0609030804020204" pitchFamily="49" charset="0"/>
              </a:rPr>
              <a:t>VB</a:t>
            </a:r>
            <a:r>
              <a:rPr lang="en-US" dirty="0">
                <a:solidFill>
                  <a:srgbClr val="000000"/>
                </a:solidFill>
                <a:effectLst/>
                <a:latin typeface="Menlo" panose="020B0609030804020204" pitchFamily="49" charset="0"/>
              </a:rPr>
              <a:t> PRT NP </a:t>
            </a:r>
          </a:p>
          <a:p>
            <a:pPr>
              <a:buNone/>
            </a:pPr>
            <a:r>
              <a:rPr lang="en-US" dirty="0">
                <a:solidFill>
                  <a:schemeClr val="accent1"/>
                </a:solidFill>
                <a:effectLst/>
                <a:latin typeface="Menlo" panose="020B0609030804020204" pitchFamily="49" charset="0"/>
              </a:rPr>
              <a:t>VB</a:t>
            </a:r>
            <a:r>
              <a:rPr lang="en-US" dirty="0">
                <a:solidFill>
                  <a:srgbClr val="000000"/>
                </a:solidFill>
                <a:effectLst/>
                <a:latin typeface="Menlo" panose="020B0609030804020204" pitchFamily="49" charset="0"/>
              </a:rPr>
              <a:t> NP </a:t>
            </a:r>
          </a:p>
          <a:p>
            <a:pPr>
              <a:buNone/>
            </a:pPr>
            <a:r>
              <a:rPr lang="en-US" dirty="0">
                <a:solidFill>
                  <a:schemeClr val="accent1"/>
                </a:solidFill>
                <a:effectLst/>
                <a:latin typeface="Menlo" panose="020B0609030804020204" pitchFamily="49" charset="0"/>
              </a:rPr>
              <a:t>VBP</a:t>
            </a:r>
            <a:r>
              <a:rPr lang="en-US" dirty="0">
                <a:solidFill>
                  <a:srgbClr val="000000"/>
                </a:solidFill>
                <a:effectLst/>
                <a:latin typeface="Menlo" panose="020B0609030804020204" pitchFamily="49" charset="0"/>
              </a:rPr>
              <a:t> </a:t>
            </a:r>
          </a:p>
          <a:p>
            <a:pPr>
              <a:buNone/>
            </a:pPr>
            <a:r>
              <a:rPr lang="en-US" dirty="0">
                <a:solidFill>
                  <a:schemeClr val="accent1"/>
                </a:solidFill>
                <a:effectLst/>
                <a:latin typeface="Menlo" panose="020B0609030804020204" pitchFamily="49" charset="0"/>
              </a:rPr>
              <a:t>VBG</a:t>
            </a:r>
            <a:r>
              <a:rPr lang="en-US" dirty="0">
                <a:solidFill>
                  <a:srgbClr val="000000"/>
                </a:solidFill>
                <a:effectLst/>
                <a:latin typeface="Menlo" panose="020B0609030804020204" pitchFamily="49" charset="0"/>
              </a:rPr>
              <a:t> , SBAR-ADV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PRT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PP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PRT NP </a:t>
            </a:r>
          </a:p>
          <a:p>
            <a:pPr>
              <a:buNone/>
            </a:pPr>
            <a:r>
              <a:rPr lang="en-US" dirty="0">
                <a:solidFill>
                  <a:schemeClr val="accent1"/>
                </a:solidFill>
                <a:effectLst/>
                <a:latin typeface="Menlo" panose="020B0609030804020204" pitchFamily="49" charset="0"/>
              </a:rPr>
              <a:t>VBN</a:t>
            </a:r>
            <a:r>
              <a:rPr lang="en-US" dirty="0">
                <a:solidFill>
                  <a:srgbClr val="000000"/>
                </a:solidFill>
                <a:effectLst/>
                <a:latin typeface="Menlo" panose="020B0609030804020204" pitchFamily="49" charset="0"/>
              </a:rPr>
              <a:t> NP PP </a:t>
            </a:r>
          </a:p>
          <a:p>
            <a:pPr>
              <a:buNone/>
            </a:pPr>
            <a:r>
              <a:rPr lang="en-US" dirty="0">
                <a:solidFill>
                  <a:schemeClr val="accent1"/>
                </a:solidFill>
                <a:effectLst/>
                <a:latin typeface="Menlo" panose="020B0609030804020204" pitchFamily="49" charset="0"/>
              </a:rPr>
              <a:t>VB</a:t>
            </a:r>
            <a:r>
              <a:rPr lang="en-US" dirty="0">
                <a:solidFill>
                  <a:srgbClr val="000000"/>
                </a:solidFill>
                <a:effectLst/>
                <a:latin typeface="Menlo" panose="020B0609030804020204" pitchFamily="49" charset="0"/>
              </a:rPr>
              <a:t> NP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PRT NP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PRT ADVP-TMP </a:t>
            </a:r>
          </a:p>
          <a:p>
            <a:pPr>
              <a:buNone/>
            </a:pPr>
            <a:r>
              <a:rPr lang="en-US" dirty="0">
                <a:solidFill>
                  <a:schemeClr val="accent1"/>
                </a:solidFill>
                <a:effectLst/>
                <a:latin typeface="Menlo" panose="020B0609030804020204" pitchFamily="49" charset="0"/>
              </a:rPr>
              <a:t>VB</a:t>
            </a:r>
            <a:r>
              <a:rPr lang="en-US" dirty="0">
                <a:solidFill>
                  <a:srgbClr val="000000"/>
                </a:solidFill>
                <a:effectLst/>
                <a:latin typeface="Menlo" panose="020B0609030804020204" pitchFamily="49" charset="0"/>
              </a:rPr>
              <a:t> ADVP PP </a:t>
            </a:r>
          </a:p>
          <a:p>
            <a:pPr>
              <a:buNone/>
            </a:pPr>
            <a:r>
              <a:rPr lang="en-US" dirty="0">
                <a:solidFill>
                  <a:schemeClr val="accent1"/>
                </a:solidFill>
                <a:effectLst/>
                <a:latin typeface="Menlo" panose="020B0609030804020204" pitchFamily="49" charset="0"/>
              </a:rPr>
              <a:t>VB</a:t>
            </a:r>
            <a:r>
              <a:rPr lang="en-US" dirty="0">
                <a:solidFill>
                  <a:srgbClr val="000000"/>
                </a:solidFill>
                <a:effectLst/>
                <a:latin typeface="Menlo" panose="020B0609030804020204" pitchFamily="49" charset="0"/>
              </a:rPr>
              <a:t> S </a:t>
            </a:r>
          </a:p>
          <a:p>
            <a:pPr>
              <a:buNone/>
            </a:pPr>
            <a:r>
              <a:rPr lang="en-US" dirty="0">
                <a:solidFill>
                  <a:schemeClr val="accent1"/>
                </a:solidFill>
                <a:effectLst/>
                <a:latin typeface="Menlo" panose="020B0609030804020204" pitchFamily="49" charset="0"/>
              </a:rPr>
              <a:t>VBZ</a:t>
            </a:r>
            <a:r>
              <a:rPr lang="en-US" dirty="0">
                <a:solidFill>
                  <a:srgbClr val="000000"/>
                </a:solidFill>
                <a:effectLst/>
                <a:latin typeface="Menlo" panose="020B0609030804020204" pitchFamily="49" charset="0"/>
              </a:rPr>
              <a:t> PP </a:t>
            </a:r>
          </a:p>
          <a:p>
            <a:pPr>
              <a:buNone/>
            </a:pPr>
            <a:r>
              <a:rPr lang="en-US" dirty="0">
                <a:solidFill>
                  <a:schemeClr val="accent1"/>
                </a:solidFill>
                <a:effectLst/>
                <a:latin typeface="Menlo" panose="020B0609030804020204" pitchFamily="49" charset="0"/>
              </a:rPr>
              <a:t>VB</a:t>
            </a:r>
            <a:r>
              <a:rPr lang="en-US" dirty="0">
                <a:solidFill>
                  <a:srgbClr val="000000"/>
                </a:solidFill>
                <a:effectLst/>
                <a:latin typeface="Menlo" panose="020B0609030804020204" pitchFamily="49" charset="0"/>
              </a:rPr>
              <a:t> PP ADVP </a:t>
            </a:r>
          </a:p>
          <a:p>
            <a:pPr>
              <a:buNone/>
            </a:pPr>
            <a:r>
              <a:rPr lang="en-US" dirty="0">
                <a:solidFill>
                  <a:schemeClr val="accent1"/>
                </a:solidFill>
                <a:effectLst/>
                <a:latin typeface="Menlo" panose="020B0609030804020204" pitchFamily="49" charset="0"/>
              </a:rPr>
              <a:t>VBD</a:t>
            </a:r>
            <a:r>
              <a:rPr lang="en-US" dirty="0">
                <a:solidFill>
                  <a:srgbClr val="000000"/>
                </a:solidFill>
                <a:effectLst/>
                <a:latin typeface="Menlo" panose="020B0609030804020204" pitchFamily="49" charset="0"/>
              </a:rPr>
              <a:t> NP PP </a:t>
            </a:r>
          </a:p>
          <a:p>
            <a:pPr>
              <a:buNone/>
            </a:pPr>
            <a:r>
              <a:rPr lang="en-US" dirty="0">
                <a:solidFill>
                  <a:schemeClr val="accent1"/>
                </a:solidFill>
                <a:effectLst/>
                <a:latin typeface="Menlo" panose="020B0609030804020204" pitchFamily="49" charset="0"/>
              </a:rPr>
              <a:t>VB</a:t>
            </a:r>
            <a:r>
              <a:rPr lang="en-US" dirty="0">
                <a:solidFill>
                  <a:srgbClr val="000000"/>
                </a:solidFill>
                <a:effectLst/>
                <a:latin typeface="Menlo" panose="020B0609030804020204" pitchFamily="49" charset="0"/>
              </a:rPr>
              <a:t> NP </a:t>
            </a:r>
          </a:p>
          <a:p>
            <a:pPr>
              <a:buNone/>
            </a:pPr>
            <a:r>
              <a:rPr lang="en-US" dirty="0">
                <a:solidFill>
                  <a:schemeClr val="accent1"/>
                </a:solidFill>
                <a:effectLst/>
                <a:latin typeface="Menlo" panose="020B0609030804020204" pitchFamily="49" charset="0"/>
              </a:rPr>
              <a:t>VBZ</a:t>
            </a:r>
            <a:r>
              <a:rPr lang="en-US" dirty="0">
                <a:solidFill>
                  <a:srgbClr val="000000"/>
                </a:solidFill>
                <a:effectLst/>
                <a:latin typeface="Menlo" panose="020B0609030804020204" pitchFamily="49" charset="0"/>
              </a:rPr>
              <a:t> PP </a:t>
            </a:r>
          </a:p>
          <a:p>
            <a:pPr>
              <a:buNone/>
            </a:pPr>
            <a:r>
              <a:rPr lang="en-US" dirty="0">
                <a:solidFill>
                  <a:srgbClr val="000000"/>
                </a:solidFill>
                <a:latin typeface="Menlo" panose="020B0609030804020204" pitchFamily="49" charset="0"/>
              </a:rPr>
              <a:t>…</a:t>
            </a:r>
            <a:endParaRPr lang="en-US" dirty="0">
              <a:solidFill>
                <a:srgbClr val="000000"/>
              </a:solidFill>
              <a:effectLst/>
              <a:latin typeface="Menlo" panose="020B0609030804020204" pitchFamily="49" charset="0"/>
            </a:endParaRPr>
          </a:p>
        </p:txBody>
      </p:sp>
      <p:sp>
        <p:nvSpPr>
          <p:cNvPr id="4" name="TextBox 3">
            <a:extLst>
              <a:ext uri="{FF2B5EF4-FFF2-40B4-BE49-F238E27FC236}">
                <a16:creationId xmlns:a16="http://schemas.microsoft.com/office/drawing/2014/main" id="{96108658-DD9A-EFD4-3E83-D0095C8F52EC}"/>
              </a:ext>
            </a:extLst>
          </p:cNvPr>
          <p:cNvSpPr txBox="1"/>
          <p:nvPr/>
        </p:nvSpPr>
        <p:spPr>
          <a:xfrm>
            <a:off x="2900856" y="3429000"/>
            <a:ext cx="3036665" cy="18774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spAutoFit/>
          </a:bodyPr>
          <a:lstStyle/>
          <a:p>
            <a:pPr marL="285750" lvl="0" indent="-285750">
              <a:buFont typeface="Arial" panose="020B0604020202020204" pitchFamily="34" charset="0"/>
              <a:buChar char="•"/>
            </a:pPr>
            <a:r>
              <a:rPr lang="en-US" dirty="0">
                <a:solidFill>
                  <a:prstClr val="white"/>
                </a:solidFill>
              </a:rPr>
              <a:t>Next:  </a:t>
            </a:r>
          </a:p>
          <a:p>
            <a:pPr lvl="0"/>
            <a:r>
              <a:rPr lang="en-US" sz="1600" dirty="0">
                <a:latin typeface="Menlo" panose="020B0609030804020204" pitchFamily="49" charset="0"/>
                <a:ea typeface="Menlo" panose="020B0609030804020204" pitchFamily="49" charset="0"/>
                <a:cs typeface="Menlo" panose="020B0609030804020204" pitchFamily="49" charset="0"/>
              </a:rPr>
              <a:t>VB</a:t>
            </a:r>
          </a:p>
          <a:p>
            <a:r>
              <a:rPr lang="en-US" sz="1600" dirty="0">
                <a:latin typeface="Menlo" panose="020B0609030804020204" pitchFamily="49" charset="0"/>
                <a:ea typeface="Menlo" panose="020B0609030804020204" pitchFamily="49" charset="0"/>
                <a:cs typeface="Menlo" panose="020B0609030804020204" pitchFamily="49" charset="0"/>
              </a:rPr>
              <a:t>VBD</a:t>
            </a:r>
          </a:p>
          <a:p>
            <a:r>
              <a:rPr lang="en-US" sz="1600" dirty="0">
                <a:latin typeface="Menlo" panose="020B0609030804020204" pitchFamily="49" charset="0"/>
                <a:ea typeface="Menlo" panose="020B0609030804020204" pitchFamily="49" charset="0"/>
                <a:cs typeface="Menlo" panose="020B0609030804020204" pitchFamily="49" charset="0"/>
              </a:rPr>
              <a:t>VBN</a:t>
            </a:r>
          </a:p>
          <a:p>
            <a:r>
              <a:rPr lang="en-US" sz="1600" dirty="0">
                <a:latin typeface="Menlo" panose="020B0609030804020204" pitchFamily="49" charset="0"/>
                <a:ea typeface="Menlo" panose="020B0609030804020204" pitchFamily="49" charset="0"/>
                <a:cs typeface="Menlo" panose="020B0609030804020204" pitchFamily="49" charset="0"/>
              </a:rPr>
              <a:t>VBG</a:t>
            </a:r>
          </a:p>
          <a:p>
            <a:r>
              <a:rPr lang="en-US" sz="1600" dirty="0">
                <a:latin typeface="Menlo" panose="020B0609030804020204" pitchFamily="49" charset="0"/>
                <a:ea typeface="Menlo" panose="020B0609030804020204" pitchFamily="49" charset="0"/>
                <a:cs typeface="Menlo" panose="020B0609030804020204" pitchFamily="49" charset="0"/>
              </a:rPr>
              <a:t>VBP</a:t>
            </a:r>
          </a:p>
          <a:p>
            <a:pPr marL="285750" indent="-285750">
              <a:buFont typeface="Arial" panose="020B0604020202020204" pitchFamily="34" charset="0"/>
              <a:buChar char="•"/>
            </a:pPr>
            <a:r>
              <a:rPr lang="en-US" dirty="0"/>
              <a:t>should come out as </a:t>
            </a:r>
            <a:r>
              <a:rPr lang="en-US" i="1" dirty="0"/>
              <a:t>break</a:t>
            </a:r>
          </a:p>
        </p:txBody>
      </p:sp>
    </p:spTree>
    <p:extLst>
      <p:ext uri="{BB962C8B-B14F-4D97-AF65-F5344CB8AC3E}">
        <p14:creationId xmlns:p14="http://schemas.microsoft.com/office/powerpoint/2010/main" val="2920361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4" end="14"/>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5" end="15"/>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16" end="16"/>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17" end="17"/>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
                                            <p:txEl>
                                              <p:pRg st="18" end="18"/>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
                                            <p:txEl>
                                              <p:pRg st="19" end="19"/>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
                                            <p:txEl>
                                              <p:pRg st="20" end="20"/>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
                                            <p:txEl>
                                              <p:pRg st="21" end="21"/>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xEl>
                                              <p:pRg st="22" end="22"/>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23" end="23"/>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
                                            <p:txEl>
                                              <p:pRg st="24" end="24"/>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
                                            <p:txEl>
                                              <p:pRg st="25" end="25"/>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
                                            <p:txEl>
                                              <p:pRg st="26" end="26"/>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
                                            <p:txEl>
                                              <p:pRg st="27" end="27"/>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
                                            <p:txEl>
                                              <p:pRg st="28" end="28"/>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29" end="29"/>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E66C6-985B-798D-46D0-12F53A34D458}"/>
              </a:ext>
            </a:extLst>
          </p:cNvPr>
          <p:cNvSpPr>
            <a:spLocks noGrp="1"/>
          </p:cNvSpPr>
          <p:nvPr>
            <p:ph type="title"/>
          </p:nvPr>
        </p:nvSpPr>
        <p:spPr/>
        <p:txBody>
          <a:bodyPr/>
          <a:lstStyle/>
          <a:p>
            <a:r>
              <a:rPr lang="en-US" dirty="0"/>
              <a:t>Catalog </a:t>
            </a:r>
            <a:r>
              <a:rPr lang="en-US" i="1" dirty="0"/>
              <a:t>break</a:t>
            </a:r>
            <a:r>
              <a:rPr lang="en-US" dirty="0"/>
              <a:t> verb frames: step 2</a:t>
            </a:r>
          </a:p>
        </p:txBody>
      </p:sp>
      <p:sp>
        <p:nvSpPr>
          <p:cNvPr id="3" name="Content Placeholder 2">
            <a:extLst>
              <a:ext uri="{FF2B5EF4-FFF2-40B4-BE49-F238E27FC236}">
                <a16:creationId xmlns:a16="http://schemas.microsoft.com/office/drawing/2014/main" id="{F3C258D9-1696-50C9-E5BE-78624B73BDFC}"/>
              </a:ext>
            </a:extLst>
          </p:cNvPr>
          <p:cNvSpPr>
            <a:spLocks noGrp="1"/>
          </p:cNvSpPr>
          <p:nvPr>
            <p:ph idx="1"/>
          </p:nvPr>
        </p:nvSpPr>
        <p:spPr>
          <a:xfrm>
            <a:off x="838200" y="1825625"/>
            <a:ext cx="10515600" cy="2202678"/>
          </a:xfrm>
        </p:spPr>
        <p:txBody>
          <a:bodyPr/>
          <a:lstStyle/>
          <a:p>
            <a:r>
              <a:rPr lang="en-US" dirty="0"/>
              <a:t>Define subtree label printing:</a:t>
            </a:r>
          </a:p>
          <a:p>
            <a:pPr lvl="1"/>
            <a:r>
              <a:rPr lang="en-US" dirty="0"/>
              <a:t>write  a function </a:t>
            </a:r>
            <a:r>
              <a:rPr lang="en-US" sz="2000" dirty="0" err="1">
                <a:latin typeface="Menlo" panose="020B0609030804020204" pitchFamily="49" charset="0"/>
                <a:ea typeface="Menlo" panose="020B0609030804020204" pitchFamily="49" charset="0"/>
                <a:cs typeface="Menlo" panose="020B0609030804020204" pitchFamily="49" charset="0"/>
              </a:rPr>
              <a:t>plabel</a:t>
            </a:r>
            <a:r>
              <a:rPr lang="en-US" sz="2000" dirty="0">
                <a:latin typeface="Menlo" panose="020B0609030804020204" pitchFamily="49" charset="0"/>
                <a:ea typeface="Menlo" panose="020B0609030804020204" pitchFamily="49" charset="0"/>
                <a:cs typeface="Menlo" panose="020B0609030804020204" pitchFamily="49" charset="0"/>
              </a:rPr>
              <a:t>(t)</a:t>
            </a:r>
            <a:endParaRPr lang="en-US" dirty="0">
              <a:latin typeface="Menlo" panose="020B0609030804020204" pitchFamily="49" charset="0"/>
              <a:ea typeface="Menlo" panose="020B0609030804020204" pitchFamily="49" charset="0"/>
              <a:cs typeface="Menlo" panose="020B0609030804020204" pitchFamily="49" charset="0"/>
            </a:endParaRPr>
          </a:p>
          <a:p>
            <a:pPr lvl="2"/>
            <a:r>
              <a:rPr lang="en-US" sz="2400" dirty="0"/>
              <a:t>print </a:t>
            </a:r>
            <a:r>
              <a:rPr lang="en-US" sz="2400" i="1" dirty="0"/>
              <a:t>'break</a:t>
            </a:r>
            <a:r>
              <a:rPr lang="en-US" sz="2400" dirty="0"/>
              <a:t>' if </a:t>
            </a:r>
            <a:r>
              <a:rPr lang="en-US" sz="1800" dirty="0" err="1">
                <a:latin typeface="Menlo" panose="020B0609030804020204" pitchFamily="49" charset="0"/>
                <a:ea typeface="Menlo" panose="020B0609030804020204" pitchFamily="49" charset="0"/>
                <a:cs typeface="Menlo" panose="020B0609030804020204" pitchFamily="49" charset="0"/>
              </a:rPr>
              <a:t>t.label</a:t>
            </a:r>
            <a:r>
              <a:rPr lang="en-US" sz="1800" dirty="0">
                <a:latin typeface="Menlo" panose="020B0609030804020204" pitchFamily="49" charset="0"/>
                <a:ea typeface="Menlo" panose="020B0609030804020204" pitchFamily="49" charset="0"/>
                <a:cs typeface="Menlo" panose="020B0609030804020204" pitchFamily="49" charset="0"/>
              </a:rPr>
              <a:t>().</a:t>
            </a:r>
            <a:r>
              <a:rPr lang="en-US" sz="1800" dirty="0" err="1">
                <a:latin typeface="Menlo" panose="020B0609030804020204" pitchFamily="49" charset="0"/>
                <a:ea typeface="Menlo" panose="020B0609030804020204" pitchFamily="49" charset="0"/>
                <a:cs typeface="Menlo" panose="020B0609030804020204" pitchFamily="49" charset="0"/>
              </a:rPr>
              <a:t>startswith</a:t>
            </a:r>
            <a:r>
              <a:rPr lang="en-US" sz="1800" dirty="0">
                <a:latin typeface="Menlo" panose="020B0609030804020204" pitchFamily="49" charset="0"/>
                <a:ea typeface="Menlo" panose="020B0609030804020204" pitchFamily="49" charset="0"/>
                <a:cs typeface="Menlo" panose="020B0609030804020204" pitchFamily="49" charset="0"/>
              </a:rPr>
              <a:t>('VB') and t[0] in verbforms</a:t>
            </a:r>
            <a:endParaRPr lang="en-US" sz="2400" dirty="0">
              <a:latin typeface="Menlo" panose="020B0609030804020204" pitchFamily="49" charset="0"/>
              <a:ea typeface="Menlo" panose="020B0609030804020204" pitchFamily="49" charset="0"/>
              <a:cs typeface="Menlo" panose="020B0609030804020204" pitchFamily="49" charset="0"/>
            </a:endParaRPr>
          </a:p>
          <a:p>
            <a:pPr lvl="2"/>
            <a:r>
              <a:rPr lang="en-US" sz="2400" dirty="0"/>
              <a:t>otherwise print </a:t>
            </a:r>
            <a:r>
              <a:rPr kumimoji="0" lang="en-US" sz="1800" b="0" i="0" u="none" strike="noStrike" kern="1200" cap="none" spc="0" normalizeH="0" baseline="0" noProof="0" dirty="0" err="1">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t.label</a:t>
            </a:r>
            <a:r>
              <a:rPr kumimoji="0" lang="en-US" sz="1800" b="0" i="0" u="none" strike="noStrike" kern="1200" cap="none" spc="0" normalizeH="0" baseline="0" noProof="0" dirty="0">
                <a:ln>
                  <a:noFill/>
                </a:ln>
                <a:solidFill>
                  <a:prstClr val="black"/>
                </a:solidFill>
                <a:effectLst/>
                <a:uLnTx/>
                <a:uFillTx/>
                <a:latin typeface="Menlo" panose="020B0609030804020204" pitchFamily="49" charset="0"/>
                <a:ea typeface="Menlo" panose="020B0609030804020204" pitchFamily="49" charset="0"/>
                <a:cs typeface="Menlo" panose="020B0609030804020204" pitchFamily="49" charset="0"/>
              </a:rPr>
              <a:t>()</a:t>
            </a:r>
          </a:p>
          <a:p>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Call this string the "verb frame signature</a:t>
            </a:r>
            <a:r>
              <a:rPr lang="en-US" sz="2000" dirty="0">
                <a:solidFill>
                  <a:prstClr val="black"/>
                </a:solidFill>
                <a:latin typeface="Menlo" panose="020B0609030804020204" pitchFamily="49" charset="0"/>
                <a:ea typeface="Menlo" panose="020B0609030804020204" pitchFamily="49" charset="0"/>
                <a:cs typeface="Menlo" panose="020B0609030804020204" pitchFamily="49" charset="0"/>
              </a:rPr>
              <a:t>"</a:t>
            </a:r>
            <a:endParaRPr lang="en-US" sz="2400" dirty="0"/>
          </a:p>
        </p:txBody>
      </p:sp>
      <p:sp>
        <p:nvSpPr>
          <p:cNvPr id="6" name="TextBox 5">
            <a:extLst>
              <a:ext uri="{FF2B5EF4-FFF2-40B4-BE49-F238E27FC236}">
                <a16:creationId xmlns:a16="http://schemas.microsoft.com/office/drawing/2014/main" id="{2AC28924-B4F9-B20B-EBE3-7A71352B9B69}"/>
              </a:ext>
            </a:extLst>
          </p:cNvPr>
          <p:cNvSpPr txBox="1"/>
          <p:nvPr/>
        </p:nvSpPr>
        <p:spPr>
          <a:xfrm>
            <a:off x="1202015" y="4028303"/>
            <a:ext cx="2970592" cy="2585323"/>
          </a:xfrm>
          <a:prstGeom prst="rect">
            <a:avLst/>
          </a:prstGeom>
          <a:noFill/>
        </p:spPr>
        <p:txBody>
          <a:bodyPr wrap="square" numCol="1">
            <a:spAutoFit/>
          </a:bodyPr>
          <a:lstStyle/>
          <a:p>
            <a:pPr>
              <a:buNone/>
            </a:pPr>
            <a:r>
              <a:rPr lang="en-US" dirty="0">
                <a:solidFill>
                  <a:srgbClr val="000000"/>
                </a:solidFill>
                <a:effectLst/>
                <a:latin typeface="Menlo" panose="020B0609030804020204" pitchFamily="49" charset="0"/>
              </a:rPr>
              <a:t>break ADVP SBAR-LOC </a:t>
            </a:r>
          </a:p>
          <a:p>
            <a:pPr>
              <a:buNone/>
            </a:pPr>
            <a:r>
              <a:rPr lang="en-US" dirty="0">
                <a:solidFill>
                  <a:srgbClr val="000000"/>
                </a:solidFill>
                <a:effectLst/>
                <a:latin typeface="Menlo" panose="020B0609030804020204" pitchFamily="49" charset="0"/>
              </a:rPr>
              <a:t>break NP </a:t>
            </a:r>
          </a:p>
          <a:p>
            <a:pPr>
              <a:buNone/>
            </a:pPr>
            <a:r>
              <a:rPr lang="en-US" dirty="0">
                <a:solidFill>
                  <a:srgbClr val="000000"/>
                </a:solidFill>
                <a:effectLst/>
                <a:latin typeface="Menlo" panose="020B0609030804020204" pitchFamily="49" charset="0"/>
              </a:rPr>
              <a:t>break PP SBAR-PRP </a:t>
            </a:r>
          </a:p>
          <a:p>
            <a:pPr>
              <a:buNone/>
            </a:pPr>
            <a:r>
              <a:rPr lang="en-US" dirty="0">
                <a:solidFill>
                  <a:srgbClr val="000000"/>
                </a:solidFill>
                <a:effectLst/>
                <a:latin typeface="Menlo" panose="020B0609030804020204" pitchFamily="49" charset="0"/>
              </a:rPr>
              <a:t>break PRT PP </a:t>
            </a:r>
          </a:p>
          <a:p>
            <a:pPr>
              <a:buNone/>
            </a:pPr>
            <a:r>
              <a:rPr lang="en-US" dirty="0">
                <a:solidFill>
                  <a:srgbClr val="000000"/>
                </a:solidFill>
                <a:effectLst/>
                <a:latin typeface="Menlo" panose="020B0609030804020204" pitchFamily="49" charset="0"/>
              </a:rPr>
              <a:t>break PRT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break PRT NP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break </a:t>
            </a:r>
          </a:p>
        </p:txBody>
      </p:sp>
      <p:sp>
        <p:nvSpPr>
          <p:cNvPr id="8" name="TextBox 7">
            <a:extLst>
              <a:ext uri="{FF2B5EF4-FFF2-40B4-BE49-F238E27FC236}">
                <a16:creationId xmlns:a16="http://schemas.microsoft.com/office/drawing/2014/main" id="{A19C3FE9-D22F-478A-A080-91AF0CF3E6E3}"/>
              </a:ext>
            </a:extLst>
          </p:cNvPr>
          <p:cNvSpPr txBox="1"/>
          <p:nvPr/>
        </p:nvSpPr>
        <p:spPr>
          <a:xfrm>
            <a:off x="4172607" y="4028303"/>
            <a:ext cx="2854411" cy="1754326"/>
          </a:xfrm>
          <a:prstGeom prst="rect">
            <a:avLst/>
          </a:prstGeom>
          <a:noFill/>
        </p:spPr>
        <p:txBody>
          <a:bodyPr wrap="square">
            <a:spAutoFit/>
          </a:bodyPr>
          <a:lstStyle/>
          <a:p>
            <a:pPr>
              <a:buNone/>
            </a:pPr>
            <a:r>
              <a:rPr lang="en-US" dirty="0">
                <a:solidFill>
                  <a:srgbClr val="000000"/>
                </a:solidFill>
                <a:effectLst/>
                <a:latin typeface="Menlo" panose="020B0609030804020204" pitchFamily="49" charset="0"/>
              </a:rPr>
              <a:t>break , SBAR-ADV </a:t>
            </a:r>
          </a:p>
          <a:p>
            <a:pPr>
              <a:buNone/>
            </a:pPr>
            <a:r>
              <a:rPr lang="en-US" dirty="0">
                <a:solidFill>
                  <a:srgbClr val="000000"/>
                </a:solidFill>
                <a:effectLst/>
                <a:latin typeface="Menlo" panose="020B0609030804020204" pitchFamily="49" charset="0"/>
              </a:rPr>
              <a:t>break PRT </a:t>
            </a:r>
          </a:p>
          <a:p>
            <a:pPr>
              <a:buNone/>
            </a:pPr>
            <a:r>
              <a:rPr lang="en-US" dirty="0">
                <a:solidFill>
                  <a:srgbClr val="000000"/>
                </a:solidFill>
                <a:effectLst/>
                <a:latin typeface="Menlo" panose="020B0609030804020204" pitchFamily="49" charset="0"/>
              </a:rPr>
              <a:t>break PP </a:t>
            </a:r>
          </a:p>
          <a:p>
            <a:pPr>
              <a:buNone/>
            </a:pPr>
            <a:r>
              <a:rPr lang="en-US" dirty="0">
                <a:solidFill>
                  <a:srgbClr val="000000"/>
                </a:solidFill>
                <a:effectLst/>
                <a:latin typeface="Menlo" panose="020B0609030804020204" pitchFamily="49" charset="0"/>
              </a:rPr>
              <a:t>break PRT NP </a:t>
            </a:r>
          </a:p>
          <a:p>
            <a:pPr>
              <a:buNone/>
            </a:pPr>
            <a:r>
              <a:rPr lang="en-US" dirty="0">
                <a:solidFill>
                  <a:srgbClr val="000000"/>
                </a:solidFill>
                <a:effectLst/>
                <a:latin typeface="Menlo" panose="020B0609030804020204" pitchFamily="49" charset="0"/>
              </a:rPr>
              <a:t>break NP PP </a:t>
            </a:r>
          </a:p>
          <a:p>
            <a:pPr>
              <a:buNone/>
            </a:pPr>
            <a:r>
              <a:rPr lang="en-US" dirty="0">
                <a:solidFill>
                  <a:srgbClr val="000000"/>
                </a:solidFill>
                <a:latin typeface="Menlo" panose="020B0609030804020204" pitchFamily="49" charset="0"/>
              </a:rPr>
              <a:t>…</a:t>
            </a:r>
            <a:endParaRPr lang="en-US" dirty="0">
              <a:solidFill>
                <a:srgbClr val="000000"/>
              </a:solidFill>
              <a:effectLst/>
              <a:latin typeface="Menlo" panose="020B0609030804020204" pitchFamily="49" charset="0"/>
            </a:endParaRPr>
          </a:p>
        </p:txBody>
      </p:sp>
    </p:spTree>
    <p:extLst>
      <p:ext uri="{BB962C8B-B14F-4D97-AF65-F5344CB8AC3E}">
        <p14:creationId xmlns:p14="http://schemas.microsoft.com/office/powerpoint/2010/main" val="2535931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ACB37-40A6-F5E1-77B1-DC80C99BA3BB}"/>
              </a:ext>
            </a:extLst>
          </p:cNvPr>
          <p:cNvSpPr>
            <a:spLocks noGrp="1"/>
          </p:cNvSpPr>
          <p:nvPr>
            <p:ph type="title"/>
          </p:nvPr>
        </p:nvSpPr>
        <p:spPr/>
        <p:txBody>
          <a:bodyPr/>
          <a:lstStyle/>
          <a:p>
            <a:r>
              <a:rPr lang="en-US" dirty="0"/>
              <a:t>Catalog </a:t>
            </a:r>
            <a:r>
              <a:rPr lang="en-US" i="1" dirty="0"/>
              <a:t>break</a:t>
            </a:r>
            <a:r>
              <a:rPr lang="en-US" dirty="0"/>
              <a:t> verb frames: step 3</a:t>
            </a:r>
          </a:p>
        </p:txBody>
      </p:sp>
      <p:sp>
        <p:nvSpPr>
          <p:cNvPr id="3" name="Content Placeholder 2">
            <a:extLst>
              <a:ext uri="{FF2B5EF4-FFF2-40B4-BE49-F238E27FC236}">
                <a16:creationId xmlns:a16="http://schemas.microsoft.com/office/drawing/2014/main" id="{62A380F4-69B2-2DBC-A928-A1816622678D}"/>
              </a:ext>
            </a:extLst>
          </p:cNvPr>
          <p:cNvSpPr>
            <a:spLocks noGrp="1"/>
          </p:cNvSpPr>
          <p:nvPr>
            <p:ph idx="1"/>
          </p:nvPr>
        </p:nvSpPr>
        <p:spPr>
          <a:xfrm>
            <a:off x="838200" y="1825626"/>
            <a:ext cx="11011930" cy="868148"/>
          </a:xfrm>
        </p:spPr>
        <p:txBody>
          <a:bodyPr>
            <a:noAutofit/>
          </a:bodyPr>
          <a:lstStyle/>
          <a:p>
            <a:r>
              <a:rPr lang="en-US" sz="3200" dirty="0"/>
              <a:t>Refine the subtree label </a:t>
            </a:r>
            <a:r>
              <a:rPr lang="en-US" sz="2400" dirty="0">
                <a:solidFill>
                  <a:srgbClr val="E97132">
                    <a:lumMod val="75000"/>
                  </a:srgbClr>
                </a:solidFill>
                <a:latin typeface="Menlo" panose="020B0609030804020204" pitchFamily="49" charset="0"/>
              </a:rPr>
              <a:t>plabel2()</a:t>
            </a:r>
            <a:r>
              <a:rPr lang="en-US" sz="1200" dirty="0">
                <a:solidFill>
                  <a:srgbClr val="E97132">
                    <a:lumMod val="75000"/>
                  </a:srgbClr>
                </a:solidFill>
                <a:latin typeface="Menlo" panose="020B0609030804020204" pitchFamily="49" charset="0"/>
              </a:rPr>
              <a:t> </a:t>
            </a:r>
            <a:r>
              <a:rPr lang="en-US" sz="3200" dirty="0"/>
              <a:t>to omit </a:t>
            </a:r>
            <a:r>
              <a:rPr lang="en-US" sz="3200" dirty="0" err="1"/>
              <a:t>subtags</a:t>
            </a:r>
            <a:r>
              <a:rPr lang="en-US" sz="3200" dirty="0"/>
              <a:t> (</a:t>
            </a:r>
            <a:r>
              <a:rPr lang="en-US" sz="2400" dirty="0">
                <a:latin typeface="Menlo" panose="020B0609030804020204" pitchFamily="49" charset="0"/>
                <a:ea typeface="Menlo" panose="020B0609030804020204" pitchFamily="49" charset="0"/>
                <a:cs typeface="Menlo" panose="020B0609030804020204" pitchFamily="49" charset="0"/>
              </a:rPr>
              <a:t>-LOC</a:t>
            </a:r>
            <a:r>
              <a:rPr lang="en-US" sz="3200" dirty="0"/>
              <a:t> </a:t>
            </a:r>
            <a:r>
              <a:rPr lang="en-US" sz="3200" dirty="0" err="1"/>
              <a:t>etc</a:t>
            </a:r>
            <a:r>
              <a:rPr lang="en-US" sz="3200" dirty="0"/>
              <a:t>)</a:t>
            </a:r>
          </a:p>
        </p:txBody>
      </p:sp>
      <p:sp>
        <p:nvSpPr>
          <p:cNvPr id="4" name="Content Placeholder 2">
            <a:extLst>
              <a:ext uri="{FF2B5EF4-FFF2-40B4-BE49-F238E27FC236}">
                <a16:creationId xmlns:a16="http://schemas.microsoft.com/office/drawing/2014/main" id="{9000F4D0-E816-0467-2927-BF0B8A23B19D}"/>
              </a:ext>
            </a:extLst>
          </p:cNvPr>
          <p:cNvSpPr txBox="1">
            <a:spLocks/>
          </p:cNvSpPr>
          <p:nvPr/>
        </p:nvSpPr>
        <p:spPr>
          <a:xfrm>
            <a:off x="838200" y="2693774"/>
            <a:ext cx="11353800" cy="3799101"/>
          </a:xfrm>
          <a:prstGeom prst="rect">
            <a:avLst/>
          </a:prstGeom>
        </p:spPr>
        <p:txBody>
          <a:bodyPr vert="horz" lIns="91440" tIns="45720" rIns="91440" bIns="45720" numCol="3"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dirty="0">
                <a:solidFill>
                  <a:srgbClr val="000000"/>
                </a:solidFill>
                <a:latin typeface="Menlo" panose="020B0609030804020204" pitchFamily="49" charset="0"/>
              </a:rPr>
              <a:t>for </a:t>
            </a:r>
            <a:r>
              <a:rPr lang="en-US" dirty="0" err="1">
                <a:solidFill>
                  <a:srgbClr val="000000"/>
                </a:solidFill>
                <a:latin typeface="Menlo" panose="020B0609030804020204" pitchFamily="49" charset="0"/>
              </a:rPr>
              <a:t>vf</a:t>
            </a:r>
            <a:r>
              <a:rPr lang="en-US" dirty="0">
                <a:solidFill>
                  <a:srgbClr val="000000"/>
                </a:solidFill>
                <a:latin typeface="Menlo" panose="020B0609030804020204" pitchFamily="49" charset="0"/>
              </a:rPr>
              <a:t> in </a:t>
            </a:r>
            <a:r>
              <a:rPr lang="en-US" dirty="0" err="1">
                <a:solidFill>
                  <a:srgbClr val="000000"/>
                </a:solidFill>
                <a:latin typeface="Menlo" panose="020B0609030804020204" pitchFamily="49" charset="0"/>
              </a:rPr>
              <a:t>break_vps</a:t>
            </a:r>
            <a:r>
              <a:rPr lang="en-US" dirty="0">
                <a:solidFill>
                  <a:srgbClr val="000000"/>
                </a:solidFill>
                <a:latin typeface="Menlo" panose="020B0609030804020204" pitchFamily="49" charset="0"/>
              </a:rPr>
              <a:t>:</a:t>
            </a:r>
          </a:p>
          <a:p>
            <a:pPr>
              <a:buNone/>
            </a:pPr>
            <a:r>
              <a:rPr lang="en-US" dirty="0">
                <a:solidFill>
                  <a:srgbClr val="000000"/>
                </a:solidFill>
                <a:latin typeface="Menlo" panose="020B0609030804020204" pitchFamily="49" charset="0"/>
              </a:rPr>
              <a:t>   for </a:t>
            </a:r>
            <a:r>
              <a:rPr lang="en-US" dirty="0" err="1">
                <a:solidFill>
                  <a:srgbClr val="000000"/>
                </a:solidFill>
                <a:latin typeface="Menlo" panose="020B0609030804020204" pitchFamily="49" charset="0"/>
              </a:rPr>
              <a:t>i</a:t>
            </a:r>
            <a:r>
              <a:rPr lang="en-US" dirty="0">
                <a:solidFill>
                  <a:srgbClr val="000000"/>
                </a:solidFill>
                <a:latin typeface="Menlo" panose="020B0609030804020204" pitchFamily="49" charset="0"/>
              </a:rPr>
              <a:t> in range(</a:t>
            </a:r>
            <a:r>
              <a:rPr lang="en-US" dirty="0" err="1">
                <a:solidFill>
                  <a:srgbClr val="000000"/>
                </a:solidFill>
                <a:latin typeface="Menlo" panose="020B0609030804020204" pitchFamily="49" charset="0"/>
              </a:rPr>
              <a:t>len</a:t>
            </a:r>
            <a:r>
              <a:rPr lang="en-US" dirty="0">
                <a:solidFill>
                  <a:srgbClr val="000000"/>
                </a:solidFill>
                <a:latin typeface="Menlo" panose="020B0609030804020204" pitchFamily="49" charset="0"/>
              </a:rPr>
              <a:t>(</a:t>
            </a:r>
            <a:r>
              <a:rPr lang="en-US" dirty="0" err="1">
                <a:solidFill>
                  <a:srgbClr val="000000"/>
                </a:solidFill>
                <a:latin typeface="Menlo" panose="020B0609030804020204" pitchFamily="49" charset="0"/>
              </a:rPr>
              <a:t>vf</a:t>
            </a:r>
            <a:r>
              <a:rPr lang="en-US" dirty="0">
                <a:solidFill>
                  <a:srgbClr val="000000"/>
                </a:solidFill>
                <a:latin typeface="Menlo" panose="020B0609030804020204" pitchFamily="49" charset="0"/>
              </a:rPr>
              <a:t>)):</a:t>
            </a:r>
          </a:p>
          <a:p>
            <a:pPr>
              <a:buNone/>
            </a:pPr>
            <a:r>
              <a:rPr lang="en-US" dirty="0">
                <a:solidFill>
                  <a:srgbClr val="000000"/>
                </a:solidFill>
                <a:latin typeface="Menlo" panose="020B0609030804020204" pitchFamily="49" charset="0"/>
              </a:rPr>
              <a:t>       print(</a:t>
            </a:r>
            <a:r>
              <a:rPr lang="en-US" dirty="0">
                <a:solidFill>
                  <a:schemeClr val="accent2">
                    <a:lumMod val="75000"/>
                  </a:schemeClr>
                </a:solidFill>
                <a:latin typeface="Menlo" panose="020B0609030804020204" pitchFamily="49" charset="0"/>
              </a:rPr>
              <a:t>plabel2</a:t>
            </a:r>
            <a:r>
              <a:rPr lang="en-US" dirty="0">
                <a:solidFill>
                  <a:srgbClr val="000000"/>
                </a:solidFill>
                <a:latin typeface="Menlo" panose="020B0609030804020204" pitchFamily="49" charset="0"/>
              </a:rPr>
              <a:t>(</a:t>
            </a:r>
            <a:r>
              <a:rPr lang="en-US" dirty="0" err="1">
                <a:solidFill>
                  <a:srgbClr val="000000"/>
                </a:solidFill>
                <a:latin typeface="Menlo" panose="020B0609030804020204" pitchFamily="49" charset="0"/>
              </a:rPr>
              <a:t>vf</a:t>
            </a:r>
            <a:r>
              <a:rPr lang="en-US" dirty="0">
                <a:solidFill>
                  <a:srgbClr val="000000"/>
                </a:solidFill>
                <a:latin typeface="Menlo" panose="020B0609030804020204" pitchFamily="49" charset="0"/>
              </a:rPr>
              <a:t>[</a:t>
            </a:r>
            <a:r>
              <a:rPr lang="en-US" dirty="0" err="1">
                <a:solidFill>
                  <a:srgbClr val="000000"/>
                </a:solidFill>
                <a:latin typeface="Menlo" panose="020B0609030804020204" pitchFamily="49" charset="0"/>
              </a:rPr>
              <a:t>i</a:t>
            </a:r>
            <a:r>
              <a:rPr lang="en-US" dirty="0">
                <a:solidFill>
                  <a:srgbClr val="000000"/>
                </a:solidFill>
                <a:latin typeface="Menlo" panose="020B0609030804020204" pitchFamily="49" charset="0"/>
              </a:rPr>
              <a:t>]), end=" ")</a:t>
            </a:r>
          </a:p>
          <a:p>
            <a:pPr>
              <a:buNone/>
            </a:pPr>
            <a:r>
              <a:rPr lang="en-US" dirty="0">
                <a:solidFill>
                  <a:srgbClr val="000000"/>
                </a:solidFill>
                <a:latin typeface="Menlo" panose="020B0609030804020204" pitchFamily="49" charset="0"/>
              </a:rPr>
              <a:t>   print() </a:t>
            </a:r>
          </a:p>
          <a:p>
            <a:pPr>
              <a:buNone/>
            </a:pPr>
            <a:r>
              <a:rPr lang="en-US" dirty="0">
                <a:solidFill>
                  <a:srgbClr val="000000"/>
                </a:solidFill>
                <a:latin typeface="Menlo" panose="020B0609030804020204" pitchFamily="49" charset="0"/>
              </a:rPr>
              <a:t>break ADVP SBAR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break PP SBAR </a:t>
            </a:r>
          </a:p>
          <a:p>
            <a:pPr>
              <a:buNone/>
            </a:pPr>
            <a:r>
              <a:rPr lang="en-US" dirty="0">
                <a:solidFill>
                  <a:srgbClr val="000000"/>
                </a:solidFill>
                <a:latin typeface="Menlo" panose="020B0609030804020204" pitchFamily="49" charset="0"/>
              </a:rPr>
              <a:t>break PRT PP </a:t>
            </a:r>
          </a:p>
          <a:p>
            <a:pPr>
              <a:buNone/>
            </a:pPr>
            <a:r>
              <a:rPr lang="en-US" dirty="0">
                <a:solidFill>
                  <a:srgbClr val="000000"/>
                </a:solidFill>
                <a:latin typeface="Menlo" panose="020B0609030804020204" pitchFamily="49" charset="0"/>
              </a:rPr>
              <a:t>break PRT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break PRT NP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break </a:t>
            </a:r>
          </a:p>
          <a:p>
            <a:pPr>
              <a:buNone/>
            </a:pPr>
            <a:r>
              <a:rPr lang="en-US" dirty="0">
                <a:solidFill>
                  <a:srgbClr val="000000"/>
                </a:solidFill>
                <a:latin typeface="Menlo" panose="020B0609030804020204" pitchFamily="49" charset="0"/>
              </a:rPr>
              <a:t>break , SBAR </a:t>
            </a:r>
          </a:p>
          <a:p>
            <a:pPr>
              <a:buNone/>
            </a:pPr>
            <a:r>
              <a:rPr lang="en-US" dirty="0">
                <a:solidFill>
                  <a:srgbClr val="000000"/>
                </a:solidFill>
                <a:latin typeface="Menlo" panose="020B0609030804020204" pitchFamily="49" charset="0"/>
              </a:rPr>
              <a:t>break PRT </a:t>
            </a:r>
          </a:p>
          <a:p>
            <a:pPr>
              <a:buNone/>
            </a:pPr>
            <a:r>
              <a:rPr lang="en-US" dirty="0">
                <a:solidFill>
                  <a:srgbClr val="000000"/>
                </a:solidFill>
                <a:latin typeface="Menlo" panose="020B0609030804020204" pitchFamily="49" charset="0"/>
              </a:rPr>
              <a:t>break PP </a:t>
            </a:r>
          </a:p>
          <a:p>
            <a:pPr>
              <a:buNone/>
            </a:pPr>
            <a:r>
              <a:rPr lang="en-US" dirty="0">
                <a:solidFill>
                  <a:srgbClr val="000000"/>
                </a:solidFill>
                <a:latin typeface="Menlo" panose="020B0609030804020204" pitchFamily="49" charset="0"/>
              </a:rPr>
              <a:t>break PRT NP </a:t>
            </a:r>
          </a:p>
          <a:p>
            <a:pPr>
              <a:buNone/>
            </a:pPr>
            <a:r>
              <a:rPr lang="en-US" dirty="0">
                <a:solidFill>
                  <a:srgbClr val="000000"/>
                </a:solidFill>
                <a:latin typeface="Menlo" panose="020B0609030804020204" pitchFamily="49" charset="0"/>
              </a:rPr>
              <a:t>break NP PP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break PRT NP </a:t>
            </a:r>
          </a:p>
          <a:p>
            <a:pPr>
              <a:buNone/>
            </a:pPr>
            <a:r>
              <a:rPr lang="en-US" dirty="0">
                <a:solidFill>
                  <a:srgbClr val="000000"/>
                </a:solidFill>
                <a:latin typeface="Menlo" panose="020B0609030804020204" pitchFamily="49" charset="0"/>
              </a:rPr>
              <a:t>break PRT ADVP </a:t>
            </a:r>
          </a:p>
          <a:p>
            <a:pPr>
              <a:buNone/>
            </a:pPr>
            <a:r>
              <a:rPr lang="en-US" dirty="0">
                <a:solidFill>
                  <a:srgbClr val="000000"/>
                </a:solidFill>
                <a:latin typeface="Menlo" panose="020B0609030804020204" pitchFamily="49" charset="0"/>
              </a:rPr>
              <a:t>break ADVP PP </a:t>
            </a:r>
          </a:p>
          <a:p>
            <a:pPr>
              <a:buNone/>
            </a:pPr>
            <a:r>
              <a:rPr lang="en-US" dirty="0">
                <a:solidFill>
                  <a:srgbClr val="000000"/>
                </a:solidFill>
                <a:latin typeface="Menlo" panose="020B0609030804020204" pitchFamily="49" charset="0"/>
              </a:rPr>
              <a:t>break S </a:t>
            </a:r>
          </a:p>
          <a:p>
            <a:pPr>
              <a:buNone/>
            </a:pPr>
            <a:r>
              <a:rPr lang="en-US" dirty="0">
                <a:solidFill>
                  <a:srgbClr val="000000"/>
                </a:solidFill>
                <a:latin typeface="Menlo" panose="020B0609030804020204" pitchFamily="49" charset="0"/>
              </a:rPr>
              <a:t>break PP </a:t>
            </a:r>
          </a:p>
          <a:p>
            <a:pPr>
              <a:buNone/>
            </a:pPr>
            <a:r>
              <a:rPr lang="en-US" dirty="0">
                <a:solidFill>
                  <a:srgbClr val="000000"/>
                </a:solidFill>
                <a:latin typeface="Menlo" panose="020B0609030804020204" pitchFamily="49" charset="0"/>
              </a:rPr>
              <a:t>break PP ADVP </a:t>
            </a:r>
          </a:p>
          <a:p>
            <a:pPr>
              <a:buNone/>
            </a:pPr>
            <a:r>
              <a:rPr lang="en-US" dirty="0">
                <a:solidFill>
                  <a:srgbClr val="000000"/>
                </a:solidFill>
                <a:latin typeface="Menlo" panose="020B0609030804020204" pitchFamily="49" charset="0"/>
              </a:rPr>
              <a:t>break NP PP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break PP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break PRT PP , PP </a:t>
            </a:r>
          </a:p>
          <a:p>
            <a:pPr>
              <a:buNone/>
            </a:pPr>
            <a:r>
              <a:rPr lang="en-US" dirty="0">
                <a:solidFill>
                  <a:srgbClr val="000000"/>
                </a:solidFill>
                <a:latin typeface="Menlo" panose="020B0609030804020204" pitchFamily="49" charset="0"/>
              </a:rPr>
              <a:t>VBP CC break NP PP </a:t>
            </a:r>
          </a:p>
          <a:p>
            <a:pPr>
              <a:buNone/>
            </a:pPr>
            <a:r>
              <a:rPr lang="en-US" dirty="0">
                <a:solidFill>
                  <a:srgbClr val="000000"/>
                </a:solidFill>
                <a:latin typeface="Menlo" panose="020B0609030804020204" pitchFamily="49" charset="0"/>
              </a:rPr>
              <a:t>break NP </a:t>
            </a:r>
          </a:p>
          <a:p>
            <a:pPr>
              <a:buNone/>
            </a:pPr>
            <a:r>
              <a:rPr lang="en-US" dirty="0">
                <a:solidFill>
                  <a:srgbClr val="000000"/>
                </a:solidFill>
                <a:latin typeface="Menlo" panose="020B0609030804020204" pitchFamily="49" charset="0"/>
              </a:rPr>
              <a:t>`` break '' CONJP VBZ SBAR </a:t>
            </a:r>
          </a:p>
          <a:p>
            <a:pPr>
              <a:buNone/>
            </a:pPr>
            <a:r>
              <a:rPr lang="en-US" dirty="0">
                <a:solidFill>
                  <a:srgbClr val="000000"/>
                </a:solidFill>
                <a:latin typeface="Menlo" panose="020B0609030804020204" pitchFamily="49" charset="0"/>
              </a:rPr>
              <a:t>…</a:t>
            </a:r>
          </a:p>
        </p:txBody>
      </p:sp>
    </p:spTree>
    <p:extLst>
      <p:ext uri="{BB962C8B-B14F-4D97-AF65-F5344CB8AC3E}">
        <p14:creationId xmlns:p14="http://schemas.microsoft.com/office/powerpoint/2010/main" val="3601331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F4F1FF6-7371-B67B-DA5D-297F05DB9122}"/>
              </a:ext>
            </a:extLst>
          </p:cNvPr>
          <p:cNvSpPr>
            <a:spLocks noGrp="1"/>
          </p:cNvSpPr>
          <p:nvPr>
            <p:ph type="title"/>
          </p:nvPr>
        </p:nvSpPr>
        <p:spPr/>
        <p:txBody>
          <a:bodyPr/>
          <a:lstStyle/>
          <a:p>
            <a:r>
              <a:rPr lang="en-US" dirty="0"/>
              <a:t>Homework 10: Part 1</a:t>
            </a:r>
          </a:p>
        </p:txBody>
      </p:sp>
      <p:sp>
        <p:nvSpPr>
          <p:cNvPr id="6" name="Content Placeholder 5">
            <a:extLst>
              <a:ext uri="{FF2B5EF4-FFF2-40B4-BE49-F238E27FC236}">
                <a16:creationId xmlns:a16="http://schemas.microsoft.com/office/drawing/2014/main" id="{46ABDDDE-A3BB-6D07-4A85-A6E9AA3E2261}"/>
              </a:ext>
            </a:extLst>
          </p:cNvPr>
          <p:cNvSpPr>
            <a:spLocks noGrp="1"/>
          </p:cNvSpPr>
          <p:nvPr>
            <p:ph idx="1"/>
          </p:nvPr>
        </p:nvSpPr>
        <p:spPr/>
        <p:txBody>
          <a:bodyPr>
            <a:normAutofit/>
          </a:bodyPr>
          <a:lstStyle/>
          <a:p>
            <a:r>
              <a:rPr lang="en-US" sz="4000" dirty="0"/>
              <a:t>There are four tasks: </a:t>
            </a:r>
            <a:r>
              <a:rPr lang="en-US" sz="4000" b="1" dirty="0"/>
              <a:t>T1-T4 </a:t>
            </a:r>
          </a:p>
        </p:txBody>
      </p:sp>
    </p:spTree>
    <p:extLst>
      <p:ext uri="{BB962C8B-B14F-4D97-AF65-F5344CB8AC3E}">
        <p14:creationId xmlns:p14="http://schemas.microsoft.com/office/powerpoint/2010/main" val="61796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534</TotalTime>
  <Words>2125</Words>
  <Application>Microsoft Macintosh PowerPoint</Application>
  <PresentationFormat>Widescreen</PresentationFormat>
  <Paragraphs>294</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Aptos Display</vt:lpstr>
      <vt:lpstr>Arial</vt:lpstr>
      <vt:lpstr>Menlo</vt:lpstr>
      <vt:lpstr>Office Theme</vt:lpstr>
      <vt:lpstr>LING/C SC 581:  Advanced Computational Linguistics</vt:lpstr>
      <vt:lpstr>Today's Topic</vt:lpstr>
      <vt:lpstr>Last time</vt:lpstr>
      <vt:lpstr>Recall pickle .dump()/.load()</vt:lpstr>
      <vt:lpstr>Catalog break verb frames</vt:lpstr>
      <vt:lpstr>Catalog break verb frames: step 1</vt:lpstr>
      <vt:lpstr>Catalog break verb frames: step 2</vt:lpstr>
      <vt:lpstr>Catalog break verb frames: step 3</vt:lpstr>
      <vt:lpstr>Homework 10: Part 1</vt:lpstr>
      <vt:lpstr>Homework 10</vt:lpstr>
      <vt:lpstr>Homework 10</vt:lpstr>
      <vt:lpstr>Homework 10</vt:lpstr>
      <vt:lpstr>Homework 10</vt:lpstr>
      <vt:lpstr>Homework 10</vt:lpstr>
      <vt:lpstr>Homework 10</vt:lpstr>
      <vt:lpstr>Homework 10: Part 2</vt:lpstr>
      <vt:lpstr>Homework 10: Part 2</vt:lpstr>
      <vt:lpstr>Homework 10: Part 2</vt:lpstr>
      <vt:lpstr>Homework 10: Part 2</vt:lpstr>
      <vt:lpstr>Homework 10: Part 2</vt:lpstr>
      <vt:lpstr>Homework 10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sandiway@mac.com</dc:creator>
  <cp:lastModifiedBy>sandiway@mac.com</cp:lastModifiedBy>
  <cp:revision>22</cp:revision>
  <cp:lastPrinted>2026-04-05T00:59:36Z</cp:lastPrinted>
  <dcterms:created xsi:type="dcterms:W3CDTF">2026-04-03T18:56:32Z</dcterms:created>
  <dcterms:modified xsi:type="dcterms:W3CDTF">2026-04-05T01:02:22Z</dcterms:modified>
</cp:coreProperties>
</file>