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2" r:id="rId2"/>
    <p:sldId id="331" r:id="rId3"/>
    <p:sldId id="355" r:id="rId4"/>
    <p:sldId id="356" r:id="rId5"/>
    <p:sldId id="358" r:id="rId6"/>
    <p:sldId id="357" r:id="rId7"/>
    <p:sldId id="359" r:id="rId8"/>
    <p:sldId id="257" r:id="rId9"/>
    <p:sldId id="296" r:id="rId10"/>
    <p:sldId id="261" r:id="rId11"/>
    <p:sldId id="268" r:id="rId12"/>
    <p:sldId id="271" r:id="rId13"/>
    <p:sldId id="270" r:id="rId14"/>
    <p:sldId id="269" r:id="rId15"/>
    <p:sldId id="353" r:id="rId16"/>
    <p:sldId id="354" r:id="rId17"/>
    <p:sldId id="297" r:id="rId18"/>
    <p:sldId id="304" r:id="rId19"/>
    <p:sldId id="305" r:id="rId20"/>
    <p:sldId id="258" r:id="rId21"/>
    <p:sldId id="259" r:id="rId22"/>
    <p:sldId id="262" r:id="rId23"/>
    <p:sldId id="360" r:id="rId24"/>
    <p:sldId id="361" r:id="rId25"/>
    <p:sldId id="362" r:id="rId26"/>
    <p:sldId id="366" r:id="rId27"/>
    <p:sldId id="260" r:id="rId28"/>
    <p:sldId id="263" r:id="rId29"/>
    <p:sldId id="264" r:id="rId30"/>
    <p:sldId id="267" r:id="rId31"/>
    <p:sldId id="265" r:id="rId32"/>
    <p:sldId id="266" r:id="rId33"/>
    <p:sldId id="283" r:id="rId34"/>
    <p:sldId id="364" r:id="rId35"/>
    <p:sldId id="363" r:id="rId36"/>
    <p:sldId id="3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1"/>
    <p:restoredTop sz="94658"/>
  </p:normalViewPr>
  <p:slideViewPr>
    <p:cSldViewPr snapToGrid="0">
      <p:cViewPr varScale="1">
        <p:scale>
          <a:sx n="78" d="100"/>
          <a:sy n="78" d="100"/>
        </p:scale>
        <p:origin x="17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D86D-4FE2-BB37-3B90-CCC5A3196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DDC72-4DC4-899F-CF2A-FBE9E946D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49DF-2F42-EE6E-ABAD-1273A3F5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A79DF-C688-DF7A-7B85-A6B8574C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12C9-75ED-2E1F-2C12-A8CB044B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198F-B7A6-F2FF-3964-EFE6BDDE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FC38F-B6DE-2CD4-5EB0-B6DFE478F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D2017-36E3-80A6-1339-8427904C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07D20-6F74-3148-12C4-1F08B1A5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1DF7-0B33-5786-540B-7F1A8C1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1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5BB5B-CDD6-5B5E-5F67-76AF1F064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3B62C-365F-7F89-3812-72E3C3519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ADFF5-D10D-2705-1AC9-A944B202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60FF8-E003-A181-B828-1E8BFA0D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00B06-C3CB-4A2B-1B7D-66D76A90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3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A50F-FFCC-C2CE-FC3D-C90F186E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B7A0-760E-18A6-C4CE-2953385A4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5E9A9-BBE4-6D88-3649-8D5819EC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A3FB-CDEA-B76B-2E06-36B604C7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FC9F-E14A-96F6-B298-3A12E792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C586-6000-4A67-25C2-0A48CA4E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686A-DD6D-9E0C-B60A-6CF84A787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6167B-9F18-3249-183D-6AB98333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C9804-1B93-D5EB-BE29-7F01FB5C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43B02-3947-BBD7-0340-C1DB68D2A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5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6FC0-8208-82EF-E6E3-B7362DD1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F3346-DFEC-1D87-5AEE-EB387E43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64A96-00A6-2EA2-FF0F-E067CF04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2CDB9-1A33-A304-2F2C-0E79E109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8A9B8-8ABE-CCB1-68E3-302B587E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A64DB-1762-64D8-2991-F492CC30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5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F45DE-5C89-3EDB-EA4E-98FB95D3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D925E-E2F7-B8CC-CD31-49FEC2AC2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1ED31-24CA-7BC5-2F87-BAF483D3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D8103-4670-4641-1517-3EBB6E328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ED0F6-874D-B63C-421B-4642325DB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88FF-A650-B3DC-5D13-033C4108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8B57E-C40C-0637-64EB-BF0CED93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C1AA2-C138-3C80-6F2A-86DB1D45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9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1B4E-6100-A53B-A3A0-AB899006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1488F-0CD5-9B3B-3BD9-DA054952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3A809-5DA5-4556-F595-D9C3DE531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DF870-721F-1AF7-7563-C4E2E569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43539-F932-1D40-B1E3-98CD8EA7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16BCB-A083-BC5E-7B05-F187CA45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33D11-135D-0172-F0FD-ACA1086D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0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3DEE-252F-11B6-821A-4F09CB6B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006F7-2A59-538E-AFF4-7D8DD5D8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B5C3A-DC58-5497-97FC-4B65209A5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2056E-B301-9037-BB2E-1C2856DE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1071-A744-0AF2-1F2A-136BDFB0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4F270-CBD6-C239-A0AE-741963C1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0478-78F7-5BEA-7FAF-8485C9A9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58482-EF8E-258B-6D38-DB96A7DD4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3882-0398-AEAD-AE45-8B8232BD4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61398-FB7E-578C-6967-34421AEE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29A8-1E89-E2B2-988A-D5B80146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A0B76-91A9-827B-6934-124F5278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199D9-4F8F-309C-3380-0F7F9A87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E9099-8B1F-7F94-239F-0D4F20DE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30AC-26DB-4DF3-6BF8-39A867AF3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FDD5F-E01A-4E4E-BD92-90416D119BFF}" type="datetimeFigureOut">
              <a:rPr lang="en-US" smtClean="0"/>
              <a:t>4/6/26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4DC02-86DF-19AD-0E85-12B9175C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4C4D5-C5E8-E2DA-F714-F95B60A94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569D0-C0A4-5241-86F5-9A82D28E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1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ltk.org/api/nltk.tree.tre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g.auf.net/lingbuzz/00685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981200"/>
            <a:ext cx="7772400" cy="1752600"/>
          </a:xfrm>
        </p:spPr>
        <p:txBody>
          <a:bodyPr/>
          <a:lstStyle/>
          <a:p>
            <a:r>
              <a:rPr lang="en-US" dirty="0"/>
              <a:t>LING/C SC 581: </a:t>
            </a:r>
            <a:br>
              <a:rPr lang="en-US" dirty="0"/>
            </a:br>
            <a:r>
              <a:rPr lang="en-US" sz="4000" dirty="0"/>
              <a:t>Advanced Computational Linguistics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925956"/>
            <a:ext cx="9144000" cy="1331843"/>
          </a:xfrm>
        </p:spPr>
        <p:txBody>
          <a:bodyPr/>
          <a:lstStyle/>
          <a:p>
            <a:r>
              <a:rPr lang="en-US" dirty="0"/>
              <a:t>Lecture 20</a:t>
            </a:r>
          </a:p>
          <a:p>
            <a:r>
              <a:rPr lang="en-US" dirty="0"/>
              <a:t>Prof. </a:t>
            </a:r>
            <a:r>
              <a:rPr lang="en-US" dirty="0" err="1"/>
              <a:t>Sandiway</a:t>
            </a:r>
            <a:r>
              <a:rPr lang="en-US" dirty="0"/>
              <a:t> Fong</a:t>
            </a:r>
          </a:p>
        </p:txBody>
      </p:sp>
    </p:spTree>
    <p:extLst>
      <p:ext uri="{BB962C8B-B14F-4D97-AF65-F5344CB8AC3E}">
        <p14:creationId xmlns:p14="http://schemas.microsoft.com/office/powerpoint/2010/main" val="155944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12F0-2654-AE57-718E-D437E8FF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senses of </a:t>
            </a:r>
            <a:r>
              <a:rPr lang="en-US" i="1" dirty="0"/>
              <a:t>break</a:t>
            </a:r>
            <a:endParaRPr lang="en-US" dirty="0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7DEC6021-AAA1-BB10-5613-54AB53881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2250" y="2248693"/>
            <a:ext cx="4341022" cy="3928269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4A3D9-448B-9498-64E3-B4E7B0E09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8801"/>
            <a:ext cx="5828270" cy="485620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effectLst/>
              </a:rPr>
              <a:t>"</a:t>
            </a:r>
            <a:r>
              <a:rPr lang="en-US" sz="2600" dirty="0">
                <a:solidFill>
                  <a:schemeClr val="accent1"/>
                </a:solidFill>
                <a:effectLst/>
              </a:rPr>
              <a:t>Except for 13, 17, and 18, these uses are all intransitive</a:t>
            </a:r>
            <a:r>
              <a:rPr lang="en-US" sz="2600" dirty="0">
                <a:effectLst/>
              </a:rPr>
              <a:t>"</a:t>
            </a:r>
            <a:endParaRPr lang="en-US" sz="2600" dirty="0"/>
          </a:p>
          <a:p>
            <a:r>
              <a:rPr lang="en-US" dirty="0"/>
              <a:t>Verb particles:</a:t>
            </a:r>
          </a:p>
          <a:p>
            <a:pPr lvl="1"/>
            <a:r>
              <a:rPr lang="en-US" i="1" dirty="0"/>
              <a:t>off</a:t>
            </a:r>
          </a:p>
          <a:p>
            <a:pPr lvl="1"/>
            <a:r>
              <a:rPr lang="en-US" i="1" dirty="0"/>
              <a:t>out</a:t>
            </a:r>
          </a:p>
          <a:p>
            <a:pPr lvl="1"/>
            <a:r>
              <a:rPr lang="en-US" i="1" dirty="0"/>
              <a:t>down</a:t>
            </a:r>
          </a:p>
          <a:p>
            <a:pPr lvl="1"/>
            <a:r>
              <a:rPr lang="en-US" i="1" dirty="0"/>
              <a:t>free</a:t>
            </a:r>
          </a:p>
          <a:p>
            <a:pPr lvl="1"/>
            <a:r>
              <a:rPr lang="en-US" i="1" dirty="0"/>
              <a:t>even</a:t>
            </a:r>
          </a:p>
          <a:p>
            <a:pPr lvl="1"/>
            <a:r>
              <a:rPr lang="en-US" i="1" dirty="0"/>
              <a:t>forth</a:t>
            </a:r>
          </a:p>
          <a:p>
            <a:r>
              <a:rPr lang="en-US" dirty="0"/>
              <a:t>particle + NP or PP?:</a:t>
            </a:r>
          </a:p>
          <a:p>
            <a:pPr lvl="1"/>
            <a:r>
              <a:rPr lang="en-US" i="1" dirty="0"/>
              <a:t>off the engagement</a:t>
            </a:r>
          </a:p>
          <a:p>
            <a:pPr lvl="1"/>
            <a:r>
              <a:rPr lang="en-US" i="1" dirty="0"/>
              <a:t>out in hives</a:t>
            </a:r>
          </a:p>
          <a:p>
            <a:pPr lvl="1"/>
            <a:r>
              <a:rPr lang="en-US" i="1" dirty="0"/>
              <a:t>into the building</a:t>
            </a:r>
          </a:p>
          <a:p>
            <a:pPr lvl="1"/>
            <a:r>
              <a:rPr lang="en-US" i="1" dirty="0"/>
              <a:t>down the problem/proteins</a:t>
            </a:r>
          </a:p>
          <a:p>
            <a:pPr lvl="1"/>
            <a:r>
              <a:rPr lang="en-US" i="1" dirty="0"/>
              <a:t>to the right</a:t>
            </a:r>
          </a:p>
        </p:txBody>
      </p:sp>
    </p:spTree>
    <p:extLst>
      <p:ext uri="{BB962C8B-B14F-4D97-AF65-F5344CB8AC3E}">
        <p14:creationId xmlns:p14="http://schemas.microsoft.com/office/powerpoint/2010/main" val="390191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FC6B-B7FF-B8B9-54AF-FF0F902B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verb senses of </a:t>
            </a:r>
            <a:r>
              <a:rPr lang="en-US" i="1" dirty="0"/>
              <a:t>break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041908-EC0E-FE39-BFFA-4EFC6CF91C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2087" y="1825625"/>
            <a:ext cx="4493825" cy="4351338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3FCF8CCB-A721-5F64-7F07-C9C9690198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8814" y="1825625"/>
            <a:ext cx="4088372" cy="4351338"/>
          </a:xfrm>
          <a:ln>
            <a:solidFill>
              <a:schemeClr val="tx1"/>
            </a:solidFill>
          </a:ln>
        </p:spPr>
      </p:pic>
      <p:sp>
        <p:nvSpPr>
          <p:cNvPr id="3" name="Right Arrow Callout 2">
            <a:extLst>
              <a:ext uri="{FF2B5EF4-FFF2-40B4-BE49-F238E27FC236}">
                <a16:creationId xmlns:a16="http://schemas.microsoft.com/office/drawing/2014/main" id="{326A6D9E-9C6F-0C0F-F030-5E3641BEA073}"/>
              </a:ext>
            </a:extLst>
          </p:cNvPr>
          <p:cNvSpPr/>
          <p:nvPr/>
        </p:nvSpPr>
        <p:spPr>
          <a:xfrm>
            <a:off x="244549" y="2147777"/>
            <a:ext cx="1180215" cy="1488558"/>
          </a:xfrm>
          <a:prstGeom prst="rightArrow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#2-#5</a:t>
            </a:r>
          </a:p>
        </p:txBody>
      </p:sp>
    </p:spTree>
    <p:extLst>
      <p:ext uri="{BB962C8B-B14F-4D97-AF65-F5344CB8AC3E}">
        <p14:creationId xmlns:p14="http://schemas.microsoft.com/office/powerpoint/2010/main" val="3524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E4D2-FD85-9197-2297-8B626914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verb senses of </a:t>
            </a:r>
            <a:r>
              <a:rPr lang="en-US" i="1" dirty="0"/>
              <a:t>break</a:t>
            </a:r>
            <a:endParaRPr lang="en-US" dirty="0"/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F7129EC-DE07-62B8-C004-1FB3FDF1F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5607" y="1825625"/>
            <a:ext cx="4126785" cy="4351338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C734903C-4F50-953C-D018-254BC2199D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825625"/>
            <a:ext cx="5181600" cy="2895966"/>
          </a:xfrm>
          <a:ln>
            <a:solidFill>
              <a:schemeClr val="tx1"/>
            </a:solidFill>
          </a:ln>
        </p:spPr>
      </p:pic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FD8B7166-E98D-693D-DD02-05A97F2E8F55}"/>
              </a:ext>
            </a:extLst>
          </p:cNvPr>
          <p:cNvSpPr/>
          <p:nvPr/>
        </p:nvSpPr>
        <p:spPr>
          <a:xfrm>
            <a:off x="10643285" y="2492888"/>
            <a:ext cx="1421027" cy="50662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to a whisper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E6BFB54D-BBF2-D455-6719-6C9D5D2512AB}"/>
              </a:ext>
            </a:extLst>
          </p:cNvPr>
          <p:cNvSpPr/>
          <p:nvPr/>
        </p:nvSpPr>
        <p:spPr>
          <a:xfrm>
            <a:off x="10770973" y="2014472"/>
            <a:ext cx="1421027" cy="3985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down a proof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F39B70B7-48E6-4A6C-D36B-D6513B1B103F}"/>
              </a:ext>
            </a:extLst>
          </p:cNvPr>
          <p:cNvSpPr/>
          <p:nvPr/>
        </p:nvSpPr>
        <p:spPr>
          <a:xfrm>
            <a:off x="5203318" y="5748081"/>
            <a:ext cx="1421027" cy="3985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for lunch</a:t>
            </a:r>
          </a:p>
        </p:txBody>
      </p:sp>
      <p:sp>
        <p:nvSpPr>
          <p:cNvPr id="12" name="Left Arrow Callout 11">
            <a:extLst>
              <a:ext uri="{FF2B5EF4-FFF2-40B4-BE49-F238E27FC236}">
                <a16:creationId xmlns:a16="http://schemas.microsoft.com/office/drawing/2014/main" id="{EF2512E2-14CB-F48A-2B6D-E110245E4AA7}"/>
              </a:ext>
            </a:extLst>
          </p:cNvPr>
          <p:cNvSpPr/>
          <p:nvPr/>
        </p:nvSpPr>
        <p:spPr>
          <a:xfrm>
            <a:off x="5278583" y="4729957"/>
            <a:ext cx="2691525" cy="5834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/>
              <a:t>unaccusative</a:t>
            </a:r>
            <a:r>
              <a:rPr lang="en-US" sz="1600" i="1" dirty="0"/>
              <a:t>: subject is affected</a:t>
            </a:r>
          </a:p>
        </p:txBody>
      </p:sp>
    </p:spTree>
    <p:extLst>
      <p:ext uri="{BB962C8B-B14F-4D97-AF65-F5344CB8AC3E}">
        <p14:creationId xmlns:p14="http://schemas.microsoft.com/office/powerpoint/2010/main" val="22497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FC6B-B7FF-B8B9-54AF-FF0F902B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0719" cy="1325563"/>
          </a:xfrm>
        </p:spPr>
        <p:txBody>
          <a:bodyPr/>
          <a:lstStyle/>
          <a:p>
            <a:r>
              <a:rPr lang="en-US" dirty="0"/>
              <a:t>WordNet: senses of </a:t>
            </a:r>
            <a:r>
              <a:rPr lang="en-US" i="1" dirty="0"/>
              <a:t>break out </a:t>
            </a:r>
            <a:r>
              <a:rPr lang="en-US" dirty="0"/>
              <a:t>and</a:t>
            </a:r>
            <a:r>
              <a:rPr lang="en-US" i="1" dirty="0"/>
              <a:t> break down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19A7DA-5CC8-513B-80E6-C4C614290D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825625"/>
            <a:ext cx="5181600" cy="198348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5644958E-154F-3130-904D-1B748E105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733222" cy="396969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580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FC6B-B7FF-B8B9-54AF-FF0F902B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senses of </a:t>
            </a:r>
            <a:r>
              <a:rPr lang="en-US" i="1" dirty="0"/>
              <a:t>break in and break off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95B26965-F627-D67F-C977-CDA34D8E5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09567"/>
            <a:ext cx="5732515" cy="2547784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B401BF8E-879D-F14F-E769-7859AD38F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9270" y="3603591"/>
            <a:ext cx="5817306" cy="207606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12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A1F0-F4D3-C268-E3E6-A123267C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ask ChatGPT  (3.5 &amp; 5 Mini)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1FCF8D-5F8A-95FA-59F9-E91640EC6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synsets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are arranged into hierarchies as well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depends on the </a:t>
            </a:r>
            <a:r>
              <a:rPr lang="en-US" b="1" dirty="0">
                <a:solidFill>
                  <a:schemeClr val="accent1"/>
                </a:solidFill>
              </a:rPr>
              <a:t>semantic field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i="1" dirty="0">
                <a:solidFill>
                  <a:schemeClr val="accent1"/>
                </a:solidFill>
              </a:rPr>
              <a:t>volume, speed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i="1" dirty="0">
                <a:solidFill>
                  <a:schemeClr val="accent1"/>
                </a:solidFill>
              </a:rPr>
              <a:t>intensity of emotion etc.</a:t>
            </a:r>
            <a:endParaRPr lang="en-US" dirty="0"/>
          </a:p>
          <a:p>
            <a:r>
              <a:rPr lang="en-US" dirty="0"/>
              <a:t>break &gt; pulverize &gt; obliterate (</a:t>
            </a:r>
            <a:r>
              <a:rPr lang="en-US" i="1" dirty="0"/>
              <a:t>my intuition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0F0CE-C758-1A1D-FA19-0A5AA7408FEE}"/>
              </a:ext>
            </a:extLst>
          </p:cNvPr>
          <p:cNvSpPr txBox="1"/>
          <p:nvPr/>
        </p:nvSpPr>
        <p:spPr>
          <a:xfrm>
            <a:off x="838200" y="3344376"/>
            <a:ext cx="109126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('pulverize')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('powderize.v.02'),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('demolish.v.01'),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('powderize.v.01')]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('obliterate')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('kill.v.12'),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('obscure.v.05'),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('obliterate.v.03'),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('obliterate.v.04'),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('blotted_out.s.01')]</a:t>
            </a:r>
          </a:p>
        </p:txBody>
      </p:sp>
    </p:spTree>
    <p:extLst>
      <p:ext uri="{BB962C8B-B14F-4D97-AF65-F5344CB8AC3E}">
        <p14:creationId xmlns:p14="http://schemas.microsoft.com/office/powerpoint/2010/main" val="6541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E39AC8-6FA4-6798-DB5B-DE021219B0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80" r="1797"/>
          <a:stretch>
            <a:fillRect/>
          </a:stretch>
        </p:blipFill>
        <p:spPr>
          <a:xfrm>
            <a:off x="2279650" y="2914650"/>
            <a:ext cx="7632700" cy="39433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2942C5-9120-190F-F64B-C10D2CD8E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1813" y="1140133"/>
            <a:ext cx="5181600" cy="284181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D1FC89-C510-60C0-9269-DEC3140DF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10400" y="1140133"/>
            <a:ext cx="5181600" cy="26698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E1DDDB-372A-66BA-0F7D-45FE34A4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&gt; pulverize &gt; obliterate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1F4B66-8F54-5844-D0B5-B64BD2C4C8FC}"/>
              </a:ext>
            </a:extLst>
          </p:cNvPr>
          <p:cNvSpPr txBox="1"/>
          <p:nvPr/>
        </p:nvSpPr>
        <p:spPr>
          <a:xfrm>
            <a:off x="394934" y="4224593"/>
            <a:ext cx="164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limit: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links max.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CD53C-D149-7D28-B01F-33E59AC82BCD}"/>
              </a:ext>
            </a:extLst>
          </p:cNvPr>
          <p:cNvSpPr txBox="1"/>
          <p:nvPr/>
        </p:nvSpPr>
        <p:spPr>
          <a:xfrm>
            <a:off x="299879" y="2096364"/>
            <a:ext cx="107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pulverize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8408D-1AF5-67E1-7E08-445C1D78381B}"/>
              </a:ext>
            </a:extLst>
          </p:cNvPr>
          <p:cNvSpPr txBox="1"/>
          <p:nvPr/>
        </p:nvSpPr>
        <p:spPr>
          <a:xfrm>
            <a:off x="10893451" y="1430057"/>
            <a:ext cx="107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pulverize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DF5A8-B7F7-8D4C-F932-B5F507DD15A7}"/>
              </a:ext>
            </a:extLst>
          </p:cNvPr>
          <p:cNvSpPr txBox="1"/>
          <p:nvPr/>
        </p:nvSpPr>
        <p:spPr>
          <a:xfrm>
            <a:off x="1141197" y="132135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obliterate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C07264-CA9C-DC63-B61F-5D1AC58827D0}"/>
              </a:ext>
            </a:extLst>
          </p:cNvPr>
          <p:cNvSpPr txBox="1"/>
          <p:nvPr/>
        </p:nvSpPr>
        <p:spPr>
          <a:xfrm>
            <a:off x="4654227" y="362528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obliterate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FDF94-2F30-30EE-585E-673BD65CEA30}"/>
              </a:ext>
            </a:extLst>
          </p:cNvPr>
          <p:cNvSpPr txBox="1"/>
          <p:nvPr/>
        </p:nvSpPr>
        <p:spPr>
          <a:xfrm>
            <a:off x="6264618" y="2561038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5AE3FD-19B8-CA37-C771-CC3BBAABC77F}"/>
              </a:ext>
            </a:extLst>
          </p:cNvPr>
          <p:cNvSpPr txBox="1"/>
          <p:nvPr/>
        </p:nvSpPr>
        <p:spPr>
          <a:xfrm>
            <a:off x="10835791" y="3730538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B92B08-C2CC-7603-C4B9-996FB95F9FF2}"/>
              </a:ext>
            </a:extLst>
          </p:cNvPr>
          <p:cNvSpPr txBox="1"/>
          <p:nvPr/>
        </p:nvSpPr>
        <p:spPr>
          <a:xfrm>
            <a:off x="3535554" y="3447417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4130644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C3BF-A969-6A60-B2B6-30E40926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ask ChatGPT  (3.5 &amp; 5 Mini)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6079-4C65-9CB5-8360-49F8B656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i="1" dirty="0">
                <a:solidFill>
                  <a:schemeClr val="accent1"/>
                </a:solidFill>
              </a:rPr>
              <a:t>Does the object still exist after being broken?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5670D4-3171-1539-B642-87A77FAF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86" y="2299974"/>
            <a:ext cx="7866345" cy="2480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FD1B0-6244-7712-CC3C-D992DBBEB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252" y="4392582"/>
            <a:ext cx="7772400" cy="2258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Callout 6">
            <a:extLst>
              <a:ext uri="{FF2B5EF4-FFF2-40B4-BE49-F238E27FC236}">
                <a16:creationId xmlns:a16="http://schemas.microsoft.com/office/drawing/2014/main" id="{8B7B163F-5C30-20C6-CBC6-A87DFEDEF389}"/>
              </a:ext>
            </a:extLst>
          </p:cNvPr>
          <p:cNvSpPr/>
          <p:nvPr/>
        </p:nvSpPr>
        <p:spPr>
          <a:xfrm>
            <a:off x="2229633" y="4910203"/>
            <a:ext cx="1252603" cy="140169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GPT-5 mini</a:t>
            </a:r>
          </a:p>
        </p:txBody>
      </p:sp>
    </p:spTree>
    <p:extLst>
      <p:ext uri="{BB962C8B-B14F-4D97-AF65-F5344CB8AC3E}">
        <p14:creationId xmlns:p14="http://schemas.microsoft.com/office/powerpoint/2010/main" val="30804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C3BF-A969-6A60-B2B6-30E40926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ask ChatGPT (3.5 &amp; 5 Mini)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6079-4C65-9CB5-8360-49F8B656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>
                <a:solidFill>
                  <a:schemeClr val="accent1"/>
                </a:solidFill>
              </a:rPr>
              <a:t>Does the object still exist after being broken?</a:t>
            </a:r>
          </a:p>
          <a:p>
            <a:endParaRPr lang="en-US" dirty="0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B87588F-B442-D7AC-13CC-1390051C0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86" y="2271692"/>
            <a:ext cx="6773311" cy="2129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ECC74-D9DF-B97A-D630-E38B10D7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66" y="4411980"/>
            <a:ext cx="7772400" cy="189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40CA68A5-080B-A34A-879C-2BD39AC1C485}"/>
              </a:ext>
            </a:extLst>
          </p:cNvPr>
          <p:cNvSpPr/>
          <p:nvPr/>
        </p:nvSpPr>
        <p:spPr>
          <a:xfrm>
            <a:off x="2216063" y="4661091"/>
            <a:ext cx="1252603" cy="140169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GPT-5 mini</a:t>
            </a:r>
          </a:p>
        </p:txBody>
      </p:sp>
    </p:spTree>
    <p:extLst>
      <p:ext uri="{BB962C8B-B14F-4D97-AF65-F5344CB8AC3E}">
        <p14:creationId xmlns:p14="http://schemas.microsoft.com/office/powerpoint/2010/main" val="1542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C3BF-A969-6A60-B2B6-30E40926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ask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6079-4C65-9CB5-8360-49F8B656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>
                <a:solidFill>
                  <a:schemeClr val="accent1"/>
                </a:solidFill>
              </a:rPr>
              <a:t>Does the object still exist after being broken?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E91FB7-C997-0D32-17DD-5A9C8A55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87" y="2272200"/>
            <a:ext cx="7232352" cy="231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40D5C2-251C-22A5-BCBF-B45FEBAF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66" y="4330081"/>
            <a:ext cx="7772400" cy="2418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Callout 6">
            <a:extLst>
              <a:ext uri="{FF2B5EF4-FFF2-40B4-BE49-F238E27FC236}">
                <a16:creationId xmlns:a16="http://schemas.microsoft.com/office/drawing/2014/main" id="{1DF9FA3F-48DE-8F5A-3B82-A5777FCB6F62}"/>
              </a:ext>
            </a:extLst>
          </p:cNvPr>
          <p:cNvSpPr/>
          <p:nvPr/>
        </p:nvSpPr>
        <p:spPr>
          <a:xfrm>
            <a:off x="2216063" y="4838590"/>
            <a:ext cx="1252603" cy="1401697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GPT-5 mini</a:t>
            </a:r>
          </a:p>
        </p:txBody>
      </p:sp>
    </p:spTree>
    <p:extLst>
      <p:ext uri="{BB962C8B-B14F-4D97-AF65-F5344CB8AC3E}">
        <p14:creationId xmlns:p14="http://schemas.microsoft.com/office/powerpoint/2010/main" val="11652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EB6E-A8E8-8827-F404-A17E3E08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330B-D5B1-40ED-6EF5-342A9390B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have studied:</a:t>
            </a:r>
          </a:p>
          <a:p>
            <a:pPr lvl="1"/>
            <a:r>
              <a:rPr lang="en-US" sz="2800" b="1" dirty="0"/>
              <a:t>Word senses</a:t>
            </a:r>
            <a:r>
              <a:rPr lang="en-US" sz="2800" dirty="0"/>
              <a:t>: WordNet, Word Embeddings</a:t>
            </a:r>
          </a:p>
          <a:p>
            <a:pPr lvl="1"/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sz="2800" dirty="0"/>
              <a:t>: PTB, also wordnet</a:t>
            </a:r>
          </a:p>
          <a:p>
            <a:pPr lvl="1"/>
            <a:r>
              <a:rPr lang="en-US" sz="2800" b="1" dirty="0"/>
              <a:t>Parsers</a:t>
            </a:r>
            <a:r>
              <a:rPr lang="en-US" sz="2800" dirty="0"/>
              <a:t>: dependency and constituency-based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200" i="1" dirty="0">
                <a:solidFill>
                  <a:schemeClr val="accent1"/>
                </a:solidFill>
              </a:rPr>
              <a:t>Putting things together …</a:t>
            </a:r>
          </a:p>
          <a:p>
            <a:r>
              <a:rPr lang="en-US" sz="3200" dirty="0"/>
              <a:t>Case study: </a:t>
            </a:r>
          </a:p>
          <a:p>
            <a:pPr lvl="1"/>
            <a:r>
              <a:rPr lang="en-US" sz="2800" dirty="0"/>
              <a:t>verb frames of </a:t>
            </a:r>
            <a:r>
              <a:rPr lang="en-US" sz="2800" i="1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2222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EF57-69A7-0C10-8D70-FAD1AD57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 </a:t>
            </a:r>
            <a:r>
              <a:rPr lang="en-US" dirty="0" err="1"/>
              <a:t>ptb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50C4C-9285-866C-85AA-6D43ED654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4785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Recall we installed this a while ago: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</a:t>
            </a:r>
            <a:endParaRPr lang="en-US" sz="1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type(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&lt;class 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nltk.corpus.util.LazyCorpusLoader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'&gt;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ptb.fileids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['BROWN/CF/CF01.MRG','BROWN/CF/CF02.MRG', … ,'WSJ/24/WSJ_2453.MRG','WSJ/24/WSJ_2454.MRG']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ptb.fileids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2504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ptb.parsed_sents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73451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ptb.words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1740895</a:t>
            </a:r>
            <a:endParaRPr lang="en-US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5647-C8D2-1436-E3CB-54EA9E56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 </a:t>
            </a:r>
            <a:r>
              <a:rPr lang="en-US" dirty="0" err="1"/>
              <a:t>ptb.parsed_sents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A480-9020-5B7E-534A-375715049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404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nltk</a:t>
            </a:r>
            <a:r>
              <a:rPr lang="en-US" dirty="0"/>
              <a:t> Tree objects:</a:t>
            </a:r>
          </a:p>
          <a:p>
            <a:pPr lvl="1"/>
            <a:r>
              <a:rPr lang="en-US" dirty="0">
                <a:hlinkClick r:id="rId2"/>
              </a:rPr>
              <a:t>https://www.nltk.org/api/nltk.tree.tree.html</a:t>
            </a:r>
            <a:endParaRPr lang="en-US" dirty="0"/>
          </a:p>
          <a:p>
            <a:r>
              <a:rPr lang="en-US" dirty="0"/>
              <a:t>Tree printing: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pretty_print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	</a:t>
            </a:r>
            <a:r>
              <a:rPr lang="en-US" sz="2000" dirty="0">
                <a:solidFill>
                  <a:srgbClr val="000000"/>
                </a:solidFill>
                <a:effectLst/>
              </a:rPr>
              <a:t>ascii graphics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pprint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		</a:t>
            </a:r>
            <a:r>
              <a:rPr lang="en-US" sz="2000" dirty="0">
                <a:solidFill>
                  <a:srgbClr val="000000"/>
                </a:solidFill>
                <a:effectLst/>
              </a:rPr>
              <a:t>parentheses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draw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		</a:t>
            </a:r>
            <a:r>
              <a:rPr lang="en-US" sz="2000" dirty="0">
                <a:solidFill>
                  <a:srgbClr val="000000"/>
                </a:solidFill>
                <a:effectLst/>
              </a:rPr>
              <a:t>window</a:t>
            </a:r>
            <a:endParaRPr lang="en-US" sz="2000" dirty="0"/>
          </a:p>
          <a:p>
            <a:r>
              <a:rPr lang="en-US" dirty="0"/>
              <a:t>Recall Tree objects are recursively defined. Given a </a:t>
            </a:r>
            <a:r>
              <a:rPr lang="en-US" dirty="0" err="1"/>
              <a:t>nltk</a:t>
            </a:r>
            <a:r>
              <a:rPr lang="en-US" dirty="0"/>
              <a:t> tree t: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label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		</a:t>
            </a:r>
            <a:r>
              <a:rPr lang="en-US" sz="2000" dirty="0">
                <a:solidFill>
                  <a:srgbClr val="000000"/>
                </a:solidFill>
                <a:effectLst/>
              </a:rPr>
              <a:t>category label of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(t)			</a:t>
            </a:r>
            <a:r>
              <a:rPr lang="en-US" sz="2000" dirty="0">
                <a:solidFill>
                  <a:srgbClr val="000000"/>
                </a:solidFill>
                <a:effectLst/>
              </a:rPr>
              <a:t>number of children of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t[</a:t>
            </a: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]			</a:t>
            </a: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</a:rPr>
              <a:t>i</a:t>
            </a:r>
            <a:r>
              <a:rPr lang="en-US" sz="2000" dirty="0" err="1">
                <a:solidFill>
                  <a:srgbClr val="000000"/>
                </a:solidFill>
              </a:rPr>
              <a:t>th</a:t>
            </a:r>
            <a:r>
              <a:rPr lang="en-US" sz="2000" dirty="0">
                <a:solidFill>
                  <a:srgbClr val="000000"/>
                </a:solidFill>
              </a:rPr>
              <a:t> child of 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, could be 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</a:t>
            </a:r>
            <a:r>
              <a:rPr lang="en-US" sz="2000" dirty="0">
                <a:solidFill>
                  <a:srgbClr val="000000"/>
                </a:solidFill>
              </a:rPr>
              <a:t> or string: </a:t>
            </a:r>
            <a:r>
              <a:rPr lang="en-US" sz="19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isinstance</a:t>
            </a:r>
            <a:r>
              <a:rPr lang="en-US" sz="19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(t[</a:t>
            </a:r>
            <a:r>
              <a:rPr lang="en-US" sz="19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9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],str)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subtrees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		</a:t>
            </a:r>
            <a:r>
              <a:rPr lang="en-US" sz="2000" dirty="0">
                <a:solidFill>
                  <a:srgbClr val="000000"/>
                </a:solidFill>
                <a:effectLst/>
              </a:rPr>
              <a:t>all possible subtrees in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pos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sz="2000" dirty="0">
                <a:solidFill>
                  <a:srgbClr val="000000"/>
                </a:solidFill>
                <a:effectLst/>
              </a:rPr>
              <a:t> 			list of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postag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effectLst/>
              </a:rPr>
              <a:t> in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7149D-8988-3EA0-6DE5-2E9BFDD7B729}"/>
              </a:ext>
            </a:extLst>
          </p:cNvPr>
          <p:cNvSpPr txBox="1"/>
          <p:nvPr/>
        </p:nvSpPr>
        <p:spPr>
          <a:xfrm>
            <a:off x="6557076" y="3013501"/>
            <a:ext cx="525517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Note: Stanza Tree objects are different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000" i="1" dirty="0"/>
              <a:t>more on this next time …</a:t>
            </a:r>
            <a:endParaRPr lang="en-US" sz="2400" i="1" dirty="0"/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F0F6A082-4339-EB4A-9846-889AB146E83D}"/>
              </a:ext>
            </a:extLst>
          </p:cNvPr>
          <p:cNvSpPr/>
          <p:nvPr/>
        </p:nvSpPr>
        <p:spPr>
          <a:xfrm>
            <a:off x="7788164" y="5412828"/>
            <a:ext cx="2638098" cy="46984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34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be using this one first</a:t>
            </a:r>
          </a:p>
        </p:txBody>
      </p:sp>
    </p:spTree>
    <p:extLst>
      <p:ext uri="{BB962C8B-B14F-4D97-AF65-F5344CB8AC3E}">
        <p14:creationId xmlns:p14="http://schemas.microsoft.com/office/powerpoint/2010/main" val="37351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92FF-C9BB-AE8A-8C11-C9F841A3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28757-5707-81E4-E9E7-BDDA23F0884F}"/>
              </a:ext>
            </a:extLst>
          </p:cNvPr>
          <p:cNvSpPr txBox="1"/>
          <p:nvPr/>
        </p:nvSpPr>
        <p:spPr>
          <a:xfrm>
            <a:off x="969072" y="178502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break.py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C5D5FA-DF5C-546A-237E-8699C8EB7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500" y="2280444"/>
            <a:ext cx="9779000" cy="344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743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C195-7269-9CBD-080A-751CDED7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F4844-B851-F372-32DE-8A81D52CB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break.py</a:t>
            </a:r>
            <a:endParaRPr lang="en-US" sz="2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break_trees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244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Let's write Python code to show the phrases in which </a:t>
            </a:r>
            <a:r>
              <a:rPr lang="en-US" sz="3200" i="1" dirty="0">
                <a:solidFill>
                  <a:schemeClr val="accent1"/>
                </a:solidFill>
              </a:rPr>
              <a:t>break</a:t>
            </a:r>
            <a:r>
              <a:rPr lang="en-US" sz="3200" dirty="0">
                <a:solidFill>
                  <a:schemeClr val="accent1"/>
                </a:solidFill>
              </a:rPr>
              <a:t> appears!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839D00D-254A-A08E-8178-56E41F45FA13}"/>
              </a:ext>
            </a:extLst>
          </p:cNvPr>
          <p:cNvSpPr/>
          <p:nvPr/>
        </p:nvSpPr>
        <p:spPr>
          <a:xfrm>
            <a:off x="5216577" y="1690688"/>
            <a:ext cx="4017364" cy="64777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03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run code, drop into interpreter</a:t>
            </a:r>
          </a:p>
        </p:txBody>
      </p:sp>
    </p:spTree>
    <p:extLst>
      <p:ext uri="{BB962C8B-B14F-4D97-AF65-F5344CB8AC3E}">
        <p14:creationId xmlns:p14="http://schemas.microsoft.com/office/powerpoint/2010/main" val="32141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E116-4AEB-32F2-CB97-259D1A04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Programming: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96F7-D727-BA45-10B0-AD214EF3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9021" cy="466725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Idea</a:t>
            </a:r>
            <a:r>
              <a:rPr lang="en-US" sz="3200" dirty="0"/>
              <a:t>: 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nltk</a:t>
            </a:r>
            <a:r>
              <a:rPr lang="en-US" dirty="0"/>
              <a:t>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</a:t>
            </a:r>
            <a:r>
              <a:rPr lang="en-US" dirty="0"/>
              <a:t> methods to drill down until</a:t>
            </a:r>
          </a:p>
          <a:p>
            <a:pPr lvl="1"/>
            <a:r>
              <a:rPr lang="en-US" dirty="0"/>
              <a:t>find phrase that immediately dominates a node with pos tag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VB*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/>
              <a:t>node must immediately dominate (a form of) </a:t>
            </a:r>
            <a:r>
              <a:rPr lang="en-US" i="1" dirty="0"/>
              <a:t>break </a:t>
            </a:r>
            <a:r>
              <a:rPr lang="en-US" dirty="0">
                <a:solidFill>
                  <a:prstClr val="black"/>
                </a:solidFill>
              </a:rPr>
              <a:t>in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verbforms</a:t>
            </a:r>
            <a:endParaRPr lang="en-US" i="1" dirty="0"/>
          </a:p>
          <a:p>
            <a:r>
              <a:rPr lang="en-US" b="1" dirty="0"/>
              <a:t>Code sketch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loop over all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break_trees</a:t>
            </a:r>
            <a:r>
              <a:rPr lang="en-US" dirty="0"/>
              <a:t> (from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break.py</a:t>
            </a:r>
            <a:r>
              <a:rPr lang="en-US" dirty="0"/>
              <a:t>)</a:t>
            </a:r>
          </a:p>
          <a:p>
            <a:pPr lvl="2"/>
            <a:r>
              <a:rPr lang="en-US" sz="2400" dirty="0"/>
              <a:t>loop over each subtree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3"/>
            <a:r>
              <a:rPr lang="en-US" sz="2400" dirty="0"/>
              <a:t>if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</a:t>
            </a:r>
            <a:r>
              <a:rPr lang="en-US" sz="2400" dirty="0"/>
              <a:t> not a string </a:t>
            </a:r>
          </a:p>
          <a:p>
            <a:pPr lvl="4"/>
            <a:r>
              <a:rPr lang="en-US" sz="2400" dirty="0"/>
              <a:t>loop over each child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stc</a:t>
            </a:r>
            <a:r>
              <a:rPr lang="en-US" sz="2400" dirty="0"/>
              <a:t> of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</a:t>
            </a:r>
            <a:endParaRPr lang="en-US" sz="2400" dirty="0"/>
          </a:p>
          <a:p>
            <a:pPr lvl="5"/>
            <a:r>
              <a:rPr lang="en-US" sz="2400" dirty="0"/>
              <a:t>if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stc</a:t>
            </a:r>
            <a:r>
              <a:rPr lang="en-US" sz="2400" dirty="0"/>
              <a:t> not a string </a:t>
            </a:r>
          </a:p>
          <a:p>
            <a:pPr lvl="6"/>
            <a:r>
              <a:rPr lang="en-US" sz="2400" dirty="0"/>
              <a:t>if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stc</a:t>
            </a:r>
            <a:r>
              <a:rPr lang="en-US" sz="2400" dirty="0"/>
              <a:t> has pos tag 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VB*</a:t>
            </a:r>
            <a:r>
              <a:rPr lang="en-US" sz="2400" dirty="0"/>
              <a:t>  and 0</a:t>
            </a:r>
            <a:r>
              <a:rPr lang="en-US" sz="2400" baseline="30000" dirty="0"/>
              <a:t>th</a:t>
            </a:r>
            <a:r>
              <a:rPr lang="en-US" sz="2400" dirty="0"/>
              <a:t> child of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stc</a:t>
            </a:r>
            <a:r>
              <a:rPr lang="en-US" sz="2400" dirty="0"/>
              <a:t> in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verbforms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7"/>
            <a:r>
              <a:rPr lang="en-US" sz="2400" dirty="0"/>
              <a:t>print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91B5A-E9A3-30E8-B2C0-B8A984AC4DBC}"/>
              </a:ext>
            </a:extLst>
          </p:cNvPr>
          <p:cNvSpPr txBox="1"/>
          <p:nvPr/>
        </p:nvSpPr>
        <p:spPr>
          <a:xfrm>
            <a:off x="5927835" y="4233069"/>
            <a:ext cx="463506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enlo" panose="020B0609030804020204" pitchFamily="49" charset="0"/>
              </a:rPr>
              <a:t>t</a:t>
            </a:r>
            <a:r>
              <a:rPr lang="en-US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.subtrees</a:t>
            </a:r>
            <a:r>
              <a:rPr lang="en-US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()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</a:rPr>
              <a:t>all possible subtrees in</a:t>
            </a:r>
            <a:r>
              <a:rPr lang="en-US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48797-F87A-990F-B526-835E12D67D3C}"/>
              </a:ext>
            </a:extLst>
          </p:cNvPr>
          <p:cNvSpPr txBox="1"/>
          <p:nvPr/>
        </p:nvSpPr>
        <p:spPr>
          <a:xfrm>
            <a:off x="6994392" y="4737338"/>
            <a:ext cx="4635062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t[</a:t>
            </a:r>
            <a:r>
              <a:rPr lang="en-US" dirty="0" err="1">
                <a:solidFill>
                  <a:schemeClr val="bg1"/>
                </a:solidFill>
                <a:latin typeface="Menlo" panose="020B0609030804020204" pitchFamily="49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] 	</a:t>
            </a:r>
            <a:r>
              <a:rPr lang="en-US" dirty="0" err="1">
                <a:solidFill>
                  <a:schemeClr val="bg1"/>
                </a:solidFill>
                <a:latin typeface="Menlo" panose="020B0609030804020204" pitchFamily="49" charset="0"/>
              </a:rPr>
              <a:t>i</a:t>
            </a:r>
            <a:r>
              <a:rPr lang="en-US" dirty="0" err="1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child of 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,  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</a:t>
            </a:r>
            <a:r>
              <a:rPr lang="en-US" dirty="0">
                <a:solidFill>
                  <a:schemeClr val="bg1"/>
                </a:solidFill>
              </a:rPr>
              <a:t> or string</a:t>
            </a:r>
          </a:p>
          <a:p>
            <a:r>
              <a:rPr lang="en-US" dirty="0" err="1">
                <a:solidFill>
                  <a:schemeClr val="bg1"/>
                </a:solidFill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(t)	</a:t>
            </a:r>
            <a:r>
              <a:rPr lang="en-US" dirty="0">
                <a:solidFill>
                  <a:schemeClr val="bg1"/>
                </a:solidFill>
              </a:rPr>
              <a:t>number of children of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</a:rPr>
              <a:t> 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isinstance</a:t>
            </a:r>
            <a:r>
              <a:rPr lang="en-US" sz="16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(t[</a:t>
            </a:r>
            <a:r>
              <a:rPr lang="en-US" sz="16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6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],str)</a:t>
            </a:r>
            <a:endParaRPr lang="en-US" sz="1600" dirty="0">
              <a:solidFill>
                <a:schemeClr val="bg1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CA3A-20B2-7637-3520-E440F87A5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0B7A-DAAA-A04A-7448-9C0DA50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Programming: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B0B8B-A6B9-529F-340F-3EF85305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7" y="2011679"/>
            <a:ext cx="11490075" cy="4481195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(NP (DT a) (JJ certain) (VBN broken) (NN relic))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(NP (VBN broken) (NNS bridges))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(NP (DT the) (VBN broken) (NN railroad))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 break) (ADVP (IN through)) (SBAR-LOC (WHADVP-2 (WRB where)) (S (NP-SBJ (NP (DT some) (NN feature)) (PP (IN of) (NP (DT the) (NN winter) (NN landscape)))) (VP (MD would) (VP (VB be) (ADJP-PRD (JJ recognizable)) (ADVP-LOC (-NONE- *T*-2)))))))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(NP (DT the) (NN language) (NN barrier)))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(VBN broken) (PP (IN with) (NP (PRP$ his) (NNS parents))) (SBAR-PRP (IN in) (NN order) (S (NP-SBJ (-NONE- *-3)) (VP (TO to) (VP (VB keep) (NP (NP (NP (DT the) (NN company)) (SBAR (WHNP-2 (-NONE- 0)) (S (NP-SBJ (PRP he)) (VP (VBD preferred) (NP (-NONE- *T*-2)))))) (: --) (NP (NNS pimps) (, ,) (NNS panders) (CC and) (NNS whores))))))))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(PRT (RP down)) (PP (IN into) (NP (DT a) (JJ general) (, ,) (JJ wordy) (NN argument))))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(PRT (RP up)))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(VBG breaking) (NP (DT the) (JJ thick) (NN sod)))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 break) (PRT (RP up)) (NP (NP (DT the) (NN whole)) (PP (IN of) (NP (DT that) (JJ unfortunate) (NN establishment)))))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 break) (NP (-NONE- *T*-2)))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(VBP break))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(VBG breaking) (, ,) (SBAR-ADV (IN as) (S (NP-SBJ (JJ rigid) (NN surface) (NNS rocks)) (VP (VBP do)))))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(PRT (RP out)))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(PP (PP (IN into) (NP (DT a) (NN trot))) (CONJP (CC and) (RB then)) (PP (IN into) (NP (DT a) (NN run)))))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(VBD broke) (PRT (RP up)) (NP (NP (DT the) (NN timing)) (PP (IN of) (NP (DT the) (JJ entire) (NN enemy) (NN attack)))))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(VP (VBN broken) (NP (-NONE- *-3)) (PP (IN for) (NP (NP (DT the) (NN superintendent) (POS 's)) (NN home))))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47378-5030-A2DA-7EE5-618AABDF874B}"/>
              </a:ext>
            </a:extLst>
          </p:cNvPr>
          <p:cNvSpPr txBox="1"/>
          <p:nvPr/>
        </p:nvSpPr>
        <p:spPr>
          <a:xfrm>
            <a:off x="4829909" y="1550014"/>
            <a:ext cx="4581378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Code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note</a:t>
            </a:r>
            <a:r>
              <a:rPr lang="en-US" dirty="0"/>
              <a:t>: </a:t>
            </a:r>
            <a:r>
              <a:rPr lang="en-US" i="1" dirty="0"/>
              <a:t>instead of printing, we could accumulate these subtrees into a list</a:t>
            </a:r>
          </a:p>
        </p:txBody>
      </p:sp>
    </p:spTree>
    <p:extLst>
      <p:ext uri="{BB962C8B-B14F-4D97-AF65-F5344CB8AC3E}">
        <p14:creationId xmlns:p14="http://schemas.microsoft.com/office/powerpoint/2010/main" val="12170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3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E442C0-66C8-4A29-4B6B-BDBE8132F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226" y="595993"/>
            <a:ext cx="9326774" cy="5666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34F59-92EC-FE59-7648-7116B5AE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37" y="207436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Whiteboard</a:t>
            </a:r>
          </a:p>
        </p:txBody>
      </p:sp>
    </p:spTree>
    <p:extLst>
      <p:ext uri="{BB962C8B-B14F-4D97-AF65-F5344CB8AC3E}">
        <p14:creationId xmlns:p14="http://schemas.microsoft.com/office/powerpoint/2010/main" val="411672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BFF0-3029-EB81-1FA9-B7CD514D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6B7A8-87CE-F463-D5DA-88788F12C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61811"/>
          </a:xfrm>
        </p:spPr>
        <p:txBody>
          <a:bodyPr/>
          <a:lstStyle/>
          <a:p>
            <a:r>
              <a:rPr lang="en-US" dirty="0"/>
              <a:t>Could draw all trees of course: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break_trees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[0].draw()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4F2A6EB1-BD9F-E92D-1083-3AC5BBA8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70" y="2787436"/>
            <a:ext cx="3784600" cy="187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335F4E7-B75B-064E-A98F-1360E591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00" y="2787436"/>
            <a:ext cx="1346200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6CBA383-07D0-0B23-4953-A87B449B7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630" y="2756544"/>
            <a:ext cx="1803400" cy="1054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6A84A7-DEC7-EC17-0E36-93B04B5D43F0}"/>
              </a:ext>
            </a:extLst>
          </p:cNvPr>
          <p:cNvSpPr txBox="1"/>
          <p:nvPr/>
        </p:nvSpPr>
        <p:spPr>
          <a:xfrm>
            <a:off x="5296700" y="2311678"/>
            <a:ext cx="42370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adjectival modification with VBN </a:t>
            </a:r>
            <a:r>
              <a:rPr lang="en-US" i="1" dirty="0"/>
              <a:t>broken</a:t>
            </a:r>
          </a:p>
        </p:txBody>
      </p:sp>
      <p:pic>
        <p:nvPicPr>
          <p:cNvPr id="4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C7EB1D40-DFCD-7033-E67D-0F7CDC59C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700" y="4070565"/>
            <a:ext cx="41275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5DD7D-0F8D-D2EE-D5C0-6ED942B82DB3}"/>
              </a:ext>
            </a:extLst>
          </p:cNvPr>
          <p:cNvSpPr txBox="1"/>
          <p:nvPr/>
        </p:nvSpPr>
        <p:spPr>
          <a:xfrm>
            <a:off x="9564930" y="4063552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</a:t>
            </a:r>
            <a:r>
              <a:rPr lang="en-US" sz="2400" dirty="0"/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22570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2179-6B2D-C55D-1C09-957E1E40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34A426C-EEA4-86A5-E582-A2F3176AC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2644797"/>
            <a:ext cx="9398000" cy="345440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A8723-5E37-BD1E-21A8-931E8EFCAA76}"/>
              </a:ext>
            </a:extLst>
          </p:cNvPr>
          <p:cNvSpPr txBox="1"/>
          <p:nvPr/>
        </p:nvSpPr>
        <p:spPr>
          <a:xfrm>
            <a:off x="1397000" y="2150075"/>
            <a:ext cx="286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through/</a:t>
            </a:r>
            <a:r>
              <a:rPr lang="en-US" sz="2400" dirty="0"/>
              <a:t>ADVP</a:t>
            </a:r>
          </a:p>
        </p:txBody>
      </p:sp>
    </p:spTree>
    <p:extLst>
      <p:ext uri="{BB962C8B-B14F-4D97-AF65-F5344CB8AC3E}">
        <p14:creationId xmlns:p14="http://schemas.microsoft.com/office/powerpoint/2010/main" val="1134355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4A7C-B468-4A6A-75FA-B04C05C3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4B8A7CD-5846-122A-FC2C-EF8A98A00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3350" y="2496344"/>
            <a:ext cx="4559300" cy="3009900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83E632-ED22-98E4-ECD1-DDC178C29F12}"/>
              </a:ext>
            </a:extLst>
          </p:cNvPr>
          <p:cNvSpPr txBox="1"/>
          <p:nvPr/>
        </p:nvSpPr>
        <p:spPr>
          <a:xfrm>
            <a:off x="6483350" y="2067563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</a:t>
            </a:r>
            <a:r>
              <a:rPr lang="en-US" sz="2400" dirty="0"/>
              <a:t>PP[</a:t>
            </a:r>
            <a:r>
              <a:rPr lang="en-US" sz="2400" i="1" dirty="0"/>
              <a:t>with</a:t>
            </a:r>
            <a:r>
              <a:rPr lang="en-US" sz="2400" dirty="0"/>
              <a:t>]</a:t>
            </a:r>
          </a:p>
        </p:txBody>
      </p:sp>
      <p:pic>
        <p:nvPicPr>
          <p:cNvPr id="12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9446D14-2D28-1510-C23E-531EC1E99C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9350" y="2496344"/>
            <a:ext cx="2800046" cy="2070867"/>
          </a:xfr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D5CFED-426F-9B32-A747-FC2ED165A14F}"/>
              </a:ext>
            </a:extLst>
          </p:cNvPr>
          <p:cNvSpPr txBox="1"/>
          <p:nvPr/>
        </p:nvSpPr>
        <p:spPr>
          <a:xfrm>
            <a:off x="1149350" y="2034679"/>
            <a:ext cx="187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</a:t>
            </a:r>
            <a:r>
              <a:rPr lang="en-US" sz="2400" dirty="0"/>
              <a:t>up/PRT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E7CC88D-F8B7-2EB2-8C4F-D4D7A6E24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1165"/>
              </p:ext>
            </p:extLst>
          </p:nvPr>
        </p:nvGraphicFramePr>
        <p:xfrm>
          <a:off x="1079949" y="4716456"/>
          <a:ext cx="2757616" cy="312420"/>
        </p:xfrm>
        <a:graphic>
          <a:graphicData uri="http://schemas.openxmlformats.org/drawingml/2006/table">
            <a:tbl>
              <a:tblPr/>
              <a:tblGrid>
                <a:gridCol w="1378808">
                  <a:extLst>
                    <a:ext uri="{9D8B030D-6E8A-4147-A177-3AD203B41FA5}">
                      <a16:colId xmlns:a16="http://schemas.microsoft.com/office/drawing/2014/main" val="1683465469"/>
                    </a:ext>
                  </a:extLst>
                </a:gridCol>
                <a:gridCol w="1378808">
                  <a:extLst>
                    <a:ext uri="{9D8B030D-6E8A-4147-A177-3AD203B41FA5}">
                      <a16:colId xmlns:a16="http://schemas.microsoft.com/office/drawing/2014/main" val="2159878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RP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39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770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A878CF-B683-6CDE-9240-C8B3A52E4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877" y="500063"/>
            <a:ext cx="9089186" cy="6075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D4D4D3-2397-8D97-CAF3-02C18AC3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0CB11-9DCA-5B6D-44DC-A10C357F65A8}"/>
              </a:ext>
            </a:extLst>
          </p:cNvPr>
          <p:cNvSpPr txBox="1"/>
          <p:nvPr/>
        </p:nvSpPr>
        <p:spPr>
          <a:xfrm>
            <a:off x="838200" y="1825737"/>
            <a:ext cx="59210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i="1" dirty="0"/>
              <a:t>recently introduced</a:t>
            </a:r>
            <a:r>
              <a:rPr lang="en-US" sz="2800" dirty="0"/>
              <a:t>) bug in my code: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edge labels were improperly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85119-E13C-0B16-2D8D-D6E733C4928E}"/>
              </a:ext>
            </a:extLst>
          </p:cNvPr>
          <p:cNvSpPr txBox="1"/>
          <p:nvPr/>
        </p:nvSpPr>
        <p:spPr>
          <a:xfrm>
            <a:off x="1090782" y="3321269"/>
            <a:ext cx="350018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Demo: 2D </a:t>
            </a:r>
            <a:r>
              <a:rPr lang="en-US" sz="3600" i="1" dirty="0"/>
              <a:t>vs</a:t>
            </a:r>
            <a:r>
              <a:rPr lang="en-US" sz="3600" dirty="0"/>
              <a:t>. 3D</a:t>
            </a:r>
          </a:p>
        </p:txBody>
      </p:sp>
    </p:spTree>
    <p:extLst>
      <p:ext uri="{BB962C8B-B14F-4D97-AF65-F5344CB8AC3E}">
        <p14:creationId xmlns:p14="http://schemas.microsoft.com/office/powerpoint/2010/main" val="27967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1FEF-0E00-96D0-AC65-16C5FD67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pic>
        <p:nvPicPr>
          <p:cNvPr id="10" name="Content Placeholder 9" descr="Diagram, schematic&#10;&#10;Description automatically generated">
            <a:extLst>
              <a:ext uri="{FF2B5EF4-FFF2-40B4-BE49-F238E27FC236}">
                <a16:creationId xmlns:a16="http://schemas.microsoft.com/office/drawing/2014/main" id="{3A8EFBB3-256E-4A30-1FA4-7E52D76B8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385646"/>
            <a:ext cx="8139100" cy="4003912"/>
          </a:xfr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8E9669-AC27-E73D-F562-59C41E0FBBF3}"/>
              </a:ext>
            </a:extLst>
          </p:cNvPr>
          <p:cNvSpPr txBox="1"/>
          <p:nvPr/>
        </p:nvSpPr>
        <p:spPr>
          <a:xfrm>
            <a:off x="1004900" y="1924773"/>
            <a:ext cx="229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up/</a:t>
            </a:r>
            <a:r>
              <a:rPr lang="en-US" sz="2400" dirty="0"/>
              <a:t>PRT NP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0A62714-2E94-C6E6-96FA-F98B48F28319}"/>
              </a:ext>
            </a:extLst>
          </p:cNvPr>
          <p:cNvGraphicFramePr>
            <a:graphicFrameLocks noGrp="1"/>
          </p:cNvGraphicFramePr>
          <p:nvPr/>
        </p:nvGraphicFramePr>
        <p:xfrm>
          <a:off x="1004900" y="2464313"/>
          <a:ext cx="1633152" cy="312420"/>
        </p:xfrm>
        <a:graphic>
          <a:graphicData uri="http://schemas.openxmlformats.org/drawingml/2006/table">
            <a:tbl>
              <a:tblPr/>
              <a:tblGrid>
                <a:gridCol w="816576">
                  <a:extLst>
                    <a:ext uri="{9D8B030D-6E8A-4147-A177-3AD203B41FA5}">
                      <a16:colId xmlns:a16="http://schemas.microsoft.com/office/drawing/2014/main" val="1683465469"/>
                    </a:ext>
                  </a:extLst>
                </a:gridCol>
                <a:gridCol w="816576">
                  <a:extLst>
                    <a:ext uri="{9D8B030D-6E8A-4147-A177-3AD203B41FA5}">
                      <a16:colId xmlns:a16="http://schemas.microsoft.com/office/drawing/2014/main" val="2159878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RP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39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446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1FEF-0E00-96D0-AC65-16C5FD67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pic>
        <p:nvPicPr>
          <p:cNvPr id="7" name="Content Placeholder 6" descr="Diagram, line chart&#10;&#10;Description automatically generated">
            <a:extLst>
              <a:ext uri="{FF2B5EF4-FFF2-40B4-BE49-F238E27FC236}">
                <a16:creationId xmlns:a16="http://schemas.microsoft.com/office/drawing/2014/main" id="{2EA7D3CD-546D-086C-EBC1-E900F4040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088" y="2834277"/>
            <a:ext cx="8405823" cy="2775357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B7B92-834F-6F71-FE9D-A69A906CEE32}"/>
              </a:ext>
            </a:extLst>
          </p:cNvPr>
          <p:cNvSpPr txBox="1"/>
          <p:nvPr/>
        </p:nvSpPr>
        <p:spPr>
          <a:xfrm>
            <a:off x="1893088" y="2265271"/>
            <a:ext cx="330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down/</a:t>
            </a:r>
            <a:r>
              <a:rPr lang="en-US" sz="2400" dirty="0"/>
              <a:t>PRT PP[</a:t>
            </a:r>
            <a:r>
              <a:rPr lang="en-US" sz="2400" i="1" dirty="0"/>
              <a:t>into</a:t>
            </a:r>
            <a:r>
              <a:rPr lang="en-US" sz="2400" dirty="0"/>
              <a:t>]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17E8232-E08D-3DD5-C194-4AD2679FD3A3}"/>
              </a:ext>
            </a:extLst>
          </p:cNvPr>
          <p:cNvGraphicFramePr>
            <a:graphicFrameLocks noGrp="1"/>
          </p:cNvGraphicFramePr>
          <p:nvPr/>
        </p:nvGraphicFramePr>
        <p:xfrm>
          <a:off x="1893088" y="5716975"/>
          <a:ext cx="2757616" cy="312420"/>
        </p:xfrm>
        <a:graphic>
          <a:graphicData uri="http://schemas.openxmlformats.org/drawingml/2006/table">
            <a:tbl>
              <a:tblPr/>
              <a:tblGrid>
                <a:gridCol w="1378808">
                  <a:extLst>
                    <a:ext uri="{9D8B030D-6E8A-4147-A177-3AD203B41FA5}">
                      <a16:colId xmlns:a16="http://schemas.microsoft.com/office/drawing/2014/main" val="1683465469"/>
                    </a:ext>
                  </a:extLst>
                </a:gridCol>
                <a:gridCol w="1378808">
                  <a:extLst>
                    <a:ext uri="{9D8B030D-6E8A-4147-A177-3AD203B41FA5}">
                      <a16:colId xmlns:a16="http://schemas.microsoft.com/office/drawing/2014/main" val="2159878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RP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39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188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1FEF-0E00-96D0-AC65-16C5FD67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all </a:t>
            </a:r>
            <a:r>
              <a:rPr lang="en-US" i="1"/>
              <a:t>break</a:t>
            </a:r>
            <a:r>
              <a:rPr lang="en-US"/>
              <a:t> sentences</a:t>
            </a:r>
          </a:p>
        </p:txBody>
      </p:sp>
      <p:pic>
        <p:nvPicPr>
          <p:cNvPr id="8" name="Content Placeholder 7" descr="Chart, diagram&#10;&#10;Description automatically generated">
            <a:extLst>
              <a:ext uri="{FF2B5EF4-FFF2-40B4-BE49-F238E27FC236}">
                <a16:creationId xmlns:a16="http://schemas.microsoft.com/office/drawing/2014/main" id="{865C69C5-ADF1-C3D9-6DE3-4922837D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827" y="2113614"/>
            <a:ext cx="7600345" cy="371756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9930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DB82-ED78-2004-0558-85E38EC1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</a:t>
            </a:r>
            <a:r>
              <a:rPr lang="en-US" i="1" dirty="0"/>
              <a:t>break</a:t>
            </a:r>
            <a:r>
              <a:rPr lang="en-US" dirty="0"/>
              <a:t> sentences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E24376-E0CB-5A28-FEBC-D950A4291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481" y="1924773"/>
            <a:ext cx="7754619" cy="4351338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7EA33-009F-4BD1-9E5B-9BD0F147A413}"/>
              </a:ext>
            </a:extLst>
          </p:cNvPr>
          <p:cNvSpPr txBox="1"/>
          <p:nvPr/>
        </p:nvSpPr>
        <p:spPr>
          <a:xfrm>
            <a:off x="1004900" y="1924773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break out of NP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412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62BF-EDD4-DD46-0C71-423E7CC4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C1C6-A2BA-30E2-C578-6D2A26BE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Programming: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7ABE7-18C9-8AA3-7C46-451119C3B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7" y="1825625"/>
            <a:ext cx="10730419" cy="4351338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 are interested in verb frames only (VP):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how many are there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?</a:t>
            </a:r>
          </a:p>
          <a:p>
            <a:pPr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</a:rPr>
              <a:t>(NP (DT a) (JJ certain) (VBN broken) (NN relic))</a:t>
            </a:r>
          </a:p>
          <a:p>
            <a:pPr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</a:rPr>
              <a:t>(NP (VBN broken) (NNS bridges))</a:t>
            </a:r>
          </a:p>
          <a:p>
            <a:pPr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</a:rPr>
              <a:t>(NP (DT the) (VBN broken) (NN railroad))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 break) (ADVP (IN through)) (SBAR-LOC …))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(VBD broke) (NP (DT the) (NN language) (NN barrier)))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(VBN broken) (PP (IN with) (NP (PRP$ his) (NNS parents)))(SBAR-PRP …))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(VBD broke) (PRT (RP down)) (PP (IN into) (NP …)))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(VBD broke) (PRT (RP up)))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(VBG breaking) (NP (DT the) (JJ thick) (NN sod)))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 break) (PRT (RP up)) (NP (NP (DT the) (NN whole)) (PP …))))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 break) (NP (-NONE- *T*-2)))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VP</a:t>
            </a: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 (VBP break))</a:t>
            </a:r>
          </a:p>
          <a:p>
            <a:pPr>
              <a:buNone/>
            </a:pPr>
            <a:r>
              <a:rPr lang="en-US" sz="1700" dirty="0">
                <a:solidFill>
                  <a:srgbClr val="000000"/>
                </a:solidFill>
                <a:latin typeface="Menlo" panose="020B060903080402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6028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306D-CC78-A869-89C6-6CBBACD8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Programming: all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i="1" dirty="0"/>
              <a:t>break</a:t>
            </a:r>
            <a:r>
              <a:rPr lang="en-US" dirty="0"/>
              <a:t>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1C84B-7E4E-3BEA-A5B6-1D160999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6797" cy="4667250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>
                <a:solidFill>
                  <a:schemeClr val="accent1"/>
                </a:solidFill>
              </a:rPr>
              <a:t>Let's write Python code to keep only the VP frames!</a:t>
            </a:r>
          </a:p>
          <a:p>
            <a:pPr lvl="1"/>
            <a:r>
              <a:rPr lang="en-US" sz="3200" i="1" dirty="0" err="1">
                <a:solidFill>
                  <a:schemeClr val="tx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subtree.label</a:t>
            </a:r>
            <a:r>
              <a:rPr lang="en-US" sz="3200" i="1" dirty="0">
                <a:solidFill>
                  <a:schemeClr val="tx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().</a:t>
            </a:r>
            <a:r>
              <a:rPr lang="en-US" sz="3200" i="1" dirty="0" err="1">
                <a:solidFill>
                  <a:schemeClr val="tx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startswith</a:t>
            </a:r>
            <a:r>
              <a:rPr lang="en-US" sz="3200" i="1" dirty="0">
                <a:solidFill>
                  <a:schemeClr val="tx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('VP')</a:t>
            </a:r>
          </a:p>
          <a:p>
            <a:pPr lvl="1"/>
            <a:r>
              <a:rPr lang="en-US" sz="3800" i="1" dirty="0">
                <a:solidFill>
                  <a:schemeClr val="tx2"/>
                </a:solidFill>
              </a:rPr>
              <a:t>also, instead of printing, let save them into a list of Trees </a:t>
            </a:r>
            <a:r>
              <a:rPr lang="en-US" sz="2600" i="1" dirty="0" err="1">
                <a:solidFill>
                  <a:schemeClr val="tx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break_vfs</a:t>
            </a:r>
            <a:endParaRPr lang="en-US" sz="3800" dirty="0"/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900" dirty="0" err="1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break_vfs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224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 break) (ADVP (IN through)) (SBAR-LOC (WHADVP-2 (WRB where)) (S (NP-SBJ (NP (DT some) (NN feature)) (PP (IN of) (NP (DT the) (NN winter) (NN landscape)))) (VP (MD would) (VP (VB be) (ADJP-PRD (JJ recognizable)) (ADVP-LOC (-NONE- *T*-2)))))))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(VBD broke) (NP (DT the) (NN language) (NN barrier)))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(VBN broken) (PP (IN with) (NP (PRP$ his) (NNS parents))) (SBAR-PRP (IN in) (NN order) (S (NP-SBJ (-NONE- *-3)) (VP (TO to) (VP (VB keep) (NP (NP (NP (DT the) (NN company)) (SBAR (WHNP-2 (-NONE- 0)) (S (NP-SBJ (PRP he)) (VP (VBD preferred) (NP (-NONE- *T*-2)))))) (: --) (NP (NNS pimps) (, ,) (NNS panders) (CC and) (NNS whores))))))))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(VBD broke) (PRT (RP down)) (PP (IN into) (NP (DT a) (JJ general) (, ,) (JJ wordy) (NN argument))))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(VBD broke) (PRT (RP up)))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(VP (VBG breaking) (NP (DT the) (JJ thick) (NN sod)))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…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03CB6-3711-C803-9EAE-F1DFDEA01382}"/>
              </a:ext>
            </a:extLst>
          </p:cNvPr>
          <p:cNvSpPr txBox="1"/>
          <p:nvPr/>
        </p:nvSpPr>
        <p:spPr>
          <a:xfrm>
            <a:off x="4201358" y="2921168"/>
            <a:ext cx="3470223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python3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break.py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break_trees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244</a:t>
            </a:r>
          </a:p>
        </p:txBody>
      </p:sp>
    </p:spTree>
    <p:extLst>
      <p:ext uri="{BB962C8B-B14F-4D97-AF65-F5344CB8AC3E}">
        <p14:creationId xmlns:p14="http://schemas.microsoft.com/office/powerpoint/2010/main" val="384177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38CB-085F-F575-66DD-E190618D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pickle</a:t>
            </a:r>
            <a:r>
              <a:rPr lang="en-US" dirty="0"/>
              <a:t> .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dump()/.load()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C3730-20EE-51DF-6037-5CABF4EA3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16880" cy="18443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Save results using pickle: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pickle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with open("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frames.</a:t>
            </a:r>
            <a:r>
              <a:rPr lang="en-US" sz="2100" dirty="0" err="1">
                <a:solidFill>
                  <a:schemeClr val="accent2">
                    <a:lumMod val="75000"/>
                  </a:schemeClr>
                </a:solidFill>
                <a:effectLst/>
                <a:latin typeface="Menlo" panose="020B0609030804020204" pitchFamily="49" charset="0"/>
              </a:rPr>
              <a:t>pkl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",'</a:t>
            </a:r>
            <a:r>
              <a:rPr lang="en-US" sz="2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wb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 as f: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</a:t>
            </a:r>
            <a:r>
              <a:rPr lang="en-US" sz="2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pickle.</a:t>
            </a:r>
            <a:r>
              <a:rPr lang="en-US" sz="21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dump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break_vfs,f</a:t>
            </a: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1312B-1A66-A690-E5B7-BFADF732B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5096" y="1825625"/>
            <a:ext cx="5516880" cy="1955543"/>
          </a:xfrm>
        </p:spPr>
        <p:txBody>
          <a:bodyPr>
            <a:normAutofit fontScale="85000" lnSpcReduction="10000"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Read pickled data: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&gt;&gt;&gt; with open("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frames.</a:t>
            </a:r>
            <a:r>
              <a:rPr lang="en-US" sz="2100" dirty="0" err="1">
                <a:solidFill>
                  <a:schemeClr val="accent2">
                    <a:lumMod val="75000"/>
                  </a:schemeClr>
                </a:solidFill>
                <a:latin typeface="Menlo" panose="020B0609030804020204" pitchFamily="49" charset="0"/>
              </a:rPr>
              <a:t>pkl</a:t>
            </a: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",'</a:t>
            </a:r>
            <a:r>
              <a:rPr lang="en-US" sz="2100" dirty="0" err="1">
                <a:solidFill>
                  <a:srgbClr val="000000"/>
                </a:solidFill>
                <a:latin typeface="Menlo" panose="020B0609030804020204" pitchFamily="49" charset="0"/>
              </a:rPr>
              <a:t>rb</a:t>
            </a: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') as f: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...     </a:t>
            </a:r>
            <a:r>
              <a:rPr lang="en-US" sz="2100" dirty="0" err="1">
                <a:solidFill>
                  <a:srgbClr val="000000"/>
                </a:solidFill>
                <a:latin typeface="Menlo" panose="020B0609030804020204" pitchFamily="49" charset="0"/>
              </a:rPr>
              <a:t>break_vfs</a:t>
            </a: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2100" dirty="0" err="1">
                <a:solidFill>
                  <a:srgbClr val="000000"/>
                </a:solidFill>
                <a:latin typeface="Menlo" panose="020B0609030804020204" pitchFamily="49" charset="0"/>
              </a:rPr>
              <a:t>pickle.</a:t>
            </a:r>
            <a:r>
              <a:rPr lang="en-US" sz="2100" dirty="0" err="1">
                <a:solidFill>
                  <a:schemeClr val="accent1"/>
                </a:solidFill>
                <a:latin typeface="Menlo" panose="020B0609030804020204" pitchFamily="49" charset="0"/>
              </a:rPr>
              <a:t>load</a:t>
            </a: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(f)</a:t>
            </a:r>
          </a:p>
          <a:p>
            <a:pPr>
              <a:buNone/>
            </a:pPr>
            <a:r>
              <a:rPr lang="en-US" sz="2100" dirty="0">
                <a:solidFill>
                  <a:srgbClr val="000000"/>
                </a:solidFill>
                <a:latin typeface="Menlo" panose="020B0609030804020204" pitchFamily="49" charset="0"/>
              </a:rPr>
              <a:t>...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D6B28-13AF-3115-5C71-43A0DB2F7ED6}"/>
              </a:ext>
            </a:extLst>
          </p:cNvPr>
          <p:cNvSpPr txBox="1"/>
          <p:nvPr/>
        </p:nvSpPr>
        <p:spPr>
          <a:xfrm>
            <a:off x="831505" y="3618425"/>
            <a:ext cx="1099030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Example:</a:t>
            </a:r>
          </a:p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break_vfs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224</a:t>
            </a:r>
          </a:p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</a:rPr>
              <a:t>break_vfs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[0]</a:t>
            </a:r>
          </a:p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</a:rPr>
              <a:t>Tree('VP', [Tree('VB', ['break']), Tree('ADVP', [Tree('IN', ['through'])]), Tree('SBAR-LOC', [Tree('WHADVP-2', [Tree('WRB', ['where'])]), Tree('S', [Tree('NP-SBJ', [Tree('NP', [Tree('DT', ['some']), Tree('NN', ['feature'])]), Tree('PP', [Tree('IN', ['of']), Tree('NP', [Tree('DT', ['the']), Tree('NN', ['winter']), Tree('NN', ['landscape'])])])]), Tree('VP', [Tree('MD', ['would']), Tree('VP', [Tree('VB', ['be']), Tree('ADJP-PRD', [Tree('JJ', ['recognizable'])]), Tree('ADVP-LOC', [Tree('-NONE-', ['*T*-2'])])])])])])])</a:t>
            </a:r>
          </a:p>
        </p:txBody>
      </p:sp>
    </p:spTree>
    <p:extLst>
      <p:ext uri="{BB962C8B-B14F-4D97-AF65-F5344CB8AC3E}">
        <p14:creationId xmlns:p14="http://schemas.microsoft.com/office/powerpoint/2010/main" val="32201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AF159C-6680-8A60-78B7-3182BB93D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969"/>
            <a:ext cx="10559793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09D8DE-3712-DD7D-AF61-7C7959C6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clean-dirty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2107D-B6E6-8EE4-E462-9B71339D04A8}"/>
              </a:ext>
            </a:extLst>
          </p:cNvPr>
          <p:cNvSpPr txBox="1"/>
          <p:nvPr/>
        </p:nvSpPr>
        <p:spPr>
          <a:xfrm>
            <a:off x="3910123" y="1381150"/>
            <a:ext cx="81259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('clean.a.01').definition()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'free from dirt or impurities; or having clean habits'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('clean.a.07').definition()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'not spreading pollution or contamination; especially radioactive contamination'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('clean.a.08').definition()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'(of behavior or especially language) free from objectionable elements; fit for all observers'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16618-2849-384F-D0CB-24EDE7A76D73}"/>
              </a:ext>
            </a:extLst>
          </p:cNvPr>
          <p:cNvSpPr txBox="1"/>
          <p:nvPr/>
        </p:nvSpPr>
        <p:spPr>
          <a:xfrm>
            <a:off x="838200" y="3885684"/>
            <a:ext cx="85618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('dirty.a.01').definition()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'soiled or likely to soil with dirt or grime'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('dirty.a.02').definition()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'(of behavior or especially language) characterized by obscenity or indecency'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('dirty.a.04').definition()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'spreading pollution or contamination; especially radioactive contamination'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F28FA0-6732-29BE-E532-43152FBE9A66}"/>
              </a:ext>
            </a:extLst>
          </p:cNvPr>
          <p:cNvSpPr txBox="1"/>
          <p:nvPr/>
        </p:nvSpPr>
        <p:spPr>
          <a:xfrm>
            <a:off x="856030" y="5636165"/>
            <a:ext cx="164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limit: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links max.</a:t>
            </a:r>
          </a:p>
        </p:txBody>
      </p:sp>
    </p:spTree>
    <p:extLst>
      <p:ext uri="{BB962C8B-B14F-4D97-AF65-F5344CB8AC3E}">
        <p14:creationId xmlns:p14="http://schemas.microsoft.com/office/powerpoint/2010/main" val="21851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D6D28-37B5-3627-8395-C42C22EBF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106" y="0"/>
            <a:ext cx="10867787" cy="7058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BA495-A0CC-4E45-50E9-D8465188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clean-dirty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5D6E9-A863-198A-BC55-4786CC126D4F}"/>
              </a:ext>
            </a:extLst>
          </p:cNvPr>
          <p:cNvSpPr txBox="1"/>
          <p:nvPr/>
        </p:nvSpPr>
        <p:spPr>
          <a:xfrm>
            <a:off x="856030" y="5636165"/>
            <a:ext cx="164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limit: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links max.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E31FA4-B43B-B94F-48F8-F99CCBCDC759}"/>
              </a:ext>
            </a:extLst>
          </p:cNvPr>
          <p:cNvSpPr/>
          <p:nvPr/>
        </p:nvSpPr>
        <p:spPr>
          <a:xfrm>
            <a:off x="7429500" y="485775"/>
            <a:ext cx="900113" cy="6429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527D91-DE18-5380-1A90-50B41B6CC99F}"/>
              </a:ext>
            </a:extLst>
          </p:cNvPr>
          <p:cNvSpPr/>
          <p:nvPr/>
        </p:nvSpPr>
        <p:spPr>
          <a:xfrm>
            <a:off x="1719021" y="1690688"/>
            <a:ext cx="900113" cy="6429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6E69E4-5DDD-6087-2ECA-4E1706736CBC}"/>
              </a:ext>
            </a:extLst>
          </p:cNvPr>
          <p:cNvSpPr/>
          <p:nvPr/>
        </p:nvSpPr>
        <p:spPr>
          <a:xfrm>
            <a:off x="1023937" y="3088480"/>
            <a:ext cx="1090613" cy="6429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B24021-0D1A-9E86-6612-81ACBB31A1AA}"/>
              </a:ext>
            </a:extLst>
          </p:cNvPr>
          <p:cNvSpPr/>
          <p:nvPr/>
        </p:nvSpPr>
        <p:spPr>
          <a:xfrm>
            <a:off x="4152900" y="485775"/>
            <a:ext cx="900113" cy="6429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30664-972B-FFA3-ABC7-B5AF303A9AD1}"/>
              </a:ext>
            </a:extLst>
          </p:cNvPr>
          <p:cNvSpPr txBox="1"/>
          <p:nvPr/>
        </p:nvSpPr>
        <p:spPr>
          <a:xfrm>
            <a:off x="6339899" y="1733312"/>
            <a:ext cx="555182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('clean.a.03').definition()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'(of sound or color) free from anything that dulls or dims'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('clean.a.06').definition()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'ritually clean or pure'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('clean.s.01').definition()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'free of restrictions or qualifications'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68325-7B1F-46D1-A563-E12989A0E9E3}"/>
              </a:ext>
            </a:extLst>
          </p:cNvPr>
          <p:cNvSpPr txBox="1"/>
          <p:nvPr/>
        </p:nvSpPr>
        <p:spPr>
          <a:xfrm>
            <a:off x="6339899" y="3635692"/>
            <a:ext cx="54187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('dirty.s.02').definition()</a:t>
            </a:r>
          </a:p>
          <a:p>
            <a:pPr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'contaminated with infecting organisms; ; - Jane Austen'</a:t>
            </a:r>
          </a:p>
        </p:txBody>
      </p:sp>
    </p:spTree>
    <p:extLst>
      <p:ext uri="{BB962C8B-B14F-4D97-AF65-F5344CB8AC3E}">
        <p14:creationId xmlns:p14="http://schemas.microsoft.com/office/powerpoint/2010/main" val="18548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BB390-F930-70A6-1D02-B415FD3B1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50" t="9939" r="4567" b="8925"/>
          <a:stretch>
            <a:fillRect/>
          </a:stretch>
        </p:blipFill>
        <p:spPr>
          <a:xfrm>
            <a:off x="673106" y="195591"/>
            <a:ext cx="11092395" cy="6466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F1494-455C-67E5-B2EA-36DA1530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294" y="2308225"/>
            <a:ext cx="10515600" cy="1325563"/>
          </a:xfrm>
        </p:spPr>
        <p:txBody>
          <a:bodyPr/>
          <a:lstStyle/>
          <a:p>
            <a:r>
              <a:rPr lang="en-US" dirty="0"/>
              <a:t>clean-dirty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C72A9-1B20-67FD-B30E-3ECECB1CE1F0}"/>
              </a:ext>
            </a:extLst>
          </p:cNvPr>
          <p:cNvSpPr txBox="1"/>
          <p:nvPr/>
        </p:nvSpPr>
        <p:spPr>
          <a:xfrm>
            <a:off x="856030" y="5636165"/>
            <a:ext cx="255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limit: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shortest links only</a:t>
            </a:r>
          </a:p>
        </p:txBody>
      </p:sp>
    </p:spTree>
    <p:extLst>
      <p:ext uri="{BB962C8B-B14F-4D97-AF65-F5344CB8AC3E}">
        <p14:creationId xmlns:p14="http://schemas.microsoft.com/office/powerpoint/2010/main" val="199004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B2E37-37BF-E456-19C3-E583AAB1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Senses of </a:t>
            </a:r>
            <a:r>
              <a:rPr lang="en-US" sz="32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6F8568-3298-D9C6-476F-566F7C295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738453"/>
            <a:ext cx="7347537" cy="53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EF0AD-900D-C033-381F-E85AFD74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Senses of </a:t>
            </a:r>
            <a:r>
              <a:rPr lang="en-US" i="1" dirty="0"/>
              <a:t>break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59E0063-EC6A-DA6E-B347-AEE977913B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0074" y="2141537"/>
            <a:ext cx="4762563" cy="4351338"/>
          </a:xfrm>
          <a:ln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F8E044-7DDD-396A-C675-DA43AA5A1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41536"/>
            <a:ext cx="5351745" cy="307996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NimbusRomNo9L"/>
              </a:rPr>
              <a:t>C</a:t>
            </a:r>
            <a:r>
              <a:rPr lang="en-US" sz="2400" dirty="0">
                <a:effectLst/>
                <a:latin typeface="NimbusRomNo9L"/>
              </a:rPr>
              <a:t>hange-of-state verb that undergoes the causative alternation:</a:t>
            </a:r>
          </a:p>
          <a:p>
            <a:pPr lvl="1"/>
            <a:r>
              <a:rPr lang="en-US" i="1" dirty="0">
                <a:latin typeface="NimbusRomNo9L"/>
              </a:rPr>
              <a:t>John broke the window</a:t>
            </a:r>
          </a:p>
          <a:p>
            <a:pPr lvl="1"/>
            <a:r>
              <a:rPr lang="en-US" i="1" dirty="0">
                <a:latin typeface="NimbusRomNo9L"/>
              </a:rPr>
              <a:t>the window broke </a:t>
            </a:r>
            <a:endParaRPr lang="en-US" i="1" dirty="0"/>
          </a:p>
          <a:p>
            <a:r>
              <a:rPr lang="en-US" sz="2400" dirty="0">
                <a:solidFill>
                  <a:schemeClr val="accent1"/>
                </a:solidFill>
              </a:rPr>
              <a:t>"</a:t>
            </a:r>
            <a:r>
              <a:rPr lang="en-US" sz="2400" i="1" dirty="0">
                <a:solidFill>
                  <a:schemeClr val="accent1"/>
                </a:solidFill>
              </a:rPr>
              <a:t>senses 1–4 all alternate, senses 5–10 are all strictly transitive, … also strictly intransitive uses, as in 11– 12</a:t>
            </a:r>
            <a:r>
              <a:rPr lang="en-US" sz="2400" dirty="0">
                <a:solidFill>
                  <a:schemeClr val="accent1"/>
                </a:solidFill>
              </a:rPr>
              <a:t>"</a:t>
            </a:r>
          </a:p>
          <a:p>
            <a:pPr lvl="1"/>
            <a:r>
              <a:rPr lang="en-US" dirty="0"/>
              <a:t>*</a:t>
            </a:r>
            <a:r>
              <a:rPr lang="en-US" i="1" dirty="0"/>
              <a:t>the law broke	</a:t>
            </a:r>
            <a:r>
              <a:rPr lang="en-US" dirty="0"/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present in corpus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careful</a:t>
            </a:r>
            <a:r>
              <a:rPr lang="en-US" dirty="0"/>
              <a:t>: need to expand for context: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1AE45-C39D-B9A0-0F80-1D05B172C545}"/>
              </a:ext>
            </a:extLst>
          </p:cNvPr>
          <p:cNvSpPr txBox="1"/>
          <p:nvPr/>
        </p:nvSpPr>
        <p:spPr>
          <a:xfrm>
            <a:off x="1060074" y="1731446"/>
            <a:ext cx="651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(Petersen &amp; Potts) </a:t>
            </a:r>
            <a:r>
              <a:rPr lang="en-US" dirty="0">
                <a:hlinkClick r:id="rId3"/>
              </a:rPr>
              <a:t>https://ling.auf.net/lingbuzz/006859</a:t>
            </a:r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BBF8041-51FB-85B6-AA3C-DF2A9E865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5103866"/>
            <a:ext cx="5263432" cy="821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B7C1A-C377-2464-1171-033E148F5B4F}"/>
              </a:ext>
            </a:extLst>
          </p:cNvPr>
          <p:cNvSpPr txBox="1"/>
          <p:nvPr/>
        </p:nvSpPr>
        <p:spPr>
          <a:xfrm>
            <a:off x="8407110" y="5886728"/>
            <a:ext cx="3028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Central Law Journal, vol. 36, 1893.</a:t>
            </a: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74894C09-2D5C-1E73-114C-38434EC3859F}"/>
              </a:ext>
            </a:extLst>
          </p:cNvPr>
          <p:cNvSpPr/>
          <p:nvPr/>
        </p:nvSpPr>
        <p:spPr>
          <a:xfrm>
            <a:off x="9607463" y="2612858"/>
            <a:ext cx="2279737" cy="8219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36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J. hit the tree</a:t>
            </a:r>
          </a:p>
          <a:p>
            <a:pPr algn="ctr"/>
            <a:r>
              <a:rPr lang="en-US" dirty="0"/>
              <a:t>*</a:t>
            </a:r>
            <a:r>
              <a:rPr lang="en-US" i="1" dirty="0"/>
              <a:t>the tree hit</a:t>
            </a:r>
          </a:p>
        </p:txBody>
      </p:sp>
    </p:spTree>
    <p:extLst>
      <p:ext uri="{BB962C8B-B14F-4D97-AF65-F5344CB8AC3E}">
        <p14:creationId xmlns:p14="http://schemas.microsoft.com/office/powerpoint/2010/main" val="6240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6C4C-976C-141C-C5D0-15572E0B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Unaccusative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AD463-42DA-5371-906E-5356E2E80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162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NimbusRomNo9L"/>
              </a:rPr>
              <a:t>C</a:t>
            </a:r>
            <a:r>
              <a:rPr lang="en-US" dirty="0">
                <a:effectLst/>
                <a:latin typeface="NimbusRomNo9L"/>
              </a:rPr>
              <a:t>hange-of-state verb that undergoes the causative alternation:</a:t>
            </a:r>
          </a:p>
          <a:p>
            <a:pPr lvl="1"/>
            <a:r>
              <a:rPr lang="en-US" sz="3000" i="1" dirty="0">
                <a:latin typeface="NimbusRomNo9L"/>
              </a:rPr>
              <a:t>John broke the window</a:t>
            </a:r>
          </a:p>
          <a:p>
            <a:pPr lvl="2"/>
            <a:r>
              <a:rPr lang="en-US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agent</a:t>
            </a:r>
            <a:r>
              <a:rPr lang="en-US" sz="2400" i="1" dirty="0">
                <a:solidFill>
                  <a:schemeClr val="accent1"/>
                </a:solidFill>
                <a:latin typeface="NimbusRomNo9L"/>
              </a:rPr>
              <a:t> causes </a:t>
            </a:r>
            <a:r>
              <a:rPr lang="en-US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patient/theme</a:t>
            </a:r>
            <a:r>
              <a:rPr lang="en-US" sz="2400" i="1" dirty="0">
                <a:solidFill>
                  <a:schemeClr val="accent1"/>
                </a:solidFill>
                <a:latin typeface="NimbusRomNo9L"/>
              </a:rPr>
              <a:t> to undergo change of state (become </a:t>
            </a:r>
            <a:r>
              <a:rPr lang="en-US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broken</a:t>
            </a:r>
            <a:r>
              <a:rPr lang="en-US" sz="2400" i="1" dirty="0">
                <a:solidFill>
                  <a:schemeClr val="accent1"/>
                </a:solidFill>
                <a:latin typeface="NimbusRomNo9L"/>
              </a:rPr>
              <a:t>)</a:t>
            </a:r>
          </a:p>
          <a:p>
            <a:pPr lvl="1"/>
            <a:r>
              <a:rPr lang="en-US" sz="3000" i="1" dirty="0">
                <a:latin typeface="NimbusRomNo9L"/>
              </a:rPr>
              <a:t>the window broke </a:t>
            </a:r>
          </a:p>
          <a:p>
            <a:pPr lvl="2"/>
            <a:r>
              <a:rPr lang="en-US" sz="2400" i="1" dirty="0">
                <a:latin typeface="NimbusRomNo9L"/>
              </a:rPr>
              <a:t>window not an 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agent</a:t>
            </a:r>
            <a:r>
              <a:rPr lang="en-US" sz="2400" i="1" dirty="0">
                <a:latin typeface="NimbusRomNo9L"/>
              </a:rPr>
              <a:t> </a:t>
            </a:r>
            <a:r>
              <a:rPr lang="en-US" sz="2400" dirty="0">
                <a:latin typeface="NimbusRomNo9L"/>
              </a:rPr>
              <a:t>(</a:t>
            </a:r>
            <a:r>
              <a:rPr lang="en-US" sz="2400" i="1" dirty="0">
                <a:latin typeface="NimbusRomNo9L"/>
              </a:rPr>
              <a:t>usually an external argument</a:t>
            </a:r>
            <a:r>
              <a:rPr lang="en-US" sz="2400" dirty="0">
                <a:latin typeface="NimbusRomNo9L"/>
              </a:rPr>
              <a:t>)</a:t>
            </a:r>
          </a:p>
          <a:p>
            <a:pPr lvl="1"/>
            <a:r>
              <a:rPr lang="en-US" sz="3000" i="1" dirty="0">
                <a:solidFill>
                  <a:srgbClr val="FF0000"/>
                </a:solidFill>
                <a:latin typeface="NimbusRomNo9L"/>
              </a:rPr>
              <a:t>*</a:t>
            </a:r>
            <a:r>
              <a:rPr lang="en-US" sz="3000" i="1" dirty="0">
                <a:latin typeface="NimbusRomNo9L"/>
              </a:rPr>
              <a:t>the window broke the ball</a:t>
            </a:r>
            <a:endParaRPr lang="en-US" sz="3000" dirty="0">
              <a:latin typeface="NimbusRomNo9L"/>
            </a:endParaRPr>
          </a:p>
          <a:p>
            <a:pPr lvl="2"/>
            <a:r>
              <a:rPr lang="en-US" sz="2400" i="1" dirty="0">
                <a:latin typeface="NimbusRomNo9L"/>
              </a:rPr>
              <a:t>window undergoes change of state</a:t>
            </a:r>
          </a:p>
          <a:p>
            <a:pPr lvl="1"/>
            <a:r>
              <a:rPr lang="en-US" sz="2800" dirty="0">
                <a:latin typeface="NimbusRomNo9L"/>
              </a:rPr>
              <a:t>[</a:t>
            </a:r>
            <a:r>
              <a:rPr lang="en-US" sz="2800" baseline="-25000" dirty="0" err="1">
                <a:latin typeface="NimbusRomNo9L"/>
              </a:rPr>
              <a:t>vP</a:t>
            </a:r>
            <a:r>
              <a:rPr lang="en-US" sz="2800" dirty="0">
                <a:latin typeface="NimbusRomNo9L"/>
              </a:rPr>
              <a:t> past [</a:t>
            </a:r>
            <a:r>
              <a:rPr lang="en-US" sz="2800" baseline="-25000" dirty="0">
                <a:latin typeface="NimbusRomNo9L"/>
              </a:rPr>
              <a:t>VP</a:t>
            </a:r>
            <a:r>
              <a:rPr lang="en-US" sz="2800" dirty="0">
                <a:latin typeface="NimbusRomNo9L"/>
              </a:rPr>
              <a:t> </a:t>
            </a:r>
            <a:r>
              <a:rPr lang="en-US" sz="2800" i="1" dirty="0">
                <a:latin typeface="NimbusRomNo9L"/>
              </a:rPr>
              <a:t>break the window</a:t>
            </a:r>
            <a:r>
              <a:rPr lang="en-US" sz="2800" dirty="0">
                <a:latin typeface="NimbusRomNo9L"/>
              </a:rPr>
              <a:t>]] is the underlying structure</a:t>
            </a:r>
          </a:p>
          <a:p>
            <a:pPr lvl="2"/>
            <a:r>
              <a:rPr lang="en-US" sz="2400" i="1" dirty="0">
                <a:solidFill>
                  <a:schemeClr val="accent1"/>
                </a:solidFill>
                <a:latin typeface="NimbusRomNo9L"/>
              </a:rPr>
              <a:t>the window </a:t>
            </a:r>
            <a:r>
              <a:rPr lang="en-US" sz="2400" i="1" dirty="0">
                <a:latin typeface="NimbusRomNo9L"/>
              </a:rPr>
              <a:t>raises to subject position </a:t>
            </a:r>
            <a:r>
              <a:rPr lang="en-US" sz="2400" dirty="0">
                <a:latin typeface="NimbusRomNo9L"/>
              </a:rPr>
              <a:t>(</a:t>
            </a:r>
            <a:r>
              <a:rPr lang="en-US" sz="2400" i="1" dirty="0">
                <a:latin typeface="NimbusRomNo9L"/>
              </a:rPr>
              <a:t>in the absence of an external argument</a:t>
            </a:r>
            <a:r>
              <a:rPr lang="en-US" sz="2400" dirty="0">
                <a:latin typeface="NimbusRomNo9L"/>
              </a:rPr>
              <a:t>) and is pronounced there ("original copy" not pronounced)</a:t>
            </a:r>
          </a:p>
        </p:txBody>
      </p:sp>
    </p:spTree>
    <p:extLst>
      <p:ext uri="{BB962C8B-B14F-4D97-AF65-F5344CB8AC3E}">
        <p14:creationId xmlns:p14="http://schemas.microsoft.com/office/powerpoint/2010/main" val="415655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2782</Words>
  <Application>Microsoft Macintosh PowerPoint</Application>
  <PresentationFormat>Widescreen</PresentationFormat>
  <Paragraphs>263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NimbusRomNo9L</vt:lpstr>
      <vt:lpstr>Aptos</vt:lpstr>
      <vt:lpstr>Aptos Display</vt:lpstr>
      <vt:lpstr>Arial</vt:lpstr>
      <vt:lpstr>Menlo</vt:lpstr>
      <vt:lpstr>Office Theme</vt:lpstr>
      <vt:lpstr>LING/C SC 581:  Advanced Computational Linguistics</vt:lpstr>
      <vt:lpstr>Today's Topic</vt:lpstr>
      <vt:lpstr>Last Time</vt:lpstr>
      <vt:lpstr>clean-dirty</vt:lpstr>
      <vt:lpstr>clean-dirty</vt:lpstr>
      <vt:lpstr>clean-dirty</vt:lpstr>
      <vt:lpstr>Senses of break</vt:lpstr>
      <vt:lpstr>Senses of break</vt:lpstr>
      <vt:lpstr>Unaccusative</vt:lpstr>
      <vt:lpstr>More senses of break</vt:lpstr>
      <vt:lpstr>WordNet: verb senses of break</vt:lpstr>
      <vt:lpstr>WordNet: verb senses of break</vt:lpstr>
      <vt:lpstr>WordNet: senses of break out and break down</vt:lpstr>
      <vt:lpstr>WordNet: senses of break in and break off</vt:lpstr>
      <vt:lpstr>Let's ask ChatGPT  (3.5 &amp; 5 Mini)</vt:lpstr>
      <vt:lpstr>break &gt; pulverize &gt; obliterate</vt:lpstr>
      <vt:lpstr>Let's ask ChatGPT  (3.5 &amp; 5 Mini)</vt:lpstr>
      <vt:lpstr>Let's ask ChatGPT (3.5 &amp; 5 Mini)</vt:lpstr>
      <vt:lpstr>Let's ask ChatGPT</vt:lpstr>
      <vt:lpstr>nltk ptb</vt:lpstr>
      <vt:lpstr>nltk ptb.parsed_sents()</vt:lpstr>
      <vt:lpstr>Find all ptb break sentences</vt:lpstr>
      <vt:lpstr>Find all ptb break sentences</vt:lpstr>
      <vt:lpstr>Programming: all ptb break phrases</vt:lpstr>
      <vt:lpstr>Programming: all ptb break phrases</vt:lpstr>
      <vt:lpstr>Whiteboard</vt:lpstr>
      <vt:lpstr>Find all break sentences</vt:lpstr>
      <vt:lpstr>Find all break sentences</vt:lpstr>
      <vt:lpstr>Find all break sentences</vt:lpstr>
      <vt:lpstr>Find all break sentences</vt:lpstr>
      <vt:lpstr>Find all break sentences</vt:lpstr>
      <vt:lpstr>Find all break sentences</vt:lpstr>
      <vt:lpstr>Find all break sentences</vt:lpstr>
      <vt:lpstr>Programming: all ptb break phrases</vt:lpstr>
      <vt:lpstr>Programming: all ptb break phrases</vt:lpstr>
      <vt:lpstr>Using pickle .dump()/.load()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sandiway@mac.com</dc:creator>
  <cp:lastModifiedBy>sandiway@mac.com</cp:lastModifiedBy>
  <cp:revision>21</cp:revision>
  <dcterms:created xsi:type="dcterms:W3CDTF">2026-04-01T16:24:27Z</dcterms:created>
  <dcterms:modified xsi:type="dcterms:W3CDTF">2026-04-06T19:44:12Z</dcterms:modified>
</cp:coreProperties>
</file>