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7" r:id="rId2"/>
    <p:sldId id="329" r:id="rId3"/>
    <p:sldId id="330" r:id="rId4"/>
    <p:sldId id="331" r:id="rId5"/>
    <p:sldId id="332" r:id="rId6"/>
    <p:sldId id="321" r:id="rId7"/>
    <p:sldId id="294" r:id="rId8"/>
    <p:sldId id="333" r:id="rId9"/>
    <p:sldId id="295" r:id="rId10"/>
    <p:sldId id="296" r:id="rId11"/>
    <p:sldId id="277" r:id="rId12"/>
    <p:sldId id="334" r:id="rId13"/>
    <p:sldId id="298" r:id="rId14"/>
    <p:sldId id="335" r:id="rId15"/>
    <p:sldId id="279" r:id="rId16"/>
    <p:sldId id="280" r:id="rId17"/>
    <p:sldId id="276" r:id="rId18"/>
    <p:sldId id="284" r:id="rId19"/>
    <p:sldId id="275" r:id="rId20"/>
    <p:sldId id="285" r:id="rId21"/>
    <p:sldId id="322" r:id="rId22"/>
    <p:sldId id="323" r:id="rId23"/>
    <p:sldId id="324" r:id="rId24"/>
    <p:sldId id="281" r:id="rId25"/>
    <p:sldId id="325" r:id="rId26"/>
    <p:sldId id="326" r:id="rId27"/>
    <p:sldId id="327" r:id="rId28"/>
    <p:sldId id="328" r:id="rId29"/>
    <p:sldId id="286" r:id="rId30"/>
    <p:sldId id="336" r:id="rId31"/>
    <p:sldId id="257" r:id="rId32"/>
    <p:sldId id="258" r:id="rId33"/>
    <p:sldId id="259" r:id="rId34"/>
    <p:sldId id="260" r:id="rId35"/>
    <p:sldId id="261" r:id="rId36"/>
    <p:sldId id="26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0432B-7D00-A080-AD97-F858CA768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5EA609-AFEC-ADA4-0A4D-9720D93D2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35402-27A8-5620-AF14-A7B449B9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352-7FB3-A440-9BC7-9D8FD942319A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FF6D6-A264-A416-9E1F-32A07F6CE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80938-5318-CF70-9BFD-C2BD00FEC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73E4-B63B-DD4E-AD2D-6079EB17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2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B61B7-590B-555C-FE38-213A59FB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C6A68-3563-ABD8-22C5-270159A99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29470-9CA1-18C6-C949-B78DF5B26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352-7FB3-A440-9BC7-9D8FD942319A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2BC8F-79F9-FDB3-5636-5174B42AF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634EF-9AB6-2789-E444-D11D4E4C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73E4-B63B-DD4E-AD2D-6079EB17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1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D1F68E-48D0-29BC-FFEE-ABEF656158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EDA5D3-E154-F434-D539-79FFF679B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42180-46F8-8234-9DC3-8A943E0C6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352-7FB3-A440-9BC7-9D8FD942319A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1A2B4-6F6B-298E-C76B-1C70CCD0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9F218-405E-8CB5-265D-18DBB179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73E4-B63B-DD4E-AD2D-6079EB17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0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8F8CC-02EA-8E1B-1E92-734F6EA6A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0A976-0997-301D-9645-18E407C9C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18947-3F98-CE92-22F5-CB18D5616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352-7FB3-A440-9BC7-9D8FD942319A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E3AAE-9FEE-10BF-7643-299A7B71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561E5-B244-4B6A-DB08-3980D770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73E4-B63B-DD4E-AD2D-6079EB17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0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22543-6125-7C8F-F17D-3917F72B2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9A41C-7D61-EBCA-400C-049E7B520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DED14-E96E-7206-C8CB-0BBFC381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352-7FB3-A440-9BC7-9D8FD942319A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48DEC-53A3-5F42-A4B8-1B69A09FC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2B5D0-9CEB-7E75-E2FB-64028D79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73E4-B63B-DD4E-AD2D-6079EB17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3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CC48-35DC-D4A2-8717-E7DB686A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E77F3-DCB1-0016-DB8C-74E0411BA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7C655-3D3C-6EA8-A62E-B8E6C0693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309DD-6DF2-1D9A-CED9-724CBE63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352-7FB3-A440-9BC7-9D8FD942319A}" type="datetimeFigureOut">
              <a:rPr lang="en-US" smtClean="0"/>
              <a:t>1/21/26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9DC17-3DB2-F523-4983-9C78B7C9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2FC29-7713-268F-1FAD-1D50BA60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73E4-B63B-DD4E-AD2D-6079EB17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1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BABD7-452B-9A8F-750D-B60CAECA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77D93-1F39-DA86-9640-9CD920A75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DF3AD-94E9-69E3-B39D-374A8DE41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3D920-FFE9-24F6-97DF-FDE67926DB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6B1482-35A9-451C-95FB-9C43F68CF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E673CF-0B6B-DF48-A1F2-12635323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352-7FB3-A440-9BC7-9D8FD942319A}" type="datetimeFigureOut">
              <a:rPr lang="en-US" smtClean="0"/>
              <a:t>1/21/26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68F56D-F188-0A67-C9CD-57B315A0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E0E9F-FF0E-F1AA-39DD-A168B425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73E4-B63B-DD4E-AD2D-6079EB17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7D10-B57D-F4EE-33C4-249C555C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D96A9-808A-C78F-9F75-4C40A543D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352-7FB3-A440-9BC7-9D8FD942319A}" type="datetimeFigureOut">
              <a:rPr lang="en-US" smtClean="0"/>
              <a:t>1/21/26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E66AD-D808-635B-F61E-905ED37A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38FF0-FAE0-8963-4A05-4AA851C5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73E4-B63B-DD4E-AD2D-6079EB17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2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E1E37C-C67B-699E-870F-0739EBE4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352-7FB3-A440-9BC7-9D8FD942319A}" type="datetimeFigureOut">
              <a:rPr lang="en-US" smtClean="0"/>
              <a:t>1/21/26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66058-7703-B683-D34F-1BB04D9A9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C8364-E0FB-0145-FAFC-C7F03C6E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73E4-B63B-DD4E-AD2D-6079EB17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0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23F70-8ADA-4CEC-73EE-71C34CAB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BE0D4-6E57-684A-68E1-F2C1BD61A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4C086-852B-7DC4-B571-04967FB6E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0F54B-299A-1AFB-1795-5FAF799D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352-7FB3-A440-9BC7-9D8FD942319A}" type="datetimeFigureOut">
              <a:rPr lang="en-US" smtClean="0"/>
              <a:t>1/21/26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BC99B-3695-347F-9AA2-A6E8FDD71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FE953-D92C-309F-7D69-96E9D514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73E4-B63B-DD4E-AD2D-6079EB17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1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88A8D-5462-913C-28E1-3DAE8203E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C44992-692A-7C30-6037-DA9C4B549F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C0559-F815-E77C-643D-77BE7E678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626DB-B747-CCDE-A51D-339F4547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9352-7FB3-A440-9BC7-9D8FD942319A}" type="datetimeFigureOut">
              <a:rPr lang="en-US" smtClean="0"/>
              <a:t>1/21/26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D0AB5-9344-060B-0A78-88CDE826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05815-EC64-0F10-42C4-4CE60AB4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73E4-B63B-DD4E-AD2D-6079EB17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6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43ED22-051D-BBA7-30CE-AB45DE3B2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5BA9F-1CFC-D28C-0A05-ACAF43449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A288E-6507-79A2-4565-C33D35652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149352-7FB3-A440-9BC7-9D8FD942319A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C0293-CE15-A2E8-C7E2-DD6644814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C6A9C-585A-5D1A-9F17-6AAD71CC6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9073E4-B63B-DD4E-AD2D-6079EB17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9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nlp.stanford.edu/software/tregex/The_Wonderful_World_of_Tregex.pp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68608157/how-can-i-fix-this-warning-the-fonts-times-and-times-are-not-available-fo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nltk.org/howto/corpus.html#parsed-corpor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81200"/>
            <a:ext cx="7772400" cy="1752600"/>
          </a:xfrm>
        </p:spPr>
        <p:txBody>
          <a:bodyPr/>
          <a:lstStyle/>
          <a:p>
            <a:r>
              <a:rPr lang="en-US" dirty="0"/>
              <a:t>LING/C SC 581: </a:t>
            </a:r>
            <a:br>
              <a:rPr lang="en-US" dirty="0"/>
            </a:br>
            <a:r>
              <a:rPr lang="en-US" sz="4000" dirty="0"/>
              <a:t>Advanced Computational Linguistics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43580"/>
            <a:ext cx="9144000" cy="1414220"/>
          </a:xfrm>
        </p:spPr>
        <p:txBody>
          <a:bodyPr/>
          <a:lstStyle/>
          <a:p>
            <a:r>
              <a:rPr lang="en-US" dirty="0"/>
              <a:t>Lecture 2</a:t>
            </a:r>
          </a:p>
          <a:p>
            <a:r>
              <a:rPr lang="en-US" dirty="0"/>
              <a:t>Prof. </a:t>
            </a:r>
            <a:r>
              <a:rPr lang="en-US" dirty="0" err="1"/>
              <a:t>Sandiway</a:t>
            </a:r>
            <a:r>
              <a:rPr lang="en-US" dirty="0"/>
              <a:t> Fong</a:t>
            </a:r>
          </a:p>
        </p:txBody>
      </p:sp>
    </p:spTree>
    <p:extLst>
      <p:ext uri="{BB962C8B-B14F-4D97-AF65-F5344CB8AC3E}">
        <p14:creationId xmlns:p14="http://schemas.microsoft.com/office/powerpoint/2010/main" val="87732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C792-6C96-3046-8FBB-F7CFCAF78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 Treebank (PTB) with </a:t>
            </a:r>
            <a:r>
              <a:rPr lang="en-US" dirty="0" err="1"/>
              <a:t>nltk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F86B40-B3C2-774C-B47D-E2EB11A40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89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Note</a:t>
            </a:r>
            <a:r>
              <a:rPr lang="en-US" dirty="0"/>
              <a:t>: you may run into problems with file permissions when renaming: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71E7E9-5443-C943-81AF-77CD216ED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69" y="2398452"/>
            <a:ext cx="7724231" cy="5096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D784786-CECE-4344-A6C5-2BF74834BD17}"/>
              </a:ext>
            </a:extLst>
          </p:cNvPr>
          <p:cNvSpPr txBox="1">
            <a:spLocks/>
          </p:cNvSpPr>
          <p:nvPr/>
        </p:nvSpPr>
        <p:spPr>
          <a:xfrm>
            <a:off x="838200" y="3267178"/>
            <a:ext cx="10515600" cy="1139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Change permissions (recursively):</a:t>
            </a:r>
          </a:p>
          <a:p>
            <a:pPr lvl="1"/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chmod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-R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u+w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atis</a:t>
            </a: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16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4D893-3402-DD46-9E34-864B8D84B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 Treebank (PTB) with </a:t>
            </a:r>
            <a:r>
              <a:rPr lang="en-US" dirty="0" err="1"/>
              <a:t>nltk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3C89A9-F6B3-E842-86A0-8D2BFAB33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02" y="2758190"/>
            <a:ext cx="9129848" cy="21829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9AAD04-2EE3-C142-8AE6-F53E7FF3E7CD}"/>
              </a:ext>
            </a:extLst>
          </p:cNvPr>
          <p:cNvSpPr txBox="1"/>
          <p:nvPr/>
        </p:nvSpPr>
        <p:spPr>
          <a:xfrm>
            <a:off x="896802" y="1933731"/>
            <a:ext cx="834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Renaming script courtesy of </a:t>
            </a:r>
            <a:r>
              <a:rPr lang="en-US" sz="2400" i="1" dirty="0"/>
              <a:t>Sandeep </a:t>
            </a:r>
            <a:r>
              <a:rPr lang="en-US" sz="2400" i="1" dirty="0" err="1"/>
              <a:t>Suntwal</a:t>
            </a:r>
            <a:r>
              <a:rPr lang="en-US" sz="2400" i="1" dirty="0"/>
              <a:t> </a:t>
            </a:r>
            <a:r>
              <a:rPr lang="en-US" sz="2400" dirty="0"/>
              <a:t>(from 2018's class):</a:t>
            </a:r>
          </a:p>
        </p:txBody>
      </p:sp>
    </p:spTree>
    <p:extLst>
      <p:ext uri="{BB962C8B-B14F-4D97-AF65-F5344CB8AC3E}">
        <p14:creationId xmlns:p14="http://schemas.microsoft.com/office/powerpoint/2010/main" val="22986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C792-6C96-3046-8FBB-F7CFCAF78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 Treebank (PTB) with </a:t>
            </a:r>
            <a:r>
              <a:rPr lang="en-US" dirty="0" err="1"/>
              <a:t>nltk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CB61AA-4CA0-C445-BF09-C29FB1177D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29" y="1937970"/>
            <a:ext cx="6008557" cy="2066434"/>
          </a:xfrm>
          <a:ln>
            <a:solidFill>
              <a:schemeClr val="tx1"/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FC27959-A456-DE42-9240-9B9AF8A9AB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28" y="4512235"/>
            <a:ext cx="6008557" cy="1953311"/>
          </a:xfr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105176-81E3-0B4B-808D-55F14DA1FF8F}"/>
              </a:ext>
            </a:extLst>
          </p:cNvPr>
          <p:cNvSpPr txBox="1"/>
          <p:nvPr/>
        </p:nvSpPr>
        <p:spPr>
          <a:xfrm>
            <a:off x="3552669" y="3496572"/>
            <a:ext cx="674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CBA2DF-8031-D743-9DFC-BBD96899D32B}"/>
              </a:ext>
            </a:extLst>
          </p:cNvPr>
          <p:cNvSpPr txBox="1"/>
          <p:nvPr/>
        </p:nvSpPr>
        <p:spPr>
          <a:xfrm>
            <a:off x="7330190" y="2102861"/>
            <a:ext cx="4193264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Checking the install:</a:t>
            </a:r>
          </a:p>
          <a:p>
            <a:r>
              <a:rPr lang="en-US" dirty="0"/>
              <a:t>class </a:t>
            </a:r>
            <a:r>
              <a:rPr lang="en-US" dirty="0" err="1"/>
              <a:t>BracketParseCorpusReader</a:t>
            </a:r>
            <a:endParaRPr lang="en-US" dirty="0"/>
          </a:p>
          <a:p>
            <a:r>
              <a:rPr lang="en-US" sz="2400" dirty="0"/>
              <a:t>seems to be the Brown corpus +</a:t>
            </a:r>
          </a:p>
          <a:p>
            <a:r>
              <a:rPr lang="en-US" sz="2400" dirty="0"/>
              <a:t>the Wall Street Journal corpus</a:t>
            </a:r>
          </a:p>
        </p:txBody>
      </p:sp>
    </p:spTree>
    <p:extLst>
      <p:ext uri="{BB962C8B-B14F-4D97-AF65-F5344CB8AC3E}">
        <p14:creationId xmlns:p14="http://schemas.microsoft.com/office/powerpoint/2010/main" val="2681092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C792-6C96-3046-8FBB-F7CFCAF78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 Treebank (PTB) with </a:t>
            </a:r>
            <a:r>
              <a:rPr lang="en-US" dirty="0" err="1"/>
              <a:t>nltk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4DA499-DBA2-2A49-AC29-3FB08C75E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47752"/>
          </a:xfrm>
        </p:spPr>
        <p:txBody>
          <a:bodyPr/>
          <a:lstStyle/>
          <a:p>
            <a:r>
              <a:rPr lang="en-US" dirty="0"/>
              <a:t>WSJ only (</a:t>
            </a:r>
            <a:r>
              <a:rPr lang="en-US" i="1" dirty="0"/>
              <a:t>news</a:t>
            </a:r>
            <a:r>
              <a:rPr lang="en-US" dirty="0"/>
              <a:t> = WSJ):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55B751-35A3-D349-B11B-F9E7EB5B9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35" y="2364490"/>
            <a:ext cx="7200900" cy="2159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94EA416-FD1D-534C-8A5C-B24C71E52B25}"/>
              </a:ext>
            </a:extLst>
          </p:cNvPr>
          <p:cNvSpPr txBox="1">
            <a:spLocks/>
          </p:cNvSpPr>
          <p:nvPr/>
        </p:nvSpPr>
        <p:spPr>
          <a:xfrm>
            <a:off x="838200" y="4738479"/>
            <a:ext cx="10515600" cy="3238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Defined in </a:t>
            </a:r>
            <a:r>
              <a:rPr lang="en-US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~/</a:t>
            </a:r>
            <a:r>
              <a:rPr lang="en-US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nltk_data</a:t>
            </a:r>
            <a:r>
              <a:rPr lang="en-US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/corpora/</a:t>
            </a:r>
            <a:r>
              <a:rPr lang="en-US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</a:t>
            </a:r>
            <a:r>
              <a:rPr lang="en-US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US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allcats.txt</a:t>
            </a:r>
            <a:r>
              <a:rPr lang="en-US" dirty="0"/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841429-AEDE-604B-B714-CB82016E0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35" y="5177540"/>
            <a:ext cx="5156200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7741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B2AF7-D42C-0046-443F-BE0A517EE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 Treebank (PTB) with </a:t>
            </a:r>
            <a:r>
              <a:rPr lang="en-US" dirty="0" err="1"/>
              <a:t>nltk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6FCE7-7DAF-47BD-76A5-6957F5541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0582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/>
              <a:t>Got it working? Check the numbers below (</a:t>
            </a:r>
            <a:r>
              <a:rPr lang="en-US" sz="5100" i="1" dirty="0"/>
              <a:t>proper install</a:t>
            </a:r>
            <a:r>
              <a:rPr lang="en-US" sz="5100" dirty="0"/>
              <a:t>).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&gt;&gt;&gt; import </a:t>
            </a:r>
            <a:r>
              <a:rPr lang="en-US" sz="3400" dirty="0" err="1">
                <a:solidFill>
                  <a:srgbClr val="000000"/>
                </a:solidFill>
                <a:latin typeface="Menlo" panose="020B0609030804020204" pitchFamily="49" charset="0"/>
              </a:rPr>
              <a:t>nltk</a:t>
            </a:r>
            <a:endParaRPr lang="en-US" sz="3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&gt;&gt;&gt; from </a:t>
            </a:r>
            <a:r>
              <a:rPr lang="en-US" sz="3400" dirty="0" err="1">
                <a:solidFill>
                  <a:srgbClr val="000000"/>
                </a:solidFill>
                <a:latin typeface="Menlo" panose="020B0609030804020204" pitchFamily="49" charset="0"/>
              </a:rPr>
              <a:t>nltk.corpus</a:t>
            </a: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 import </a:t>
            </a:r>
            <a:r>
              <a:rPr lang="en-US" sz="3400" dirty="0" err="1">
                <a:solidFill>
                  <a:srgbClr val="000000"/>
                </a:solidFill>
                <a:latin typeface="Menlo" panose="020B0609030804020204" pitchFamily="49" charset="0"/>
              </a:rPr>
              <a:t>ptb</a:t>
            </a:r>
            <a:endParaRPr lang="en-US" sz="3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&gt;&gt;&gt; parses = </a:t>
            </a:r>
            <a:r>
              <a:rPr lang="en-US" sz="3400" dirty="0" err="1">
                <a:solidFill>
                  <a:srgbClr val="000000"/>
                </a:solidFill>
                <a:latin typeface="Menlo" panose="020B0609030804020204" pitchFamily="49" charset="0"/>
              </a:rPr>
              <a:t>ptb.parsed_sents</a:t>
            </a: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&gt;&gt;&gt; </a:t>
            </a:r>
            <a:r>
              <a:rPr lang="en-US" sz="3400" dirty="0" err="1">
                <a:solidFill>
                  <a:srgbClr val="000000"/>
                </a:solidFill>
                <a:latin typeface="Menlo" panose="020B0609030804020204" pitchFamily="49" charset="0"/>
              </a:rPr>
              <a:t>len</a:t>
            </a: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(parses)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73451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&gt;&gt;&gt; </a:t>
            </a:r>
            <a:r>
              <a:rPr lang="en-US" sz="3400" dirty="0" err="1">
                <a:solidFill>
                  <a:srgbClr val="000000"/>
                </a:solidFill>
                <a:latin typeface="Menlo" panose="020B0609030804020204" pitchFamily="49" charset="0"/>
              </a:rPr>
              <a:t>wsj</a:t>
            </a: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sz="3400" dirty="0" err="1">
                <a:solidFill>
                  <a:srgbClr val="000000"/>
                </a:solidFill>
                <a:latin typeface="Menlo" panose="020B0609030804020204" pitchFamily="49" charset="0"/>
              </a:rPr>
              <a:t>ptb.parsed_sents</a:t>
            </a: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3400" dirty="0">
                <a:solidFill>
                  <a:schemeClr val="accent1"/>
                </a:solidFill>
                <a:latin typeface="Menlo" panose="020B0609030804020204" pitchFamily="49" charset="0"/>
              </a:rPr>
              <a:t>categories=['news']</a:t>
            </a: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&gt;&gt;&gt; </a:t>
            </a:r>
            <a:r>
              <a:rPr lang="en-US" sz="3400" dirty="0" err="1">
                <a:solidFill>
                  <a:srgbClr val="000000"/>
                </a:solidFill>
                <a:latin typeface="Menlo" panose="020B0609030804020204" pitchFamily="49" charset="0"/>
              </a:rPr>
              <a:t>len</a:t>
            </a: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3400" dirty="0" err="1">
                <a:solidFill>
                  <a:srgbClr val="000000"/>
                </a:solidFill>
                <a:latin typeface="Menlo" panose="020B0609030804020204" pitchFamily="49" charset="0"/>
              </a:rPr>
              <a:t>wsj</a:t>
            </a: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49208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&gt;&gt;&gt; </a:t>
            </a:r>
            <a:r>
              <a:rPr lang="en-US" sz="3400" dirty="0" err="1">
                <a:solidFill>
                  <a:srgbClr val="000000"/>
                </a:solidFill>
                <a:latin typeface="Menlo" panose="020B0609030804020204" pitchFamily="49" charset="0"/>
              </a:rPr>
              <a:t>len</a:t>
            </a: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3400" dirty="0" err="1">
                <a:solidFill>
                  <a:srgbClr val="000000"/>
                </a:solidFill>
                <a:latin typeface="Menlo" panose="020B0609030804020204" pitchFamily="49" charset="0"/>
              </a:rPr>
              <a:t>ptb.words</a:t>
            </a: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1740895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&gt;&gt;&gt; </a:t>
            </a:r>
            <a:r>
              <a:rPr lang="en-US" sz="3400" dirty="0" err="1">
                <a:solidFill>
                  <a:srgbClr val="000000"/>
                </a:solidFill>
                <a:latin typeface="Menlo" panose="020B0609030804020204" pitchFamily="49" charset="0"/>
              </a:rPr>
              <a:t>len</a:t>
            </a: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3400" dirty="0" err="1">
                <a:solidFill>
                  <a:srgbClr val="000000"/>
                </a:solidFill>
                <a:latin typeface="Menlo" panose="020B0609030804020204" pitchFamily="49" charset="0"/>
              </a:rPr>
              <a:t>ptb.words</a:t>
            </a: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3400" dirty="0">
                <a:solidFill>
                  <a:schemeClr val="accent1"/>
                </a:solidFill>
                <a:latin typeface="Menlo" panose="020B0609030804020204" pitchFamily="49" charset="0"/>
              </a:rPr>
              <a:t>categories=['news']</a:t>
            </a: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1253013</a:t>
            </a:r>
          </a:p>
        </p:txBody>
      </p:sp>
    </p:spTree>
    <p:extLst>
      <p:ext uri="{BB962C8B-B14F-4D97-AF65-F5344CB8AC3E}">
        <p14:creationId xmlns:p14="http://schemas.microsoft.com/office/powerpoint/2010/main" val="2926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Shell file (</a:t>
            </a:r>
            <a:r>
              <a:rPr lang="en-US" i="1" dirty="0"/>
              <a:t>edit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300m</a:t>
            </a:r>
            <a:r>
              <a:rPr lang="en-US" i="1" dirty="0"/>
              <a:t> to give it more memory, e.g.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2000m</a:t>
            </a:r>
            <a:r>
              <a:rPr lang="en-US" dirty="0"/>
              <a:t>):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Select the PTB directory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TREEBANK_3/parsed/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mrg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wsj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</a:p>
          <a:p>
            <a:pPr lvl="1"/>
            <a:r>
              <a:rPr lang="en-US" i="1" dirty="0"/>
              <a:t>you can select more directories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Browse Trees</a:t>
            </a:r>
          </a:p>
        </p:txBody>
      </p:sp>
      <p:pic>
        <p:nvPicPr>
          <p:cNvPr id="4" name="Picture 3" descr="Screen Shot 2012-01-19 at 2.07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52747"/>
            <a:ext cx="4832304" cy="32242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F9809B-C7AA-6A4E-8194-68851CB97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672" y="2234613"/>
            <a:ext cx="7912100" cy="647700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74CD258-D97D-1F4F-8822-09B203E08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142" y="4564855"/>
            <a:ext cx="2769830" cy="21520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384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</a:t>
            </a:r>
          </a:p>
          <a:p>
            <a:pPr lvl="1"/>
            <a:r>
              <a:rPr lang="en-US" dirty="0"/>
              <a:t>NP-SBJ &lt;&lt; (</a:t>
            </a:r>
            <a:r>
              <a:rPr lang="en-US" i="1" dirty="0"/>
              <a:t>dominates</a:t>
            </a:r>
            <a:r>
              <a:rPr lang="en-US" dirty="0"/>
              <a:t>) vs. &lt; (</a:t>
            </a:r>
            <a:r>
              <a:rPr lang="en-US" i="1" dirty="0"/>
              <a:t>immediately dominates</a:t>
            </a:r>
            <a:r>
              <a:rPr lang="en-US" dirty="0"/>
              <a:t>) NNP</a:t>
            </a:r>
          </a:p>
        </p:txBody>
      </p:sp>
      <p:pic>
        <p:nvPicPr>
          <p:cNvPr id="4" name="Picture 3" descr="Screen Shot 2012-01-19 at 2.15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84" y="2833141"/>
            <a:ext cx="3511182" cy="36861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Shot 2012-01-19 at 2.16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2833141"/>
            <a:ext cx="3145920" cy="35866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931644" y="4252348"/>
            <a:ext cx="2260783" cy="3280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42515" y="3973350"/>
            <a:ext cx="2260783" cy="3280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86819" y="3042173"/>
            <a:ext cx="675217" cy="196849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  <a:alpha val="38000"/>
                </a:schemeClr>
              </a:gs>
              <a:gs pos="35000">
                <a:schemeClr val="accent4">
                  <a:tint val="37000"/>
                  <a:satMod val="300000"/>
                  <a:alpha val="38000"/>
                </a:schemeClr>
              </a:gs>
              <a:gs pos="100000">
                <a:schemeClr val="accent4">
                  <a:tint val="15000"/>
                  <a:satMod val="350000"/>
                  <a:alpha val="38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97690" y="2763015"/>
            <a:ext cx="675217" cy="196849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  <a:alpha val="38000"/>
                </a:schemeClr>
              </a:gs>
              <a:gs pos="35000">
                <a:schemeClr val="accent4">
                  <a:tint val="37000"/>
                  <a:satMod val="300000"/>
                  <a:alpha val="38000"/>
                </a:schemeClr>
              </a:gs>
              <a:gs pos="100000">
                <a:schemeClr val="accent4">
                  <a:tint val="15000"/>
                  <a:satMod val="350000"/>
                  <a:alpha val="38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able&#10;&#10;Description automatically generated with medium confidence">
            <a:extLst>
              <a:ext uri="{FF2B5EF4-FFF2-40B4-BE49-F238E27FC236}">
                <a16:creationId xmlns:a16="http://schemas.microsoft.com/office/drawing/2014/main" id="{B06A57E4-F21C-6141-B0F0-5C8124CF9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065" y="1027906"/>
            <a:ext cx="5168900" cy="1117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8290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6" name="Content Placeholder 5" descr="Screen shot 2011-01-26 at 7.29.01 AM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4083" y="1519454"/>
            <a:ext cx="4544935" cy="5268971"/>
          </a:xfrm>
          <a:ln>
            <a:solidFill>
              <a:schemeClr val="tx1"/>
            </a:solidFill>
          </a:ln>
        </p:spPr>
      </p:pic>
      <p:pic>
        <p:nvPicPr>
          <p:cNvPr id="5" name="Content Placeholder 6" descr="Screen shot 2011-01-26 at 7.29.12 AM.png">
            <a:extLst>
              <a:ext uri="{FF2B5EF4-FFF2-40B4-BE49-F238E27FC236}">
                <a16:creationId xmlns:a16="http://schemas.microsoft.com/office/drawing/2014/main" id="{0547405E-EB13-924C-A807-3055672044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445" r="1445"/>
          <a:stretch>
            <a:fillRect/>
          </a:stretch>
        </p:blipFill>
        <p:spPr>
          <a:xfrm>
            <a:off x="6096000" y="1519455"/>
            <a:ext cx="5031916" cy="4919304"/>
          </a:xfrm>
          <a:ln>
            <a:solidFill>
              <a:schemeClr val="tx1"/>
            </a:solidFill>
          </a:ln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CDD9DF8-1363-CA4E-BA9C-5AD83A6790DA}"/>
              </a:ext>
            </a:extLst>
          </p:cNvPr>
          <p:cNvSpPr txBox="1">
            <a:spLocks noChangeArrowheads="1"/>
          </p:cNvSpPr>
          <p:nvPr/>
        </p:nvSpPr>
        <p:spPr>
          <a:xfrm>
            <a:off x="4457699" y="944216"/>
            <a:ext cx="3533361" cy="3802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README-</a:t>
            </a:r>
            <a:r>
              <a:rPr lang="en-US" sz="2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tregex.txt</a:t>
            </a:r>
            <a:endParaRPr lang="en-US" sz="28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1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319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Useful: </a:t>
            </a:r>
          </a:p>
          <a:p>
            <a:pPr lvl="1"/>
            <a:r>
              <a:rPr lang="en-US" dirty="0"/>
              <a:t>The (best) introduction to </a:t>
            </a:r>
            <a:r>
              <a:rPr lang="en-US" b="1" dirty="0" err="1"/>
              <a:t>Tregex</a:t>
            </a:r>
            <a:r>
              <a:rPr lang="en-US" dirty="0"/>
              <a:t> is the brief </a:t>
            </a:r>
            <a:r>
              <a:rPr lang="en-US" dirty="0" err="1"/>
              <a:t>powerpoint</a:t>
            </a:r>
            <a:r>
              <a:rPr lang="en-US" dirty="0"/>
              <a:t> tutorial for </a:t>
            </a:r>
            <a:r>
              <a:rPr lang="en-US" b="1" dirty="0" err="1"/>
              <a:t>Tregex</a:t>
            </a:r>
            <a:r>
              <a:rPr lang="en-US" dirty="0"/>
              <a:t> by Galen Andrew.</a:t>
            </a:r>
          </a:p>
          <a:p>
            <a:pPr lvl="1"/>
            <a:r>
              <a:rPr lang="en-US" dirty="0">
                <a:hlinkClick r:id="rId2"/>
              </a:rPr>
              <a:t>https://nlp.stanford.edu/software/tregex/The_Wonderful_World_of_Tregex.ppt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446194-7872-1B43-A18E-CCF13262B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519" y="3498574"/>
            <a:ext cx="4356961" cy="28151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85886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731833" cy="4351338"/>
          </a:xfrm>
        </p:spPr>
        <p:txBody>
          <a:bodyPr/>
          <a:lstStyle/>
          <a:p>
            <a:r>
              <a:rPr lang="en-US" dirty="0"/>
              <a:t>Adjust Max displayed trees if needed: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A1B177-C341-CD46-A79B-6514F7A55A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51" y="2364182"/>
            <a:ext cx="6239656" cy="3942804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99DB0F5-A879-364E-A154-BD29539070A5}"/>
              </a:ext>
            </a:extLst>
          </p:cNvPr>
          <p:cNvSpPr/>
          <p:nvPr/>
        </p:nvSpPr>
        <p:spPr>
          <a:xfrm>
            <a:off x="5576341" y="3028013"/>
            <a:ext cx="719528" cy="1948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3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2BCB-3C51-90F9-85BE-C8F0C3915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DFDD9-D08D-A14E-B9C7-77C95CA1A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HW 1 Review</a:t>
            </a:r>
          </a:p>
          <a:p>
            <a:r>
              <a:rPr lang="en-US" i="1" dirty="0"/>
              <a:t>Penn Treebank </a:t>
            </a:r>
            <a:r>
              <a:rPr lang="en-US" dirty="0"/>
              <a:t>(PTB)</a:t>
            </a:r>
          </a:p>
          <a:p>
            <a:pPr lvl="1"/>
            <a:r>
              <a:rPr lang="en-US" dirty="0"/>
              <a:t>I assume everyone has downloaded TREEBANK_3.zip</a:t>
            </a:r>
          </a:p>
          <a:p>
            <a:r>
              <a:rPr lang="en-US" dirty="0"/>
              <a:t>installing the full PTB into </a:t>
            </a:r>
            <a:r>
              <a:rPr lang="en-US" dirty="0" err="1"/>
              <a:t>nltk</a:t>
            </a:r>
            <a:r>
              <a:rPr lang="en-US" dirty="0"/>
              <a:t> (Homework 2)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from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treebank</a:t>
            </a:r>
            <a:r>
              <a:rPr lang="en-US" dirty="0"/>
              <a:t>	(3,914 sample)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from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</a:t>
            </a:r>
            <a:r>
              <a:rPr lang="en-US" dirty="0"/>
              <a:t>		(full)</a:t>
            </a:r>
          </a:p>
          <a:p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sz="2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r>
              <a:rPr lang="en-US" i="1" dirty="0">
                <a:latin typeface="Aptos" panose="020B0004020202020204" pitchFamily="34" charset="0"/>
                <a:ea typeface="Menlo" panose="020B0609030804020204" pitchFamily="49" charset="0"/>
                <a:cs typeface="Menlo" panose="020B0609030804020204" pitchFamily="49" charset="0"/>
              </a:rPr>
              <a:t>see</a:t>
            </a:r>
            <a:r>
              <a:rPr lang="en-US" dirty="0">
                <a:latin typeface="Aptos" panose="020B0004020202020204" pitchFamily="34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b="1" dirty="0">
                <a:latin typeface="Aptos" panose="020B0004020202020204" pitchFamily="34" charset="0"/>
                <a:ea typeface="Menlo" panose="020B0609030804020204" pitchFamily="49" charset="0"/>
                <a:cs typeface="Menlo" panose="020B0609030804020204" pitchFamily="49" charset="0"/>
              </a:rPr>
              <a:t>Appendix</a:t>
            </a:r>
            <a:r>
              <a:rPr lang="en-US" dirty="0">
                <a:latin typeface="Aptos" panose="020B0004020202020204" pitchFamily="34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i="1" dirty="0">
                <a:latin typeface="Aptos" panose="020B0004020202020204" pitchFamily="34" charset="0"/>
                <a:ea typeface="Menlo" panose="020B0609030804020204" pitchFamily="49" charset="0"/>
                <a:cs typeface="Menlo" panose="020B0609030804020204" pitchFamily="49" charset="0"/>
              </a:rPr>
              <a:t>for macOS </a:t>
            </a:r>
            <a:r>
              <a:rPr lang="en-US" i="1" dirty="0" err="1">
                <a:latin typeface="Aptos" panose="020B0004020202020204" pitchFamily="34" charset="0"/>
                <a:ea typeface="Menlo" panose="020B0609030804020204" pitchFamily="49" charset="0"/>
                <a:cs typeface="Menlo" panose="020B0609030804020204" pitchFamily="49" charset="0"/>
              </a:rPr>
              <a:t>TimesRoman</a:t>
            </a:r>
            <a:r>
              <a:rPr lang="en-US" i="1" dirty="0">
                <a:latin typeface="Aptos" panose="020B0004020202020204" pitchFamily="34" charset="0"/>
                <a:ea typeface="Menlo" panose="020B0609030804020204" pitchFamily="49" charset="0"/>
                <a:cs typeface="Menlo" panose="020B0609030804020204" pitchFamily="49" charset="0"/>
              </a:rPr>
              <a:t> FontBook problem</a:t>
            </a:r>
          </a:p>
        </p:txBody>
      </p:sp>
    </p:spTree>
    <p:extLst>
      <p:ext uri="{BB962C8B-B14F-4D97-AF65-F5344CB8AC3E}">
        <p14:creationId xmlns:p14="http://schemas.microsoft.com/office/powerpoint/2010/main" val="2463625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useful command line tool:</a:t>
            </a:r>
          </a:p>
          <a:p>
            <a:pPr lvl="1"/>
            <a:r>
              <a:rPr lang="en-US" dirty="0">
                <a:latin typeface="Menlo Bold"/>
                <a:cs typeface="Menlo Bold"/>
              </a:rPr>
              <a:t>diff &lt;file1&gt; &lt;file2&gt;</a:t>
            </a:r>
          </a:p>
        </p:txBody>
      </p:sp>
      <p:pic>
        <p:nvPicPr>
          <p:cNvPr id="4" name="Picture 3" descr="Screen Shot 2015-02-05 at 3.42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31" y="2765491"/>
            <a:ext cx="8718499" cy="9533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Picture 4" descr="Screen Shot 2015-02-05 at 3.43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06" y="3853744"/>
            <a:ext cx="4114800" cy="233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3830530" y="5299530"/>
            <a:ext cx="3445195" cy="49637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0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6328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Help: </a:t>
            </a:r>
            <a:r>
              <a:rPr lang="en-US" i="1" dirty="0" err="1"/>
              <a:t>tregex</a:t>
            </a:r>
            <a:r>
              <a:rPr lang="en-US" i="1" dirty="0"/>
              <a:t> expression syntax is non-standard </a:t>
            </a:r>
            <a:r>
              <a:rPr lang="en-US" i="1" dirty="0" err="1"/>
              <a:t>wrt</a:t>
            </a:r>
            <a:r>
              <a:rPr lang="en-US" i="1" dirty="0"/>
              <a:t> bracketing</a:t>
            </a:r>
          </a:p>
          <a:p>
            <a:endParaRPr lang="en-US" dirty="0"/>
          </a:p>
        </p:txBody>
      </p:sp>
      <p:pic>
        <p:nvPicPr>
          <p:cNvPr id="9" name="Picture 8" descr="Screen shot 2011-01-26 at 7.29.5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955" y="2233081"/>
            <a:ext cx="9144000" cy="3784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681955" y="4613854"/>
            <a:ext cx="102143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 &lt; VP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 &lt; NP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86C580-1957-CE4B-BED1-DBAB874DF509}"/>
              </a:ext>
            </a:extLst>
          </p:cNvPr>
          <p:cNvSpPr/>
          <p:nvPr/>
        </p:nvSpPr>
        <p:spPr>
          <a:xfrm>
            <a:off x="1349115" y="4616970"/>
            <a:ext cx="6505731" cy="3147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9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524356"/>
          </a:xfrm>
        </p:spPr>
        <p:txBody>
          <a:bodyPr>
            <a:normAutofit/>
          </a:bodyPr>
          <a:lstStyle/>
          <a:p>
            <a:r>
              <a:rPr lang="en-US" dirty="0"/>
              <a:t>Help: </a:t>
            </a:r>
            <a:r>
              <a:rPr lang="en-US" i="1" dirty="0" err="1"/>
              <a:t>tregex</a:t>
            </a:r>
            <a:r>
              <a:rPr lang="en-US" i="1" dirty="0"/>
              <a:t> </a:t>
            </a:r>
            <a:r>
              <a:rPr lang="en-US" i="1" dirty="0" err="1"/>
              <a:t>boolean</a:t>
            </a:r>
            <a:r>
              <a:rPr lang="en-US" i="1" dirty="0"/>
              <a:t> syntax is also non-standard</a:t>
            </a:r>
          </a:p>
        </p:txBody>
      </p:sp>
      <p:pic>
        <p:nvPicPr>
          <p:cNvPr id="10" name="Picture 9" descr="Screen shot 2011-01-26 at 7.30.0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49" y="2124557"/>
            <a:ext cx="7787101" cy="46025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5666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</a:t>
            </a:r>
          </a:p>
        </p:txBody>
      </p:sp>
      <p:pic>
        <p:nvPicPr>
          <p:cNvPr id="10" name="Picture 9" descr="Screen shot 2011-01-26 at 7.31.0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000" y="2406670"/>
            <a:ext cx="8815001" cy="38319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303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0424" y="1153586"/>
            <a:ext cx="7990812" cy="7026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 &lt;, y</a:t>
            </a:r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,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1</a:t>
            </a:r>
            <a:r>
              <a:rPr lang="en-US" baseline="300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st</a:t>
            </a:r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 child y;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 &lt;- y</a:t>
            </a:r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, last child y;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 $+  y</a:t>
            </a:r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, x immediate left sister of y</a:t>
            </a:r>
          </a:p>
        </p:txBody>
      </p:sp>
      <p:pic>
        <p:nvPicPr>
          <p:cNvPr id="4" name="Picture 3" descr="Screen shot 2011-01-26 at 7.31.1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274" y="1856249"/>
            <a:ext cx="8555257" cy="4884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826892" y="5122130"/>
            <a:ext cx="3383908" cy="2372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0130" y="5359395"/>
            <a:ext cx="908178" cy="2372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9061" y="1485734"/>
            <a:ext cx="9482919" cy="1024467"/>
          </a:xfrm>
        </p:spPr>
        <p:txBody>
          <a:bodyPr>
            <a:normAutofit fontScale="92500"/>
          </a:bodyPr>
          <a:lstStyle/>
          <a:p>
            <a:r>
              <a:rPr lang="en-US" dirty="0"/>
              <a:t>Pattern: </a:t>
            </a:r>
          </a:p>
          <a:p>
            <a:pPr marL="0" indent="0">
              <a:buNone/>
            </a:pP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(@NP &lt;, (@NP $+ (/,/ $+ (@NP $+ /,/=comma))) &lt;- =comma)</a:t>
            </a:r>
          </a:p>
        </p:txBody>
      </p:sp>
      <p:pic>
        <p:nvPicPr>
          <p:cNvPr id="4" name="Picture 3" descr="Screen Shot 2012-01-19 at 2.55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55" y="2395553"/>
            <a:ext cx="5958417" cy="44075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045734" y="3070486"/>
            <a:ext cx="253666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Key</a:t>
            </a:r>
            <a:r>
              <a:rPr lang="en-US" dirty="0"/>
              <a:t>: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&lt;,</a:t>
            </a:r>
            <a:r>
              <a:rPr lang="en-US" dirty="0"/>
              <a:t> first child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$+</a:t>
            </a:r>
            <a:r>
              <a:rPr lang="en-US" dirty="0"/>
              <a:t> immediate left sister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&lt;-</a:t>
            </a:r>
            <a:r>
              <a:rPr lang="en-US" dirty="0"/>
              <a:t>  last child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438692" y="1157029"/>
            <a:ext cx="1214083" cy="795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endCxn id="11" idx="2"/>
          </p:cNvCxnSpPr>
          <p:nvPr/>
        </p:nvCxnSpPr>
        <p:spPr>
          <a:xfrm flipH="1" flipV="1">
            <a:off x="9652775" y="1202399"/>
            <a:ext cx="140349" cy="8407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49616" y="833067"/>
            <a:ext cx="200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must be same node</a:t>
            </a:r>
          </a:p>
        </p:txBody>
      </p:sp>
    </p:spTree>
    <p:extLst>
      <p:ext uri="{BB962C8B-B14F-4D97-AF65-F5344CB8AC3E}">
        <p14:creationId xmlns:p14="http://schemas.microsoft.com/office/powerpoint/2010/main" val="287700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</a:t>
            </a:r>
          </a:p>
        </p:txBody>
      </p:sp>
      <p:pic>
        <p:nvPicPr>
          <p:cNvPr id="5" name="Picture 4" descr="Screen shot 2011-01-26 at 7.31.5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2461815"/>
            <a:ext cx="9144000" cy="30092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33905B-72D8-3571-2DF7-3BBDECA7A69D}"/>
              </a:ext>
            </a:extLst>
          </p:cNvPr>
          <p:cNvSpPr txBox="1"/>
          <p:nvPr/>
        </p:nvSpPr>
        <p:spPr>
          <a:xfrm>
            <a:off x="4075043" y="1495881"/>
            <a:ext cx="560698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Recall regex grouping using parentheses:</a:t>
            </a:r>
          </a:p>
          <a:p>
            <a:r>
              <a:rPr lang="en-US" sz="2400" dirty="0"/>
              <a:t> 	e.g.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(a+)(b+)</a:t>
            </a:r>
            <a:r>
              <a:rPr lang="en-US" sz="2400" dirty="0"/>
              <a:t> defines groups 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sz="2400" dirty="0"/>
              <a:t> and </a:t>
            </a:r>
            <a:r>
              <a:rPr lang="en-US" sz="20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6345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pic>
        <p:nvPicPr>
          <p:cNvPr id="4" name="Content Placeholder 3" descr="Screen Shot 2012-01-19 at 2.43.5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" r="-942"/>
          <a:stretch/>
        </p:blipFill>
        <p:spPr>
          <a:xfrm>
            <a:off x="2912165" y="1600201"/>
            <a:ext cx="6261652" cy="4950181"/>
          </a:xfr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970578" y="4984888"/>
            <a:ext cx="423333" cy="17991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72744" y="5806950"/>
            <a:ext cx="423333" cy="17991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results from:</a:t>
            </a:r>
          </a:p>
          <a:p>
            <a:pPr lvl="1"/>
            <a:r>
              <a:rPr lang="fr-FR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@SBAR &lt; /^WH.*-([0-9]+)$/#1%index &lt;&lt; (@NP &lt; (/^-NONE-/ &lt; /^\*</a:t>
            </a:r>
            <a:r>
              <a:rPr lang="fr-FR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</a:t>
            </a:r>
            <a:r>
              <a:rPr lang="fr-FR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\*-([0-9]+)$/#1%index))</a:t>
            </a: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4" name="Picture 3" descr="Screen Shot 2012-01-19 at 3.00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98037"/>
            <a:ext cx="9144000" cy="30280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348080" y="2196108"/>
            <a:ext cx="624608" cy="4675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80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pic>
        <p:nvPicPr>
          <p:cNvPr id="4" name="Content Placeholder 3" descr="Screen Shot 2012-01-19 at 3.01.4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52" y="1690688"/>
            <a:ext cx="4664048" cy="4351338"/>
          </a:xfr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6456670" y="1690688"/>
            <a:ext cx="5125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Reason for difference</a:t>
            </a:r>
          </a:p>
          <a:p>
            <a:r>
              <a:rPr lang="en-US" sz="2400" b="1" dirty="0"/>
              <a:t>Example</a:t>
            </a:r>
            <a:r>
              <a:rPr lang="en-US" sz="2400" dirty="0"/>
              <a:t>: </a:t>
            </a:r>
          </a:p>
          <a:p>
            <a:r>
              <a:rPr lang="en-US" sz="2400" dirty="0"/>
              <a:t>WHADVP also possible (not just WHNP)</a:t>
            </a:r>
          </a:p>
        </p:txBody>
      </p:sp>
    </p:spTree>
    <p:extLst>
      <p:ext uri="{BB962C8B-B14F-4D97-AF65-F5344CB8AC3E}">
        <p14:creationId xmlns:p14="http://schemas.microsoft.com/office/powerpoint/2010/main" val="3207383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55EFD-35C6-D35C-55D8-A2B252EAB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1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C025D-1CA0-E998-E9DD-42511A973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91147"/>
          </a:xfrm>
        </p:spPr>
        <p:txBody>
          <a:bodyPr/>
          <a:lstStyle/>
          <a:p>
            <a:r>
              <a:rPr lang="en-US"/>
              <a:t>Q1: what rule of English syntax is violated?</a:t>
            </a:r>
          </a:p>
          <a:p>
            <a:endParaRPr lang="en-US" dirty="0"/>
          </a:p>
        </p:txBody>
      </p:sp>
      <p:pic>
        <p:nvPicPr>
          <p:cNvPr id="4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48556ABF-FE6C-38F8-A740-7A0BC2819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48" y="2518699"/>
            <a:ext cx="2722113" cy="400310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32562C-F9A4-5B6F-EF58-16975818D9F2}"/>
              </a:ext>
            </a:extLst>
          </p:cNvPr>
          <p:cNvSpPr txBox="1"/>
          <p:nvPr/>
        </p:nvSpPr>
        <p:spPr>
          <a:xfrm>
            <a:off x="4130565" y="2493606"/>
            <a:ext cx="6018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Note: </a:t>
            </a:r>
          </a:p>
          <a:p>
            <a:r>
              <a:rPr lang="en-US" dirty="0"/>
              <a:t>an utterance can be semantically odd but syntactically fine</a:t>
            </a:r>
          </a:p>
        </p:txBody>
      </p:sp>
    </p:spTree>
    <p:extLst>
      <p:ext uri="{BB962C8B-B14F-4D97-AF65-F5344CB8AC3E}">
        <p14:creationId xmlns:p14="http://schemas.microsoft.com/office/powerpoint/2010/main" val="173235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31210-85E5-B97A-E3D2-8BC492A8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EB20D-79BA-A614-F384-529A0DB1E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macOS Times Roman FontBook problem</a:t>
            </a:r>
          </a:p>
        </p:txBody>
      </p:sp>
    </p:spTree>
    <p:extLst>
      <p:ext uri="{BB962C8B-B14F-4D97-AF65-F5344CB8AC3E}">
        <p14:creationId xmlns:p14="http://schemas.microsoft.com/office/powerpoint/2010/main" val="51759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16FC-9980-3799-DB66-83580734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 font restore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832C044-7E43-DB02-FF1D-80F821DA2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45517"/>
            <a:ext cx="10515600" cy="1680932"/>
          </a:xfr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5DC2A8-6BC6-CD49-3E51-A836A8901530}"/>
              </a:ext>
            </a:extLst>
          </p:cNvPr>
          <p:cNvSpPr txBox="1"/>
          <p:nvPr/>
        </p:nvSpPr>
        <p:spPr>
          <a:xfrm>
            <a:off x="1261240" y="2045052"/>
            <a:ext cx="89758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https://stackoverflow.com/questions/68608157/how-can-i-fix-this-warning-the-fonts-times-and-times-are-not-available-fo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71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D047C-D705-6B77-EAFE-3CCC8BE5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/System/Library/Fonts/</a:t>
            </a:r>
            <a:r>
              <a:rPr lang="en-US" dirty="0" err="1"/>
              <a:t>Times.ttc</a:t>
            </a:r>
            <a:endParaRPr lang="en-US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668AB2A-88B3-A728-9474-BA515C44D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030" y="1825625"/>
            <a:ext cx="9701939" cy="435133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9785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B5305F-5194-4D7B-CB45-E97F28A1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 Book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BE692C4-AAF2-CE97-D678-4E6C61235E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480" y="1825625"/>
            <a:ext cx="4665039" cy="4351338"/>
          </a:xfrm>
          <a:ln>
            <a:solidFill>
              <a:schemeClr val="tx1"/>
            </a:solidFill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CF3CC0-3F21-8BD7-7570-6538B095D2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Drag </a:t>
            </a:r>
            <a:r>
              <a:rPr lang="en-US" b="0" i="0" u="none" strike="noStrike" dirty="0" err="1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Times.ttc</a:t>
            </a:r>
            <a:r>
              <a:rPr lang="en-US" b="0" i="0" u="none" strike="noStrike" dirty="0">
                <a:solidFill>
                  <a:srgbClr val="0C0D0E"/>
                </a:solidFill>
                <a:effectLst/>
                <a:highlight>
                  <a:srgbClr val="FFFFFF"/>
                </a:highlight>
                <a:latin typeface="-apple-system"/>
              </a:rPr>
              <a:t> to Font Book</a:t>
            </a:r>
          </a:p>
          <a:p>
            <a:r>
              <a:rPr lang="en-US" dirty="0">
                <a:solidFill>
                  <a:srgbClr val="0C0D0E"/>
                </a:solidFill>
                <a:highlight>
                  <a:srgbClr val="FFFFFF"/>
                </a:highlight>
                <a:latin typeface="-apple-system"/>
              </a:rPr>
              <a:t>Now appears in ~/Library/Fonts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84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7E30-A29D-DB2D-8DA0-2B0E0435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transfonter.org</a:t>
            </a:r>
            <a:endParaRPr lang="en-US" dirty="0"/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81CC1F6E-54A8-F075-698E-41117FF78C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55266"/>
            <a:ext cx="5181600" cy="2892055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3DB98A80-6C98-E09A-FB72-934647D5B0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06463"/>
            <a:ext cx="5181600" cy="3589662"/>
          </a:xfr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CF8BFE-125A-82B9-99D1-8E12F99A50E6}"/>
              </a:ext>
            </a:extLst>
          </p:cNvPr>
          <p:cNvSpPr txBox="1"/>
          <p:nvPr/>
        </p:nvSpPr>
        <p:spPr>
          <a:xfrm>
            <a:off x="838200" y="2093601"/>
            <a:ext cx="2692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upload </a:t>
            </a:r>
            <a:r>
              <a:rPr lang="en-US" sz="2400" dirty="0" err="1"/>
              <a:t>Times.ttc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5758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C147E-FEDA-DF6D-71B2-EEB1F1A91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 Book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6B43CCAE-05F1-8545-8F75-4697B25BA0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1825625"/>
            <a:ext cx="9949937" cy="2941618"/>
          </a:xfrm>
          <a:ln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4C9AB-D053-8C53-0656-0309768B5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4851399"/>
            <a:ext cx="10515601" cy="1325564"/>
          </a:xfrm>
        </p:spPr>
        <p:txBody>
          <a:bodyPr/>
          <a:lstStyle/>
          <a:p>
            <a:r>
              <a:rPr lang="en-US" dirty="0"/>
              <a:t>Drag downloaded files to Font Book</a:t>
            </a:r>
          </a:p>
        </p:txBody>
      </p:sp>
    </p:spTree>
    <p:extLst>
      <p:ext uri="{BB962C8B-B14F-4D97-AF65-F5344CB8AC3E}">
        <p14:creationId xmlns:p14="http://schemas.microsoft.com/office/powerpoint/2010/main" val="542310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4C0F-0750-475A-0776-5D9674EE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 Book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5CA271D0-FCB6-53EB-DCC9-67BB33B9DE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9366"/>
            <a:ext cx="5181600" cy="4343856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09318FEE-163E-3533-38A4-00B0D598F6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29366"/>
            <a:ext cx="5181600" cy="2139808"/>
          </a:xfr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DD979F-D04A-8DE2-3392-9F742689DF2F}"/>
              </a:ext>
            </a:extLst>
          </p:cNvPr>
          <p:cNvSpPr txBox="1"/>
          <p:nvPr/>
        </p:nvSpPr>
        <p:spPr>
          <a:xfrm>
            <a:off x="6379779" y="4298731"/>
            <a:ext cx="3998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install, Times now appears</a:t>
            </a:r>
          </a:p>
        </p:txBody>
      </p:sp>
    </p:spTree>
    <p:extLst>
      <p:ext uri="{BB962C8B-B14F-4D97-AF65-F5344CB8AC3E}">
        <p14:creationId xmlns:p14="http://schemas.microsoft.com/office/powerpoint/2010/main" val="215383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092A-6D1B-743C-FABF-DE4AD065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1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3C8ED-A0DB-C870-C4D4-138E73665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33796"/>
          </a:xfrm>
        </p:spPr>
        <p:txBody>
          <a:bodyPr/>
          <a:lstStyle/>
          <a:p>
            <a:r>
              <a:rPr lang="en-US" dirty="0"/>
              <a:t>Q2: what's wrong here? Also compare with Q1.</a:t>
            </a:r>
          </a:p>
          <a:p>
            <a:endParaRPr lang="en-US" dirty="0"/>
          </a:p>
        </p:txBody>
      </p:sp>
      <p:pic>
        <p:nvPicPr>
          <p:cNvPr id="4" name="Picture 3" descr="A diagram of a word&#10;&#10;AI-generated content may be incorrect.">
            <a:extLst>
              <a:ext uri="{FF2B5EF4-FFF2-40B4-BE49-F238E27FC236}">
                <a16:creationId xmlns:a16="http://schemas.microsoft.com/office/drawing/2014/main" id="{CAA71AD8-F401-A432-F463-F3884107F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952" y="2459421"/>
            <a:ext cx="4635500" cy="1333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64E12797-F8C5-13F2-9A63-4E98C26FC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569" y="2397026"/>
            <a:ext cx="2722113" cy="400310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3896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D77BE-8D95-397A-3D21-BA466779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1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F9266-6B90-AB22-DACD-0BFAA9FA4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22159"/>
          </a:xfrm>
        </p:spPr>
        <p:txBody>
          <a:bodyPr/>
          <a:lstStyle/>
          <a:p>
            <a:r>
              <a:rPr lang="en-US" dirty="0"/>
              <a:t>Q3: What's wrong with the </a:t>
            </a:r>
            <a:r>
              <a:rPr lang="en-US" b="1" dirty="0"/>
              <a:t>phrase</a:t>
            </a:r>
            <a:r>
              <a:rPr lang="en-US" dirty="0"/>
              <a:t> labels built by the conversion?</a:t>
            </a:r>
          </a:p>
          <a:p>
            <a:endParaRPr lang="en-US" dirty="0"/>
          </a:p>
        </p:txBody>
      </p:sp>
      <p:pic>
        <p:nvPicPr>
          <p:cNvPr id="4" name="Content Placeholder 5" descr="A diagram of a network&#10;&#10;AI-generated content may be incorrect.">
            <a:extLst>
              <a:ext uri="{FF2B5EF4-FFF2-40B4-BE49-F238E27FC236}">
                <a16:creationId xmlns:a16="http://schemas.microsoft.com/office/drawing/2014/main" id="{62CFC1EE-58BD-16D1-42A7-1F356D906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37" y="2482721"/>
            <a:ext cx="3228326" cy="37719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6" descr="A diagram of a word&#10;&#10;AI-generated content may be incorrect.">
            <a:extLst>
              <a:ext uri="{FF2B5EF4-FFF2-40B4-BE49-F238E27FC236}">
                <a16:creationId xmlns:a16="http://schemas.microsoft.com/office/drawing/2014/main" id="{71048609-4C3D-0BB0-1B17-F16534576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313" y="3324375"/>
            <a:ext cx="4635500" cy="1333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Notched Right Arrow 5">
            <a:extLst>
              <a:ext uri="{FF2B5EF4-FFF2-40B4-BE49-F238E27FC236}">
                <a16:creationId xmlns:a16="http://schemas.microsoft.com/office/drawing/2014/main" id="{94561B95-A524-4AD7-DFE2-2E311A60E4FB}"/>
              </a:ext>
            </a:extLst>
          </p:cNvPr>
          <p:cNvSpPr/>
          <p:nvPr/>
        </p:nvSpPr>
        <p:spPr>
          <a:xfrm rot="10800000">
            <a:off x="4587253" y="3690680"/>
            <a:ext cx="711715" cy="790832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5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6CA80-5423-9D45-988C-E4ECB2C6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nltk</a:t>
            </a:r>
            <a:r>
              <a:rPr lang="en-US" dirty="0"/>
              <a:t>: </a:t>
            </a:r>
            <a:r>
              <a:rPr lang="en-US" b="1" dirty="0"/>
              <a:t>Corpus Readers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E615-7764-7644-B882-1E8DBE453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http://www.nltk.org/howto/corpus.html#parsed-corpora</a:t>
            </a:r>
            <a:r>
              <a:rPr lang="en-US" sz="2400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nltk.download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')</a:t>
            </a: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from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print(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ptb.fileids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()) #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doctest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+SKIP ['BROWN/CF/CF01.MRG', 'BROWN/CF/CF02.MRG', 'BROWN/CF/CF03.MRG', 'BROWN/CF/CF04.MRG', ...] </a:t>
            </a: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print(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ptb.words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('WSJ/00/WSJ_0003.MRG')) #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doctest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+SKIP ['A', 'form', 'of', 'asbestos', 'once', 'used', '*', ...] </a:t>
            </a: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print(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ptb.tagged_words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('WSJ/00/WSJ_0003.MRG')) #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doctest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+SKIP [('A', 'DT'), ('form', 'NN'), ('of', 'IN'), ...]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3388D8E-7618-0DA6-16D2-4948937CE4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8067"/>
          <a:stretch>
            <a:fillRect/>
          </a:stretch>
        </p:blipFill>
        <p:spPr>
          <a:xfrm>
            <a:off x="1112107" y="2268938"/>
            <a:ext cx="8829335" cy="114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7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759D1-257E-5143-85FD-AF2195179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 Treebank (PTB) with </a:t>
            </a:r>
            <a:r>
              <a:rPr lang="en-US" dirty="0" err="1"/>
              <a:t>nltk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50075-6CD5-A947-B7A3-EDCE5BA7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40636" cy="1097684"/>
          </a:xfrm>
        </p:spPr>
        <p:txBody>
          <a:bodyPr/>
          <a:lstStyle/>
          <a:p>
            <a:r>
              <a:rPr lang="en-US" dirty="0"/>
              <a:t>TREEBANK_3.zip </a:t>
            </a:r>
          </a:p>
          <a:p>
            <a:r>
              <a:rPr lang="en-US" dirty="0">
                <a:solidFill>
                  <a:srgbClr val="FF0000"/>
                </a:solidFill>
              </a:rPr>
              <a:t>Put your </a:t>
            </a:r>
            <a:r>
              <a:rPr lang="en-US" dirty="0" err="1">
                <a:solidFill>
                  <a:srgbClr val="FF0000"/>
                </a:solidFill>
              </a:rPr>
              <a:t>wsj</a:t>
            </a:r>
            <a:r>
              <a:rPr lang="en-US" dirty="0">
                <a:solidFill>
                  <a:srgbClr val="FF0000"/>
                </a:solidFill>
              </a:rPr>
              <a:t> directory (from </a:t>
            </a:r>
            <a:r>
              <a:rPr lang="en-US" dirty="0" err="1">
                <a:solidFill>
                  <a:srgbClr val="FF0000"/>
                </a:solidFill>
              </a:rPr>
              <a:t>mrg</a:t>
            </a:r>
            <a:r>
              <a:rPr lang="en-US" dirty="0">
                <a:solidFill>
                  <a:srgbClr val="FF0000"/>
                </a:solidFill>
              </a:rPr>
              <a:t>) here 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~/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nltk_data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/corpora/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</a:t>
            </a: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8C1D3A-07C6-C443-9583-1463A4EEB4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9" y="2923309"/>
            <a:ext cx="6698673" cy="19717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E14677-1392-1C47-A198-206FA6D50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9" y="5078380"/>
            <a:ext cx="69215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20B94D-7D68-444A-AFB0-4B3A81FFF455}"/>
              </a:ext>
            </a:extLst>
          </p:cNvPr>
          <p:cNvSpPr txBox="1"/>
          <p:nvPr/>
        </p:nvSpPr>
        <p:spPr>
          <a:xfrm>
            <a:off x="8347593" y="5061234"/>
            <a:ext cx="243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Filename case problem!</a:t>
            </a:r>
          </a:p>
        </p:txBody>
      </p:sp>
    </p:spTree>
    <p:extLst>
      <p:ext uri="{BB962C8B-B14F-4D97-AF65-F5344CB8AC3E}">
        <p14:creationId xmlns:p14="http://schemas.microsoft.com/office/powerpoint/2010/main" val="775331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6BBC8-8BA5-5842-9486-2A93F8BE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 Treebank (PTB) with </a:t>
            </a:r>
            <a:r>
              <a:rPr lang="en-US" dirty="0" err="1"/>
              <a:t>nltk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F41A95-31C7-F945-BEC0-9C28474241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8555" y="1825625"/>
            <a:ext cx="3820889" cy="4351338"/>
          </a:xfrm>
          <a:ln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8BE29-2292-2F46-9768-CD9BB7622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8224" y="3316637"/>
            <a:ext cx="3952068" cy="1007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~/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nltk_data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/corpora/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</a:t>
            </a: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2CB9D8-3EB9-634A-89FB-AD9EF9C60A22}"/>
              </a:ext>
            </a:extLst>
          </p:cNvPr>
          <p:cNvSpPr/>
          <p:nvPr/>
        </p:nvSpPr>
        <p:spPr>
          <a:xfrm>
            <a:off x="1937288" y="3099661"/>
            <a:ext cx="1007390" cy="790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>
            <a:extLst>
              <a:ext uri="{FF2B5EF4-FFF2-40B4-BE49-F238E27FC236}">
                <a16:creationId xmlns:a16="http://schemas.microsoft.com/office/drawing/2014/main" id="{B6E5C1BB-1F75-2740-B634-A3BA3D83FA97}"/>
              </a:ext>
            </a:extLst>
          </p:cNvPr>
          <p:cNvSpPr/>
          <p:nvPr/>
        </p:nvSpPr>
        <p:spPr>
          <a:xfrm>
            <a:off x="3223648" y="3146157"/>
            <a:ext cx="3874576" cy="743918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B1CACF-9087-B90F-A431-72D7D439ED5D}"/>
              </a:ext>
            </a:extLst>
          </p:cNvPr>
          <p:cNvSpPr txBox="1"/>
          <p:nvPr/>
        </p:nvSpPr>
        <p:spPr>
          <a:xfrm>
            <a:off x="5453496" y="3310202"/>
            <a:ext cx="76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912368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76080-FFEB-0A42-8725-E6D51FA4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 Treebank (PTB) with </a:t>
            </a:r>
            <a:r>
              <a:rPr lang="en-US" dirty="0" err="1"/>
              <a:t>nltk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C1640-9024-6443-BCAD-4A4B6294C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092070" cy="2012084"/>
          </a:xfrm>
        </p:spPr>
        <p:txBody>
          <a:bodyPr/>
          <a:lstStyle/>
          <a:p>
            <a:r>
              <a:rPr lang="en-US" dirty="0"/>
              <a:t>Rename files to uppercase</a:t>
            </a:r>
          </a:p>
          <a:p>
            <a:pPr lvl="1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for f in `find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wsj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`; do mv -v "$f" "`echo $f |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'[a-z]' '[A-Z]'`"; done</a:t>
            </a:r>
          </a:p>
          <a:p>
            <a:pPr lvl="1"/>
            <a:r>
              <a:rPr lang="en-US" dirty="0"/>
              <a:t>(found on </a:t>
            </a:r>
            <a:r>
              <a:rPr lang="en-US" dirty="0" err="1"/>
              <a:t>stackoverflow.com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seems to work but not clean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0A2BF83-F495-0E45-B13E-7B1BE06B91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63" y="3972646"/>
            <a:ext cx="8873057" cy="168000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70BD26-5953-6746-9B4B-BE4886920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891" y="2660650"/>
            <a:ext cx="4419600" cy="9271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6C01DE5-7477-2545-9BB1-A9C45FE16195}"/>
              </a:ext>
            </a:extLst>
          </p:cNvPr>
          <p:cNvSpPr/>
          <p:nvPr/>
        </p:nvSpPr>
        <p:spPr>
          <a:xfrm>
            <a:off x="5818909" y="2831667"/>
            <a:ext cx="4543511" cy="1747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37A056-1FF1-EA44-8DBF-DA31ACBD6C52}"/>
              </a:ext>
            </a:extLst>
          </p:cNvPr>
          <p:cNvSpPr/>
          <p:nvPr/>
        </p:nvSpPr>
        <p:spPr>
          <a:xfrm>
            <a:off x="3477718" y="3837709"/>
            <a:ext cx="599607" cy="494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ne Callout 2 4">
            <a:extLst>
              <a:ext uri="{FF2B5EF4-FFF2-40B4-BE49-F238E27FC236}">
                <a16:creationId xmlns:a16="http://schemas.microsoft.com/office/drawing/2014/main" id="{B6D52A8C-B7CC-8442-A28A-54DB3E585254}"/>
              </a:ext>
            </a:extLst>
          </p:cNvPr>
          <p:cNvSpPr/>
          <p:nvPr/>
        </p:nvSpPr>
        <p:spPr>
          <a:xfrm>
            <a:off x="149902" y="3342806"/>
            <a:ext cx="2613625" cy="629839"/>
          </a:xfrm>
          <a:prstGeom prst="borderCallout2">
            <a:avLst>
              <a:gd name="adj1" fmla="val 108080"/>
              <a:gd name="adj2" fmla="val 106096"/>
              <a:gd name="adj3" fmla="val 14496"/>
              <a:gd name="adj4" fmla="val 105563"/>
              <a:gd name="adj5" fmla="val 90849"/>
              <a:gd name="adj6" fmla="val 12822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directory name needs to be uppercased too!</a:t>
            </a:r>
          </a:p>
        </p:txBody>
      </p:sp>
    </p:spTree>
    <p:extLst>
      <p:ext uri="{BB962C8B-B14F-4D97-AF65-F5344CB8AC3E}">
        <p14:creationId xmlns:p14="http://schemas.microsoft.com/office/powerpoint/2010/main" val="689497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935</Words>
  <Application>Microsoft Macintosh PowerPoint</Application>
  <PresentationFormat>Widescreen</PresentationFormat>
  <Paragraphs>139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-apple-system</vt:lpstr>
      <vt:lpstr>Aptos</vt:lpstr>
      <vt:lpstr>Aptos Display</vt:lpstr>
      <vt:lpstr>Arial</vt:lpstr>
      <vt:lpstr>Calibri</vt:lpstr>
      <vt:lpstr>Menlo</vt:lpstr>
      <vt:lpstr>Menlo Bold</vt:lpstr>
      <vt:lpstr>Office Theme</vt:lpstr>
      <vt:lpstr>LING/C SC 581:  Advanced Computational Linguistics</vt:lpstr>
      <vt:lpstr>Today's Topics</vt:lpstr>
      <vt:lpstr>Homework 1 Review</vt:lpstr>
      <vt:lpstr>Homework 1 Review</vt:lpstr>
      <vt:lpstr>Homework 1 Review</vt:lpstr>
      <vt:lpstr>nltk: Corpus Readers</vt:lpstr>
      <vt:lpstr>Penn Treebank (PTB) with nltk</vt:lpstr>
      <vt:lpstr>Penn Treebank (PTB) with nltk</vt:lpstr>
      <vt:lpstr>Penn Treebank (PTB) with nltk</vt:lpstr>
      <vt:lpstr>Penn Treebank (PTB) with nltk</vt:lpstr>
      <vt:lpstr>Penn Treebank (PTB) with nltk</vt:lpstr>
      <vt:lpstr>Penn Treebank (PTB) with nltk</vt:lpstr>
      <vt:lpstr>Penn Treebank (PTB) with nltk</vt:lpstr>
      <vt:lpstr>Penn Treebank (PTB) with nltk</vt:lpstr>
      <vt:lpstr>tregex</vt:lpstr>
      <vt:lpstr>tregex</vt:lpstr>
      <vt:lpstr>tregex</vt:lpstr>
      <vt:lpstr>tregex</vt:lpstr>
      <vt:lpstr>tregex</vt:lpstr>
      <vt:lpstr>tregex</vt:lpstr>
      <vt:lpstr>tregex</vt:lpstr>
      <vt:lpstr>tregex</vt:lpstr>
      <vt:lpstr>tregex</vt:lpstr>
      <vt:lpstr>tregex</vt:lpstr>
      <vt:lpstr>tregex</vt:lpstr>
      <vt:lpstr>tregex</vt:lpstr>
      <vt:lpstr>tregex</vt:lpstr>
      <vt:lpstr>tregex</vt:lpstr>
      <vt:lpstr>tregex</vt:lpstr>
      <vt:lpstr>Appendix</vt:lpstr>
      <vt:lpstr>Times font restore</vt:lpstr>
      <vt:lpstr>/System/Library/Fonts/Times.ttc</vt:lpstr>
      <vt:lpstr>Font Book</vt:lpstr>
      <vt:lpstr>transfonter.org</vt:lpstr>
      <vt:lpstr>Font Book</vt:lpstr>
      <vt:lpstr>Font Book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sandiway@mac.com</dc:creator>
  <cp:lastModifiedBy>sandiway@mac.com</cp:lastModifiedBy>
  <cp:revision>7</cp:revision>
  <cp:lastPrinted>2026-01-13T23:39:23Z</cp:lastPrinted>
  <dcterms:created xsi:type="dcterms:W3CDTF">2026-01-13T21:52:51Z</dcterms:created>
  <dcterms:modified xsi:type="dcterms:W3CDTF">2026-01-21T17:43:31Z</dcterms:modified>
</cp:coreProperties>
</file>