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2" r:id="rId2"/>
    <p:sldId id="331" r:id="rId3"/>
    <p:sldId id="304" r:id="rId4"/>
    <p:sldId id="353" r:id="rId5"/>
    <p:sldId id="306" r:id="rId6"/>
    <p:sldId id="316" r:id="rId7"/>
    <p:sldId id="317" r:id="rId8"/>
    <p:sldId id="327" r:id="rId9"/>
    <p:sldId id="338" r:id="rId10"/>
    <p:sldId id="354" r:id="rId11"/>
    <p:sldId id="339" r:id="rId12"/>
    <p:sldId id="340" r:id="rId13"/>
    <p:sldId id="341" r:id="rId14"/>
    <p:sldId id="342" r:id="rId15"/>
    <p:sldId id="355" r:id="rId16"/>
    <p:sldId id="260" r:id="rId17"/>
    <p:sldId id="259" r:id="rId18"/>
    <p:sldId id="280" r:id="rId19"/>
    <p:sldId id="343" r:id="rId20"/>
    <p:sldId id="357" r:id="rId21"/>
    <p:sldId id="356" r:id="rId22"/>
    <p:sldId id="358" r:id="rId23"/>
    <p:sldId id="349" r:id="rId24"/>
    <p:sldId id="262" r:id="rId25"/>
    <p:sldId id="261" r:id="rId26"/>
    <p:sldId id="286" r:id="rId27"/>
    <p:sldId id="350" r:id="rId28"/>
    <p:sldId id="351" r:id="rId29"/>
    <p:sldId id="266" r:id="rId30"/>
    <p:sldId id="265" r:id="rId31"/>
    <p:sldId id="267" r:id="rId32"/>
    <p:sldId id="3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2"/>
    <p:restoredTop sz="96327"/>
  </p:normalViewPr>
  <p:slideViewPr>
    <p:cSldViewPr snapToGrid="0">
      <p:cViewPr varScale="1">
        <p:scale>
          <a:sx n="118" d="100"/>
          <a:sy n="118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899C-522F-0A40-73BF-F88847331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03B61-AA9D-AB8A-28A5-700221CA0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C489B-3C67-B5DE-9D2B-8C2B365E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60C7F-9522-B21F-45A7-EC80608F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257A0-E572-176B-FA9A-7D11D277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11D7-CDFD-5E46-A23A-CE5BA512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ECBF0-EFA3-9734-4F61-784C4EDDC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0A933-FED6-B7D1-4538-D06097BC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0B92-3078-1217-D120-CC513E9E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0A81B-262F-A0A0-C6B9-4DFF7EB3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124E6-B3A6-54BA-5AD4-1C2C63BF8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803F4-566B-BD96-8968-50A6E45F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74F7B-25DD-E2A7-649B-36782EDC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B7FA-2A02-069E-0427-48CE012B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743A4-8326-79AD-A88F-B3AAC1FA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8459-296C-C009-96E5-94A0D3F7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744A4-DE46-86EA-9C3B-76621E93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10AB1-9FDF-36F2-EB20-530E96B1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076B5-5563-418C-C6BE-89C250D3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61754-33CB-9BA9-CA96-27837253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97A1-2884-581D-B96E-75B3F4C9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6411A-05F6-1F9E-5ABF-F52B8C7F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348A2-1C2D-6C83-0C34-58E174E4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5760-3A3F-FD4A-F5E5-8EBBC9D5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282E-30D3-9C72-11A9-DB22F36C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514A-1A49-1BDB-C8C7-F3D1492F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F2DB-8141-300A-EC54-9EE1ABF1A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ACCF3-CA31-C068-1E2B-BC1235B0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0B5D-DC7B-567C-21A0-B4BA4E50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7973B-BABB-4AE6-CCE3-627C9B06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D292C-663B-F8DB-3B0F-70599AFD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3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DED56-5AF8-65AD-3A70-843EC893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DC898-0D08-2F6F-2C3A-7182F9ED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CE5DD-C75E-B87D-F200-F8375AAB6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967F8-83B8-AC62-711C-08E0D4A62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40422-9A6E-B29B-CCAB-9F17E6641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9152F-6EC3-9E0C-A10F-52946A79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23495-435E-173C-E96D-73D828D4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96B79-276D-FCDE-CD71-1EADB83C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FF79-4460-BE14-5790-03CA1925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51BC1-8000-36A1-6D85-F9686D85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A74AD-A576-71E4-8A66-D2C9A307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634E4-3EC7-49BF-937C-1103810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7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484B5-62CC-DDE1-968F-87A6ABE7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AF010-1B73-41B7-9699-3E4F2139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B1DF6-1896-0B69-9C38-AF30FFE4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8E96-8ABA-0406-26D4-EFACA21A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03EA-B645-8941-AE60-E2FCF5B8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4BD48-83A5-6054-F67B-288DA8165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DD50A-B3A1-30AF-3BEC-DB6F342F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4B69-552C-567E-02CB-44A62615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645DC-D6CE-ED4E-AEB1-46CAC584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65F6-B8C0-4B12-113D-9D340360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15C1A-CE14-A700-163B-C8F4F082B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41178-66D7-BE37-9037-4BBA1018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3F470-A689-660E-1ACB-2EBDC314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07B28-655E-A2BB-BDF6-DAF6582A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EF85A-E130-D9D6-1E9E-68E031B0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1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2CB6D-47A7-C2F9-8A0A-26DE777F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4D86D-2EE3-81A7-44A3-A2671BCC8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5BBA6-1DB0-230B-6E44-2B0424F35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6F5984-A58A-E645-BD33-151FA7C99B47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0F47-15F9-BB9C-3D43-A33150CB1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31E74-0403-0DDE-FF6A-DCA352691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4CFDB-66BE-4349-95AA-73BB37A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dst/WordEmbeddingDemo/EAAI-2022-Word-Embedding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r.org/2011/05/30/136796448/has-run-run-amok-it-has-645-meanings-so-f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19</a:t>
            </a:r>
          </a:p>
          <a:p>
            <a:r>
              <a:rPr lang="en-US" dirty="0"/>
              <a:t>Prof. </a:t>
            </a:r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FBC4-37B6-8CF4-02B9-79523072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</a:t>
            </a:r>
            <a:r>
              <a:rPr lang="en-US" i="1" dirty="0"/>
              <a:t>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F9D5C-61D5-D0FF-4C55-3EA7F8D4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4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('run')</a:t>
            </a: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('test.n.05'),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('footrace.n.01'),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('streak.n.01'),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('run.n.05'),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('run.n.06'),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('run.n.07'),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('run.n.08'),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('run.n.09'),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('run.n.10'),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('rivulet.n.01'),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('political_campaign.n.01'),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('run.n.13'),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('discharge.n.06'),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('run.n.15'),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('run.n.16'),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('scat.v.01'),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('run.v.03'),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('operate.v.01'),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('run.v.05'),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('run.v.06'),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('function.v.01'),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('range.v.01'),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('campaign.v.01'),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('play.v.18'),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('run.v.11'),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('tend.v.01'),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('run.v.13'),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('run.v.14'),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('run.v.15'),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('run.v.16'),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('prevail.v.03'),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('run.v.18'),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('run.v.19'),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('carry.v.15'),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('run.v.21'),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('guide.v.05'),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('run.v.23'),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('run.v.24'),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('run.v.25'),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('run.v.26'),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('run.v.27'),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('run.v.28'),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('run.v.29'),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('run.v.30'),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('run.v.31'),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('run.v.32'),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('run.v.33'),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('run.v.34'),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('ply.v.03'),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('hunt.v.01'),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('race.v.02'),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('move.v.13'),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('melt.v.01'),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('ladder.v.01'),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('run.v.41')]</a:t>
            </a:r>
          </a:p>
          <a:p>
            <a:pPr>
              <a:buNone/>
            </a:pPr>
            <a:r>
              <a:rPr lang="en-US" sz="14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('run'))</a:t>
            </a: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57</a:t>
            </a:r>
          </a:p>
          <a:p>
            <a:pPr>
              <a:buNone/>
            </a:pPr>
            <a:r>
              <a:rPr lang="en-US" sz="14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('put'))</a:t>
            </a: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</a:t>
            </a:r>
          </a:p>
          <a:p>
            <a:pPr>
              <a:buNone/>
            </a:pPr>
            <a:r>
              <a:rPr lang="en-US" sz="14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('set'))</a:t>
            </a: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90997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B148-65F8-8433-4E64-D0D93FF8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</a:t>
            </a:r>
            <a:r>
              <a:rPr lang="en-US" i="1" dirty="0"/>
              <a:t>run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A4F8B1-3313-4CB0-BD38-8F2BC32CDA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1110" y="1825625"/>
            <a:ext cx="4675779" cy="435133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E2C6DCAD-EAC7-299D-50EA-277F1011E8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1780" y="1825625"/>
            <a:ext cx="4342439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596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BE94-9EE4-F70B-0910-1B79DA90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</a:t>
            </a:r>
            <a:r>
              <a:rPr lang="en-US" i="1" dirty="0"/>
              <a:t>run</a:t>
            </a:r>
            <a:endParaRPr lang="en-US" dirty="0"/>
          </a:p>
        </p:txBody>
      </p:sp>
      <p:pic>
        <p:nvPicPr>
          <p:cNvPr id="6" name="Content Placeholder 5" descr="A screenshot of a text&#10;&#10;Description automatically generated">
            <a:extLst>
              <a:ext uri="{FF2B5EF4-FFF2-40B4-BE49-F238E27FC236}">
                <a16:creationId xmlns:a16="http://schemas.microsoft.com/office/drawing/2014/main" id="{823916F0-E4BB-0D2E-5D04-01886D183C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63709"/>
            <a:ext cx="5181600" cy="4075169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27F379-17F4-708E-8E6C-B3CB096534F7}"/>
              </a:ext>
            </a:extLst>
          </p:cNvPr>
          <p:cNvSpPr txBox="1"/>
          <p:nvPr/>
        </p:nvSpPr>
        <p:spPr>
          <a:xfrm>
            <a:off x="746566" y="60791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Also, </a:t>
            </a:r>
            <a:r>
              <a:rPr lang="en-US" i="1" dirty="0"/>
              <a:t>run</a:t>
            </a:r>
            <a:r>
              <a:rPr lang="en-US" dirty="0"/>
              <a:t> has 16 senses as a noun.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1BFD0A-4865-86AB-E564-51ABF1E41B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2566" y="1963709"/>
            <a:ext cx="2958416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C21D2D4E-57FE-1474-9ABF-E3090BA78312}"/>
              </a:ext>
            </a:extLst>
          </p:cNvPr>
          <p:cNvSpPr/>
          <p:nvPr/>
        </p:nvSpPr>
        <p:spPr>
          <a:xfrm>
            <a:off x="9795894" y="1963709"/>
            <a:ext cx="1557906" cy="2188028"/>
          </a:xfrm>
          <a:prstGeom prst="leftArrowCallout">
            <a:avLst>
              <a:gd name="adj1" fmla="val 25000"/>
              <a:gd name="adj2" fmla="val 25000"/>
              <a:gd name="adj3" fmla="val 12423"/>
              <a:gd name="adj4" fmla="val 768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OED: over 800 pages long!</a:t>
            </a:r>
          </a:p>
        </p:txBody>
      </p:sp>
    </p:spTree>
    <p:extLst>
      <p:ext uri="{BB962C8B-B14F-4D97-AF65-F5344CB8AC3E}">
        <p14:creationId xmlns:p14="http://schemas.microsoft.com/office/powerpoint/2010/main" val="30924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69F6-4C27-03F3-F56C-3460CD0F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WordNet: </a:t>
            </a:r>
            <a:r>
              <a:rPr lang="en-US" i="1" dirty="0"/>
              <a:t>put</a:t>
            </a:r>
            <a:endParaRPr lang="en-US" dirty="0"/>
          </a:p>
        </p:txBody>
      </p:sp>
      <p:pic>
        <p:nvPicPr>
          <p:cNvPr id="6" name="Content Placeholder 5" descr="A text on a piece of paper&#10;&#10;Description automatically generated">
            <a:extLst>
              <a:ext uri="{FF2B5EF4-FFF2-40B4-BE49-F238E27FC236}">
                <a16:creationId xmlns:a16="http://schemas.microsoft.com/office/drawing/2014/main" id="{72F801EF-6C78-5326-CD8B-FEC7FB43E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76676"/>
            <a:ext cx="5181600" cy="3649236"/>
          </a:xfrm>
          <a:ln>
            <a:solidFill>
              <a:schemeClr val="tx1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B93FF-93DB-A0F2-234F-94D3484A6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675"/>
            <a:ext cx="5181600" cy="4000287"/>
          </a:xfrm>
        </p:spPr>
        <p:txBody>
          <a:bodyPr/>
          <a:lstStyle/>
          <a:p>
            <a:r>
              <a:rPr lang="en-US" dirty="0"/>
              <a:t>Plus 1 as a noun</a:t>
            </a:r>
          </a:p>
        </p:txBody>
      </p:sp>
    </p:spTree>
    <p:extLst>
      <p:ext uri="{BB962C8B-B14F-4D97-AF65-F5344CB8AC3E}">
        <p14:creationId xmlns:p14="http://schemas.microsoft.com/office/powerpoint/2010/main" val="44474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69F6-4C27-03F3-F56C-3460CD0F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WordNet: </a:t>
            </a:r>
            <a:r>
              <a:rPr lang="en-US" i="1" dirty="0"/>
              <a:t>set</a:t>
            </a:r>
            <a:endParaRPr lang="en-US" dirty="0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D980F8EC-6831-EFD7-E508-927CACF63A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1194" y="1825625"/>
            <a:ext cx="4815612" cy="4351338"/>
          </a:xfrm>
          <a:ln>
            <a:solidFill>
              <a:schemeClr val="tx1"/>
            </a:solidFill>
          </a:ln>
        </p:spPr>
      </p:pic>
      <p:pic>
        <p:nvPicPr>
          <p:cNvPr id="12" name="Content Placeholder 11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211EF0D0-E171-0F93-9345-2DC77AC1A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5196" y="1825625"/>
            <a:ext cx="5181600" cy="3225667"/>
          </a:xfr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6B1E69-9AC3-BCA6-738D-CD661F62E53B}"/>
              </a:ext>
            </a:extLst>
          </p:cNvPr>
          <p:cNvSpPr txBox="1"/>
          <p:nvPr/>
        </p:nvSpPr>
        <p:spPr>
          <a:xfrm>
            <a:off x="6355196" y="5387546"/>
            <a:ext cx="479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Plus 13 as a noun and 7 senses as an adjective</a:t>
            </a:r>
          </a:p>
        </p:txBody>
      </p:sp>
    </p:spTree>
    <p:extLst>
      <p:ext uri="{BB962C8B-B14F-4D97-AF65-F5344CB8AC3E}">
        <p14:creationId xmlns:p14="http://schemas.microsoft.com/office/powerpoint/2010/main" val="43957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E063-5E0C-4847-F6E7-506272DE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words()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B7154-68BE-718E-EC14-BE50502B75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(list(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wn.words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()))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147306</a:t>
            </a:r>
          </a:p>
          <a:p>
            <a:pPr>
              <a:buNone/>
            </a:pPr>
            <a:r>
              <a:rPr lang="en-US" sz="18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list(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wn.words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())[0]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'.22-caliber'</a:t>
            </a:r>
          </a:p>
          <a:p>
            <a:pPr>
              <a:buNone/>
            </a:pPr>
            <a:r>
              <a:rPr lang="en-US" sz="18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list(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wn.words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())[-1]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zoom_in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</a:t>
            </a:r>
          </a:p>
          <a:p>
            <a:pPr>
              <a:buNone/>
            </a:pPr>
            <a:r>
              <a:rPr lang="en-US" sz="1800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 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sum([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wn.synsets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(word)) for word in </a:t>
            </a:r>
            <a:r>
              <a:rPr lang="en-US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wn.words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()])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227368</a:t>
            </a:r>
          </a:p>
          <a:p>
            <a:pPr>
              <a:buNone/>
            </a:pP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5F7C5-8C66-E1D6-CFCF-CDC6E82A1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9" y="1825625"/>
            <a:ext cx="6162261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max = 0;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maxword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""</a:t>
            </a:r>
          </a:p>
          <a:p>
            <a:pPr>
              <a:buNone/>
            </a:pPr>
            <a:r>
              <a:rPr lang="en-US" sz="2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for word 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wn.words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():</a:t>
            </a:r>
          </a:p>
          <a:p>
            <a:pPr>
              <a:buNone/>
            </a:pPr>
            <a:r>
              <a:rPr lang="en-US" sz="2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 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n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(word))</a:t>
            </a:r>
          </a:p>
          <a:p>
            <a:pPr>
              <a:buNone/>
            </a:pPr>
            <a:r>
              <a:rPr lang="en-US" sz="2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 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if n &gt; max:</a:t>
            </a:r>
          </a:p>
          <a:p>
            <a:pPr>
              <a:buNone/>
            </a:pPr>
            <a:r>
              <a:rPr lang="en-US" sz="2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 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max = n;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maxword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word</a:t>
            </a:r>
          </a:p>
          <a:p>
            <a:pPr>
              <a:buNone/>
            </a:pPr>
            <a:r>
              <a:rPr lang="en-US" sz="2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 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  <a:p>
            <a:pPr>
              <a:buNone/>
            </a:pPr>
            <a:r>
              <a:rPr lang="en-US" sz="2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max</a:t>
            </a:r>
            <a:endParaRPr lang="en-US" sz="2000" dirty="0">
              <a:solidFill>
                <a:srgbClr val="C814C9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75</a:t>
            </a:r>
          </a:p>
          <a:p>
            <a:pPr>
              <a:buNone/>
            </a:pPr>
            <a:r>
              <a:rPr lang="en-US" sz="2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maxword</a:t>
            </a:r>
            <a:endParaRPr lang="en-US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'break'</a:t>
            </a:r>
          </a:p>
        </p:txBody>
      </p:sp>
    </p:spTree>
    <p:extLst>
      <p:ext uri="{BB962C8B-B14F-4D97-AF65-F5344CB8AC3E}">
        <p14:creationId xmlns:p14="http://schemas.microsoft.com/office/powerpoint/2010/main" val="11469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D9B3-CCA9-1931-F7D6-028A153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77C36-4BA4-3DB4-2E63-4A9F87894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Examples (inflectional morphology):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tables','bicycle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'],negative=['bicycles'],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'table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0.5977630019187927), ('Tables', 0.520125687122345), ('napkin', 0.4212760031223297)]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table','geese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'],negative=['goose'],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'tables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0.5640795826911926), ('Tables', 0.3900391459465027), ('seated', 0.3859478235244751)]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model.most_similar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(positive=['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sheep','geese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'],negative=['goose'],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topn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=3)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</a:t>
            </a: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'cows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0.6649561524391174), ('cattle', 0.6110979318618774), ('lambs', 0.609976053237915)]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ptos" panose="020B0004020202020204" pitchFamily="34" charset="0"/>
              </a:rPr>
              <a:t>Let's test a few more?</a:t>
            </a:r>
            <a:endParaRPr lang="en-US" dirty="0">
              <a:solidFill>
                <a:schemeClr val="accent2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2092-F055-CF59-A5DC-2F303ECE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pic>
        <p:nvPicPr>
          <p:cNvPr id="6" name="Content Placeholder 5" descr="A diagram of a person and person&#10;&#10;Description automatically generated">
            <a:extLst>
              <a:ext uri="{FF2B5EF4-FFF2-40B4-BE49-F238E27FC236}">
                <a16:creationId xmlns:a16="http://schemas.microsoft.com/office/drawing/2014/main" id="{FB1E6ED5-7689-2009-60C7-A88811DB68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818" y="1825625"/>
            <a:ext cx="4706363" cy="4351338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5A5CD-0DF5-7637-59BA-BB066B4D95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Semantic dimensions:</a:t>
            </a:r>
          </a:p>
          <a:p>
            <a:pPr lvl="1"/>
            <a:r>
              <a:rPr lang="en-US" sz="2000" dirty="0">
                <a:hlinkClick r:id="rId3"/>
              </a:rPr>
              <a:t>https://www.cs.cmu.edu/~dst/WordEmbeddingDemo/EAAI-2022-Word-Embedding.pdf</a:t>
            </a:r>
            <a:endParaRPr lang="en-US" sz="2000" dirty="0"/>
          </a:p>
          <a:p>
            <a:pPr lvl="1"/>
            <a:r>
              <a:rPr lang="en-US" sz="1800" dirty="0">
                <a:effectLst/>
                <a:latin typeface="NimbusRomNo9L"/>
              </a:rPr>
              <a:t>given the word “king”, we measure its position along the gender axis by taking the dot product of its embedding vector with a “gender” unit vector.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 descr="A table of word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F410B50-41D0-E4A8-5544-F083B32ED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063" y="4446655"/>
            <a:ext cx="1600603" cy="2045215"/>
          </a:xfrm>
          <a:prstGeom prst="rect">
            <a:avLst/>
          </a:prstGeom>
        </p:spPr>
      </p:pic>
      <p:pic>
        <p:nvPicPr>
          <p:cNvPr id="10" name="Picture 9" descr="A table of word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5962D6B-093D-E5A3-C182-7F56C8EEE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666" y="4446655"/>
            <a:ext cx="1392933" cy="1562443"/>
          </a:xfrm>
          <a:prstGeom prst="rect">
            <a:avLst/>
          </a:prstGeom>
        </p:spPr>
      </p:pic>
      <p:pic>
        <p:nvPicPr>
          <p:cNvPr id="12" name="Picture 11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BCFEE376-5CD6-937D-6D95-14F51C8BF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599" y="4446655"/>
            <a:ext cx="1392933" cy="14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WordNet: Example</a:t>
            </a:r>
            <a:endParaRPr lang="en-US" dirty="0"/>
          </a:p>
        </p:txBody>
      </p:sp>
      <p:pic>
        <p:nvPicPr>
          <p:cNvPr id="5" name="Content Placeholder 4" descr="Screen shot 2011-03-30 at 8.51.53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945" y="1825624"/>
            <a:ext cx="8240813" cy="4912059"/>
          </a:xfrm>
        </p:spPr>
      </p:pic>
    </p:spTree>
    <p:extLst>
      <p:ext uri="{BB962C8B-B14F-4D97-AF65-F5344CB8AC3E}">
        <p14:creationId xmlns:p14="http://schemas.microsoft.com/office/powerpoint/2010/main" val="298424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B002A-11E7-2540-98C2-5EA4B980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mend</a:t>
            </a:r>
            <a:r>
              <a:rPr lang="en-US" dirty="0"/>
              <a:t> vs. </a:t>
            </a:r>
            <a:r>
              <a:rPr lang="en-US" i="1" dirty="0"/>
              <a:t>tear</a:t>
            </a:r>
            <a:r>
              <a:rPr lang="en-US" dirty="0"/>
              <a:t>/</a:t>
            </a:r>
            <a:r>
              <a:rPr lang="en-US" i="1" dirty="0"/>
              <a:t>torn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34376394-7277-9B42-BC66-69CE662159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25625"/>
            <a:ext cx="5181600" cy="1671096"/>
          </a:xfrm>
          <a:ln>
            <a:solidFill>
              <a:srgbClr val="0070C0"/>
            </a:solidFill>
          </a:ln>
        </p:spPr>
      </p:pic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AE6633C8-F9BF-EF45-BF9B-AC979EFE30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2663439"/>
          </a:xfrm>
          <a:ln>
            <a:solidFill>
              <a:schemeClr val="accent2"/>
            </a:solidFill>
          </a:ln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1AB449C-0E78-404D-9B10-4B6ED981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5046"/>
            <a:ext cx="5308600" cy="15621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5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EB6E-A8E8-8827-F404-A17E3E08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D330B-D5B1-40ED-6EF5-342A9390B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lemma methods: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derivationally_related_forms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	</a:t>
            </a:r>
            <a:r>
              <a:rPr lang="en-US" sz="28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US" sz="2800" dirty="0"/>
              <a:t> (n ⇒ a)</a:t>
            </a:r>
            <a:endParaRPr lang="en-US" sz="2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pertainyms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					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800" dirty="0"/>
              <a:t>a ⇒ n)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3200" dirty="0"/>
              <a:t>WordNet size: </a:t>
            </a:r>
          </a:p>
          <a:p>
            <a:pPr lvl="1"/>
            <a:r>
              <a:rPr lang="en-US" sz="2800" dirty="0"/>
              <a:t>how many words, maximum number of senses, total number of </a:t>
            </a:r>
            <a:r>
              <a:rPr lang="en-US" sz="2800" dirty="0" err="1"/>
              <a:t>synsets</a:t>
            </a:r>
            <a:r>
              <a:rPr lang="en-US" sz="2800" dirty="0"/>
              <a:t> etc.</a:t>
            </a:r>
          </a:p>
          <a:p>
            <a:r>
              <a:rPr lang="en-US" sz="3200" dirty="0"/>
              <a:t>word2vec: inflectional morphology</a:t>
            </a:r>
          </a:p>
          <a:p>
            <a:r>
              <a:rPr lang="en-US" sz="3200" dirty="0"/>
              <a:t>Semantic Opposition and WordNet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2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70BADDDD-6D9E-8C97-8D30-84BB06DCA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104" y="1265683"/>
            <a:ext cx="7820891" cy="5347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FFAA3D-F90E-A79F-2277-A13CAE8A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mend</a:t>
            </a:r>
            <a:r>
              <a:rPr lang="en-US" dirty="0"/>
              <a:t> vs. </a:t>
            </a:r>
            <a:r>
              <a:rPr lang="en-US" i="1" dirty="0"/>
              <a:t>tear</a:t>
            </a:r>
            <a:r>
              <a:rPr lang="en-US" dirty="0"/>
              <a:t>/</a:t>
            </a:r>
            <a:r>
              <a:rPr lang="en-US" i="1" dirty="0"/>
              <a:t>torn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AF61EE7-1E46-21CB-7E53-B0561D754689}"/>
              </a:ext>
            </a:extLst>
          </p:cNvPr>
          <p:cNvSpPr/>
          <p:nvPr/>
        </p:nvSpPr>
        <p:spPr>
          <a:xfrm>
            <a:off x="3888066" y="4406506"/>
            <a:ext cx="946484" cy="5724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AF27D4CA-3C4B-3DC7-0909-ED69C987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6" y="1690688"/>
            <a:ext cx="4088341" cy="2101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4DC690-F52B-DEE5-5331-295955D41696}"/>
              </a:ext>
            </a:extLst>
          </p:cNvPr>
          <p:cNvSpPr txBox="1"/>
          <p:nvPr/>
        </p:nvSpPr>
        <p:spPr>
          <a:xfrm>
            <a:off x="5183066" y="1587268"/>
            <a:ext cx="3112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 possibilities: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connections found!</a:t>
            </a:r>
          </a:p>
        </p:txBody>
      </p:sp>
    </p:spTree>
    <p:extLst>
      <p:ext uri="{BB962C8B-B14F-4D97-AF65-F5344CB8AC3E}">
        <p14:creationId xmlns:p14="http://schemas.microsoft.com/office/powerpoint/2010/main" val="33832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0FA8D-9E9B-96E3-C620-8B6BE138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mend</a:t>
            </a:r>
            <a:r>
              <a:rPr lang="en-US" dirty="0"/>
              <a:t> vs. </a:t>
            </a:r>
            <a:r>
              <a:rPr lang="en-US" i="1" dirty="0"/>
              <a:t>tear</a:t>
            </a:r>
            <a:r>
              <a:rPr lang="en-US" dirty="0"/>
              <a:t>/</a:t>
            </a:r>
            <a:r>
              <a:rPr lang="en-US" i="1" dirty="0"/>
              <a:t>torn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6B3B-C3B0-4266-F4A7-CD4CA03A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351338"/>
          </a:xfrm>
        </p:spPr>
        <p:txBody>
          <a:bodyPr numCol="2"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dirty="0">
                <a:ea typeface="Menlo" panose="020B0609030804020204" pitchFamily="49" charset="0"/>
                <a:cs typeface="Menlo" panose="020B0609030804020204" pitchFamily="49" charset="0"/>
              </a:rPr>
              <a:t>Do a minimal distance search for a graph connection between two </a:t>
            </a:r>
            <a:r>
              <a:rPr lang="en-US" sz="5100" dirty="0" err="1">
                <a:ea typeface="Menlo" panose="020B0609030804020204" pitchFamily="49" charset="0"/>
                <a:cs typeface="Menlo" panose="020B0609030804020204" pitchFamily="49" charset="0"/>
              </a:rPr>
              <a:t>synsets</a:t>
            </a:r>
            <a:endParaRPr lang="en-US" sz="5100" dirty="0"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4700" dirty="0">
                <a:ea typeface="Menlo" panose="020B0609030804020204" pitchFamily="49" charset="0"/>
                <a:cs typeface="Menlo" panose="020B0609030804020204" pitchFamily="49" charset="0"/>
              </a:rPr>
              <a:t>using </a:t>
            </a:r>
            <a:r>
              <a:rPr lang="en-US" sz="4700" i="1" dirty="0">
                <a:ea typeface="Menlo" panose="020B0609030804020204" pitchFamily="49" charset="0"/>
                <a:cs typeface="Menlo" panose="020B0609030804020204" pitchFamily="49" charset="0"/>
              </a:rPr>
              <a:t>breadth-first search </a:t>
            </a:r>
            <a:r>
              <a:rPr lang="en-US" sz="4700" dirty="0"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4700" dirty="0" err="1">
                <a:ea typeface="Menlo" panose="020B0609030804020204" pitchFamily="49" charset="0"/>
                <a:cs typeface="Menlo" panose="020B0609030804020204" pitchFamily="49" charset="0"/>
              </a:rPr>
              <a:t>bfs</a:t>
            </a:r>
            <a:r>
              <a:rPr lang="en-US" sz="4700" dirty="0"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buNone/>
            </a:pPr>
            <a:r>
              <a:rPr lang="en-US" sz="3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python3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bfs.py</a:t>
            </a:r>
            <a:r>
              <a:rPr lang="en-US" sz="3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mend.v.01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tear.v.01</a:t>
            </a:r>
            <a:r>
              <a:rPr lang="en-US" sz="30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mend.v.01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tear.v.02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start: mend.v.01 is in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repair.v.01 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end:  tear.v.01 is in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tear.v.01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Found at distance 4 (13614 nodes expanded)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tear.v.01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deriv_related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rupture.n.03 hyponyms breakage.n.03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deriv_related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break.v.04 antonyms repair.v.01 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Found at distance 4 (13856 nodes expanded)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tear.v.01 hyponyms separate.v.02 hypernyms sever.v.01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also_sees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break.v.04 antonyms repair.v.01 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Search space complete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DiGraph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with 7 nodes and 7 edges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start: mend.v.01 is in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repair.v.01 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end:  tear.v.02 is in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tear.v.02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Found at distance 4 (13847 nodes expanded)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tear.v.02 hyponyms separate.v.02 hypernyms sever.v.01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also_sees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break.v.04 antonyms repair.v.01 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Search space complete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DiGraph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with 8 nodes and 8 edges</a:t>
            </a:r>
          </a:p>
          <a:p>
            <a:pPr marL="0" indent="0">
              <a:buNone/>
            </a:pPr>
            <a:r>
              <a:rPr lang="en-US" sz="3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python3 </a:t>
            </a:r>
            <a:r>
              <a:rPr lang="en-US" sz="30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bfs.py</a:t>
            </a:r>
            <a:r>
              <a:rPr lang="en-US" sz="3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mend.v.01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tear.v.03</a:t>
            </a:r>
          </a:p>
          <a:p>
            <a:pPr marL="0" indent="0">
              <a:buNone/>
            </a:pP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start: mend.v.01 is in </a:t>
            </a:r>
            <a:r>
              <a:rPr lang="en-US" sz="25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repair.v.01 </a:t>
            </a:r>
          </a:p>
          <a:p>
            <a:pPr marL="0" indent="0">
              <a:buNone/>
            </a:pP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end:  tear.v.03 is in </a:t>
            </a:r>
            <a:r>
              <a:rPr lang="en-US" sz="25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tear.v.03</a:t>
            </a:r>
          </a:p>
          <a:p>
            <a:pPr marL="0" indent="0">
              <a:buNone/>
            </a:pP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Not found (distance 5 and 100175 nodes expanded)</a:t>
            </a:r>
          </a:p>
          <a:p>
            <a:pPr marL="0" indent="0">
              <a:buNone/>
            </a:pPr>
            <a:r>
              <a:rPr lang="en-US" sz="3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python3 </a:t>
            </a:r>
            <a:r>
              <a:rPr lang="en-US" sz="30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bfs.py</a:t>
            </a:r>
            <a:r>
              <a:rPr lang="en-US" sz="3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mend.v.01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tear.v.04</a:t>
            </a:r>
          </a:p>
          <a:p>
            <a:pPr marL="0" indent="0">
              <a:buNone/>
            </a:pP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start: mend.v.01 is in </a:t>
            </a:r>
            <a:r>
              <a:rPr lang="en-US" sz="25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repair.v.01 </a:t>
            </a:r>
          </a:p>
          <a:p>
            <a:pPr marL="0" indent="0">
              <a:buNone/>
            </a:pP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end:  tear.v.04 is in </a:t>
            </a:r>
            <a:r>
              <a:rPr lang="en-US" sz="25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pluck.v.05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Not found (distance 5 and 100124 nodes expanded)</a:t>
            </a:r>
          </a:p>
          <a:p>
            <a:pPr marL="0" indent="0">
              <a:buNone/>
            </a:pPr>
            <a:r>
              <a:rPr lang="en-US" sz="3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$ python3 </a:t>
            </a:r>
            <a:r>
              <a:rPr lang="en-US" sz="30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bfs.py</a:t>
            </a:r>
            <a:r>
              <a:rPr lang="en-US" sz="3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mend.v.01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tear.v.05</a:t>
            </a:r>
          </a:p>
          <a:p>
            <a:pPr marL="0" indent="0">
              <a:buNone/>
            </a:pP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start: mend.v.01 is in </a:t>
            </a:r>
            <a:r>
              <a:rPr lang="en-US" sz="25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repair.v.01 </a:t>
            </a:r>
          </a:p>
          <a:p>
            <a:pPr marL="0" indent="0">
              <a:buNone/>
            </a:pP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end:  tear.v.05 is in </a:t>
            </a:r>
            <a:r>
              <a:rPr lang="en-US" sz="25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tear.v.05</a:t>
            </a:r>
          </a:p>
          <a:p>
            <a:pPr marL="0" indent="0">
              <a:buNone/>
            </a:pP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Not found (distance 5 and 100128 nodes expanded)</a:t>
            </a:r>
          </a:p>
        </p:txBody>
      </p:sp>
    </p:spTree>
    <p:extLst>
      <p:ext uri="{BB962C8B-B14F-4D97-AF65-F5344CB8AC3E}">
        <p14:creationId xmlns:p14="http://schemas.microsoft.com/office/powerpoint/2010/main" val="410124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1597-CDAE-0EC3-F267-7E3CADED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mend</a:t>
            </a:r>
            <a:r>
              <a:rPr lang="en-US" dirty="0"/>
              <a:t> vs. </a:t>
            </a:r>
            <a:r>
              <a:rPr lang="en-US" i="1" dirty="0"/>
              <a:t>tear</a:t>
            </a:r>
            <a:r>
              <a:rPr lang="en-US" dirty="0"/>
              <a:t>/</a:t>
            </a:r>
            <a:r>
              <a:rPr lang="en-US" i="1" dirty="0"/>
              <a:t>torn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194A-5F3B-7171-6579-890890E0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Cross-category searching is fragile:</a:t>
            </a:r>
          </a:p>
          <a:p>
            <a:pPr lvl="1"/>
            <a:r>
              <a:rPr lang="en-US" dirty="0"/>
              <a:t>4 sub-networks for nouns, verbs, adjectives and adverbs are not well-connected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python3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bfs.py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-m 300000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tear.v.01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torn.a.01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tear.v.02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torn.a.02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start: tear.v.01 is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tear.v.01 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end:  torn.a.01 is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lacerate.s.02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Not found (distance 6 and 300098 nodes expanded)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start: tear.v.02 is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tear.v.02 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end:  torn.a.02 is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synset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torn.s.02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Not found (distance 6 and 300017 nodes expanded)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01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AB80-A525-674A-A8AD-012B847B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7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BCCEC51-1564-BECC-748A-B5681B375E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8053194" cy="277451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8DBBD2-F3E4-70EA-C223-09CBFD58D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27500" y="4160466"/>
            <a:ext cx="7626300" cy="20574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04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7E50-1BF9-0C41-9527-14CB04C8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7C5C82-03B9-F047-1A4A-9F8B9A55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80" y="2764265"/>
            <a:ext cx="6443039" cy="2580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93D2C511-6A1F-91F0-5ABD-0A3A81BDE710}"/>
              </a:ext>
            </a:extLst>
          </p:cNvPr>
          <p:cNvSpPr/>
          <p:nvPr/>
        </p:nvSpPr>
        <p:spPr>
          <a:xfrm>
            <a:off x="8276754" y="4492800"/>
            <a:ext cx="2848303" cy="9879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Presupposition only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D1AA23-E3A3-2353-4BC7-D6D152BD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757"/>
          </a:xfrm>
        </p:spPr>
        <p:txBody>
          <a:bodyPr/>
          <a:lstStyle/>
          <a:p>
            <a:r>
              <a:rPr lang="en-US" dirty="0" err="1"/>
              <a:t>Synset</a:t>
            </a:r>
            <a:r>
              <a:rPr lang="en-US" dirty="0"/>
              <a:t>: {</a:t>
            </a:r>
            <a:r>
              <a:rPr lang="en-US" i="1" dirty="0"/>
              <a:t>repair</a:t>
            </a:r>
            <a:r>
              <a:rPr lang="en-US" dirty="0"/>
              <a:t>, </a:t>
            </a:r>
            <a:r>
              <a:rPr lang="en-US" i="1" dirty="0"/>
              <a:t>fix</a:t>
            </a:r>
            <a:r>
              <a:rPr lang="en-US" dirty="0"/>
              <a:t>, </a:t>
            </a:r>
            <a:r>
              <a:rPr lang="en-US" i="1" dirty="0"/>
              <a:t>restore</a:t>
            </a:r>
            <a:r>
              <a:rPr lang="en-US" dirty="0"/>
              <a:t>, </a:t>
            </a:r>
            <a:r>
              <a:rPr lang="en-US" i="1" dirty="0"/>
              <a:t>mend</a:t>
            </a:r>
            <a:r>
              <a:rPr lang="en-US" dirty="0"/>
              <a:t>, … }</a:t>
            </a:r>
          </a:p>
        </p:txBody>
      </p:sp>
    </p:spTree>
    <p:extLst>
      <p:ext uri="{BB962C8B-B14F-4D97-AF65-F5344CB8AC3E}">
        <p14:creationId xmlns:p14="http://schemas.microsoft.com/office/powerpoint/2010/main" val="3948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7E50-1BF9-0C41-9527-14CB04C8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55365B-21F8-463B-3F88-A2DCBD6B5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0" y="2534882"/>
            <a:ext cx="7073900" cy="1587500"/>
          </a:xfr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93D2C511-6A1F-91F0-5ABD-0A3A81BDE710}"/>
              </a:ext>
            </a:extLst>
          </p:cNvPr>
          <p:cNvSpPr/>
          <p:nvPr/>
        </p:nvSpPr>
        <p:spPr>
          <a:xfrm>
            <a:off x="8234198" y="3250653"/>
            <a:ext cx="2848303" cy="9879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Presupposition only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FA0DC8-7408-E332-C946-E588D508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50" y="4280695"/>
            <a:ext cx="70993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C0C2C34E-A8E0-82E1-7954-195380D98E8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20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Synset: {</a:t>
            </a:r>
            <a:r>
              <a:rPr lang="en-US" i="1"/>
              <a:t>repair</a:t>
            </a:r>
            <a:r>
              <a:rPr lang="en-US"/>
              <a:t>, </a:t>
            </a:r>
            <a:r>
              <a:rPr lang="en-US" i="1"/>
              <a:t>fix</a:t>
            </a:r>
            <a:r>
              <a:rPr lang="en-US"/>
              <a:t>, </a:t>
            </a:r>
            <a:r>
              <a:rPr lang="en-US" i="1"/>
              <a:t>restore</a:t>
            </a:r>
            <a:r>
              <a:rPr lang="en-US"/>
              <a:t>, </a:t>
            </a:r>
            <a:r>
              <a:rPr lang="en-US" i="1"/>
              <a:t>mend</a:t>
            </a:r>
            <a:r>
              <a:rPr lang="en-US"/>
              <a:t>, …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8ADA1-4CAD-CD47-B24A-5A36830E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Opposition: </a:t>
            </a:r>
            <a:r>
              <a:rPr lang="en-US" i="1" dirty="0"/>
              <a:t>clean</a:t>
            </a:r>
            <a:r>
              <a:rPr lang="en-US" dirty="0"/>
              <a:t> vs. </a:t>
            </a:r>
            <a:r>
              <a:rPr lang="en-US" i="1" dirty="0"/>
              <a:t>dirty</a:t>
            </a:r>
            <a:endParaRPr lang="en-US" dirty="0"/>
          </a:p>
        </p:txBody>
      </p:sp>
      <p:pic>
        <p:nvPicPr>
          <p:cNvPr id="4" name="Content Placeholder 3" descr="Screen shot 2011-03-30 at 8.51.09 AM.png">
            <a:extLst>
              <a:ext uri="{FF2B5EF4-FFF2-40B4-BE49-F238E27FC236}">
                <a16:creationId xmlns:a16="http://schemas.microsoft.com/office/drawing/2014/main" id="{8A543395-D72F-514E-9401-FAF5CACD7B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1439" b="14190"/>
          <a:stretch/>
        </p:blipFill>
        <p:spPr>
          <a:xfrm>
            <a:off x="838200" y="1940010"/>
            <a:ext cx="5558522" cy="1325562"/>
          </a:xfr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525730CA-2EFC-044B-9CE4-4A2755A7FF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8189" y="1961336"/>
            <a:ext cx="5181600" cy="4071257"/>
          </a:xfrm>
          <a:ln>
            <a:solidFill>
              <a:schemeClr val="tx1"/>
            </a:solidFill>
          </a:ln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50781D5C-023F-FC40-8E34-DB336583B5DA}"/>
              </a:ext>
            </a:extLst>
          </p:cNvPr>
          <p:cNvSpPr/>
          <p:nvPr/>
        </p:nvSpPr>
        <p:spPr>
          <a:xfrm rot="20318007">
            <a:off x="1606233" y="1840413"/>
            <a:ext cx="1347839" cy="792494"/>
          </a:xfrm>
          <a:prstGeom prst="arc">
            <a:avLst>
              <a:gd name="adj1" fmla="val 13881489"/>
              <a:gd name="adj2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BF3F833-573B-1B42-A134-7C9FCE4A360B}"/>
              </a:ext>
            </a:extLst>
          </p:cNvPr>
          <p:cNvSpPr/>
          <p:nvPr/>
        </p:nvSpPr>
        <p:spPr>
          <a:xfrm rot="9629710">
            <a:off x="2515407" y="2662142"/>
            <a:ext cx="1347839" cy="792494"/>
          </a:xfrm>
          <a:prstGeom prst="arc">
            <a:avLst>
              <a:gd name="adj1" fmla="val 13881489"/>
              <a:gd name="adj2" fmla="val 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0F28A-BBBB-6245-B71A-5DD3EA344E7E}"/>
              </a:ext>
            </a:extLst>
          </p:cNvPr>
          <p:cNvSpPr txBox="1"/>
          <p:nvPr/>
        </p:nvSpPr>
        <p:spPr>
          <a:xfrm>
            <a:off x="3354636" y="3330228"/>
            <a:ext cx="117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resultative</a:t>
            </a:r>
          </a:p>
        </p:txBody>
      </p:sp>
    </p:spTree>
    <p:extLst>
      <p:ext uri="{BB962C8B-B14F-4D97-AF65-F5344CB8AC3E}">
        <p14:creationId xmlns:p14="http://schemas.microsoft.com/office/powerpoint/2010/main" val="878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14E2-344D-964B-9984-A203E376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857B-5690-FD45-A03D-B9707F694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/>
              <a:t>Event-based Models of Change and Persistence in Language </a:t>
            </a:r>
            <a:r>
              <a:rPr lang="en-US" sz="2400" dirty="0"/>
              <a:t>(Pustejovsky, 2000).</a:t>
            </a:r>
          </a:p>
          <a:p>
            <a:r>
              <a:rPr lang="en-US" dirty="0"/>
              <a:t>Adapted examples: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waiter filled every empty glass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Mary fixed the flat tire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Mary fixed the leaky tire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John comforted the crying child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John rescued the drowning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nurse mixed the powdered milk</a:t>
            </a:r>
          </a:p>
          <a:p>
            <a:r>
              <a:rPr lang="en-US" dirty="0"/>
              <a:t>Which ones work?</a:t>
            </a:r>
          </a:p>
          <a:p>
            <a:r>
              <a:rPr lang="en-US" dirty="0"/>
              <a:t>Can you think of others?</a:t>
            </a:r>
          </a:p>
        </p:txBody>
      </p:sp>
    </p:spTree>
    <p:extLst>
      <p:ext uri="{BB962C8B-B14F-4D97-AF65-F5344CB8AC3E}">
        <p14:creationId xmlns:p14="http://schemas.microsoft.com/office/powerpoint/2010/main" val="1163660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The waiter filled the </a:t>
            </a:r>
            <a:r>
              <a:rPr lang="en-US" sz="2800" i="1" dirty="0"/>
              <a:t>empty</a:t>
            </a:r>
            <a:r>
              <a:rPr lang="en-US" sz="2800" dirty="0"/>
              <a:t> glass</a:t>
            </a:r>
          </a:p>
          <a:p>
            <a:pPr lvl="1"/>
            <a:r>
              <a:rPr lang="en-US" sz="2800" dirty="0"/>
              <a:t>Mary fixed the </a:t>
            </a:r>
            <a:r>
              <a:rPr lang="en-US" sz="2800" i="1" dirty="0"/>
              <a:t>flat</a:t>
            </a:r>
            <a:r>
              <a:rPr lang="en-US" sz="2800" dirty="0"/>
              <a:t> tire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D1A135A-E3C5-CF49-9856-1BE9A21F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83" y="3429000"/>
            <a:ext cx="7463275" cy="2822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5853792F-E806-F6EC-21AD-27DA632C2BE0}"/>
              </a:ext>
            </a:extLst>
          </p:cNvPr>
          <p:cNvSpPr/>
          <p:nvPr/>
        </p:nvSpPr>
        <p:spPr>
          <a:xfrm>
            <a:off x="8847728" y="5212117"/>
            <a:ext cx="2848303" cy="98797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Presupposition only</a:t>
            </a:r>
          </a:p>
        </p:txBody>
      </p:sp>
    </p:spTree>
    <p:extLst>
      <p:ext uri="{BB962C8B-B14F-4D97-AF65-F5344CB8AC3E}">
        <p14:creationId xmlns:p14="http://schemas.microsoft.com/office/powerpoint/2010/main" val="4737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Other accomplishment verbs:</a:t>
            </a:r>
          </a:p>
          <a:p>
            <a:pPr lvl="1"/>
            <a:r>
              <a:rPr lang="en-US" sz="2800" dirty="0"/>
              <a:t>The waiter filled the </a:t>
            </a:r>
            <a:r>
              <a:rPr lang="en-US" sz="2800" i="1" dirty="0"/>
              <a:t>empty</a:t>
            </a:r>
            <a:r>
              <a:rPr lang="en-US" sz="2800" dirty="0"/>
              <a:t> glass</a:t>
            </a:r>
          </a:p>
          <a:p>
            <a:pPr lvl="1"/>
            <a:r>
              <a:rPr lang="en-US" sz="2800" dirty="0"/>
              <a:t>Mary fixed the </a:t>
            </a:r>
            <a:r>
              <a:rPr lang="en-US" sz="2800" i="1" dirty="0"/>
              <a:t>flat</a:t>
            </a:r>
            <a:r>
              <a:rPr lang="en-US" sz="2800" dirty="0"/>
              <a:t> tire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8236FD-AE01-61AD-B59E-87FDAF45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93" y="3267418"/>
            <a:ext cx="6339315" cy="3392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281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61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Derivationally related to</a:t>
            </a:r>
            <a:r>
              <a:rPr lang="en-US" dirty="0"/>
              <a:t> (different parts of speech):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683A8F-B69E-8247-BB30-E786CF31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95" y="2233597"/>
            <a:ext cx="10566400" cy="184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9161D2-5506-674C-BAB1-B671A785E057}"/>
              </a:ext>
            </a:extLst>
          </p:cNvPr>
          <p:cNvSpPr/>
          <p:nvPr/>
        </p:nvSpPr>
        <p:spPr>
          <a:xfrm>
            <a:off x="1498563" y="3685279"/>
            <a:ext cx="1215583" cy="316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4962F-9E6B-8271-E188-51368800B7CE}"/>
              </a:ext>
            </a:extLst>
          </p:cNvPr>
          <p:cNvSpPr txBox="1"/>
          <p:nvPr/>
        </p:nvSpPr>
        <p:spPr>
          <a:xfrm>
            <a:off x="1070113" y="4160686"/>
            <a:ext cx="71189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for ss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('virus'):</a:t>
            </a:r>
          </a:p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 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for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lm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ss.lemmas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():</a:t>
            </a:r>
          </a:p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 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lm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lm.derivationally_related_forms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 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Lemma('virus.n.01.virus') [Lemma('viral.a.01.viral')]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Lemma('virus.n.02.virus') []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Lemma('virus.n.03.virus') []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Lemma('virus.n.03.computer_virus') []</a:t>
            </a:r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F98F555C-E693-2D35-CBA1-FD94A40263F2}"/>
              </a:ext>
            </a:extLst>
          </p:cNvPr>
          <p:cNvSpPr/>
          <p:nvPr/>
        </p:nvSpPr>
        <p:spPr>
          <a:xfrm>
            <a:off x="8300688" y="4548926"/>
            <a:ext cx="2821199" cy="785191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defined for lemmas only!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91331-5D8F-4F8A-BD0B-518A833B7825}"/>
              </a:ext>
            </a:extLst>
          </p:cNvPr>
          <p:cNvSpPr txBox="1"/>
          <p:nvPr/>
        </p:nvSpPr>
        <p:spPr>
          <a:xfrm>
            <a:off x="6513578" y="5638014"/>
            <a:ext cx="513521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('virus.n.02').definition()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'a harmful or corrupting agency'</a:t>
            </a:r>
          </a:p>
        </p:txBody>
      </p:sp>
    </p:spTree>
    <p:extLst>
      <p:ext uri="{BB962C8B-B14F-4D97-AF65-F5344CB8AC3E}">
        <p14:creationId xmlns:p14="http://schemas.microsoft.com/office/powerpoint/2010/main" val="17168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Activity verbs and resultatives:</a:t>
            </a:r>
          </a:p>
          <a:p>
            <a:pPr lvl="1"/>
            <a:r>
              <a:rPr lang="en-US" sz="2800" dirty="0"/>
              <a:t>John painted the </a:t>
            </a:r>
            <a:r>
              <a:rPr lang="en-US" sz="2800" i="1" dirty="0"/>
              <a:t>red</a:t>
            </a:r>
            <a:r>
              <a:rPr lang="en-US" sz="2800" dirty="0"/>
              <a:t> door </a:t>
            </a:r>
            <a:r>
              <a:rPr lang="en-US" sz="2800" i="1" dirty="0"/>
              <a:t>blue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 </a:t>
            </a:r>
            <a:r>
              <a:rPr lang="en-US" sz="2800" i="1" dirty="0"/>
              <a:t>clean</a:t>
            </a:r>
          </a:p>
        </p:txBody>
      </p:sp>
      <p:pic>
        <p:nvPicPr>
          <p:cNvPr id="4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5C3E47-CBFB-5DEE-8EE4-87257ED4B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47" y="3855308"/>
            <a:ext cx="7175500" cy="158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0220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494-197C-D1BF-F0F9-17672544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Opposition and </a:t>
            </a:r>
            <a:r>
              <a:rPr lang="en-US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81A-6293-1932-ADA6-29E15A7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Activity verbs and resultatives: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</a:t>
            </a:r>
          </a:p>
          <a:p>
            <a:pPr lvl="1"/>
            <a:r>
              <a:rPr lang="en-US" sz="2800" dirty="0"/>
              <a:t>John swept the </a:t>
            </a:r>
            <a:r>
              <a:rPr lang="en-US" sz="2800" i="1" dirty="0"/>
              <a:t>dirty</a:t>
            </a:r>
            <a:r>
              <a:rPr lang="en-US" sz="2800" dirty="0"/>
              <a:t> floor </a:t>
            </a:r>
            <a:r>
              <a:rPr lang="en-US" sz="2800" i="1" dirty="0"/>
              <a:t>clean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286649-4B29-49F0-A497-AF7C64E30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6" y="3475130"/>
            <a:ext cx="5972873" cy="3063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FA8BD8B-0006-E132-AA57-92612675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62" y="3466578"/>
            <a:ext cx="6304005" cy="2620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66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5C3DE1-6C1B-7586-0AE5-90A40DBFE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27" t="5814" r="5547" b="8144"/>
          <a:stretch>
            <a:fillRect/>
          </a:stretch>
        </p:blipFill>
        <p:spPr>
          <a:xfrm>
            <a:off x="-243061" y="29474"/>
            <a:ext cx="12433537" cy="68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6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6F3D-727E-ABB8-9056-DB48D8C6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8BFA3-6B3A-34E2-E8B1-0D6D1096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89196"/>
          </a:xfrm>
        </p:spPr>
        <p:txBody>
          <a:bodyPr/>
          <a:lstStyle/>
          <a:p>
            <a:r>
              <a:rPr lang="en-US" dirty="0"/>
              <a:t>Lemma method (from adjective to noun):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pertainyms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lm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viral.a.01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').lemmas():</a:t>
            </a:r>
          </a:p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 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print(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lm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lm.pertainyms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 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Lemma('viral.a.01.viral') [Lemma('virus.n.01.virus')]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0CBC9-542B-F2DA-280B-9B836BE7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799" y="3714821"/>
            <a:ext cx="434893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FC9D2F-7FE1-65F4-1C7B-ED685F0FF5DA}"/>
              </a:ext>
            </a:extLst>
          </p:cNvPr>
          <p:cNvSpPr txBox="1"/>
          <p:nvPr/>
        </p:nvSpPr>
        <p:spPr>
          <a:xfrm>
            <a:off x="838200" y="3849758"/>
            <a:ext cx="87785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for ss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wn.synsets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dental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'):</a:t>
            </a:r>
          </a:p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 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for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lm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ss.lemmas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():</a:t>
            </a:r>
          </a:p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 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print(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lm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lm.pertainyms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... 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Lemma('alveolar_consonant.n.01.alveolar_consonant') []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Lemma('alveolar_consonant.n.01.dental_consonant') []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Lemma('alveolar_consonant.n.01.alveolar') []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Lemma('alveolar_consonant.n.01.dental') []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Lemma('dental.a.01.dental') [Lemma('tooth.n.01.tooth')]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Lemma('dental.a.02.dental') [Lemma('dentistry.n.01.dentistry')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A2C9B-7ADF-5875-2F8C-E6CB3CC6D072}"/>
              </a:ext>
            </a:extLst>
          </p:cNvPr>
          <p:cNvSpPr txBox="1"/>
          <p:nvPr/>
        </p:nvSpPr>
        <p:spPr>
          <a:xfrm>
            <a:off x="7581243" y="41190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0A39C-F4CE-1CFB-376E-00D9710B9A15}"/>
              </a:ext>
            </a:extLst>
          </p:cNvPr>
          <p:cNvSpPr txBox="1"/>
          <p:nvPr/>
        </p:nvSpPr>
        <p:spPr>
          <a:xfrm>
            <a:off x="7581243" y="47576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❌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57435B-B00B-5709-1792-B97AA870425D}"/>
              </a:ext>
            </a:extLst>
          </p:cNvPr>
          <p:cNvCxnSpPr/>
          <p:nvPr/>
        </p:nvCxnSpPr>
        <p:spPr>
          <a:xfrm flipH="1">
            <a:off x="7702826" y="4631635"/>
            <a:ext cx="3130826" cy="12920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ED6541-47A6-CBE1-AC5C-6732C88B7468}"/>
              </a:ext>
            </a:extLst>
          </p:cNvPr>
          <p:cNvCxnSpPr>
            <a:cxnSpLocks/>
          </p:cNvCxnSpPr>
          <p:nvPr/>
        </p:nvCxnSpPr>
        <p:spPr>
          <a:xfrm flipH="1">
            <a:off x="8507896" y="4631635"/>
            <a:ext cx="1108839" cy="1550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2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Relations: </a:t>
            </a:r>
            <a:r>
              <a:rPr lang="en-US" i="1" dirty="0"/>
              <a:t>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Verbs</a:t>
            </a:r>
          </a:p>
        </p:txBody>
      </p:sp>
      <p:pic>
        <p:nvPicPr>
          <p:cNvPr id="4" name="Picture 3" descr="Screen Shot 2012-04-19 at 12.2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1" y="4025709"/>
            <a:ext cx="8988696" cy="2176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EE2C8-DB4B-A144-BF10-BBE5C14FC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65" y="2243855"/>
            <a:ext cx="2438736" cy="1520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F75979-F16D-7C4C-8AAA-736D21FB2D23}"/>
              </a:ext>
            </a:extLst>
          </p:cNvPr>
          <p:cNvSpPr txBox="1"/>
          <p:nvPr/>
        </p:nvSpPr>
        <p:spPr>
          <a:xfrm>
            <a:off x="3888080" y="2256001"/>
            <a:ext cx="67406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destroy</a:t>
            </a:r>
            <a:r>
              <a:rPr lang="en-US" sz="2000" dirty="0"/>
              <a:t> (one way to):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destroy#1 =&gt; unmake#1, undo#2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destroy#3 =&gt; get the better of#1, overcome#1, defeat#1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destroy#4 =&gt; kill#1</a:t>
            </a:r>
          </a:p>
        </p:txBody>
      </p:sp>
      <p:sp>
        <p:nvSpPr>
          <p:cNvPr id="5" name="Up Arrow Callout 4">
            <a:extLst>
              <a:ext uri="{FF2B5EF4-FFF2-40B4-BE49-F238E27FC236}">
                <a16:creationId xmlns:a16="http://schemas.microsoft.com/office/drawing/2014/main" id="{23C8B074-5F7A-07EC-6D55-20BA365BCACA}"/>
              </a:ext>
            </a:extLst>
          </p:cNvPr>
          <p:cNvSpPr/>
          <p:nvPr/>
        </p:nvSpPr>
        <p:spPr>
          <a:xfrm>
            <a:off x="6774651" y="749128"/>
            <a:ext cx="1915726" cy="1495168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hypernym</a:t>
            </a: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F0625DCC-772F-2AC4-2701-5A6E56492742}"/>
              </a:ext>
            </a:extLst>
          </p:cNvPr>
          <p:cNvSpPr/>
          <p:nvPr/>
        </p:nvSpPr>
        <p:spPr>
          <a:xfrm>
            <a:off x="8719135" y="1272017"/>
            <a:ext cx="2024978" cy="1495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troponym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DA43-C744-BD42-AFA0-2A8A31A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Relations: </a:t>
            </a:r>
            <a:r>
              <a:rPr lang="en-US" i="1" dirty="0"/>
              <a:t>verbs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099CC-FDCD-2942-B288-958AB26D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5022" cy="7198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Troponyms</a:t>
            </a:r>
            <a:r>
              <a:rPr lang="en-US" dirty="0"/>
              <a:t> (particular ways to </a:t>
            </a:r>
            <a:r>
              <a:rPr lang="en-US" i="1" dirty="0"/>
              <a:t>destroy</a:t>
            </a:r>
            <a:r>
              <a:rPr lang="en-US" dirty="0"/>
              <a:t>#v#2):</a:t>
            </a:r>
          </a:p>
          <a:p>
            <a:pPr lvl="1"/>
            <a:r>
              <a:rPr lang="en-US" dirty="0"/>
              <a:t>e.g. you have </a:t>
            </a:r>
            <a:r>
              <a:rPr lang="en-US" i="1" dirty="0">
                <a:solidFill>
                  <a:srgbClr val="FF0000"/>
                </a:solidFill>
              </a:rPr>
              <a:t>ruined</a:t>
            </a:r>
            <a:r>
              <a:rPr lang="en-US" dirty="0"/>
              <a:t> my car!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0541F-695F-8B46-9B9F-D933A8349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12" y="2672861"/>
            <a:ext cx="7189666" cy="3970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1C022-724A-6348-AA51-DBCC95CB1B8D}"/>
              </a:ext>
            </a:extLst>
          </p:cNvPr>
          <p:cNvSpPr/>
          <p:nvPr/>
        </p:nvSpPr>
        <p:spPr>
          <a:xfrm>
            <a:off x="1932062" y="4097215"/>
            <a:ext cx="3712599" cy="193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1F84925C-FD35-E2C1-589D-F21093EC90B5}"/>
              </a:ext>
            </a:extLst>
          </p:cNvPr>
          <p:cNvSpPr/>
          <p:nvPr/>
        </p:nvSpPr>
        <p:spPr>
          <a:xfrm>
            <a:off x="6774651" y="749128"/>
            <a:ext cx="1915726" cy="1495168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hypernym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189D20F0-99BA-D966-BC41-165A0437105C}"/>
              </a:ext>
            </a:extLst>
          </p:cNvPr>
          <p:cNvSpPr/>
          <p:nvPr/>
        </p:nvSpPr>
        <p:spPr>
          <a:xfrm>
            <a:off x="8719135" y="1272017"/>
            <a:ext cx="2024978" cy="1495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troponym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D967-AE76-504D-B788-D9F9D6B3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Relations: </a:t>
            </a:r>
            <a:r>
              <a:rPr lang="en-US" i="1" dirty="0"/>
              <a:t>verbs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1CD344-95CF-174C-BB2F-2524EDC73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17"/>
          <a:stretch/>
        </p:blipFill>
        <p:spPr>
          <a:xfrm>
            <a:off x="5321922" y="1346886"/>
            <a:ext cx="6152200" cy="5511114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D5138-2621-6D4C-A4EC-809498C96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18274"/>
            <a:ext cx="3472406" cy="2156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ED766A-36C6-A24B-B802-D47D5E1C26F3}"/>
              </a:ext>
            </a:extLst>
          </p:cNvPr>
          <p:cNvSpPr txBox="1"/>
          <p:nvPr/>
        </p:nvSpPr>
        <p:spPr>
          <a:xfrm>
            <a:off x="838200" y="1690688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destroy#v#4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879316-25C3-6743-B2C0-C94D45DBE5E4}"/>
              </a:ext>
            </a:extLst>
          </p:cNvPr>
          <p:cNvSpPr/>
          <p:nvPr/>
        </p:nvSpPr>
        <p:spPr>
          <a:xfrm>
            <a:off x="838200" y="4603258"/>
            <a:ext cx="3294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destroy#v#4 –up-&gt; kill#v#1 -down-&gt; … </a:t>
            </a:r>
          </a:p>
        </p:txBody>
      </p:sp>
    </p:spTree>
    <p:extLst>
      <p:ext uri="{BB962C8B-B14F-4D97-AF65-F5344CB8AC3E}">
        <p14:creationId xmlns:p14="http://schemas.microsoft.com/office/powerpoint/2010/main" val="41053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246EF-0156-5943-BAA1-3FA781C4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1341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W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ordNet senses are incomplete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5784-1073-B241-9406-664905E3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3429001"/>
            <a:ext cx="3909345" cy="162491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language is highly productive, and WordNet pre-dates 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FF3CC2C6-4A0A-C72E-11BB-AF12A5C9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632" y="1235675"/>
            <a:ext cx="7014839" cy="4559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97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6716-8FFD-EA09-1A66-907D7208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WordNet senses are incomplete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92FF5-0B5B-27FE-0DDB-B78156618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</a:t>
            </a:r>
            <a:r>
              <a:rPr lang="en-US" dirty="0"/>
              <a:t>: </a:t>
            </a:r>
            <a:r>
              <a:rPr lang="en-US" i="1" dirty="0"/>
              <a:t>Which word do you think has the most senses</a:t>
            </a:r>
            <a:r>
              <a:rPr lang="en-US" dirty="0"/>
              <a:t>?</a:t>
            </a:r>
          </a:p>
          <a:p>
            <a:r>
              <a:rPr lang="en-US" dirty="0"/>
              <a:t>NPR Pop Culture:</a:t>
            </a:r>
          </a:p>
          <a:p>
            <a:pPr lvl="1"/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One three-letter word does much of the heavy lifting in the English language. The little word "</a:t>
            </a: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NPRSerif"/>
              </a:rPr>
              <a:t>run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" — in its verb form alone — has 645 distinct meanings. </a:t>
            </a:r>
          </a:p>
          <a:p>
            <a:pPr lvl="1"/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NPRSerif"/>
              </a:rPr>
              <a:t>Top three verbs: 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 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run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, 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put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, </a:t>
            </a:r>
            <a:r>
              <a:rPr lang="en-US" b="0" i="1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set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PRSerif"/>
              </a:rPr>
              <a:t>.</a:t>
            </a:r>
          </a:p>
          <a:p>
            <a:pPr lvl="1"/>
            <a:r>
              <a:rPr lang="en-US" dirty="0">
                <a:hlinkClick r:id="rId2"/>
              </a:rPr>
              <a:t>https://www.npr.org/2011/05/30/136796448/has-run-run-amok-it-has-645-meanings-so-far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2174</Words>
  <Application>Microsoft Macintosh PowerPoint</Application>
  <PresentationFormat>Widescreen</PresentationFormat>
  <Paragraphs>199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NimbusRomNo9L</vt:lpstr>
      <vt:lpstr>NPRSerif</vt:lpstr>
      <vt:lpstr>Aptos</vt:lpstr>
      <vt:lpstr>Aptos Display</vt:lpstr>
      <vt:lpstr>Arial</vt:lpstr>
      <vt:lpstr>Menlo</vt:lpstr>
      <vt:lpstr>Office Theme</vt:lpstr>
      <vt:lpstr>LING/C SC 581:  Advanced Computational Linguistics</vt:lpstr>
      <vt:lpstr>Today's Topic</vt:lpstr>
      <vt:lpstr>WordNet Relations</vt:lpstr>
      <vt:lpstr>WordNet Relations</vt:lpstr>
      <vt:lpstr>WordNet Relations: verbs</vt:lpstr>
      <vt:lpstr>WordNet Relations: verbs</vt:lpstr>
      <vt:lpstr>WordNet Relations: verbs</vt:lpstr>
      <vt:lpstr>WordNet senses are incomplete</vt:lpstr>
      <vt:lpstr>WordNet senses are incomplete</vt:lpstr>
      <vt:lpstr>WordNet: run</vt:lpstr>
      <vt:lpstr>WordNet: run</vt:lpstr>
      <vt:lpstr>WordNet: run</vt:lpstr>
      <vt:lpstr>WordNet: put</vt:lpstr>
      <vt:lpstr>WordNet: set</vt:lpstr>
      <vt:lpstr>WordNet: words()</vt:lpstr>
      <vt:lpstr>word2vec</vt:lpstr>
      <vt:lpstr>word2vec</vt:lpstr>
      <vt:lpstr>Using WordNet: Example</vt:lpstr>
      <vt:lpstr>Semantic Opposition: mend vs. tear/torn</vt:lpstr>
      <vt:lpstr>Semantic Opposition: mend vs. tear/torn</vt:lpstr>
      <vt:lpstr>Semantic Opposition: mend vs. tear/torn</vt:lpstr>
      <vt:lpstr>Semantic Opposition: mend vs. tear/torn</vt:lpstr>
      <vt:lpstr>Semantic Opposition and ChatGPT</vt:lpstr>
      <vt:lpstr>Semantic Opposition and ChatGPT</vt:lpstr>
      <vt:lpstr>Semantic Opposition and ChatGPT</vt:lpstr>
      <vt:lpstr>Semantic Opposition: clean vs. dirty</vt:lpstr>
      <vt:lpstr>More examples</vt:lpstr>
      <vt:lpstr>Semantic Opposition</vt:lpstr>
      <vt:lpstr>Semantic Opposition and ChatGPT</vt:lpstr>
      <vt:lpstr>Semantic Opposition and ChatGPT</vt:lpstr>
      <vt:lpstr>Semantic Opposition and ChatGPT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sandiway@mac.com</dc:creator>
  <cp:lastModifiedBy>sandiway@mac.com</cp:lastModifiedBy>
  <cp:revision>16</cp:revision>
  <cp:lastPrinted>2026-03-30T05:06:04Z</cp:lastPrinted>
  <dcterms:created xsi:type="dcterms:W3CDTF">2024-03-19T18:07:11Z</dcterms:created>
  <dcterms:modified xsi:type="dcterms:W3CDTF">2026-04-01T16:19:58Z</dcterms:modified>
</cp:coreProperties>
</file>