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62" r:id="rId2"/>
    <p:sldId id="344" r:id="rId3"/>
    <p:sldId id="258" r:id="rId4"/>
    <p:sldId id="260" r:id="rId5"/>
    <p:sldId id="266" r:id="rId6"/>
    <p:sldId id="265" r:id="rId7"/>
    <p:sldId id="379" r:id="rId8"/>
    <p:sldId id="267" r:id="rId9"/>
    <p:sldId id="380" r:id="rId10"/>
    <p:sldId id="345" r:id="rId11"/>
    <p:sldId id="377" r:id="rId12"/>
    <p:sldId id="324" r:id="rId13"/>
    <p:sldId id="328" r:id="rId14"/>
    <p:sldId id="329" r:id="rId15"/>
    <p:sldId id="330" r:id="rId16"/>
    <p:sldId id="340" r:id="rId17"/>
    <p:sldId id="378" r:id="rId18"/>
    <p:sldId id="341" r:id="rId19"/>
    <p:sldId id="342" r:id="rId20"/>
    <p:sldId id="343" r:id="rId21"/>
    <p:sldId id="333" r:id="rId22"/>
    <p:sldId id="334" r:id="rId23"/>
    <p:sldId id="335" r:id="rId24"/>
    <p:sldId id="381" r:id="rId25"/>
    <p:sldId id="382" r:id="rId26"/>
    <p:sldId id="336" r:id="rId27"/>
    <p:sldId id="337" r:id="rId28"/>
    <p:sldId id="33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7A79E-1627-C74E-92F3-E56E1EAE1421}" type="datetimeFigureOut">
              <a:rPr lang="en-US" smtClean="0"/>
              <a:t>3/29/26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647BB-4DC0-644D-84EC-B80AE1BAC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50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647BB-4DC0-644D-84EC-B80AE1BACE4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1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2F9A5-3A44-1137-B21E-C229C3770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9448E-F8F6-7FA7-9B1D-2D15772E8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98C0E-5933-9100-44D4-AA6265C31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7C57D-2CBF-0FD1-4AFC-5CBA47805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3FDE6-8250-5F2E-CE09-E6481D5A2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4E125-D735-C620-ABBD-CBE55500F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DC2B24-87A3-2EF9-1AD4-625553C8A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2B2E9-4685-4879-B9AE-F72C9DC63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C9E94-4F68-455D-3AD9-211EADC78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A07C6-9883-1467-68FB-FB3F7A743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8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832F0-09A2-D20A-AF18-7E99CA35A3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A5D4A-CC5D-F041-903E-7E752B67B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E822E-F733-9B18-4D6D-87381E4F5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29F41-C1F0-412A-CE23-3DC0FBCF1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6C54A-3C35-1D97-8817-BD1ECB35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8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68EB-1F11-69EB-BB47-101A45BD8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8885F-308E-0692-FC91-9CD1D9B76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DB985-49ED-3FB0-F758-EA08DE14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5C1D7-A88D-8178-0EE4-B64D65C08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EA854-9254-9603-F9A9-CCC95785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3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ABA4-D125-D3E1-76F1-9FC783D7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7C115-1099-C74C-7312-1B819829D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354E1-7C65-58E7-5179-B48DC5124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02DAE-0651-9149-EE17-8D378A9EE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8E8A4-2044-6F2F-6554-72094FE92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1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393F6-9653-CF52-73CE-5958C5550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5FB4D-9FBB-FB9F-DDBB-BAAB435F2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CBB943-0364-5DEE-5D08-E5A0739C8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1DEF1-CB65-A525-9524-7110F872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BAC1E-FE11-F7C1-7B91-7945E95D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3830E-B299-4971-2529-5F07B8AF2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2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CECC-CC90-38F7-6280-3D0129A07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9A573-FBC6-F27E-9660-2A141659F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165EE-F125-B1BD-EBE2-16AFE886D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AB76F-E490-D063-2891-8F4FCAF3C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738D2D-9B0B-0773-252D-28A385D10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AC47B9-7C13-5774-953C-9F1873C0B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346D56-1A87-2DA1-B528-6A7D909FA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9A7FE2-1DD6-50B1-6C31-EDBCFF43A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2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8B647-2229-FC12-C865-8F1F6D3AD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CD5342-D620-0383-AFF0-FE6868E19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AAD4A-82BB-8874-AC81-F7211612C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589B9D-5DEB-BF3F-7548-AA81C405B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5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BE920-6C81-5CC9-5B46-74D79C42F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85EC8F-FE58-363D-BD42-65B380B8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400D4-C947-E9BF-55D5-116FFA9FA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7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3E96B-9C0B-322A-FF6A-A8DB3E4B1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EAD73-D30B-F8E6-4FF9-6EC4826F8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15012-D482-65CF-3D7A-DE2DCE905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AA614-183D-4BFB-7425-42CFDAD9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9808D-A9D8-27A3-2E28-1BD660739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BF44A-CF9B-51A2-64AA-708C0CAA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5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6DC33-4C26-C464-20C1-1572AEC08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55C308-920E-C09A-BEF7-A462B2D98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1C8D4-E0A0-EAE1-ADF2-AABECE334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AF0A3-CFAC-4215-4BB2-38E75D831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A9D64-C868-4A9D-745C-3C3BBDB28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E2E8D-ED35-77EA-CB74-4F06F749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4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82EC8C-6EC5-4168-4A50-CF74D99FB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690A8-9E4A-18D9-C7D2-70D1FC0A1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C7D8B-8A63-4903-A043-AA4031859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08463-13CF-C646-B427-F3A39C9B10BA}" type="datetimeFigureOut">
              <a:rPr lang="en-US" smtClean="0"/>
              <a:t>3/29/26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80751-B841-62AB-4BF3-74DC1F6DA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D96FC-7214-51D3-2148-A8DD80ECB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799BC6-88B5-304C-AC77-00C00837A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7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ltk.org/howto/gensim.html" TargetMode="External"/><Relationship Id="rId2" Type="http://schemas.openxmlformats.org/officeDocument/2006/relationships/hyperlink" Target="https://radimrehurek.com/gensi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ode.google.com/archive/p/word2vec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plotly/understanding-word-embedding-arithmetic-why-theres-no-single-answer-to-king-man-woman-cd2760e2cb7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981200"/>
            <a:ext cx="7772400" cy="1752600"/>
          </a:xfrm>
        </p:spPr>
        <p:txBody>
          <a:bodyPr/>
          <a:lstStyle/>
          <a:p>
            <a:r>
              <a:rPr lang="en-US" dirty="0"/>
              <a:t>LING/C SC 581: </a:t>
            </a:r>
            <a:br>
              <a:rPr lang="en-US" dirty="0"/>
            </a:br>
            <a:r>
              <a:rPr lang="en-US" sz="4000" dirty="0"/>
              <a:t>Advanced Computational Linguistics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925956"/>
            <a:ext cx="9144000" cy="1331843"/>
          </a:xfrm>
        </p:spPr>
        <p:txBody>
          <a:bodyPr/>
          <a:lstStyle/>
          <a:p>
            <a:r>
              <a:rPr lang="en-US"/>
              <a:t>Lecture 18</a:t>
            </a:r>
            <a:endParaRPr lang="en-US" dirty="0"/>
          </a:p>
          <a:p>
            <a:r>
              <a:rPr lang="en-US" dirty="0"/>
              <a:t>Prof. </a:t>
            </a:r>
            <a:r>
              <a:rPr lang="en-US" dirty="0" err="1"/>
              <a:t>Sandiway</a:t>
            </a:r>
            <a:r>
              <a:rPr lang="en-US" dirty="0"/>
              <a:t> Fong</a:t>
            </a:r>
          </a:p>
        </p:txBody>
      </p:sp>
    </p:spTree>
    <p:extLst>
      <p:ext uri="{BB962C8B-B14F-4D97-AF65-F5344CB8AC3E}">
        <p14:creationId xmlns:p14="http://schemas.microsoft.com/office/powerpoint/2010/main" val="1559445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CC23B-8EB7-6C36-63D6-DED12EF7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WordNet: </a:t>
            </a:r>
            <a:r>
              <a:rPr lang="en-US" i="1" dirty="0"/>
              <a:t>table </a:t>
            </a:r>
            <a:r>
              <a:rPr lang="en-US" dirty="0"/>
              <a:t>and</a:t>
            </a:r>
            <a:r>
              <a:rPr lang="en-US" i="1" dirty="0"/>
              <a:t> stool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71237-CDAA-0676-C03B-4ED77F1D1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15085" cy="46672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b="1" dirty="0"/>
              <a:t>Class Exercise</a:t>
            </a:r>
            <a:r>
              <a:rPr lang="en-US" sz="5900" dirty="0"/>
              <a:t>: the relation between two senses</a:t>
            </a:r>
          </a:p>
          <a:p>
            <a:r>
              <a:rPr lang="en-US" sz="4400" dirty="0"/>
              <a:t>noun </a:t>
            </a:r>
            <a:r>
              <a:rPr lang="en-US" sz="4400" i="1" dirty="0"/>
              <a:t>table</a:t>
            </a:r>
            <a:r>
              <a:rPr lang="en-US" sz="4400" dirty="0"/>
              <a:t> has 6 senses (first 3 from tagged texts)              </a:t>
            </a:r>
          </a:p>
          <a:p>
            <a:pPr marL="457200" lvl="1" indent="0">
              <a:buNone/>
            </a:pPr>
            <a:r>
              <a:rPr lang="en-US" sz="2900" dirty="0"/>
              <a:t>1. (52) table#1, tabular array#1 -- (a set of data arranged in rows and columns; "see table 1")</a:t>
            </a:r>
          </a:p>
          <a:p>
            <a:pPr marL="457200" lvl="1" indent="0">
              <a:buNone/>
            </a:pPr>
            <a:r>
              <a:rPr lang="en-US" sz="2900" dirty="0"/>
              <a:t>2. (25) </a:t>
            </a:r>
            <a:r>
              <a:rPr lang="en-US" sz="2900" dirty="0">
                <a:solidFill>
                  <a:schemeClr val="accent1"/>
                </a:solidFill>
              </a:rPr>
              <a:t>table#2 -- (a piece of furniture having a smooth flat top that is usually supported by one or more vertical legs; "it was a sturdy table")</a:t>
            </a:r>
          </a:p>
          <a:p>
            <a:pPr marL="457200" lvl="1" indent="0">
              <a:buNone/>
            </a:pPr>
            <a:r>
              <a:rPr lang="en-US" sz="2900" dirty="0"/>
              <a:t>3. (5) table#3 -- (a piece of furniture with tableware for a meal laid out on it; "I reserved a table at my favorite restaurant")</a:t>
            </a:r>
          </a:p>
          <a:p>
            <a:pPr marL="457200" lvl="1" indent="0">
              <a:buNone/>
            </a:pPr>
            <a:r>
              <a:rPr lang="en-US" sz="2900" dirty="0"/>
              <a:t>4. mesa#1, table#4 -- (flat tableland with steep edges; "the tribe was relatively safe on the mesa but they had to descend into the valley for water")</a:t>
            </a:r>
          </a:p>
          <a:p>
            <a:pPr marL="457200" lvl="1" indent="0">
              <a:buNone/>
            </a:pPr>
            <a:r>
              <a:rPr lang="en-US" sz="2900" dirty="0"/>
              <a:t>5. table#5 -- (a company of people assembled at a table for a meal or game; "he entertained the whole table with his witty remarks")</a:t>
            </a:r>
          </a:p>
          <a:p>
            <a:pPr marL="457200" lvl="1" indent="0">
              <a:buNone/>
            </a:pPr>
            <a:r>
              <a:rPr lang="en-US" sz="2900" dirty="0"/>
              <a:t>6. board#4, table#6 -- (food or meals in general; "she sets a fine table"; "room and board")</a:t>
            </a:r>
          </a:p>
          <a:p>
            <a:pPr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noun 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stool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has 4 senses (first 1 from tagged texts)  </a:t>
            </a:r>
          </a:p>
          <a:p>
            <a:pPr marL="457200" lvl="1" indent="0">
              <a:spcBef>
                <a:spcPts val="1000"/>
              </a:spcBef>
              <a:buNone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1. (3)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stool#1 -- (a simple seat without a back or arms)</a:t>
            </a:r>
          </a:p>
          <a:p>
            <a:pPr marL="457200" lvl="1" indent="0">
              <a:spcBef>
                <a:spcPts val="1000"/>
              </a:spcBef>
              <a:buNone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2. fecal matter#1,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faecal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matter#1, feces#1, faeces#1, BM#1, stool#2, ordure#1, dejection#2 -- (solid excretory product evacuated from the bowels)</a:t>
            </a:r>
          </a:p>
          <a:p>
            <a:pPr marL="457200" lvl="1" indent="0">
              <a:spcBef>
                <a:spcPts val="1000"/>
              </a:spcBef>
              <a:buNone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3. stool#3 -- ((forestry) the stump of a tree that has been felled or headed for the production of saplings)</a:t>
            </a:r>
          </a:p>
          <a:p>
            <a:pPr marL="457200" lvl="1" indent="0">
              <a:spcBef>
                <a:spcPts val="1000"/>
              </a:spcBef>
              <a:buNone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4. toilet#2, can#5, commode#1, crapper#1, pot#2, potty#1, stool#4, throne#2 -- (a plumbing fixture for defecation and urination)</a:t>
            </a:r>
          </a:p>
        </p:txBody>
      </p:sp>
    </p:spTree>
    <p:extLst>
      <p:ext uri="{BB962C8B-B14F-4D97-AF65-F5344CB8AC3E}">
        <p14:creationId xmlns:p14="http://schemas.microsoft.com/office/powerpoint/2010/main" val="3278245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978E6-7A64-4455-E6E8-612C61435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WordNet: </a:t>
            </a:r>
            <a:r>
              <a:rPr lang="en-US" i="1" dirty="0"/>
              <a:t>table </a:t>
            </a:r>
            <a:r>
              <a:rPr lang="en-US" dirty="0"/>
              <a:t>and</a:t>
            </a:r>
            <a:r>
              <a:rPr lang="en-US" i="1" dirty="0"/>
              <a:t> stool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8A807-0E2A-2D46-5644-8888E3318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8879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Class Exercise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the relation between two senses</a:t>
            </a:r>
          </a:p>
          <a:p>
            <a:r>
              <a:rPr lang="en-US" sz="2400" dirty="0"/>
              <a:t>Consider the following: </a:t>
            </a:r>
          </a:p>
          <a:p>
            <a:pPr lvl="2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for ss1 in 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wn.synsets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table','n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'):</a:t>
            </a:r>
          </a:p>
          <a:p>
            <a:pPr lvl="2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     for ss2 in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wn.synsets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stool','n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'):</a:t>
            </a:r>
          </a:p>
          <a:p>
            <a:pPr lvl="2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             print(ss1,ss2,ss1.lowest_common_hypernyms(ss2))</a:t>
            </a:r>
          </a:p>
          <a:p>
            <a:pPr lvl="2"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 </a:t>
            </a:r>
          </a:p>
          <a:p>
            <a:r>
              <a:rPr lang="en-US" i="1" dirty="0"/>
              <a:t>what do you expect to see?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0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5F9542-F169-44DA-DD67-95C95E51D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Lowest common hypernym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A50DBF-1277-4295-5A11-92F3CAF1EF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196151"/>
              </p:ext>
            </p:extLst>
          </p:nvPr>
        </p:nvGraphicFramePr>
        <p:xfrm>
          <a:off x="6416888" y="385475"/>
          <a:ext cx="4481981" cy="608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750">
                  <a:extLst>
                    <a:ext uri="{9D8B030D-6E8A-4147-A177-3AD203B41FA5}">
                      <a16:colId xmlns:a16="http://schemas.microsoft.com/office/drawing/2014/main" val="2708591527"/>
                    </a:ext>
                  </a:extLst>
                </a:gridCol>
                <a:gridCol w="1590747">
                  <a:extLst>
                    <a:ext uri="{9D8B030D-6E8A-4147-A177-3AD203B41FA5}">
                      <a16:colId xmlns:a16="http://schemas.microsoft.com/office/drawing/2014/main" val="2413737567"/>
                    </a:ext>
                  </a:extLst>
                </a:gridCol>
                <a:gridCol w="1749484">
                  <a:extLst>
                    <a:ext uri="{9D8B030D-6E8A-4147-A177-3AD203B41FA5}">
                      <a16:colId xmlns:a16="http://schemas.microsoft.com/office/drawing/2014/main" val="2736008636"/>
                    </a:ext>
                  </a:extLst>
                </a:gridCol>
              </a:tblGrid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Synset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Synset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common hypernym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4075127232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667484393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'fecal_matter.n.01'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'abstraction.n.06'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3173719446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296292526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'table.n.01'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'toilet.n.02'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71138334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'furniture.n.01'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632231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'fecal_matter.n.01'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'physical_entity.n.01'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851119408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'whole.n.02'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681258074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'toilet.n.02'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'artifact.n.01'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4089708843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'furniture.n.01'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540559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'fecal_matter.n.01'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'physical_entity.n.01'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3456613197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'whole.n.02'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727653418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'toilet.n.02'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'artifact.n.01'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3935218049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'mesa.n.01'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'object.n.01'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682640833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'mesa.n.01'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'fecal_matter.n.01'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'physical_entity.n.01'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983850814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'mesa.n.01'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'object.n.01'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48643474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'mesa.n.01'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'toilet.n.02'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'object.n.01'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4264681939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'table.n.05'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706016980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'table.n.05'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'fecal_matter.n.01'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'abstraction.n.06'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00972887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'table.n.05'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926510234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'table.n.05'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'toilet.n.02'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911258832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'board.n.04'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'physical_entity.n.01'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2327888236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'board.n.04'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'fecal_matter.n.01'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'matter.n.03'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50801889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'board.n.04'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'stool.n.03'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'physical_entity.n.01'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15846450"/>
                  </a:ext>
                </a:extLst>
              </a:tr>
              <a:tr h="2231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'board.n.04'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'toilet.n.02'</a:t>
                      </a:r>
                      <a:endParaRPr lang="en-US" sz="10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'physical_entity.n.01'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1083" marR="4064" marT="45541" marB="45541" anchor="b"/>
                </a:tc>
                <a:extLst>
                  <a:ext uri="{0D108BD9-81ED-4DB2-BD59-A6C34878D82A}">
                    <a16:rowId xmlns:a16="http://schemas.microsoft.com/office/drawing/2014/main" val="46407136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57B3510-970D-1FA4-1159-3265F421FF06}"/>
              </a:ext>
            </a:extLst>
          </p:cNvPr>
          <p:cNvSpPr txBox="1"/>
          <p:nvPr/>
        </p:nvSpPr>
        <p:spPr>
          <a:xfrm>
            <a:off x="638175" y="4674927"/>
            <a:ext cx="566981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('table.n.02').definition()</a:t>
            </a:r>
          </a:p>
          <a:p>
            <a:pPr>
              <a:buNone/>
            </a:pPr>
            <a:r>
              <a:rPr lang="en-US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'a piece of furniture having a smooth flat top that is usually supported by one or more vertical legs'</a:t>
            </a:r>
          </a:p>
          <a:p>
            <a:pPr>
              <a:buNone/>
            </a:pPr>
            <a:r>
              <a:rPr lang="en-US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4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('table.n.03').definition()</a:t>
            </a:r>
          </a:p>
          <a:p>
            <a:pPr>
              <a:buNone/>
            </a:pPr>
            <a:r>
              <a:rPr lang="en-US" sz="14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'a piece of furniture with tableware for a meal laid out on it'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2E942D4-09B0-DD4A-CED6-6723A0C50C80}"/>
              </a:ext>
            </a:extLst>
          </p:cNvPr>
          <p:cNvGrpSpPr/>
          <p:nvPr/>
        </p:nvGrpSpPr>
        <p:grpSpPr>
          <a:xfrm>
            <a:off x="1077706" y="2303779"/>
            <a:ext cx="4282852" cy="2025972"/>
            <a:chOff x="1077706" y="2303779"/>
            <a:chExt cx="4282852" cy="202597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F78A297-1D29-2DF1-4A4E-DC3DDC47B1E8}"/>
                </a:ext>
              </a:extLst>
            </p:cNvPr>
            <p:cNvSpPr/>
            <p:nvPr/>
          </p:nvSpPr>
          <p:spPr>
            <a:xfrm>
              <a:off x="2299286" y="2303779"/>
              <a:ext cx="1930293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None/>
              </a:pPr>
              <a:r>
                <a:rPr lang="en-US" sz="1600" dirty="0">
                  <a:solidFill>
                    <a:schemeClr val="bg1"/>
                  </a:solidFill>
                  <a:effectLst/>
                  <a:latin typeface="Menlo" panose="020B0609030804020204" pitchFamily="49" charset="0"/>
                </a:rPr>
                <a:t>furniture.n.01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7B52F87-DD2B-5880-1F8A-E016849B283C}"/>
                </a:ext>
              </a:extLst>
            </p:cNvPr>
            <p:cNvSpPr/>
            <p:nvPr/>
          </p:nvSpPr>
          <p:spPr>
            <a:xfrm>
              <a:off x="1077706" y="3088775"/>
              <a:ext cx="1271431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/>
                <a:t>table.n.02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FDBB6C1-FBDF-BDC5-EA4B-C2051AEB3857}"/>
                </a:ext>
              </a:extLst>
            </p:cNvPr>
            <p:cNvSpPr/>
            <p:nvPr/>
          </p:nvSpPr>
          <p:spPr>
            <a:xfrm>
              <a:off x="2641882" y="3099052"/>
              <a:ext cx="1258266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/>
                <a:t>table.n.03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21CFE37-1F99-DE2C-4AC3-4797F837BACE}"/>
                </a:ext>
              </a:extLst>
            </p:cNvPr>
            <p:cNvCxnSpPr>
              <a:cxnSpLocks/>
              <a:stCxn id="8" idx="0"/>
              <a:endCxn id="7" idx="2"/>
            </p:cNvCxnSpPr>
            <p:nvPr/>
          </p:nvCxnSpPr>
          <p:spPr>
            <a:xfrm flipV="1">
              <a:off x="1713422" y="2760979"/>
              <a:ext cx="1551011" cy="32779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C438FF7-41B6-5F3D-A515-62C88006CC07}"/>
                </a:ext>
              </a:extLst>
            </p:cNvPr>
            <p:cNvCxnSpPr>
              <a:cxnSpLocks/>
              <a:stCxn id="10" idx="0"/>
              <a:endCxn id="7" idx="2"/>
            </p:cNvCxnSpPr>
            <p:nvPr/>
          </p:nvCxnSpPr>
          <p:spPr>
            <a:xfrm flipH="1" flipV="1">
              <a:off x="3264433" y="2760979"/>
              <a:ext cx="6582" cy="33807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4FCCFF6-89C3-1E3D-79D2-81142C00F7B1}"/>
                </a:ext>
              </a:extLst>
            </p:cNvPr>
            <p:cNvSpPr/>
            <p:nvPr/>
          </p:nvSpPr>
          <p:spPr>
            <a:xfrm>
              <a:off x="4178945" y="3088165"/>
              <a:ext cx="1139083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/>
                <a:t>seat.n.03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43F3545-08AF-D828-CA29-7F8D6C63357D}"/>
                </a:ext>
              </a:extLst>
            </p:cNvPr>
            <p:cNvCxnSpPr>
              <a:cxnSpLocks/>
              <a:stCxn id="26" idx="0"/>
              <a:endCxn id="7" idx="2"/>
            </p:cNvCxnSpPr>
            <p:nvPr/>
          </p:nvCxnSpPr>
          <p:spPr>
            <a:xfrm flipH="1" flipV="1">
              <a:off x="3264433" y="2760979"/>
              <a:ext cx="1484054" cy="32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664A9A-6AD9-D38F-A6CE-263FAF019AAD}"/>
                </a:ext>
              </a:extLst>
            </p:cNvPr>
            <p:cNvSpPr/>
            <p:nvPr/>
          </p:nvSpPr>
          <p:spPr>
            <a:xfrm>
              <a:off x="4136414" y="3872551"/>
              <a:ext cx="1224144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/>
                <a:t>stool.n.01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9B149EA7-DD2F-34D1-AE0E-E79876560EB2}"/>
                </a:ext>
              </a:extLst>
            </p:cNvPr>
            <p:cNvCxnSpPr>
              <a:cxnSpLocks/>
              <a:stCxn id="38" idx="0"/>
              <a:endCxn id="26" idx="2"/>
            </p:cNvCxnSpPr>
            <p:nvPr/>
          </p:nvCxnSpPr>
          <p:spPr>
            <a:xfrm flipV="1">
              <a:off x="4748486" y="3545365"/>
              <a:ext cx="1" cy="32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6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93D7D-7B68-0D68-27F2-001E5091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lang="en-US" sz="4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path_similarity</a:t>
            </a:r>
            <a:r>
              <a:rPr lang="en-US" sz="4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C286B-0BDA-AFCB-77A7-4088D77CE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21227"/>
            <a:ext cx="8352326" cy="2971648"/>
          </a:xfrm>
        </p:spPr>
        <p:txBody>
          <a:bodyPr>
            <a:normAutofit fontScale="85000" lnSpcReduction="10000"/>
          </a:bodyPr>
          <a:lstStyle/>
          <a:p>
            <a:r>
              <a:rPr lang="en-US" sz="2400" b="1" dirty="0"/>
              <a:t>Examples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('table.n.02').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path_similarity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('stool.n.01'))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0.25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('table.n.02').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path_similarity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('seat.n.03'))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0.33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('furniture.n.01').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path_similarity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('seat.n.03'))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0.5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('table.n.02').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path_similarity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('table.n.03'))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enlo" panose="020B0609030804020204" pitchFamily="49" charset="0"/>
              </a:rPr>
              <a:t>0.33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B70F1C-2B6D-D9A6-A3A3-AB53BF127A0E}"/>
              </a:ext>
            </a:extLst>
          </p:cNvPr>
          <p:cNvSpPr txBox="1"/>
          <p:nvPr/>
        </p:nvSpPr>
        <p:spPr>
          <a:xfrm>
            <a:off x="8967533" y="4832532"/>
            <a:ext cx="2749471" cy="14157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0" i="0" u="none" strike="noStrike" dirty="0">
                <a:solidFill>
                  <a:srgbClr val="06287E"/>
                </a:solidFill>
                <a:effectLst/>
                <a:latin typeface="Inconsolata" pitchFamily="49" charset="77"/>
              </a:rPr>
              <a:t>Other similarity metrics:</a:t>
            </a:r>
          </a:p>
          <a:p>
            <a:r>
              <a:rPr lang="en-US" sz="1400" b="0" i="0" u="none" strike="noStrike" dirty="0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.</a:t>
            </a:r>
            <a:r>
              <a:rPr lang="en-US" sz="1400" b="0" i="0" u="none" strike="noStrike" dirty="0" err="1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lch_similarity</a:t>
            </a:r>
            <a:r>
              <a:rPr lang="en-US" sz="1400" b="0" i="0" u="none" strike="noStrike" dirty="0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()</a:t>
            </a:r>
          </a:p>
          <a:p>
            <a:r>
              <a:rPr lang="en-US" sz="1400" b="0" i="0" u="none" strike="noStrike" dirty="0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.</a:t>
            </a:r>
            <a:r>
              <a:rPr lang="en-US" sz="1400" b="0" i="0" u="none" strike="noStrike" dirty="0" err="1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wup_similarity</a:t>
            </a:r>
            <a:r>
              <a:rPr lang="en-US" sz="1400" dirty="0">
                <a:solidFill>
                  <a:srgbClr val="06287E"/>
                </a:solidFill>
                <a:highlight>
                  <a:srgbClr val="DADADA"/>
                </a:highlight>
                <a:latin typeface="Inconsolata" pitchFamily="49" charset="77"/>
              </a:rPr>
              <a:t>()</a:t>
            </a:r>
          </a:p>
          <a:p>
            <a:r>
              <a:rPr lang="en-US" sz="1400" dirty="0">
                <a:solidFill>
                  <a:srgbClr val="06287E"/>
                </a:solidFill>
                <a:highlight>
                  <a:srgbClr val="DADADA"/>
                </a:highlight>
                <a:latin typeface="Inconsolata" pitchFamily="49" charset="77"/>
              </a:rPr>
              <a:t>.</a:t>
            </a:r>
            <a:r>
              <a:rPr lang="en-US" sz="1400" b="0" i="0" u="none" strike="noStrike" dirty="0" err="1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res_similarity</a:t>
            </a:r>
            <a:r>
              <a:rPr lang="en-US" sz="1400" b="0" i="0" u="none" strike="noStrike" dirty="0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()</a:t>
            </a:r>
          </a:p>
          <a:p>
            <a:r>
              <a:rPr lang="en-US" sz="1400" dirty="0">
                <a:solidFill>
                  <a:srgbClr val="06287E"/>
                </a:solidFill>
                <a:highlight>
                  <a:srgbClr val="DADADA"/>
                </a:highlight>
                <a:latin typeface="Inconsolata" pitchFamily="49" charset="77"/>
              </a:rPr>
              <a:t>.</a:t>
            </a:r>
            <a:r>
              <a:rPr lang="en-US" sz="1400" b="0" i="0" u="none" strike="noStrike" dirty="0" err="1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jcn_similarity</a:t>
            </a:r>
            <a:r>
              <a:rPr lang="en-US" sz="1400" dirty="0">
                <a:solidFill>
                  <a:srgbClr val="06287E"/>
                </a:solidFill>
                <a:highlight>
                  <a:srgbClr val="DADADA"/>
                </a:highlight>
                <a:latin typeface="Inconsolata" pitchFamily="49" charset="77"/>
              </a:rPr>
              <a:t>()</a:t>
            </a:r>
          </a:p>
          <a:p>
            <a:r>
              <a:rPr lang="en-US" sz="1400" dirty="0">
                <a:solidFill>
                  <a:srgbClr val="06287E"/>
                </a:solidFill>
                <a:highlight>
                  <a:srgbClr val="DADADA"/>
                </a:highlight>
                <a:latin typeface="Inconsolata" pitchFamily="49" charset="77"/>
              </a:rPr>
              <a:t>.</a:t>
            </a:r>
            <a:r>
              <a:rPr lang="en-US" sz="1400" b="0" i="0" u="none" strike="noStrike" dirty="0" err="1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lin_similarity</a:t>
            </a:r>
            <a:r>
              <a:rPr lang="en-US" sz="1400" b="0" i="0" u="none" strike="noStrike" dirty="0">
                <a:solidFill>
                  <a:srgbClr val="06287E"/>
                </a:solidFill>
                <a:effectLst/>
                <a:highlight>
                  <a:srgbClr val="DADADA"/>
                </a:highlight>
                <a:latin typeface="Inconsolata" pitchFamily="49" charset="77"/>
              </a:rPr>
              <a:t>()</a:t>
            </a: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E37DAD-DB59-3D02-E420-24B9F59D4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21" y="1707333"/>
            <a:ext cx="7772400" cy="1797249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3DC4142-6181-16BA-21E9-FB3C2219B76F}"/>
              </a:ext>
            </a:extLst>
          </p:cNvPr>
          <p:cNvGrpSpPr/>
          <p:nvPr/>
        </p:nvGrpSpPr>
        <p:grpSpPr>
          <a:xfrm>
            <a:off x="7654112" y="2605957"/>
            <a:ext cx="4079084" cy="1811808"/>
            <a:chOff x="1077706" y="2303779"/>
            <a:chExt cx="4282852" cy="202597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ABA26DD-A65E-FE16-8683-65096A88ACFF}"/>
                </a:ext>
              </a:extLst>
            </p:cNvPr>
            <p:cNvSpPr/>
            <p:nvPr/>
          </p:nvSpPr>
          <p:spPr>
            <a:xfrm>
              <a:off x="2299286" y="2303779"/>
              <a:ext cx="1930293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None/>
              </a:pPr>
              <a:r>
                <a:rPr lang="en-US" sz="1200" dirty="0">
                  <a:solidFill>
                    <a:schemeClr val="bg1"/>
                  </a:solidFill>
                  <a:effectLst/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furniture.n.01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FD7249B-8775-D656-50C2-AAF9C72AFC4F}"/>
                </a:ext>
              </a:extLst>
            </p:cNvPr>
            <p:cNvSpPr/>
            <p:nvPr/>
          </p:nvSpPr>
          <p:spPr>
            <a:xfrm>
              <a:off x="1077706" y="3088775"/>
              <a:ext cx="1271431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table.n.02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D347A65-E2F3-13FC-93AD-4468A95FFF56}"/>
                </a:ext>
              </a:extLst>
            </p:cNvPr>
            <p:cNvSpPr/>
            <p:nvPr/>
          </p:nvSpPr>
          <p:spPr>
            <a:xfrm>
              <a:off x="2641882" y="3099052"/>
              <a:ext cx="1258266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table.n.03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E84F902B-14CB-A018-F9FF-FCCC96A1CAAA}"/>
                </a:ext>
              </a:extLst>
            </p:cNvPr>
            <p:cNvCxnSpPr>
              <a:cxnSpLocks/>
              <a:stCxn id="10" idx="0"/>
              <a:endCxn id="9" idx="2"/>
            </p:cNvCxnSpPr>
            <p:nvPr/>
          </p:nvCxnSpPr>
          <p:spPr>
            <a:xfrm flipV="1">
              <a:off x="1713422" y="2760979"/>
              <a:ext cx="1551011" cy="32779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11E70FE1-3452-73E5-6030-7FDD1CA00681}"/>
                </a:ext>
              </a:extLst>
            </p:cNvPr>
            <p:cNvCxnSpPr>
              <a:cxnSpLocks/>
              <a:stCxn id="11" idx="0"/>
              <a:endCxn id="9" idx="2"/>
            </p:cNvCxnSpPr>
            <p:nvPr/>
          </p:nvCxnSpPr>
          <p:spPr>
            <a:xfrm flipH="1" flipV="1">
              <a:off x="3264433" y="2760979"/>
              <a:ext cx="6582" cy="33807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BBBBDF4-04D1-DEB5-7859-BA015BDE1547}"/>
                </a:ext>
              </a:extLst>
            </p:cNvPr>
            <p:cNvSpPr/>
            <p:nvPr/>
          </p:nvSpPr>
          <p:spPr>
            <a:xfrm>
              <a:off x="4178945" y="3088165"/>
              <a:ext cx="1139083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seat.n.03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F671543-D4D3-02FB-8E0B-DF1414885ABF}"/>
                </a:ext>
              </a:extLst>
            </p:cNvPr>
            <p:cNvCxnSpPr>
              <a:cxnSpLocks/>
              <a:stCxn id="14" idx="0"/>
              <a:endCxn id="9" idx="2"/>
            </p:cNvCxnSpPr>
            <p:nvPr/>
          </p:nvCxnSpPr>
          <p:spPr>
            <a:xfrm flipH="1" flipV="1">
              <a:off x="3264433" y="2760979"/>
              <a:ext cx="1484054" cy="32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7B9B7BC-71A6-70ED-3BB8-7D8E3652C9E4}"/>
                </a:ext>
              </a:extLst>
            </p:cNvPr>
            <p:cNvSpPr/>
            <p:nvPr/>
          </p:nvSpPr>
          <p:spPr>
            <a:xfrm>
              <a:off x="4136414" y="3872551"/>
              <a:ext cx="1224144" cy="457200"/>
            </a:xfrm>
            <a:prstGeom prst="rect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latin typeface="Menlo" panose="020B0609030804020204" pitchFamily="49" charset="0"/>
                  <a:ea typeface="Menlo" panose="020B0609030804020204" pitchFamily="49" charset="0"/>
                  <a:cs typeface="Menlo" panose="020B0609030804020204" pitchFamily="49" charset="0"/>
                </a:rPr>
                <a:t>stool.n.01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DEB1E4A-BDC9-A46A-CB80-DABD87341C80}"/>
                </a:ext>
              </a:extLst>
            </p:cNvPr>
            <p:cNvCxnSpPr>
              <a:cxnSpLocks/>
              <a:stCxn id="16" idx="0"/>
              <a:endCxn id="14" idx="2"/>
            </p:cNvCxnSpPr>
            <p:nvPr/>
          </p:nvCxnSpPr>
          <p:spPr>
            <a:xfrm flipV="1">
              <a:off x="4748486" y="3545365"/>
              <a:ext cx="1" cy="32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" name="Picture 4" descr="A yellow and green text&#10;&#10;Description automatically generated">
            <a:extLst>
              <a:ext uri="{FF2B5EF4-FFF2-40B4-BE49-F238E27FC236}">
                <a16:creationId xmlns:a16="http://schemas.microsoft.com/office/drawing/2014/main" id="{4F73D5E6-926D-9991-3D86-A2203B42D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3671" y="1533091"/>
            <a:ext cx="3840704" cy="8979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2117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EF6A4-710B-DD12-992E-AAD1C1AC3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555A9-7B06-5280-CFC0-63C29238E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24286" cy="3907911"/>
          </a:xfrm>
        </p:spPr>
        <p:txBody>
          <a:bodyPr>
            <a:normAutofit/>
          </a:bodyPr>
          <a:lstStyle/>
          <a:p>
            <a:r>
              <a:rPr lang="en-US" dirty="0"/>
              <a:t>Install </a:t>
            </a:r>
            <a:r>
              <a:rPr lang="en-US" dirty="0" err="1"/>
              <a:t>gensim</a:t>
            </a:r>
            <a:endParaRPr lang="en-US" dirty="0"/>
          </a:p>
          <a:p>
            <a:pPr lvl="1"/>
            <a:r>
              <a:rPr lang="en-US" b="0" i="0" u="none" strike="noStrike" dirty="0" err="1">
                <a:solidFill>
                  <a:srgbClr val="464646"/>
                </a:solidFill>
                <a:effectLst/>
                <a:highlight>
                  <a:srgbClr val="FDFDFD"/>
                </a:highlight>
                <a:latin typeface="Source Sans 3"/>
              </a:rPr>
              <a:t>Gensim</a:t>
            </a:r>
            <a:r>
              <a:rPr lang="en-US" b="0" i="0" u="none" strike="noStrike" dirty="0">
                <a:solidFill>
                  <a:srgbClr val="464646"/>
                </a:solidFill>
                <a:effectLst/>
                <a:highlight>
                  <a:srgbClr val="FDFDFD"/>
                </a:highlight>
                <a:latin typeface="Source Sans 3"/>
              </a:rPr>
              <a:t> is a Python library for </a:t>
            </a:r>
            <a:r>
              <a:rPr lang="en-US" b="0" i="1" u="none" strike="noStrike" dirty="0">
                <a:solidFill>
                  <a:srgbClr val="464646"/>
                </a:solidFill>
                <a:effectLst/>
                <a:latin typeface="Source Sans 3"/>
              </a:rPr>
              <a:t>topic modelling</a:t>
            </a:r>
            <a:r>
              <a:rPr lang="en-US" b="0" i="0" u="none" strike="noStrike" dirty="0">
                <a:solidFill>
                  <a:srgbClr val="464646"/>
                </a:solidFill>
                <a:effectLst/>
                <a:highlight>
                  <a:srgbClr val="FDFDFD"/>
                </a:highlight>
                <a:latin typeface="Source Sans 3"/>
              </a:rPr>
              <a:t>, </a:t>
            </a:r>
            <a:r>
              <a:rPr lang="en-US" b="0" i="1" u="none" strike="noStrike" dirty="0">
                <a:solidFill>
                  <a:srgbClr val="464646"/>
                </a:solidFill>
                <a:effectLst/>
                <a:latin typeface="Source Sans 3"/>
              </a:rPr>
              <a:t>document indexing</a:t>
            </a:r>
            <a:r>
              <a:rPr lang="en-US" b="0" i="0" u="none" strike="noStrike" dirty="0">
                <a:solidFill>
                  <a:srgbClr val="464646"/>
                </a:solidFill>
                <a:effectLst/>
                <a:highlight>
                  <a:srgbClr val="FDFDFD"/>
                </a:highlight>
                <a:latin typeface="Source Sans 3"/>
              </a:rPr>
              <a:t> and </a:t>
            </a:r>
            <a:r>
              <a:rPr lang="en-US" b="0" i="1" u="none" strike="noStrike" dirty="0">
                <a:solidFill>
                  <a:srgbClr val="464646"/>
                </a:solidFill>
                <a:effectLst/>
                <a:latin typeface="Source Sans 3"/>
              </a:rPr>
              <a:t>similarity retrieval</a:t>
            </a:r>
            <a:r>
              <a:rPr lang="en-US" b="0" i="0" u="none" strike="noStrike" dirty="0">
                <a:solidFill>
                  <a:srgbClr val="464646"/>
                </a:solidFill>
                <a:effectLst/>
                <a:highlight>
                  <a:srgbClr val="FDFDFD"/>
                </a:highlight>
                <a:latin typeface="Source Sans 3"/>
              </a:rPr>
              <a:t> with large corpora. </a:t>
            </a:r>
          </a:p>
          <a:p>
            <a:pPr lvl="1"/>
            <a:r>
              <a:rPr lang="en-US" dirty="0">
                <a:hlinkClick r:id="rId2"/>
              </a:rPr>
              <a:t>https://radimrehurek.com/gensim/</a:t>
            </a:r>
            <a:endParaRPr lang="en-US" dirty="0"/>
          </a:p>
          <a:p>
            <a:pPr lvl="1"/>
            <a:r>
              <a:rPr lang="en-US" sz="2000" b="0" i="0" u="none" strike="noStrike" dirty="0">
                <a:effectLst/>
                <a:highlight>
                  <a:srgbClr val="FFFFFF"/>
                </a:highlight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pip3 install </a:t>
            </a:r>
            <a:r>
              <a:rPr lang="en-US" sz="2000" b="0" i="0" u="none" strike="noStrike" dirty="0" err="1">
                <a:effectLst/>
                <a:highlight>
                  <a:srgbClr val="FFFFFF"/>
                </a:highlight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gensim</a:t>
            </a:r>
            <a:endParaRPr lang="en-US" sz="2000" b="0" i="0" u="none" strike="noStrike" dirty="0">
              <a:effectLst/>
              <a:highlight>
                <a:srgbClr val="FFFFFF"/>
              </a:highlight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dirty="0">
                <a:highlight>
                  <a:srgbClr val="FFFFFF"/>
                </a:highlight>
              </a:rPr>
              <a:t>Use with </a:t>
            </a:r>
            <a:r>
              <a:rPr lang="en-US" dirty="0" err="1">
                <a:highlight>
                  <a:srgbClr val="FFFFFF"/>
                </a:highlight>
              </a:rPr>
              <a:t>nltk</a:t>
            </a:r>
            <a:r>
              <a:rPr lang="en-US" dirty="0">
                <a:highlight>
                  <a:srgbClr val="FFFFFF"/>
                </a:highlight>
              </a:rPr>
              <a:t>:</a:t>
            </a:r>
          </a:p>
          <a:p>
            <a:pPr lvl="1"/>
            <a:r>
              <a:rPr lang="en-US" dirty="0">
                <a:highlight>
                  <a:srgbClr val="FFFFFF"/>
                </a:highlight>
                <a:hlinkClick r:id="rId3"/>
              </a:rPr>
              <a:t>https://www.nltk.org/howto/gensim.html</a:t>
            </a:r>
            <a:endParaRPr lang="en-US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044337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909DD-3B86-F302-42F3-0478108CE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8DBDE-41BD-9A8B-8D1A-3D8964C34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95852"/>
            <a:ext cx="11197282" cy="4667250"/>
          </a:xfrm>
        </p:spPr>
        <p:txBody>
          <a:bodyPr>
            <a:normAutofit fontScale="77500" lnSpcReduction="20000"/>
          </a:bodyPr>
          <a:lstStyle/>
          <a:p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IBM Plex Sans" panose="020B0503050203000203" pitchFamily="34" charset="0"/>
              </a:rPr>
              <a:t>NLTK includes a pre-trained model which is part of a model that is trained on 100 billion words from the Google News Dataset.</a:t>
            </a:r>
          </a:p>
          <a:p>
            <a:pPr lvl="1"/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IBM Plex Sans" panose="020B0503050203000203" pitchFamily="34" charset="0"/>
                <a:hlinkClick r:id="rId2"/>
              </a:rPr>
              <a:t>https://code.google.com/archive/p/word2vec/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IBM Plex Sans" panose="020B0503050203000203" pitchFamily="34" charset="0"/>
            </a:endParaRPr>
          </a:p>
          <a:p>
            <a:endParaRPr lang="en-US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Python: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enlo" panose="020B0609030804020204" pitchFamily="49" charset="0"/>
              </a:rPr>
              <a:t>&gt;&gt;&gt; import </a:t>
            </a:r>
            <a:r>
              <a:rPr lang="en-US" sz="2000" dirty="0" err="1">
                <a:solidFill>
                  <a:srgbClr val="000000"/>
                </a:solidFill>
                <a:latin typeface="Menlo" panose="020B0609030804020204" pitchFamily="49" charset="0"/>
              </a:rPr>
              <a:t>gensim</a:t>
            </a:r>
            <a:endParaRPr lang="en-US" sz="20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from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nltk.data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import find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word2vec_sample = str(find('models/word2vec_sample/pruned.word2vec.txt'))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enlo" panose="020B0609030804020204" pitchFamily="49" charset="0"/>
              </a:rPr>
              <a:t>&gt;&gt;&gt; word2vec_sample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enlo" panose="020B0609030804020204" pitchFamily="49" charset="0"/>
              </a:rPr>
              <a:t>'/Users/</a:t>
            </a:r>
            <a:r>
              <a:rPr lang="en-US" sz="2000" dirty="0" err="1">
                <a:solidFill>
                  <a:srgbClr val="000000"/>
                </a:solidFill>
                <a:latin typeface="Menlo" panose="020B0609030804020204" pitchFamily="49" charset="0"/>
              </a:rPr>
              <a:t>sandiway</a:t>
            </a:r>
            <a:r>
              <a:rPr lang="en-US" sz="2000" dirty="0">
                <a:solidFill>
                  <a:srgbClr val="000000"/>
                </a:solidFill>
                <a:latin typeface="Menlo" panose="020B0609030804020204" pitchFamily="49" charset="0"/>
              </a:rPr>
              <a:t>/</a:t>
            </a:r>
            <a:r>
              <a:rPr lang="en-US" sz="2000" dirty="0" err="1">
                <a:solidFill>
                  <a:srgbClr val="000000"/>
                </a:solidFill>
                <a:latin typeface="Menlo" panose="020B0609030804020204" pitchFamily="49" charset="0"/>
              </a:rPr>
              <a:t>nltk_data</a:t>
            </a:r>
            <a:r>
              <a:rPr lang="en-US" sz="2000" dirty="0">
                <a:solidFill>
                  <a:srgbClr val="000000"/>
                </a:solidFill>
                <a:latin typeface="Menlo" panose="020B0609030804020204" pitchFamily="49" charset="0"/>
              </a:rPr>
              <a:t>/models/word2vec_sample/pruned.word2vec.txt'</a:t>
            </a:r>
            <a:endParaRPr lang="en-US" sz="20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model = gensim.models.KeyedVectors.load_word2vec_format(word2vec_sample, binary=False)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len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(model)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43981</a:t>
            </a:r>
          </a:p>
          <a:p>
            <a:pPr marL="0" indent="0">
              <a:buNone/>
            </a:pPr>
            <a:r>
              <a:rPr lang="en-US" sz="2000" dirty="0">
                <a:effectLst/>
                <a:latin typeface="Menlo" panose="020B0609030804020204" pitchFamily="49" charset="0"/>
              </a:rPr>
              <a:t>&gt;&gt;&gt; </a:t>
            </a:r>
            <a:r>
              <a:rPr lang="en-US" sz="2000" dirty="0" err="1">
                <a:effectLst/>
                <a:latin typeface="Menlo" panose="020B0609030804020204" pitchFamily="49" charset="0"/>
              </a:rPr>
              <a:t>len</a:t>
            </a:r>
            <a:r>
              <a:rPr lang="en-US" sz="2000" dirty="0">
                <a:effectLst/>
                <a:latin typeface="Menlo" panose="020B0609030804020204" pitchFamily="49" charset="0"/>
              </a:rPr>
              <a:t>(model['stool'])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300</a:t>
            </a: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4142F4BB-4193-2768-C44C-7CE257913D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269" y="2163166"/>
            <a:ext cx="4672531" cy="15191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Left Arrow Callout 3">
            <a:extLst>
              <a:ext uri="{FF2B5EF4-FFF2-40B4-BE49-F238E27FC236}">
                <a16:creationId xmlns:a16="http://schemas.microsoft.com/office/drawing/2014/main" id="{477E43BA-A4F4-C104-608D-63D8EA7A2C21}"/>
              </a:ext>
            </a:extLst>
          </p:cNvPr>
          <p:cNvSpPr/>
          <p:nvPr/>
        </p:nvSpPr>
        <p:spPr>
          <a:xfrm>
            <a:off x="2891481" y="5103339"/>
            <a:ext cx="1692875" cy="37070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51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#words</a:t>
            </a:r>
          </a:p>
        </p:txBody>
      </p:sp>
      <p:sp>
        <p:nvSpPr>
          <p:cNvPr id="6" name="Left Arrow Callout 5">
            <a:extLst>
              <a:ext uri="{FF2B5EF4-FFF2-40B4-BE49-F238E27FC236}">
                <a16:creationId xmlns:a16="http://schemas.microsoft.com/office/drawing/2014/main" id="{7A0D05C1-6EAE-4D1D-EFF5-B03343879B68}"/>
              </a:ext>
            </a:extLst>
          </p:cNvPr>
          <p:cNvSpPr/>
          <p:nvPr/>
        </p:nvSpPr>
        <p:spPr>
          <a:xfrm>
            <a:off x="3395666" y="5783220"/>
            <a:ext cx="2700334" cy="370703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068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word vector length</a:t>
            </a:r>
          </a:p>
        </p:txBody>
      </p:sp>
    </p:spTree>
    <p:extLst>
      <p:ext uri="{BB962C8B-B14F-4D97-AF65-F5344CB8AC3E}">
        <p14:creationId xmlns:p14="http://schemas.microsoft.com/office/powerpoint/2010/main" val="341479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909DD-3B86-F302-42F3-0478108CE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8DBDE-41BD-9A8B-8D1A-3D8964C34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1357" cy="466725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&gt;&gt;&gt; for </a:t>
            </a:r>
            <a:r>
              <a:rPr lang="en-US" dirty="0" err="1">
                <a:solidFill>
                  <a:srgbClr val="000000"/>
                </a:solidFill>
                <a:latin typeface="Menlo" panose="020B0609030804020204" pitchFamily="49" charset="0"/>
              </a:rPr>
              <a:t>word,score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 in </a:t>
            </a:r>
            <a:r>
              <a:rPr lang="en-US" dirty="0" err="1">
                <a:solidFill>
                  <a:srgbClr val="000000"/>
                </a:solidFill>
                <a:latin typeface="Menlo" panose="020B0609030804020204" pitchFamily="49" charset="0"/>
              </a:rPr>
              <a:t>model.most_similar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(positive=['stool'], </a:t>
            </a:r>
            <a:r>
              <a:rPr lang="en-US" dirty="0" err="1">
                <a:solidFill>
                  <a:srgbClr val="000000"/>
                </a:solidFill>
                <a:latin typeface="Menlo" panose="020B0609030804020204" pitchFamily="49" charset="0"/>
              </a:rPr>
              <a:t>topn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=10):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...     print(f"{word:10} {score:.2f}")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... 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worktable  0.49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sofa       0.49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footstool  0.48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couch      0.45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mat        0.42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banister   0.41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chair      0.41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uncurled   0.41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chaise     0.40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hammock    0.40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5B52D8-875B-7E05-244D-8A52E4ED4973}"/>
              </a:ext>
            </a:extLst>
          </p:cNvPr>
          <p:cNvSpPr txBox="1"/>
          <p:nvPr/>
        </p:nvSpPr>
        <p:spPr>
          <a:xfrm>
            <a:off x="4272349" y="2782669"/>
            <a:ext cx="609805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model.similarity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stool','table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np.float32(0.37125772)</a:t>
            </a:r>
          </a:p>
        </p:txBody>
      </p:sp>
    </p:spTree>
    <p:extLst>
      <p:ext uri="{BB962C8B-B14F-4D97-AF65-F5344CB8AC3E}">
        <p14:creationId xmlns:p14="http://schemas.microsoft.com/office/powerpoint/2010/main" val="344657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5EBE2-B2C8-C65A-1474-06A3DAE97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E9C88-3D5B-2626-F075-8BEA21233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736E2-BBA2-A091-D395-AE8537548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1357" cy="46672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000000"/>
                </a:solidFill>
                <a:latin typeface="Menlo" panose="020B0609030804020204" pitchFamily="49" charset="0"/>
              </a:rPr>
              <a:t>stool		</a:t>
            </a:r>
            <a:r>
              <a:rPr lang="en-US" b="1" dirty="0" err="1">
                <a:solidFill>
                  <a:srgbClr val="000000"/>
                </a:solidFill>
                <a:latin typeface="Menlo" panose="020B0609030804020204" pitchFamily="49" charset="0"/>
              </a:rPr>
              <a:t>gensim</a:t>
            </a:r>
            <a:r>
              <a:rPr lang="en-US" b="1" dirty="0">
                <a:solidFill>
                  <a:srgbClr val="000000"/>
                </a:solidFill>
                <a:latin typeface="Menlo" panose="020B0609030804020204" pitchFamily="49" charset="0"/>
              </a:rPr>
              <a:t>	WordNet </a:t>
            </a:r>
            <a:r>
              <a:rPr lang="en-US" b="1" dirty="0" err="1">
                <a:solidFill>
                  <a:srgbClr val="000000"/>
                </a:solidFill>
                <a:latin typeface="Menlo" panose="020B0609030804020204" pitchFamily="49" charset="0"/>
              </a:rPr>
              <a:t>path_similarity</a:t>
            </a:r>
            <a:endParaRPr lang="en-US" b="1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worktable  	0.49		0.2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sofa       	0.49		0.33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footstool  	0.48		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0.5</a:t>
            </a:r>
            <a:endParaRPr lang="en-US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couch      	0.45		0.33</a:t>
            </a:r>
          </a:p>
          <a:p>
            <a:pPr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</a:rPr>
              <a:t>mat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        	0.42		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0.11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</a:rPr>
              <a:t>banister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   	0.41		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0.1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chair      	0.41		0.33</a:t>
            </a:r>
          </a:p>
          <a:p>
            <a:pPr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</a:rPr>
              <a:t>uncurled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   	0.41		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</a:rPr>
              <a:t>0.07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chaise     	0.40		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0.25</a:t>
            </a:r>
            <a:endParaRPr lang="en-US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</a:rPr>
              <a:t>hammock </a:t>
            </a:r>
            <a:r>
              <a:rPr lang="en-US" dirty="0">
                <a:solidFill>
                  <a:srgbClr val="000000"/>
                </a:solidFill>
                <a:latin typeface="Menlo" panose="020B0609030804020204" pitchFamily="49" charset="0"/>
              </a:rPr>
              <a:t>   	0.40		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</a:rPr>
              <a:t>0.17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41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28B9D-25E6-01E3-7AC3-E664F03C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WordNet: coordinate terms (</a:t>
            </a:r>
            <a:r>
              <a:rPr lang="en-US" i="1" dirty="0"/>
              <a:t>sister term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6A464-443C-1BF3-DA6A-E66705565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stool#1 -- (a simple seat without a back or arms)</a:t>
            </a:r>
          </a:p>
          <a:p>
            <a:pPr marL="0" indent="0">
              <a:buNone/>
            </a:pPr>
            <a:r>
              <a:rPr lang="en-US" dirty="0"/>
              <a:t>    -&gt; seat#3 -- (furniture that is designed for sitting on; "there were not enough seats for all the guests")</a:t>
            </a:r>
          </a:p>
          <a:p>
            <a:pPr marL="0" indent="0">
              <a:buNone/>
            </a:pPr>
            <a:r>
              <a:rPr lang="en-US" dirty="0"/>
              <a:t>       =&gt; bench#1 -- (a long seat for more than one person)</a:t>
            </a:r>
          </a:p>
          <a:p>
            <a:pPr marL="0" indent="0">
              <a:buNone/>
            </a:pPr>
            <a:r>
              <a:rPr lang="en-US" dirty="0"/>
              <a:t>       =&gt; bench#7 -- ((law) the seat for judges in a courtroom)</a:t>
            </a:r>
          </a:p>
          <a:p>
            <a:pPr marL="0" indent="0">
              <a:buNone/>
            </a:pPr>
            <a:r>
              <a:rPr lang="en-US" dirty="0"/>
              <a:t>       =&gt; box#8, box seat#2 -- (the driver's seat on a coach; "an armed guard sat in the box with the driver")</a:t>
            </a:r>
          </a:p>
          <a:p>
            <a:pPr marL="0" indent="0">
              <a:buNone/>
            </a:pPr>
            <a:r>
              <a:rPr lang="en-US" dirty="0"/>
              <a:t>       =&gt; box seat#1 -- (a special seat in a theater or grandstand box)</a:t>
            </a:r>
          </a:p>
          <a:p>
            <a:pPr marL="0" indent="0">
              <a:buNone/>
            </a:pPr>
            <a:r>
              <a:rPr lang="en-US" dirty="0"/>
              <a:t>       =&gt; </a:t>
            </a:r>
            <a:r>
              <a:rPr lang="en-US" dirty="0">
                <a:solidFill>
                  <a:schemeClr val="accent2"/>
                </a:solidFill>
              </a:rPr>
              <a:t>chair</a:t>
            </a:r>
            <a:r>
              <a:rPr lang="en-US" dirty="0"/>
              <a:t>#1 -- (a seat for one person, with a support for the back; "he put his coat over the back of the chair and sat down")</a:t>
            </a:r>
          </a:p>
          <a:p>
            <a:pPr marL="0" indent="0">
              <a:buNone/>
            </a:pPr>
            <a:r>
              <a:rPr lang="en-US" dirty="0"/>
              <a:t>       =&gt; ottoman#3, pouf#2, pouffe#1, puff#6, hassock#1 -- (thick cushion used as a seat)</a:t>
            </a:r>
          </a:p>
          <a:p>
            <a:pPr marL="0" indent="0">
              <a:buNone/>
            </a:pPr>
            <a:r>
              <a:rPr lang="en-US" dirty="0"/>
              <a:t>       HAS INSTANCE=&gt; Siege Perilous#1 -- (the legendary seat at King Arthur's Round Table reserved for the knight who would find the Holy Grail; it was fatal for anyone else to sit in it)</a:t>
            </a:r>
          </a:p>
          <a:p>
            <a:pPr marL="0" indent="0">
              <a:buNone/>
            </a:pPr>
            <a:r>
              <a:rPr lang="en-US" dirty="0"/>
              <a:t>       =&gt; </a:t>
            </a:r>
            <a:r>
              <a:rPr lang="en-US" dirty="0">
                <a:solidFill>
                  <a:schemeClr val="accent2"/>
                </a:solidFill>
              </a:rPr>
              <a:t>sofa</a:t>
            </a:r>
            <a:r>
              <a:rPr lang="en-US" dirty="0"/>
              <a:t>#1, </a:t>
            </a:r>
            <a:r>
              <a:rPr lang="en-US" dirty="0">
                <a:solidFill>
                  <a:schemeClr val="accent2"/>
                </a:solidFill>
              </a:rPr>
              <a:t>couch</a:t>
            </a:r>
            <a:r>
              <a:rPr lang="en-US" dirty="0"/>
              <a:t>#1, lounge#1 -- (an upholstered seat for more than one person)</a:t>
            </a:r>
          </a:p>
          <a:p>
            <a:pPr marL="0" indent="0">
              <a:buNone/>
            </a:pPr>
            <a:r>
              <a:rPr lang="en-US" dirty="0"/>
              <a:t>       =&gt; stool#1 -- (a simple seat without a back or arms)</a:t>
            </a:r>
          </a:p>
          <a:p>
            <a:pPr marL="0" indent="0">
              <a:buNone/>
            </a:pPr>
            <a:r>
              <a:rPr lang="en-US" dirty="0"/>
              <a:t>       =&gt; toilet seat#1 -- (the hinged seat on a toilet)</a:t>
            </a:r>
          </a:p>
        </p:txBody>
      </p:sp>
      <p:sp>
        <p:nvSpPr>
          <p:cNvPr id="4" name="Right Arrow Callout 3">
            <a:extLst>
              <a:ext uri="{FF2B5EF4-FFF2-40B4-BE49-F238E27FC236}">
                <a16:creationId xmlns:a16="http://schemas.microsoft.com/office/drawing/2014/main" id="{0CE6D65A-DE69-1BBE-CD0E-FC33671E3885}"/>
              </a:ext>
            </a:extLst>
          </p:cNvPr>
          <p:cNvSpPr/>
          <p:nvPr/>
        </p:nvSpPr>
        <p:spPr>
          <a:xfrm>
            <a:off x="222422" y="3593521"/>
            <a:ext cx="1013254" cy="49427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5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Menlo" panose="020B0609030804020204" pitchFamily="49" charset="0"/>
              </a:rPr>
              <a:t>0.33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ight Arrow Callout 4">
            <a:extLst>
              <a:ext uri="{FF2B5EF4-FFF2-40B4-BE49-F238E27FC236}">
                <a16:creationId xmlns:a16="http://schemas.microsoft.com/office/drawing/2014/main" id="{AF65AC72-7EFE-8E2F-F650-744C7C5F05D5}"/>
              </a:ext>
            </a:extLst>
          </p:cNvPr>
          <p:cNvSpPr/>
          <p:nvPr/>
        </p:nvSpPr>
        <p:spPr>
          <a:xfrm>
            <a:off x="222422" y="4982239"/>
            <a:ext cx="1013254" cy="49427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5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Menlo" panose="020B0609030804020204" pitchFamily="49" charset="0"/>
              </a:rPr>
              <a:t>0.33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56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F5F12-2E4E-8C71-0A3E-22C5C547D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WordNet: hyponyms (full)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2D87E-29FE-9FCE-857E-BA6FD4929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849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stool#1 -- (a simple seat without a back or arms)</a:t>
            </a:r>
          </a:p>
          <a:p>
            <a:pPr marL="0" indent="0">
              <a:buNone/>
            </a:pPr>
            <a:r>
              <a:rPr lang="en-US" sz="1600" dirty="0"/>
              <a:t>       =&gt; campstool#1 -- (a folding stool)</a:t>
            </a:r>
          </a:p>
          <a:p>
            <a:pPr marL="0" indent="0">
              <a:buNone/>
            </a:pPr>
            <a:r>
              <a:rPr lang="en-US" sz="1600" dirty="0"/>
              <a:t>       =&gt; </a:t>
            </a:r>
            <a:r>
              <a:rPr lang="en-US" sz="1600" dirty="0" err="1"/>
              <a:t>cutty</a:t>
            </a:r>
            <a:r>
              <a:rPr lang="en-US" sz="1600" dirty="0"/>
              <a:t> stool#1 -- (a low stool; formerly in Scotland, a seat in a church where an offender was publicly rebuked)</a:t>
            </a:r>
          </a:p>
          <a:p>
            <a:pPr marL="0" indent="0">
              <a:buNone/>
            </a:pPr>
            <a:r>
              <a:rPr lang="en-US" sz="1600" dirty="0"/>
              <a:t>       =&gt; </a:t>
            </a:r>
            <a:r>
              <a:rPr lang="en-US" sz="1600" dirty="0">
                <a:solidFill>
                  <a:schemeClr val="accent2"/>
                </a:solidFill>
              </a:rPr>
              <a:t>footstool</a:t>
            </a:r>
            <a:r>
              <a:rPr lang="en-US" sz="1600" dirty="0"/>
              <a:t>#1, footrest#1, ottoman#4, tuffet#1 -- (a low seat or a stool to rest the feet of a seated person)</a:t>
            </a:r>
          </a:p>
          <a:p>
            <a:pPr marL="0" indent="0">
              <a:buNone/>
            </a:pPr>
            <a:r>
              <a:rPr lang="en-US" sz="1600" dirty="0"/>
              <a:t>       =&gt; milking stool#1 -- (low three-legged stool with a half round seat; used to sit on while milking a cow)</a:t>
            </a:r>
          </a:p>
          <a:p>
            <a:pPr marL="0" indent="0">
              <a:buNone/>
            </a:pPr>
            <a:r>
              <a:rPr lang="en-US" sz="1600" dirty="0"/>
              <a:t>       =&gt; music stool#1, piano stool#1 -- (a stool for piano players; usually adjustable in height)</a:t>
            </a:r>
          </a:p>
          <a:p>
            <a:pPr marL="0" indent="0">
              <a:buNone/>
            </a:pPr>
            <a:r>
              <a:rPr lang="en-US" sz="1600" dirty="0"/>
              <a:t>       =&gt; step stool#1 -- (a stool that has one or two steps that fold under the seat)</a:t>
            </a:r>
          </a:p>
          <a:p>
            <a:pPr marL="0" indent="0">
              <a:buNone/>
            </a:pPr>
            <a:r>
              <a:rPr lang="en-US" sz="1600" dirty="0"/>
              <a:t>       =&gt; taboret#1, tabouret#1 -- (a low stool in the shape of a drum)</a:t>
            </a:r>
          </a:p>
        </p:txBody>
      </p:sp>
      <p:sp>
        <p:nvSpPr>
          <p:cNvPr id="6" name="Right Arrow Callout 5">
            <a:extLst>
              <a:ext uri="{FF2B5EF4-FFF2-40B4-BE49-F238E27FC236}">
                <a16:creationId xmlns:a16="http://schemas.microsoft.com/office/drawing/2014/main" id="{E89412D4-D82B-D678-245E-927224BF7D14}"/>
              </a:ext>
            </a:extLst>
          </p:cNvPr>
          <p:cNvSpPr/>
          <p:nvPr/>
        </p:nvSpPr>
        <p:spPr>
          <a:xfrm>
            <a:off x="477795" y="2753262"/>
            <a:ext cx="967946" cy="494270"/>
          </a:xfrm>
          <a:prstGeom prst="righ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Menlo" panose="020B0609030804020204" pitchFamily="49" charset="0"/>
              </a:rPr>
              <a:t>0.5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58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0EB6E-A8E8-8827-F404-A17E3E08E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D330B-D5B1-40ED-6EF5-342A9390B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Homework 9 Review</a:t>
            </a:r>
          </a:p>
          <a:p>
            <a:r>
              <a:rPr lang="en-US" sz="3600" dirty="0"/>
              <a:t>A look at </a:t>
            </a:r>
            <a:r>
              <a:rPr lang="en-US" sz="3600" b="1" i="1" dirty="0"/>
              <a:t>similarity</a:t>
            </a:r>
          </a:p>
          <a:p>
            <a:pPr lvl="1"/>
            <a:r>
              <a:rPr lang="en-US" sz="3200" dirty="0"/>
              <a:t>WordNet vs. Word Embeddings</a:t>
            </a:r>
          </a:p>
        </p:txBody>
      </p:sp>
    </p:spTree>
    <p:extLst>
      <p:ext uri="{BB962C8B-B14F-4D97-AF65-F5344CB8AC3E}">
        <p14:creationId xmlns:p14="http://schemas.microsoft.com/office/powerpoint/2010/main" val="367284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E0F8B-7B11-9D46-9268-2146D4E00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Case: </a:t>
            </a:r>
            <a:r>
              <a:rPr lang="en-US" i="1" dirty="0"/>
              <a:t>hammock</a:t>
            </a:r>
            <a:r>
              <a:rPr lang="en-US" dirty="0"/>
              <a:t> and </a:t>
            </a:r>
            <a:r>
              <a:rPr lang="en-US" i="1" dirty="0"/>
              <a:t>stool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20A68-4518-6DAD-0A4D-D2AEBB4A7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noun </a:t>
            </a:r>
            <a:r>
              <a:rPr lang="en-US" i="1" dirty="0"/>
              <a:t>hammock</a:t>
            </a:r>
            <a:r>
              <a:rPr lang="en-US" dirty="0"/>
              <a:t> has 2 senses (no senses from tagged texts)                           </a:t>
            </a:r>
          </a:p>
          <a:p>
            <a:pPr lvl="1"/>
            <a:r>
              <a:rPr lang="en-US" dirty="0"/>
              <a:t>1. knoll#1, mound#2, hillock#1, hummock#1, hammock#1 -- (a small natural hill)</a:t>
            </a:r>
          </a:p>
          <a:p>
            <a:pPr lvl="1"/>
            <a:r>
              <a:rPr lang="en-US" dirty="0"/>
              <a:t>2. </a:t>
            </a:r>
            <a:r>
              <a:rPr lang="en-US" dirty="0">
                <a:solidFill>
                  <a:schemeClr val="accent1"/>
                </a:solidFill>
              </a:rPr>
              <a:t>hammock</a:t>
            </a:r>
            <a:r>
              <a:rPr lang="en-US" dirty="0"/>
              <a:t>#2, sack#6 -- (a hanging bed of canvas or rope netting (usually suspended between two trees); swings easily)</a:t>
            </a:r>
          </a:p>
          <a:p>
            <a:r>
              <a:rPr lang="en-US" dirty="0"/>
              <a:t>WordNet:</a:t>
            </a:r>
          </a:p>
          <a:p>
            <a:pPr lvl="1"/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from 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nltk.corpus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import wordnet as 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</a:t>
            </a:r>
            <a:endParaRPr lang="en-US" sz="19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lvl="1"/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('stool.n.01').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path_similarity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('hammock.n.02'))</a:t>
            </a:r>
          </a:p>
          <a:p>
            <a:pPr lvl="1"/>
            <a:r>
              <a:rPr lang="en-US" sz="19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0.167</a:t>
            </a:r>
          </a:p>
          <a:p>
            <a:pPr lvl="1"/>
            <a:endParaRPr lang="en-US" sz="1900" dirty="0">
              <a:solidFill>
                <a:schemeClr val="accent1"/>
              </a:solidFill>
              <a:effectLst/>
              <a:latin typeface="Menlo" panose="020B0609030804020204" pitchFamily="49" charset="0"/>
            </a:endParaRPr>
          </a:p>
          <a:p>
            <a:pPr lvl="1"/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('hammock.n.02')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('stool.n.01') have lowest common hypernym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sz="20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'furniture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.n.01')</a:t>
            </a:r>
          </a:p>
        </p:txBody>
      </p:sp>
    </p:spTree>
    <p:extLst>
      <p:ext uri="{BB962C8B-B14F-4D97-AF65-F5344CB8AC3E}">
        <p14:creationId xmlns:p14="http://schemas.microsoft.com/office/powerpoint/2010/main" val="25741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25A4-1ECF-C67D-5E31-8635D9E29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CA8FF-A837-254B-A096-E4368CB34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2665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word2vec (</a:t>
            </a:r>
            <a:r>
              <a:rPr lang="en-US" dirty="0" err="1"/>
              <a:t>Mikolov</a:t>
            </a:r>
            <a:r>
              <a:rPr lang="en-US" dirty="0"/>
              <a:t> et al., 2013): </a:t>
            </a:r>
            <a:r>
              <a:rPr lang="en-US" i="1" dirty="0"/>
              <a:t>representing words as vectors</a:t>
            </a:r>
          </a:p>
          <a:p>
            <a:r>
              <a:rPr lang="en-US" dirty="0"/>
              <a:t>2-layer neural net model trained on large corpora</a:t>
            </a:r>
          </a:p>
          <a:p>
            <a:r>
              <a:rPr lang="en-US" dirty="0"/>
              <a:t>more advanced models: e.g. </a:t>
            </a:r>
            <a:r>
              <a:rPr lang="en-US" dirty="0" err="1"/>
              <a:t>GloVe</a:t>
            </a:r>
            <a:r>
              <a:rPr lang="en-US" dirty="0"/>
              <a:t>, BERT</a:t>
            </a:r>
          </a:p>
        </p:txBody>
      </p:sp>
      <p:pic>
        <p:nvPicPr>
          <p:cNvPr id="5" name="Picture 4" descr="A diagram of a projector&#10;&#10;Description automatically generated">
            <a:extLst>
              <a:ext uri="{FF2B5EF4-FFF2-40B4-BE49-F238E27FC236}">
                <a16:creationId xmlns:a16="http://schemas.microsoft.com/office/drawing/2014/main" id="{DF626230-C086-EC78-6E46-8C6FAFA3B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032" y="2963811"/>
            <a:ext cx="5486402" cy="324999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3E7171-BADB-B600-D6B9-E26F216DE566}"/>
              </a:ext>
            </a:extLst>
          </p:cNvPr>
          <p:cNvSpPr txBox="1"/>
          <p:nvPr/>
        </p:nvSpPr>
        <p:spPr>
          <a:xfrm>
            <a:off x="6902280" y="2952277"/>
            <a:ext cx="4451520" cy="31700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0" i="0" u="none" strike="noStrike" dirty="0">
                <a:solidFill>
                  <a:srgbClr val="2021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 models using large corpora and a high number of dimensions, the </a:t>
            </a:r>
            <a:r>
              <a:rPr lang="en-US" sz="2000" b="0" i="0" u="none" strike="noStrike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skip-gram model</a:t>
            </a:r>
            <a:r>
              <a:rPr lang="en-US" sz="2000" b="0" i="0" u="none" strike="noStrike" dirty="0">
                <a:solidFill>
                  <a:srgbClr val="2021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yields the highest overall accuracy, and consistently produces the highest accuracy on semantic relationships, as well as yielding the highest syntactic accuracy in most cases. However, the </a:t>
            </a:r>
            <a:r>
              <a:rPr lang="en-US" sz="2000" b="0" i="0" u="none" strike="noStrike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CBOW</a:t>
            </a:r>
            <a:r>
              <a:rPr lang="en-US" sz="2000" b="0" i="0" u="none" strike="noStrike" dirty="0">
                <a:solidFill>
                  <a:srgbClr val="2021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is less computationally expensive and yields similar accuracy results. </a:t>
            </a:r>
            <a:r>
              <a:rPr lang="en-US" sz="2000" dirty="0">
                <a:solidFill>
                  <a:srgbClr val="202122"/>
                </a:solidFill>
                <a:highlight>
                  <a:srgbClr val="FFFFFF"/>
                </a:highlight>
                <a:latin typeface="Arial" panose="020B0604020202020204" pitchFamily="34" charset="0"/>
              </a:rPr>
              <a:t>(Wikipedia)</a:t>
            </a:r>
            <a:endParaRPr lang="en-US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A870C7-51D1-6843-BF9F-13B4AC31908B}"/>
              </a:ext>
            </a:extLst>
          </p:cNvPr>
          <p:cNvSpPr txBox="1"/>
          <p:nvPr/>
        </p:nvSpPr>
        <p:spPr>
          <a:xfrm>
            <a:off x="1248032" y="6308209"/>
            <a:ext cx="3592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CBOW = Continuous Bag of Words</a:t>
            </a:r>
          </a:p>
        </p:txBody>
      </p:sp>
    </p:spTree>
    <p:extLst>
      <p:ext uri="{BB962C8B-B14F-4D97-AF65-F5344CB8AC3E}">
        <p14:creationId xmlns:p14="http://schemas.microsoft.com/office/powerpoint/2010/main" val="429109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9D01-E9BB-6517-7BC4-DBD41A8D0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pic>
        <p:nvPicPr>
          <p:cNvPr id="5" name="Content Placeholder 4" descr="A table with black text&#10;&#10;Description automatically generated">
            <a:extLst>
              <a:ext uri="{FF2B5EF4-FFF2-40B4-BE49-F238E27FC236}">
                <a16:creationId xmlns:a16="http://schemas.microsoft.com/office/drawing/2014/main" id="{D0AE934E-4DEF-9E5F-5DF5-17468A51F0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16705"/>
            <a:ext cx="6916502" cy="4351338"/>
          </a:xfrm>
        </p:spPr>
      </p:pic>
      <p:pic>
        <p:nvPicPr>
          <p:cNvPr id="7" name="Picture 6" descr="A table with black text&#10;&#10;Description automatically generated">
            <a:extLst>
              <a:ext uri="{FF2B5EF4-FFF2-40B4-BE49-F238E27FC236}">
                <a16:creationId xmlns:a16="http://schemas.microsoft.com/office/drawing/2014/main" id="{4C981121-7243-A988-0A5B-D01F857DEF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335" y="1987573"/>
            <a:ext cx="4259813" cy="132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196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13FB5-F979-B7A8-F506-6831C817B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lang="en-US" sz="36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most_similar</a:t>
            </a:r>
            <a:r>
              <a:rPr lang="en-US" sz="36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F1D3-B197-F90C-8AB4-43A0A2E6C0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Vector Arithmetic Semantics (</a:t>
            </a:r>
            <a:r>
              <a:rPr lang="en-US" sz="3200" i="1" dirty="0"/>
              <a:t>not possible with</a:t>
            </a:r>
            <a:r>
              <a:rPr lang="en-US" sz="3200" dirty="0"/>
              <a:t> WordNet)</a:t>
            </a:r>
          </a:p>
          <a:p>
            <a:r>
              <a:rPr lang="en-US" dirty="0"/>
              <a:t>Example: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2F2F2"/>
                </a:highlight>
                <a:latin typeface="IBM Plex Sans" panose="020B0503050203000203" pitchFamily="34" charset="0"/>
              </a:rPr>
              <a:t>the vector ‘King - Man + Woman’ is close to ‘Queen’ 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woman','king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negative=['man'],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=3)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18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'queen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0.7118193507194519), ('monarch', 0.6189674139022827), ('princess', 0.5902430415153503)]</a:t>
            </a:r>
          </a:p>
        </p:txBody>
      </p:sp>
      <p:pic>
        <p:nvPicPr>
          <p:cNvPr id="5" name="Content Placeholder 7" descr="A diagram of two people&#10;&#10;Description automatically generated">
            <a:extLst>
              <a:ext uri="{FF2B5EF4-FFF2-40B4-BE49-F238E27FC236}">
                <a16:creationId xmlns:a16="http://schemas.microsoft.com/office/drawing/2014/main" id="{63D80967-CF18-DDCA-8232-22FC862C8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9724" y="1690688"/>
            <a:ext cx="4351338" cy="4351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8EC7B3-0F1C-63EB-AEF2-CD035BC8B23C}"/>
              </a:ext>
            </a:extLst>
          </p:cNvPr>
          <p:cNvSpPr txBox="1"/>
          <p:nvPr/>
        </p:nvSpPr>
        <p:spPr>
          <a:xfrm>
            <a:off x="7578890" y="5625760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</a:t>
            </a:r>
            <a:r>
              <a:rPr lang="en-US" dirty="0" err="1"/>
              <a:t>wikipedia</a:t>
            </a:r>
            <a:r>
              <a:rPr lang="en-US" dirty="0"/>
              <a:t>]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61A47ED-70B0-57F8-8B84-268803D6BB18}"/>
              </a:ext>
            </a:extLst>
          </p:cNvPr>
          <p:cNvCxnSpPr/>
          <p:nvPr/>
        </p:nvCxnSpPr>
        <p:spPr>
          <a:xfrm flipV="1">
            <a:off x="7412880" y="4727746"/>
            <a:ext cx="1331843" cy="3975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EBEC4D9-7FF6-E561-835A-5CC0F51A6230}"/>
              </a:ext>
            </a:extLst>
          </p:cNvPr>
          <p:cNvCxnSpPr>
            <a:cxnSpLocks/>
          </p:cNvCxnSpPr>
          <p:nvPr/>
        </p:nvCxnSpPr>
        <p:spPr>
          <a:xfrm rot="10800000" flipV="1">
            <a:off x="8257706" y="4727746"/>
            <a:ext cx="487017" cy="1393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C3A25FE-AC5A-FE6A-1B26-44E0F4573BB6}"/>
              </a:ext>
            </a:extLst>
          </p:cNvPr>
          <p:cNvCxnSpPr/>
          <p:nvPr/>
        </p:nvCxnSpPr>
        <p:spPr>
          <a:xfrm>
            <a:off x="7412880" y="5125311"/>
            <a:ext cx="874643" cy="1054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1580ACB-46FD-8ECD-538F-1017645827F4}"/>
              </a:ext>
            </a:extLst>
          </p:cNvPr>
          <p:cNvCxnSpPr/>
          <p:nvPr/>
        </p:nvCxnSpPr>
        <p:spPr>
          <a:xfrm flipV="1">
            <a:off x="7412880" y="3057972"/>
            <a:ext cx="1222513" cy="206733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B1746D9-E7A6-6849-E56C-3E318724E154}"/>
              </a:ext>
            </a:extLst>
          </p:cNvPr>
          <p:cNvCxnSpPr/>
          <p:nvPr/>
        </p:nvCxnSpPr>
        <p:spPr>
          <a:xfrm flipV="1">
            <a:off x="8280903" y="4065139"/>
            <a:ext cx="1222513" cy="206733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A961A65-EEAE-C6EE-BC73-8A9448EA9BE9}"/>
              </a:ext>
            </a:extLst>
          </p:cNvPr>
          <p:cNvCxnSpPr>
            <a:cxnSpLocks/>
          </p:cNvCxnSpPr>
          <p:nvPr/>
        </p:nvCxnSpPr>
        <p:spPr>
          <a:xfrm flipV="1">
            <a:off x="7402940" y="3699911"/>
            <a:ext cx="487017" cy="1393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A diagram of a triangle with lines and arrows&#10;&#10;Description automatically generated">
            <a:extLst>
              <a:ext uri="{FF2B5EF4-FFF2-40B4-BE49-F238E27FC236}">
                <a16:creationId xmlns:a16="http://schemas.microsoft.com/office/drawing/2014/main" id="{57A7B9A6-3363-A42B-295A-04C47103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210" y="1113080"/>
            <a:ext cx="1433720" cy="116683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 descr="A diagram of a triangle with arrows and a point&#10;&#10;Description automatically generated">
            <a:extLst>
              <a:ext uri="{FF2B5EF4-FFF2-40B4-BE49-F238E27FC236}">
                <a16:creationId xmlns:a16="http://schemas.microsoft.com/office/drawing/2014/main" id="{7C17FA0F-7B8A-EDC8-158B-33ECC7DC90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8930" y="1106034"/>
            <a:ext cx="1806541" cy="118093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247B86E-D2BB-077A-D13A-5FFEFC4DC229}"/>
              </a:ext>
            </a:extLst>
          </p:cNvPr>
          <p:cNvCxnSpPr/>
          <p:nvPr/>
        </p:nvCxnSpPr>
        <p:spPr>
          <a:xfrm flipV="1">
            <a:off x="7412880" y="4065139"/>
            <a:ext cx="2090536" cy="10601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77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095CF-311A-9E9A-897A-FEFAD995A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word2vec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DA248-A8B6-8354-79A0-2FBA03486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9644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Examples:</a:t>
            </a:r>
          </a:p>
          <a:p>
            <a:pPr lvl="1"/>
            <a:r>
              <a:rPr lang="en-US" sz="1800" dirty="0">
                <a:hlinkClick r:id="rId2"/>
              </a:rPr>
              <a:t>https://medium.com/plotly/understanding-word-embedding-arithmetic-why-theres-no-single-answer-to-king-man-woman-cd2760e2cb7f</a:t>
            </a:r>
            <a:endParaRPr lang="en-US" sz="1800" dirty="0"/>
          </a:p>
          <a:p>
            <a:pPr lvl="1"/>
            <a:r>
              <a:rPr lang="en-US" sz="1800" dirty="0"/>
              <a:t>[Y]</a:t>
            </a:r>
            <a:r>
              <a:rPr lang="en-US" sz="1800" dirty="0" err="1"/>
              <a:t>ou</a:t>
            </a:r>
            <a:r>
              <a:rPr lang="en-US" sz="1800" dirty="0"/>
              <a:t> have to include some </a:t>
            </a:r>
            <a:r>
              <a:rPr lang="en-US" sz="1800" b="1" dirty="0"/>
              <a:t>‘cheating’</a:t>
            </a:r>
            <a:r>
              <a:rPr lang="en-US" sz="1800" dirty="0"/>
              <a:t>. The actual result [is] King - Man + Woman = King. So, the resulting vector would be more similar to King than to Queen. The […] example only works because […] the algorithm will exclude the original vector from the possible results! Second comes Queen, which is what the routine will then pick.</a:t>
            </a:r>
          </a:p>
          <a:p>
            <a:pPr lvl="1"/>
            <a:endParaRPr lang="en-US" sz="1800" dirty="0"/>
          </a:p>
          <a:p>
            <a:pPr lvl="1"/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woman','king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=3)</a:t>
            </a:r>
          </a:p>
          <a:p>
            <a:pPr marL="457200" lvl="1" indent="0"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[('man', 0.6628608107566833), ('</a:t>
            </a:r>
            <a:r>
              <a:rPr lang="en-US" sz="1700" dirty="0">
                <a:solidFill>
                  <a:schemeClr val="accent2"/>
                </a:solidFill>
                <a:effectLst/>
                <a:latin typeface="Menlo" panose="020B0609030804020204" pitchFamily="49" charset="0"/>
              </a:rPr>
              <a:t>queen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0.6438565254211426), ('girl', 0.6136073470115662)]</a:t>
            </a:r>
          </a:p>
          <a:p>
            <a:pPr lvl="1"/>
            <a:r>
              <a:rPr lang="en-US" sz="1700" dirty="0" err="1">
                <a:solidFill>
                  <a:srgbClr val="000000"/>
                </a:solidFill>
                <a:latin typeface="Menlo" panose="020B0609030804020204" pitchFamily="49" charset="0"/>
              </a:rPr>
              <a:t>model.most_similar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(positive=['</a:t>
            </a:r>
            <a:r>
              <a:rPr lang="en-US" sz="1700" dirty="0" err="1">
                <a:solidFill>
                  <a:srgbClr val="000000"/>
                </a:solidFill>
                <a:latin typeface="Menlo" panose="020B0609030804020204" pitchFamily="49" charset="0"/>
              </a:rPr>
              <a:t>programmer','woman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'],negative=['man'], </a:t>
            </a:r>
            <a:r>
              <a:rPr lang="en-US" sz="1700" dirty="0" err="1">
                <a:solidFill>
                  <a:srgbClr val="000000"/>
                </a:solidFill>
                <a:latin typeface="Menlo" panose="020B0609030804020204" pitchFamily="49" charset="0"/>
              </a:rPr>
              <a:t>topn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=3)</a:t>
            </a:r>
          </a:p>
          <a:p>
            <a:pPr marL="457200" lvl="1" indent="0">
              <a:buNone/>
            </a:pP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[(</a:t>
            </a:r>
            <a:r>
              <a:rPr lang="en-US" sz="1700" dirty="0">
                <a:solidFill>
                  <a:schemeClr val="accent2"/>
                </a:solidFill>
                <a:latin typeface="Menlo" panose="020B0609030804020204" pitchFamily="49" charset="0"/>
              </a:rPr>
              <a:t>'designer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', 0.4621824622154236), ('librarian', 0.45112138986587524), ('copywriter', 0.42773979902267456)]</a:t>
            </a:r>
          </a:p>
          <a:p>
            <a:pPr lvl="1"/>
            <a:r>
              <a:rPr lang="en-US" sz="1700" dirty="0" err="1">
                <a:solidFill>
                  <a:srgbClr val="000000"/>
                </a:solidFill>
                <a:latin typeface="Menlo" panose="020B0609030804020204" pitchFamily="49" charset="0"/>
              </a:rPr>
              <a:t>model.most_similar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(positive=['</a:t>
            </a:r>
            <a:r>
              <a:rPr lang="en-US" sz="1700" dirty="0" err="1">
                <a:solidFill>
                  <a:srgbClr val="000000"/>
                </a:solidFill>
                <a:latin typeface="Menlo" panose="020B0609030804020204" pitchFamily="49" charset="0"/>
              </a:rPr>
              <a:t>surgeon','woman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'],negative=['man'], </a:t>
            </a:r>
            <a:r>
              <a:rPr lang="en-US" sz="1700" dirty="0" err="1">
                <a:solidFill>
                  <a:srgbClr val="000000"/>
                </a:solidFill>
                <a:latin typeface="Menlo" panose="020B0609030804020204" pitchFamily="49" charset="0"/>
              </a:rPr>
              <a:t>topn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=3)</a:t>
            </a:r>
          </a:p>
          <a:p>
            <a:pPr marL="457200" lvl="1" indent="0">
              <a:buNone/>
            </a:pP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[(</a:t>
            </a:r>
            <a:r>
              <a:rPr lang="en-US" sz="1700" dirty="0">
                <a:solidFill>
                  <a:schemeClr val="accent2"/>
                </a:solidFill>
                <a:latin typeface="Menlo" panose="020B0609030804020204" pitchFamily="49" charset="0"/>
              </a:rPr>
              <a:t>'gynecologist</a:t>
            </a:r>
            <a:r>
              <a:rPr lang="en-US" sz="1700" dirty="0">
                <a:solidFill>
                  <a:srgbClr val="000000"/>
                </a:solidFill>
                <a:latin typeface="Menlo" panose="020B0609030804020204" pitchFamily="49" charset="0"/>
              </a:rPr>
              <a:t>', 0.6832519173622131), ('doctor', 0.6073117256164551), ('hysterectomy', 0.5785969495773315)</a:t>
            </a:r>
          </a:p>
        </p:txBody>
      </p:sp>
    </p:spTree>
    <p:extLst>
      <p:ext uri="{BB962C8B-B14F-4D97-AF65-F5344CB8AC3E}">
        <p14:creationId xmlns:p14="http://schemas.microsoft.com/office/powerpoint/2010/main" val="130712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2C4D3-F5C3-5381-EDF9-2D4C5E0D5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35881-05A8-4FBA-E14C-E4D5DEA88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lang="en-US" sz="36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most_similar</a:t>
            </a:r>
            <a:r>
              <a:rPr lang="en-US" sz="36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301BC-99DF-33EB-22E4-9F9872D63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en-US" dirty="0"/>
              <a:t>Example: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2F2F2"/>
                </a:highlight>
                <a:latin typeface="IBM Plex Sans" panose="020B0503050203000203" pitchFamily="34" charset="0"/>
              </a:rPr>
              <a:t>‘Germany - Berlin + Paris’ is close to ‘France’.</a:t>
            </a:r>
            <a:endParaRPr lang="en-US" sz="18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Paris','Germany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negative=['Berlin'],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=3)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18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'France</a:t>
            </a:r>
            <a:r>
              <a:rPr lang="en-US" sz="18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0.7884091138839722), ('Belgium', 0.6197876930236816), ('Spain', 0.5664774179458618)]</a:t>
            </a:r>
          </a:p>
          <a:p>
            <a:pPr marL="457200" lvl="1" indent="0">
              <a:buNone/>
            </a:pPr>
            <a:endParaRPr lang="en-US" sz="1800" dirty="0">
              <a:solidFill>
                <a:srgbClr val="000000"/>
              </a:solidFill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0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90423-6E0F-E98E-18CB-4BBCBA1DA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most_similar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65A73-51DC-2E09-5741-4E1F6CA85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2438" cy="4351338"/>
          </a:xfrm>
        </p:spPr>
        <p:txBody>
          <a:bodyPr>
            <a:normAutofit/>
          </a:bodyPr>
          <a:lstStyle/>
          <a:p>
            <a:r>
              <a:rPr lang="en-US" dirty="0"/>
              <a:t>Semantic Examples:</a:t>
            </a:r>
          </a:p>
          <a:p>
            <a:r>
              <a:rPr lang="en-US" sz="2200" dirty="0">
                <a:solidFill>
                  <a:srgbClr val="000000"/>
                </a:solidFill>
              </a:rPr>
              <a:t>granddaughter – sister + brother ⟹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grandson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brother','granddaughter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negative=['sister'], 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3)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19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'grandson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0.8567124605178833), ('nephew', 0.8048675656318665), ('son', 0.8035288453102112)]</a:t>
            </a:r>
            <a:endParaRPr lang="en-US" sz="2200" dirty="0"/>
          </a:p>
          <a:p>
            <a:r>
              <a:rPr lang="en-US" sz="2200" dirty="0">
                <a:solidFill>
                  <a:srgbClr val="000000"/>
                </a:solidFill>
              </a:rPr>
              <a:t>grandmother – sister + brother ⟹ </a:t>
            </a:r>
            <a:r>
              <a:rPr lang="en-US" sz="2200" dirty="0">
                <a:solidFill>
                  <a:schemeClr val="accent2">
                    <a:lumMod val="75000"/>
                  </a:schemeClr>
                </a:solidFill>
              </a:rPr>
              <a:t>uncle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brother','grandmother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negative=['sister'], </a:t>
            </a:r>
            <a:r>
              <a:rPr lang="en-US" sz="19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3)</a:t>
            </a: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190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'uncle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0.7744704484939575), ('father', 0.7595500349998474), (</a:t>
            </a:r>
            <a:r>
              <a:rPr lang="en-US" sz="19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'grandfather</a:t>
            </a:r>
            <a:r>
              <a:rPr lang="en-US" sz="19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0.7549421787261963)]</a:t>
            </a:r>
          </a:p>
        </p:txBody>
      </p:sp>
    </p:spTree>
    <p:extLst>
      <p:ext uri="{BB962C8B-B14F-4D97-AF65-F5344CB8AC3E}">
        <p14:creationId xmlns:p14="http://schemas.microsoft.com/office/powerpoint/2010/main" val="152194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D334-5A1E-0C66-1857-5C00B58C0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lang="en-US" dirty="0" err="1">
                <a:solidFill>
                  <a:prstClr val="black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most_similar</a:t>
            </a:r>
            <a:r>
              <a:rPr lang="en-US" dirty="0">
                <a:solidFill>
                  <a:prstClr val="black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8434E-4FCD-4D17-671C-5BA2B0316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24286" cy="4351338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/>
              <a:t>Syntactic Examples:</a:t>
            </a:r>
          </a:p>
          <a:p>
            <a:r>
              <a:rPr lang="en-US" sz="2900" dirty="0">
                <a:solidFill>
                  <a:srgbClr val="000000"/>
                </a:solidFill>
                <a:effectLst/>
              </a:rPr>
              <a:t>bigger - small + big </a:t>
            </a:r>
            <a:r>
              <a:rPr lang="en-US" sz="2900" dirty="0">
                <a:solidFill>
                  <a:srgbClr val="000000"/>
                </a:solidFill>
              </a:rPr>
              <a:t>⟹</a:t>
            </a:r>
            <a:r>
              <a:rPr lang="en-US" sz="2900" dirty="0">
                <a:solidFill>
                  <a:srgbClr val="000000"/>
                </a:solidFill>
                <a:effectLst/>
              </a:rPr>
              <a:t> </a:t>
            </a:r>
            <a:r>
              <a:rPr lang="en-US" sz="2900" dirty="0">
                <a:solidFill>
                  <a:schemeClr val="accent2">
                    <a:lumMod val="75000"/>
                  </a:schemeClr>
                </a:solidFill>
                <a:effectLst/>
              </a:rPr>
              <a:t>biggest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big','bigger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negative=['small'], 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3)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230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'biggest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0.5590152740478516), ('huge', 0.5318294167518616), ('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helluva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0.4900902211666107)]</a:t>
            </a:r>
          </a:p>
          <a:p>
            <a:pPr>
              <a:spcBef>
                <a:spcPts val="500"/>
              </a:spcBef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</a:endParaRPr>
          </a:p>
          <a:p>
            <a:pPr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</a:rPr>
              <a:t>quicker - slow + quick </a:t>
            </a:r>
            <a:r>
              <a:rPr lang="en-US" sz="2900" dirty="0">
                <a:solidFill>
                  <a:srgbClr val="000000"/>
                </a:solidFill>
              </a:rPr>
              <a:t>⟹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</a:rPr>
              <a:t>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ptos" panose="02110004020202020204"/>
              </a:rPr>
              <a:t>quickest</a:t>
            </a:r>
            <a:endParaRPr lang="en-US" sz="2900" dirty="0">
              <a:solidFill>
                <a:schemeClr val="accent2">
                  <a:lumMod val="75000"/>
                </a:schemeClr>
              </a:solidFill>
              <a:effectLst/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quick','quicker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negative=['slow'], 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3)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230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'quickest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0.48321864008903503), ('faster', 0.4744618833065033), ('easier', 0.4644150733947754)]</a:t>
            </a:r>
          </a:p>
          <a:p>
            <a:pPr marL="0" indent="0">
              <a:buNone/>
            </a:pPr>
            <a:endParaRPr lang="en-US" sz="23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pPr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</a:rPr>
              <a:t>colder - warm + cold </a:t>
            </a:r>
            <a:r>
              <a:rPr lang="en-US" sz="2900" dirty="0">
                <a:solidFill>
                  <a:srgbClr val="000000"/>
                </a:solidFill>
              </a:rPr>
              <a:t>⟹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</a:rPr>
              <a:t>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ptos" panose="02110004020202020204"/>
              </a:rPr>
              <a:t>warmer</a:t>
            </a:r>
            <a:endParaRPr lang="en-US" sz="2300" dirty="0">
              <a:solidFill>
                <a:schemeClr val="accent2">
                  <a:lumMod val="75000"/>
                </a:schemeClr>
              </a:solidFill>
              <a:effectLst/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model.most_similar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(positive=['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cold','colder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'], negative=['warm'], </a:t>
            </a:r>
            <a:r>
              <a:rPr lang="en-US" sz="23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topn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= 3)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[(</a:t>
            </a:r>
            <a:r>
              <a:rPr lang="en-US" sz="23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'warmer</a:t>
            </a:r>
            <a:r>
              <a:rPr lang="en-US" sz="23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', 0.5285316109657288), ('Cold', 0.5240233540534973), ('frigid', 0.5069639086723328)]</a:t>
            </a:r>
          </a:p>
        </p:txBody>
      </p:sp>
    </p:spTree>
    <p:extLst>
      <p:ext uri="{BB962C8B-B14F-4D97-AF65-F5344CB8AC3E}">
        <p14:creationId xmlns:p14="http://schemas.microsoft.com/office/powerpoint/2010/main" val="348231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DB547-3992-A311-214D-3FEE8413E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Embeddings: similarity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20574-7722-159A-0DD8-EEED876EF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model.similarity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table','stool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0.37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model.similarity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mesa','stool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KeyError</a:t>
            </a:r>
            <a:r>
              <a:rPr lang="en-US" sz="200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: "Key 'mesa' not present"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model.similarity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table','toilet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0.21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model.similarity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sz="20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table','house</a:t>
            </a: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0.19</a:t>
            </a:r>
          </a:p>
        </p:txBody>
      </p:sp>
      <p:sp>
        <p:nvSpPr>
          <p:cNvPr id="4" name="Left Arrow Callout 3">
            <a:extLst>
              <a:ext uri="{FF2B5EF4-FFF2-40B4-BE49-F238E27FC236}">
                <a16:creationId xmlns:a16="http://schemas.microsoft.com/office/drawing/2014/main" id="{54F7D2E6-F7A4-E705-EB30-CAF0D19DD7A2}"/>
              </a:ext>
            </a:extLst>
          </p:cNvPr>
          <p:cNvSpPr/>
          <p:nvPr/>
        </p:nvSpPr>
        <p:spPr>
          <a:xfrm>
            <a:off x="7055704" y="3641747"/>
            <a:ext cx="2063582" cy="93911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52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artifact</a:t>
            </a:r>
          </a:p>
        </p:txBody>
      </p:sp>
      <p:sp>
        <p:nvSpPr>
          <p:cNvPr id="5" name="Left Arrow Callout 4">
            <a:extLst>
              <a:ext uri="{FF2B5EF4-FFF2-40B4-BE49-F238E27FC236}">
                <a16:creationId xmlns:a16="http://schemas.microsoft.com/office/drawing/2014/main" id="{08BB2F49-FDAF-C99C-F5AD-1C33B9D81606}"/>
              </a:ext>
            </a:extLst>
          </p:cNvPr>
          <p:cNvSpPr/>
          <p:nvPr/>
        </p:nvSpPr>
        <p:spPr>
          <a:xfrm>
            <a:off x="7055704" y="2567696"/>
            <a:ext cx="2063582" cy="93911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526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object</a:t>
            </a:r>
          </a:p>
        </p:txBody>
      </p:sp>
      <p:sp>
        <p:nvSpPr>
          <p:cNvPr id="6" name="Left Arrow Callout 5">
            <a:extLst>
              <a:ext uri="{FF2B5EF4-FFF2-40B4-BE49-F238E27FC236}">
                <a16:creationId xmlns:a16="http://schemas.microsoft.com/office/drawing/2014/main" id="{EEA332B5-8E1A-F8BD-B9D5-EEC3D68F290B}"/>
              </a:ext>
            </a:extLst>
          </p:cNvPr>
          <p:cNvSpPr/>
          <p:nvPr/>
        </p:nvSpPr>
        <p:spPr>
          <a:xfrm>
            <a:off x="7055705" y="1560448"/>
            <a:ext cx="2063582" cy="939114"/>
          </a:xfrm>
          <a:prstGeom prst="left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furniture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F8B40F-93D8-8E46-505F-1515AE2B2859}"/>
              </a:ext>
            </a:extLst>
          </p:cNvPr>
          <p:cNvSpPr txBox="1"/>
          <p:nvPr/>
        </p:nvSpPr>
        <p:spPr>
          <a:xfrm>
            <a:off x="3348681" y="4923215"/>
            <a:ext cx="8501449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The noun mesa has 2 senses (no senses from tagged texts)</a:t>
            </a:r>
          </a:p>
          <a:p>
            <a:r>
              <a:rPr lang="en-US" dirty="0"/>
              <a:t>1. mesa#1, table#4 -- (flat tableland with steep edges; "the tribe was relatively safe on the mesa but they had to descend into the valley for water")</a:t>
            </a:r>
          </a:p>
          <a:p>
            <a:r>
              <a:rPr lang="en-US" dirty="0"/>
              <a:t>2. Mesa#2 -- (a city in Arizona just to the east of Phoenix; originally a suburb of Phoenix)</a:t>
            </a:r>
          </a:p>
        </p:txBody>
      </p:sp>
    </p:spTree>
    <p:extLst>
      <p:ext uri="{BB962C8B-B14F-4D97-AF65-F5344CB8AC3E}">
        <p14:creationId xmlns:p14="http://schemas.microsoft.com/office/powerpoint/2010/main" val="221693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906E3-5ECF-F4CD-CB72-9142C71AB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0AFF7-5624-344A-0184-262950350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89512" cy="4667250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/>
              <a:t>Q1: </a:t>
            </a:r>
            <a:r>
              <a:rPr lang="en-US" sz="6000" i="1" dirty="0"/>
              <a:t>automobile</a:t>
            </a:r>
            <a:r>
              <a:rPr lang="en-US" sz="6000" dirty="0"/>
              <a:t> (46) vs. </a:t>
            </a:r>
            <a:r>
              <a:rPr lang="en-US" sz="6000" i="1" dirty="0" err="1"/>
              <a:t>aeroplane</a:t>
            </a:r>
            <a:r>
              <a:rPr lang="en-US" sz="6000" dirty="0"/>
              <a:t> (25) vs. </a:t>
            </a:r>
            <a:r>
              <a:rPr lang="en-US" sz="6000" i="1" dirty="0"/>
              <a:t>motorcycle</a:t>
            </a:r>
            <a:r>
              <a:rPr lang="en-US" sz="6000" dirty="0"/>
              <a:t> (3)</a:t>
            </a:r>
          </a:p>
          <a:p>
            <a:pPr>
              <a:buNone/>
            </a:pP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list(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('automobile.n.01').</a:t>
            </a:r>
            <a:r>
              <a:rPr lang="en-US" sz="3100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closure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(lambda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x:x.part_meronyms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()))</a:t>
            </a:r>
          </a:p>
          <a:p>
            <a:pPr>
              <a:buNone/>
            </a:pP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('air_bag.n.01'),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('hood.n.09'),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('luggage_compartment.n.01'),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('automobile_engine.n.01'),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('roof.n.02'),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('auto_accessory.n.01'),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('gasoline_engine.n.01'),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('sunroof.n.01'),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('automobile_horn.n.01'),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('buffer.n.06'),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('fender.n.01'),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('rear_window.n.01'),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('floorboard.n.02'),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('glove_compartment.n.01'),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('grille.n.02'),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('car_window.n.01'),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('accelerator.n.01'),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('first_gear.n.01'),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('car_mirror.n.01'),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('stabilizer_bar.n.01'),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('car_door.n.01'),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('reverse.n.02'),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('bumper.n.02'),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('car_seat.n.01'),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('high_gear.n.01'),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('third_gear.n.01'),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('window.n.02'),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('tail_fin.n.02'),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('running_board.n.01'),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('hood_ornament.n.01'),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('exhaust.n.02'),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('inlet_manifold.n.01'),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('horn_button.n.01'),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('hinge.n.01'),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('armrest.n.01'),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('doorlock.n.01'),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('bumper_guard.n.01'),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('back.n.08'),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('headrest.n.01'),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('seat_belt.n.01'),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('exhaust_pipe.n.01'),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('exhaust_manifold.n.01'),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('tailpipe.n.01'),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('silencer.n.02'),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('exhaust_valve.n.01'),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('pintle.n.01')]</a:t>
            </a:r>
          </a:p>
          <a:p>
            <a:pPr>
              <a:buNone/>
            </a:pP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list(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('airplane.n.01').</a:t>
            </a:r>
            <a:r>
              <a:rPr lang="en-US" sz="3100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closure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(lambda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x:x.part_meronyms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()))</a:t>
            </a:r>
          </a:p>
          <a:p>
            <a:pPr>
              <a:buNone/>
            </a:pP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('windshield.n.01'),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('accelerator.n.01'),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('pod.n.04'),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('landing_gear.n.01'),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('radome.n.01'),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('wing.n.02'),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('hood.n.09'),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('navigation_light.n.01'),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('fuselage.n.01'),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('escape_hatch.n.01'),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('nosewheel.n.01'),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('rib.n.01'),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('aileron.n.01'),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('flap.n.05'),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('hood_ornament.n.01'),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('porthole.n.01'),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('tail.n.07'),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('deadlight.n.01'),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('horizontal_tail.n.01'),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('vertical_tail.n.01'),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('stabilizer.n.02'),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('horizontal_stabilizer.n.01'),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('elevator.n.02'),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('rudder.n.01'),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('vertical_stabilizer.n.01')]</a:t>
            </a:r>
          </a:p>
          <a:p>
            <a:pPr>
              <a:buNone/>
            </a:pP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list(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('motorcycle.n.01').</a:t>
            </a:r>
            <a:r>
              <a:rPr lang="en-US" sz="3100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closure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(lambda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x:x.part_meronyms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()))</a:t>
            </a:r>
          </a:p>
          <a:p>
            <a:pPr>
              <a:buNone/>
            </a:pP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('kick_starter.n.01'),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('kickstand.n.01'), </a:t>
            </a:r>
            <a:r>
              <a:rPr lang="en-US" sz="31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31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('mudguard.n.01')]</a:t>
            </a:r>
          </a:p>
        </p:txBody>
      </p:sp>
    </p:spTree>
    <p:extLst>
      <p:ext uri="{BB962C8B-B14F-4D97-AF65-F5344CB8AC3E}">
        <p14:creationId xmlns:p14="http://schemas.microsoft.com/office/powerpoint/2010/main" val="347195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AF31C-843C-47A9-F49C-81BC098D1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F3377-51B7-653B-D1B7-8879A5B0F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Question 2: part meronym inheritance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for ss in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('armchair.n.01').closure(lambda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x:x.hypernyms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()):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     print(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ss.part_meronyms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 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('back.n.08'),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('leg.n.03')]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('upholstery.n.01'),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('seat.n.04')]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('section.n.04'),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('part.n.02')]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[]</a:t>
            </a:r>
          </a:p>
        </p:txBody>
      </p:sp>
      <p:sp>
        <p:nvSpPr>
          <p:cNvPr id="4" name="Left Arrow Callout 3">
            <a:extLst>
              <a:ext uri="{FF2B5EF4-FFF2-40B4-BE49-F238E27FC236}">
                <a16:creationId xmlns:a16="http://schemas.microsoft.com/office/drawing/2014/main" id="{CDF0D453-7F58-5920-6551-C2001107B4CE}"/>
              </a:ext>
            </a:extLst>
          </p:cNvPr>
          <p:cNvSpPr/>
          <p:nvPr/>
        </p:nvSpPr>
        <p:spPr>
          <a:xfrm>
            <a:off x="6188149" y="4688958"/>
            <a:ext cx="2966484" cy="46783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60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('whole.n.02')</a:t>
            </a:r>
          </a:p>
        </p:txBody>
      </p:sp>
      <p:sp>
        <p:nvSpPr>
          <p:cNvPr id="5" name="Left Arrow Callout 4">
            <a:extLst>
              <a:ext uri="{FF2B5EF4-FFF2-40B4-BE49-F238E27FC236}">
                <a16:creationId xmlns:a16="http://schemas.microsoft.com/office/drawing/2014/main" id="{8C6E9125-A642-3DEE-5A22-56C1FF5FFDA5}"/>
              </a:ext>
            </a:extLst>
          </p:cNvPr>
          <p:cNvSpPr/>
          <p:nvPr/>
        </p:nvSpPr>
        <p:spPr>
          <a:xfrm>
            <a:off x="6188149" y="4315346"/>
            <a:ext cx="3260651" cy="30614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8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('artifact'.n.01')</a:t>
            </a:r>
          </a:p>
        </p:txBody>
      </p:sp>
    </p:spTree>
    <p:extLst>
      <p:ext uri="{BB962C8B-B14F-4D97-AF65-F5344CB8AC3E}">
        <p14:creationId xmlns:p14="http://schemas.microsoft.com/office/powerpoint/2010/main" val="192341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98776-B619-97F6-9F64-F8C83593D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68906-05A8-95E3-FE42-C8CAAC77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3ACE2-B7C6-CAC9-3E32-62FA39336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1138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Question 3: items with </a:t>
            </a:r>
            <a:r>
              <a:rPr lang="en-US" sz="2600" i="1" dirty="0"/>
              <a:t>arms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('arm.n.01').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part_holonyms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('homo.n.02')]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for ss in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sz="1700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arm.n.01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').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part_holonyms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():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     print(list(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ss.closure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(lambda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x:x.hyponyms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())))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 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('life_form.n.01'),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('live_body.n.01'),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('human_body.n.01'),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('system.n.08'),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('adult_body.n.01'),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('juvenile_body.n.01'),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('male_body.n.01'),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('female_body.n.01'),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('person.n.02'),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('adult_male_body.n.01'),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('adult_female_body.n.01'),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('child's_body.n.01')]</a:t>
            </a:r>
          </a:p>
          <a:p>
            <a:pPr>
              <a:buNone/>
            </a:pP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('homo_habilis.n.01'),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('homo_soloensis.n.01'),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('neandertal_man.n.01'),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('rhodesian_man.n.01'),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sz="1700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world.n.08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('homo_sapiens.n.01'),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('homo_erectus.n.01'),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('solo_man.n.01'),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('homo_sapiens_sapiens.n.01'),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('cro-magnon.n.01'),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('boskop_man.n.01'),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('java_man.n.01'), </a:t>
            </a:r>
            <a:r>
              <a:rPr lang="en-US" sz="17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sz="17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('peking_man.n.01')]</a:t>
            </a:r>
          </a:p>
          <a:p>
            <a:pPr>
              <a:buNone/>
            </a:pPr>
            <a:r>
              <a:rPr lang="en-US" sz="1800" dirty="0">
                <a:solidFill>
                  <a:srgbClr val="000000"/>
                </a:solidFill>
                <a:latin typeface="Menlo" panose="020B0609030804020204" pitchFamily="49" charset="0"/>
              </a:rPr>
              <a:t>&gt;&gt;&gt; </a:t>
            </a:r>
            <a:r>
              <a:rPr lang="en-US" sz="1800" dirty="0" err="1">
                <a:solidFill>
                  <a:srgbClr val="000000"/>
                </a:solidFill>
                <a:latin typeface="Menlo" panose="020B0609030804020204" pitchFamily="49" charset="0"/>
              </a:rPr>
              <a:t>wn.synset</a:t>
            </a:r>
            <a:r>
              <a:rPr lang="en-US" sz="1800" dirty="0">
                <a:solidFill>
                  <a:srgbClr val="000000"/>
                </a:solidFill>
                <a:latin typeface="Menlo" panose="020B0609030804020204" pitchFamily="49" charset="0"/>
              </a:rPr>
              <a:t>('world.n.08').definition()</a:t>
            </a:r>
          </a:p>
          <a:p>
            <a:pPr>
              <a:buNone/>
            </a:pPr>
            <a:r>
              <a:rPr lang="en-US" sz="1800" dirty="0">
                <a:solidFill>
                  <a:srgbClr val="000000"/>
                </a:solidFill>
                <a:latin typeface="Menlo" panose="020B0609030804020204" pitchFamily="49" charset="0"/>
              </a:rPr>
              <a:t>'all of the living human inhabitants of the earth'</a:t>
            </a:r>
          </a:p>
        </p:txBody>
      </p:sp>
    </p:spTree>
    <p:extLst>
      <p:ext uri="{BB962C8B-B14F-4D97-AF65-F5344CB8AC3E}">
        <p14:creationId xmlns:p14="http://schemas.microsoft.com/office/powerpoint/2010/main" val="193788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1ABF0-220D-9BB8-9024-0CA186964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45F2-DF81-6E4B-39E4-8BC1B83C0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80507-B0CE-A1CF-2F1B-5F5969F13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Question 3: items with </a:t>
            </a:r>
            <a:r>
              <a:rPr lang="en-US" sz="2400" i="1" dirty="0"/>
              <a:t>arms</a:t>
            </a:r>
          </a:p>
          <a:p>
            <a:pPr marL="0" indent="0">
              <a:buNone/>
            </a:pP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&gt;&gt;&gt; for ss in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wn.synset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arm.n.04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').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part_holonyms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():</a:t>
            </a:r>
          </a:p>
          <a:p>
            <a:pPr marL="0" indent="0">
              <a:buNone/>
            </a:pP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...     print(list(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ss.closure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(lambda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x:x.hyponyms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())))</a:t>
            </a:r>
          </a:p>
          <a:p>
            <a:pPr marL="0" indent="0">
              <a:buNone/>
            </a:pP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... </a:t>
            </a:r>
          </a:p>
          <a:p>
            <a:pPr marL="0" indent="0">
              <a:buNone/>
            </a:pP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('easy_chair.n.01'),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('recliner.n.01'),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('captain's_chair.n.01'),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('morris_chair.n.01'),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('fauteuil.n.01'),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Synset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('wing_chair.n.01')]</a:t>
            </a:r>
          </a:p>
        </p:txBody>
      </p:sp>
    </p:spTree>
    <p:extLst>
      <p:ext uri="{BB962C8B-B14F-4D97-AF65-F5344CB8AC3E}">
        <p14:creationId xmlns:p14="http://schemas.microsoft.com/office/powerpoint/2010/main" val="1883031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12D0-C03B-76FD-8D55-73B0F4E68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D19E4-272D-6CDE-AD9A-A1CB03D68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9724"/>
          </a:xfrm>
        </p:spPr>
        <p:txBody>
          <a:bodyPr>
            <a:normAutofit/>
          </a:bodyPr>
          <a:lstStyle/>
          <a:p>
            <a:r>
              <a:rPr lang="en-US" sz="2400" dirty="0"/>
              <a:t>Question 3: items with </a:t>
            </a:r>
            <a:r>
              <a:rPr lang="en-US" sz="2400" i="1" dirty="0"/>
              <a:t>arms</a:t>
            </a:r>
          </a:p>
          <a:p>
            <a:pPr marL="0" indent="0">
              <a:buNone/>
            </a:pP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&gt;&gt;&gt; s = set()</a:t>
            </a:r>
          </a:p>
          <a:p>
            <a:pPr marL="0" indent="0">
              <a:buNone/>
            </a:pP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&gt;&gt;&gt; for ss in </a:t>
            </a:r>
            <a:r>
              <a:rPr lang="en-US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wn.synset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('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arm.n.06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').</a:t>
            </a:r>
            <a:r>
              <a:rPr lang="en-US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part_holonyms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():</a:t>
            </a:r>
          </a:p>
          <a:p>
            <a:pPr marL="0" indent="0">
              <a:buNone/>
            </a:pP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...     </a:t>
            </a:r>
            <a:r>
              <a:rPr lang="en-US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s.update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(set(</a:t>
            </a:r>
            <a:r>
              <a:rPr lang="en-US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ss.closure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(lambda </a:t>
            </a:r>
            <a:r>
              <a:rPr lang="en-US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x:x.hyponyms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())))</a:t>
            </a:r>
          </a:p>
          <a:p>
            <a:pPr marL="0" indent="0">
              <a:buNone/>
            </a:pP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... </a:t>
            </a:r>
          </a:p>
          <a:p>
            <a:pPr marL="0" indent="0">
              <a:buNone/>
            </a:pP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&gt;&gt;&gt; </a:t>
            </a:r>
            <a:r>
              <a:rPr lang="en-US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len</a:t>
            </a: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(s)</a:t>
            </a:r>
          </a:p>
          <a:p>
            <a:pPr marL="0" indent="0">
              <a:buNone/>
            </a:pPr>
            <a:r>
              <a:rPr lang="en-US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271</a:t>
            </a:r>
          </a:p>
        </p:txBody>
      </p:sp>
    </p:spTree>
    <p:extLst>
      <p:ext uri="{BB962C8B-B14F-4D97-AF65-F5344CB8AC3E}">
        <p14:creationId xmlns:p14="http://schemas.microsoft.com/office/powerpoint/2010/main" val="215890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475C7-9379-434B-7E95-62CBCD6E1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DCC49-1925-C3C0-2991-90BB664F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9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0B42D-B222-692C-7AA2-2EC93D1B9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9724"/>
          </a:xfrm>
        </p:spPr>
        <p:txBody>
          <a:bodyPr>
            <a:normAutofit fontScale="25000" lnSpcReduction="20000"/>
          </a:bodyPr>
          <a:lstStyle/>
          <a:p>
            <a:r>
              <a:rPr lang="en-US" sz="4400" dirty="0"/>
              <a:t>Question 3: items with </a:t>
            </a:r>
            <a:r>
              <a:rPr lang="en-US" sz="4400" i="1" dirty="0"/>
              <a:t>arms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&gt;&gt;&gt; for ss in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wn.synset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effectLst/>
                <a:latin typeface="Menlo" panose="020B0609030804020204" pitchFamily="49" charset="0"/>
              </a:rPr>
              <a:t>arm.n.06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').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part_holonyms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():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...     print(list(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ss.closure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(lambda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x:x.hyponyms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())))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('peplos.n.01'),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('silks.n.01'),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('haik.n.01'),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('jump_suit.n.01'),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('reversible.n.01'),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('hose.n.02'),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('robe.n.01'),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('romper.n.02'),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('shirt.n.01'),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('sweater.n.01'),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('burqa.n.01'),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('overgarment.n.01'),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('weeds.n.01'),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('scarf.n.01'),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('sweat_suit.n.01'),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('leotard.n.01'),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('straitjacket.n.02'),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('undergarment.n.01'),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('stomacher.n.01'),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('hand-me-down.n.01'),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('separate.n.02'),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('fur.n.03'),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('sealskin.n.02'),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('wet_suit.n.01'),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('breechcloth.n.01'),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('trouser.n.02'),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('neckwear.n.01'),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('kanzu.n.01'),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('swimsuit.n.01'),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('head_covering.n.01'),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('camlet.n.01'),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('vest.n.01'),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('legging.n.01'),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('mending.n.01'),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('raglan.n.01'),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('skirt.n.02'),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('swaddling_clothes.n.01'),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('trouser.n.01'),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('ironing.n.01'),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('sackcloth.n.01'),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('wraparound.n.01'),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('gown.n.04'),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('laundry.n.01'),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('sunsuit.n.01'),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('scapular.n.02'),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('motley.n.02'),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('diaper.n.01'),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('dressing_gown.n.01'),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('abaya.n.01'),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('kimono.n.01'),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('bathrobe.n.01'),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('polo_shirt.n.01'),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('dress_shirt.n.01'),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('dashiki.n.01'),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('camise.n.01'),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('work-shirt.n.01'),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('jersey.n.03'),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('hair_shirt.n.01'),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('tank_top.n.01'),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('kurta.n.01'),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('cardigan.n.01'),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('pullover.n.01'),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('turtleneck.n.01'),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('izar.n.01'),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('aba.n.01'),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('cloak.n.02'),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('snowsuit.n.01'),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('muffler.n.02'),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('kerchief.n.01'),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('rebozo.n.01'),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('sable.n.04'),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('stole.n.01'),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('feather_boa.n.01'),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('fichu.n.01'),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('lambrequin.n.01'),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('tudung.n.01'),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('mantilla.n.01'),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('patka.n.01'),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('brassiere.n.01'),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('foundation_garment.n.01'),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('singlet.n.01'),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('garter_belt.n.01'),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('chemise.n.01'),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('petticoat.n.01'),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('underwear.n.01'),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('body_stocking.n.01'),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('long_underwear.n.01'),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('underpants.n.01'),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('camisole.n.01'),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('dhoti.n.01'),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('necktie.n.01'),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('cravat.n.01'),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('swimming_trunks.n.01'),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('maillot.n.01'),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('bikini.n.02'),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('yashmak.n.01'),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('face_veil.n.01'),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('chador.n.01'),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('bulletproof_vest.n.01'),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('spat.n.02'),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('chap.n.04'),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('puttee.n.01'),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('gaiter.n.03'),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('overskirt.n.01'),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('miniskirt.n.01'),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('ballet_skirt.n.01'),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('sarong.n.01'),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('grass_skirt.n.01'),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('full_skirt.n.01'),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('maxi.n.01'),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('gathered_skirt.n.01'),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('hoopskirt.n.01'),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('hobble_skirt.n.01'),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('lavalava.n.01'),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('culotte.n.01'),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('kilt.n.01'),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('single-breasted_suit.n.01'),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('slack_suit.n.01'),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('double-breasted_suit.n.01'),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('zoot_suit.n.01'),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('business_suit.n.01'),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('pinstripe.n.01'),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('churidars.n.01'),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('slacks.n.01'),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('chino.n.01'),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('jodhpurs.n.01'),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('jean.n.01'),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('long_trousers.n.01'),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('pantaloon.n.03'),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('short_pants.n.01'),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('pedal_pusher.n.01'),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('trews.n.01'),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('bellbottom_trousers.n.01'),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('pajama.n.01'),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('salwar.n.01'),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('stretch_pants.n.01'),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('breeches.n.01'),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('flannel.n.03'),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('sweat_pants.n.01'),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('cords.n.01'),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('flatwork.n.01'),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('sweatshirt.n.01'),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('pallium.n.04'),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('capote.n.02'),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('jellaba.n.01'),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('poncho.n.01'),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('cape.n.02'),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('dolman.n.02'),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('wrap.n.01'),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('tunic.n.02'),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('capuchin.n.01'),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('shawl.n.01'),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('domino.n.02'),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('burnous.n.01'),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('cope.n.02'),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('toga.n.01'),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('caftan.n.02'),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('opera_cloak.n.01'),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('box_coat.n.01'),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('sheepskin_coat.n.01'),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('topper.n.05'),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('coatee.n.01'),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('greatcoat.n.01'),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('surcoat.n.01'),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('duffel_coat.n.01'),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('frock_coat.n.01'),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('cutaway.n.02'),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('lab_coat.n.01'),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('raincoat.n.01'),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('sack_coat.n.01'),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('fur_coat.n.01'),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('newmarket.n.01'),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('mackinaw.n.01'),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('headscarf.n.01'),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('neckerchief.n.01'),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('uplift.n.02'),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('corset.n.01'),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('roll-on.n.02'),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('crinoline.n.02'),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('skivvies.n.01'),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('long_johns.n.01'),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('bvd.n.01'),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('lingerie.n.01'),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('drawers.n.01'),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('briefs.n.01'),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('bikini_pants.n.01'),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('thong.n.02'),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('bloomers.n.01'),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('pantie.n.01'),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('windsor_tie.n.01'),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('four-in-hand.n.01'),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('string_tie.n.01'),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('bolo_tie.n.01'),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('old_school_tie.n.01'),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('bow_tie.n.01'),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('neckcloth.n.01'),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('ascot.n.01'),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('niqab.n.01'),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('dirndl.n.01'),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('pants_suit.n.01'),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('two-piece.n.01'),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('three-piece_suit.n.01'),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('levi's.n.01'),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('lederhosen.n.01'),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('bermuda_shorts.n.01'),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('hot_pants.n.02'),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('britches.n.01'),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('trunk_hose.n.01'),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('plus_fours.n.01'),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('buckskins.n.01'),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('mantelet.n.02'),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('pelisse.n.01'),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('tippet.n.01'),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('chlamys.n.02'),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('chiton.n.01'),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('kirtle.n.01'),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('tabard.n.01'),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('gymslip.n.01'),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('kameez.n.01'),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('surcoat.n.02'),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('prayer_shawl.n.01'),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('serape.n.01'),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('toga_virilis.n.01'),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('bush_jacket.n.01'),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('mao_jacket.n.01'),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('jumper.n.06'),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('norfolk_jacket.n.01'),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('blazer.n.01'),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('sack.n.05'),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('single-breasted_jacket.n.01'),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('parka.n.01'),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('dolman.n.01'),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('banyan.n.02'),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('jerkin.n.01'),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('donkey_jacket.n.01'),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('dressing_sack.n.01'),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('lumberjack.n.02'),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('hug-me-tight.n.01'),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('bolero.n.02'),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('mess_jacket.n.01'),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('double-breasted_jacket.n.01'),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('bed_jacket.n.01'),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('pea_jacket.n.01'),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('doublet.n.01'),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('bomber_jacket.n.01'),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('eton_jacket.n.01'),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('swallow-tailed_coat.n.01'),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('capote.n.01'),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('surtout.n.01'),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('ulster.n.02'),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('chesterfield.n.03'),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('prince_albert.n.02'),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('trench_coat.n.01'),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('macintosh.n.02'),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('burberry.n.01'),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('sable_coat.n.01'),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('mink.n.02'),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('khimar.n.01'),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('babushka.n.01'),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('hijab.n.01'),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('panty_girdle.n.01'),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('undies.n.01'),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('nightgown.n.01'),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('black_tie.n.02'),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('white_tie.n.01'),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('ski_parka.n.01'),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('cagoule.n.01'), </a:t>
            </a:r>
            <a:r>
              <a:rPr lang="en-US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Synset</a:t>
            </a:r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('oilskin.n.01')]</a:t>
            </a:r>
          </a:p>
        </p:txBody>
      </p:sp>
    </p:spTree>
    <p:extLst>
      <p:ext uri="{BB962C8B-B14F-4D97-AF65-F5344CB8AC3E}">
        <p14:creationId xmlns:p14="http://schemas.microsoft.com/office/powerpoint/2010/main" val="1091173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17451-4329-6549-90D8-D81236A23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8AAD-57ED-A4A7-215A-E860B01C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compute similarity?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50C2A-56D7-93EF-00D9-7F3841079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look at</a:t>
            </a:r>
            <a:r>
              <a:rPr lang="en-US" sz="3600" b="1" i="1" dirty="0"/>
              <a:t> </a:t>
            </a:r>
            <a:r>
              <a:rPr lang="en-US" sz="3200" dirty="0"/>
              <a:t>WordNet vs. Word Embeddings</a:t>
            </a:r>
          </a:p>
        </p:txBody>
      </p:sp>
    </p:spTree>
    <p:extLst>
      <p:ext uri="{BB962C8B-B14F-4D97-AF65-F5344CB8AC3E}">
        <p14:creationId xmlns:p14="http://schemas.microsoft.com/office/powerpoint/2010/main" val="258397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6670</Words>
  <Application>Microsoft Macintosh PowerPoint</Application>
  <PresentationFormat>Widescreen</PresentationFormat>
  <Paragraphs>346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Source Sans 3</vt:lpstr>
      <vt:lpstr>Aptos</vt:lpstr>
      <vt:lpstr>Aptos Display</vt:lpstr>
      <vt:lpstr>Aptos Narrow</vt:lpstr>
      <vt:lpstr>Arial</vt:lpstr>
      <vt:lpstr>IBM Plex Sans</vt:lpstr>
      <vt:lpstr>Inconsolata</vt:lpstr>
      <vt:lpstr>Menlo</vt:lpstr>
      <vt:lpstr>Office Theme</vt:lpstr>
      <vt:lpstr>LING/C SC 581:  Advanced Computational Linguistics</vt:lpstr>
      <vt:lpstr>Today's Topic</vt:lpstr>
      <vt:lpstr>Homework 9 Review</vt:lpstr>
      <vt:lpstr>Homework 9 Review</vt:lpstr>
      <vt:lpstr>Homework 9 Review</vt:lpstr>
      <vt:lpstr>Homework 9 Review</vt:lpstr>
      <vt:lpstr>Homework 9 Review</vt:lpstr>
      <vt:lpstr>Homework 9 Review</vt:lpstr>
      <vt:lpstr>How do we compute similarity?</vt:lpstr>
      <vt:lpstr>WordNet: table and stool</vt:lpstr>
      <vt:lpstr>WordNet: table and stool</vt:lpstr>
      <vt:lpstr>Lowest common hypernym</vt:lpstr>
      <vt:lpstr>.path_similarity()</vt:lpstr>
      <vt:lpstr>Word Embeddings: similarity</vt:lpstr>
      <vt:lpstr>Word Embeddings: similarity</vt:lpstr>
      <vt:lpstr>Word Embeddings: similarity</vt:lpstr>
      <vt:lpstr>Word Embeddings: similarity</vt:lpstr>
      <vt:lpstr>WordNet: coordinate terms (sister term)</vt:lpstr>
      <vt:lpstr>WordNet: hyponyms (full)</vt:lpstr>
      <vt:lpstr>Case: hammock and stool</vt:lpstr>
      <vt:lpstr>Word Embeddings: similarity</vt:lpstr>
      <vt:lpstr>Word Embeddings: similarity</vt:lpstr>
      <vt:lpstr>.most_similar()</vt:lpstr>
      <vt:lpstr>word2vec</vt:lpstr>
      <vt:lpstr>.most_similar()</vt:lpstr>
      <vt:lpstr>.most_similar()</vt:lpstr>
      <vt:lpstr>.most_similar()</vt:lpstr>
      <vt:lpstr>Word Embeddings: similarity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sandiway@mac.com</dc:creator>
  <cp:lastModifiedBy>sandiway@mac.com</cp:lastModifiedBy>
  <cp:revision>8</cp:revision>
  <dcterms:created xsi:type="dcterms:W3CDTF">2026-03-23T03:02:06Z</dcterms:created>
  <dcterms:modified xsi:type="dcterms:W3CDTF">2026-03-30T04:58:29Z</dcterms:modified>
</cp:coreProperties>
</file>