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62" r:id="rId2"/>
    <p:sldId id="372" r:id="rId3"/>
    <p:sldId id="357" r:id="rId4"/>
    <p:sldId id="321" r:id="rId5"/>
    <p:sldId id="369" r:id="rId6"/>
    <p:sldId id="344" r:id="rId7"/>
    <p:sldId id="345" r:id="rId8"/>
    <p:sldId id="346" r:id="rId9"/>
    <p:sldId id="347" r:id="rId10"/>
    <p:sldId id="348" r:id="rId11"/>
    <p:sldId id="349" r:id="rId12"/>
    <p:sldId id="350" r:id="rId13"/>
    <p:sldId id="351" r:id="rId14"/>
    <p:sldId id="363" r:id="rId15"/>
    <p:sldId id="364" r:id="rId16"/>
    <p:sldId id="354" r:id="rId17"/>
    <p:sldId id="352" r:id="rId18"/>
    <p:sldId id="365" r:id="rId19"/>
    <p:sldId id="367" r:id="rId20"/>
    <p:sldId id="362" r:id="rId21"/>
    <p:sldId id="373" r:id="rId2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939"/>
    <p:restoredTop sz="96327"/>
  </p:normalViewPr>
  <p:slideViewPr>
    <p:cSldViewPr snapToGrid="0">
      <p:cViewPr varScale="1">
        <p:scale>
          <a:sx n="123" d="100"/>
          <a:sy n="123" d="100"/>
        </p:scale>
        <p:origin x="200" y="28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CD3CBF-3F93-CA3D-8BF0-4022999BA62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0616B66-122F-1ACF-AF1E-CA0B5484E94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9709F54-3B14-4D4C-8324-7E3D9C2FC2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B0D5D3-68AE-E847-B236-F154E2547E5F}" type="datetimeFigureOut">
              <a:rPr lang="en-US" smtClean="0"/>
              <a:t>3/23/26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1BBBB9C-1848-5A6E-E489-9A2F6E3BCA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19DF61C-6466-CE75-BE25-A8FA3BCBAF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3FD49E-9A42-6C49-B7CA-67E61F45B5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77768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057A4C-7BD9-91C4-4C1D-747B102AD6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3BC66C9-7029-84FC-0A2C-AD97D7DC47E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170AC92-DFF0-9A07-B90D-5F209C5F8D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B0D5D3-68AE-E847-B236-F154E2547E5F}" type="datetimeFigureOut">
              <a:rPr lang="en-US" smtClean="0"/>
              <a:t>3/23/26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47AF1E0-7A40-0007-91F8-72662532C3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151A91C-F286-4F74-86EE-F43FD2695C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3FD49E-9A42-6C49-B7CA-67E61F45B5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95379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F6229A9-4D21-BF92-9577-03D29561DCF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918A9B7-774F-3E12-F277-FC55A435BCC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E22A3CF-58E6-AF73-3556-B95FBA7965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B0D5D3-68AE-E847-B236-F154E2547E5F}" type="datetimeFigureOut">
              <a:rPr lang="en-US" smtClean="0"/>
              <a:t>3/23/26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F9D7D84-4813-1456-6664-22F91FCC18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C03A6DA-05C5-ED1D-4D37-683E875C81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3FD49E-9A42-6C49-B7CA-67E61F45B5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00830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9E7ED0-FC84-1C76-B29D-3EA8D948DB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1497AED-8584-7BE0-0BA7-B0F8AA1FFE5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346072A-97EA-D662-9E0A-5F276123B6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B0D5D3-68AE-E847-B236-F154E2547E5F}" type="datetimeFigureOut">
              <a:rPr lang="en-US" smtClean="0"/>
              <a:t>3/23/26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0A698B8-4C01-F809-7E48-8B2BD7C688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9E6FBAB-9561-97CD-2EC6-0463029528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3FD49E-9A42-6C49-B7CA-67E61F45B5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48424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AD6590-ADE5-D82B-2266-514049BA2F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C44633D-ADC0-69EC-0269-9287670D613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1437811-B981-4344-C528-33D7167171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B0D5D3-68AE-E847-B236-F154E2547E5F}" type="datetimeFigureOut">
              <a:rPr lang="en-US" smtClean="0"/>
              <a:t>3/23/26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464ED17-563A-7129-0B91-D481AF5314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45C1F69-6027-31AD-EEDD-0C3ACD021A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3FD49E-9A42-6C49-B7CA-67E61F45B5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89300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D2056C-5DAA-CC6E-B39D-D68FC7CBD0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22D0212-C37D-62D2-FF2B-F2B1BD7A991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28E9244-EE3D-EB50-633C-6B9F0DE057A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B566FA2-E6AD-751D-DD39-A8F5E3B20F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B0D5D3-68AE-E847-B236-F154E2547E5F}" type="datetimeFigureOut">
              <a:rPr lang="en-US" smtClean="0"/>
              <a:t>3/23/26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27F4B0B-CE88-0B7F-4C43-BCF00F1357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38CC17E-DF49-D18B-1850-55FCD9C38C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3FD49E-9A42-6C49-B7CA-67E61F45B5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48710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C539F8-E59F-AA35-8D7F-736A817B0F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88AFBF3-9281-EADF-5EA7-2422F8C75FC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7CF141E-BCB5-1F4E-A77D-3BAD701AA63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BB549AD-2409-3BEC-31FD-33548259B77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B162ED8-142F-1A81-4F06-4D53F0D0974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D7E1034-E474-7477-EF6F-8158625384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B0D5D3-68AE-E847-B236-F154E2547E5F}" type="datetimeFigureOut">
              <a:rPr lang="en-US" smtClean="0"/>
              <a:t>3/23/26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0A4EFD0-5052-8411-CFD3-C0A6779899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B41129D-528E-3625-8B7A-DEE145506D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3FD49E-9A42-6C49-B7CA-67E61F45B5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00831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0086A7-A238-3743-F4DD-0120CBBD50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EAA6170-9F31-B21E-AF88-E57E3163FE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B0D5D3-68AE-E847-B236-F154E2547E5F}" type="datetimeFigureOut">
              <a:rPr lang="en-US" smtClean="0"/>
              <a:t>3/23/26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369BD08-7713-0283-CAC3-471F156351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F9170FC-CF6B-E22B-7348-3B1254A763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3FD49E-9A42-6C49-B7CA-67E61F45B5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14992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AE16763-8305-460D-C84E-40FEFA3785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B0D5D3-68AE-E847-B236-F154E2547E5F}" type="datetimeFigureOut">
              <a:rPr lang="en-US" smtClean="0"/>
              <a:t>3/23/26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6A4DE99-8AA1-F704-E801-B9E1041ACE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A39A138-8663-EAF0-B079-307ED29325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3FD49E-9A42-6C49-B7CA-67E61F45B5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2743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11BB17-DB55-2951-964F-E70813F2FF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1D0054C-8F20-2515-6684-71F8E84F726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307C531-390D-8277-EB40-07089263A9E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EA994B1-27A2-1E5A-CA05-9118CCD3E9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B0D5D3-68AE-E847-B236-F154E2547E5F}" type="datetimeFigureOut">
              <a:rPr lang="en-US" smtClean="0"/>
              <a:t>3/23/26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9DDAC0A-648B-D1BF-A046-EBE0929D6F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3C026D7-91A1-B702-A951-599FBCB099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3FD49E-9A42-6C49-B7CA-67E61F45B5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45762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22CBA2-85C2-91C0-2FE7-64CCF0E1AE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2CA2622-4449-5F8B-3FCC-70ED5A019C9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CA70F45-7BF4-D8C3-79E3-0E2E93C50AB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EAAD919-0349-7FE4-23D5-5A15A00430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B0D5D3-68AE-E847-B236-F154E2547E5F}" type="datetimeFigureOut">
              <a:rPr lang="en-US" smtClean="0"/>
              <a:t>3/23/26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4D6E922-C959-5246-48E1-83BD87CFE1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593EE6C-D601-5781-8323-A437703745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3FD49E-9A42-6C49-B7CA-67E61F45B5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46023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3C1A819-7807-9192-FD2C-6F596E208A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3C7C224-3E6A-F949-7DCD-6733D57DA64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C85D58B-0D10-ABD3-9B85-0297AA4FC98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02B0D5D3-68AE-E847-B236-F154E2547E5F}" type="datetimeFigureOut">
              <a:rPr lang="en-US" smtClean="0"/>
              <a:t>3/23/26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33F580B-AF2C-5C5B-2891-D7959D7DD63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AFF4F3A-9C7C-C538-B4B8-4CB1E77BBDB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FC3FD49E-9A42-6C49-B7CA-67E61F45B5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22456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0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nltk.org/api/nltk.corpus.reader.wordnet.html" TargetMode="External"/><Relationship Id="rId2" Type="http://schemas.openxmlformats.org/officeDocument/2006/relationships/hyperlink" Target="http://www.nltk.org/howto/wordnet.html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github.com/globalwordnet/english-wordnet/blob/main/README.md" TargetMode="Externa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ordnet.princeton.edu/node/5" TargetMode="External"/><Relationship Id="rId2" Type="http://schemas.openxmlformats.org/officeDocument/2006/relationships/hyperlink" Target="http://wordnetweb.princeton.edu/perl/webwn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209800" y="1981200"/>
            <a:ext cx="7772400" cy="1752600"/>
          </a:xfrm>
        </p:spPr>
        <p:txBody>
          <a:bodyPr/>
          <a:lstStyle/>
          <a:p>
            <a:r>
              <a:rPr lang="en-US" dirty="0"/>
              <a:t>LING/C SC 581: </a:t>
            </a:r>
            <a:br>
              <a:rPr lang="en-US" dirty="0"/>
            </a:br>
            <a:r>
              <a:rPr lang="en-US" sz="4000" dirty="0"/>
              <a:t>Advanced Computational Linguistics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524000" y="3925956"/>
            <a:ext cx="9144000" cy="1331843"/>
          </a:xfrm>
        </p:spPr>
        <p:txBody>
          <a:bodyPr/>
          <a:lstStyle/>
          <a:p>
            <a:r>
              <a:rPr lang="en-US" dirty="0"/>
              <a:t>Lecture 16</a:t>
            </a:r>
          </a:p>
          <a:p>
            <a:r>
              <a:rPr lang="en-US" dirty="0"/>
              <a:t>Prof. </a:t>
            </a:r>
            <a:r>
              <a:rPr lang="en-US" dirty="0" err="1"/>
              <a:t>Sandiway</a:t>
            </a:r>
            <a:r>
              <a:rPr lang="en-US" dirty="0"/>
              <a:t> Fong</a:t>
            </a:r>
          </a:p>
        </p:txBody>
      </p:sp>
    </p:spTree>
    <p:extLst>
      <p:ext uri="{BB962C8B-B14F-4D97-AF65-F5344CB8AC3E}">
        <p14:creationId xmlns:p14="http://schemas.microsoft.com/office/powerpoint/2010/main" val="155944552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2CEE97-29B7-DFBF-5684-0DD3D4D55B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Princeton WordNet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8A0832CD-F73E-B00F-B767-379AFF1493A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1796899"/>
            <a:ext cx="9998676" cy="2453163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F4530BA7-8689-BB46-E0FF-42B3453F0A50}"/>
              </a:ext>
            </a:extLst>
          </p:cNvPr>
          <p:cNvSpPr txBox="1"/>
          <p:nvPr/>
        </p:nvSpPr>
        <p:spPr>
          <a:xfrm>
            <a:off x="838200" y="4260016"/>
            <a:ext cx="10852321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None/>
            </a:pPr>
            <a:r>
              <a:rPr lang="en-US" b="1" dirty="0">
                <a:solidFill>
                  <a:srgbClr val="C814C9"/>
                </a:solidFill>
                <a:effectLst/>
                <a:latin typeface="Menlo" panose="020B0609030804020204" pitchFamily="49" charset="0"/>
              </a:rPr>
              <a:t>&gt;&gt;&gt; </a:t>
            </a:r>
            <a:r>
              <a:rPr lang="en-US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wn.synset</a:t>
            </a:r>
            <a:r>
              <a:rPr lang="en-US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('close.v.01').definition()</a:t>
            </a:r>
          </a:p>
          <a:p>
            <a:pPr>
              <a:buNone/>
            </a:pPr>
            <a:r>
              <a:rPr lang="en-US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'move so that an opening or passage is obstructed; make shut'</a:t>
            </a:r>
          </a:p>
          <a:p>
            <a:pPr>
              <a:buNone/>
            </a:pPr>
            <a:r>
              <a:rPr lang="en-US" b="1" dirty="0">
                <a:solidFill>
                  <a:srgbClr val="C814C9"/>
                </a:solidFill>
                <a:effectLst/>
                <a:latin typeface="Menlo" panose="020B0609030804020204" pitchFamily="49" charset="0"/>
              </a:rPr>
              <a:t>&gt;&gt;&gt; </a:t>
            </a:r>
            <a:r>
              <a:rPr lang="en-US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wn.synset</a:t>
            </a:r>
            <a:r>
              <a:rPr lang="en-US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('close.v.02').definition()</a:t>
            </a:r>
          </a:p>
          <a:p>
            <a:pPr>
              <a:buNone/>
            </a:pPr>
            <a:r>
              <a:rPr lang="en-US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'become closed'</a:t>
            </a:r>
          </a:p>
          <a:p>
            <a:pPr>
              <a:buNone/>
            </a:pPr>
            <a:r>
              <a:rPr lang="en-US" b="1" dirty="0">
                <a:solidFill>
                  <a:srgbClr val="C814C9"/>
                </a:solidFill>
                <a:effectLst/>
                <a:latin typeface="Menlo" panose="020B0609030804020204" pitchFamily="49" charset="0"/>
              </a:rPr>
              <a:t>&gt;&gt;&gt; </a:t>
            </a:r>
            <a:r>
              <a:rPr lang="en-US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wn.synset</a:t>
            </a:r>
            <a:r>
              <a:rPr lang="en-US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('close.v.01').examples()</a:t>
            </a:r>
          </a:p>
          <a:p>
            <a:pPr>
              <a:buNone/>
            </a:pPr>
            <a:r>
              <a:rPr lang="en-US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['Close the door', 'shut the window']</a:t>
            </a:r>
          </a:p>
          <a:p>
            <a:pPr>
              <a:buNone/>
            </a:pPr>
            <a:r>
              <a:rPr lang="en-US" b="1" dirty="0">
                <a:solidFill>
                  <a:srgbClr val="C814C9"/>
                </a:solidFill>
                <a:effectLst/>
                <a:latin typeface="Menlo" panose="020B0609030804020204" pitchFamily="49" charset="0"/>
              </a:rPr>
              <a:t>&gt;&gt;&gt; </a:t>
            </a:r>
            <a:r>
              <a:rPr lang="en-US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wn.synset</a:t>
            </a:r>
            <a:r>
              <a:rPr lang="en-US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('close.v.02').examples()</a:t>
            </a:r>
          </a:p>
          <a:p>
            <a:pPr>
              <a:buNone/>
            </a:pPr>
            <a:r>
              <a:rPr lang="en-US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['The windows closed with a loud bang']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7CA25F9-422F-AA1F-CA72-017E4FF9DFEE}"/>
              </a:ext>
            </a:extLst>
          </p:cNvPr>
          <p:cNvSpPr txBox="1"/>
          <p:nvPr/>
        </p:nvSpPr>
        <p:spPr>
          <a:xfrm>
            <a:off x="9737124" y="4483100"/>
            <a:ext cx="1861407" cy="1015663"/>
          </a:xfrm>
          <a:prstGeom prst="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>
              <a:buNone/>
            </a:pPr>
            <a:r>
              <a:rPr lang="en-US" sz="2400" dirty="0">
                <a:solidFill>
                  <a:srgbClr val="000000"/>
                </a:solidFill>
                <a:effectLst/>
              </a:rPr>
              <a:t>Also ok with:</a:t>
            </a:r>
          </a:p>
          <a:p>
            <a:pPr>
              <a:buNone/>
            </a:pPr>
            <a:r>
              <a:rPr lang="en-US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'shut.v.01'</a:t>
            </a:r>
          </a:p>
          <a:p>
            <a:pPr>
              <a:buNone/>
            </a:pPr>
            <a:r>
              <a:rPr lang="en-US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'shut.v.02'</a:t>
            </a:r>
          </a:p>
        </p:txBody>
      </p:sp>
      <p:sp>
        <p:nvSpPr>
          <p:cNvPr id="9" name="Left Arrow Callout 8">
            <a:extLst>
              <a:ext uri="{FF2B5EF4-FFF2-40B4-BE49-F238E27FC236}">
                <a16:creationId xmlns:a16="http://schemas.microsoft.com/office/drawing/2014/main" id="{02D82F20-935A-1310-112F-9A8A01BD0B7C}"/>
              </a:ext>
            </a:extLst>
          </p:cNvPr>
          <p:cNvSpPr/>
          <p:nvPr/>
        </p:nvSpPr>
        <p:spPr>
          <a:xfrm>
            <a:off x="6425513" y="6030098"/>
            <a:ext cx="2323071" cy="642551"/>
          </a:xfrm>
          <a:prstGeom prst="leftArrowCallou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intransitive</a:t>
            </a:r>
          </a:p>
        </p:txBody>
      </p:sp>
      <p:sp>
        <p:nvSpPr>
          <p:cNvPr id="10" name="Left Arrow Callout 9">
            <a:extLst>
              <a:ext uri="{FF2B5EF4-FFF2-40B4-BE49-F238E27FC236}">
                <a16:creationId xmlns:a16="http://schemas.microsoft.com/office/drawing/2014/main" id="{E2B944C0-C9FC-D116-CAA2-38C504EF5D87}"/>
              </a:ext>
            </a:extLst>
          </p:cNvPr>
          <p:cNvSpPr/>
          <p:nvPr/>
        </p:nvSpPr>
        <p:spPr>
          <a:xfrm>
            <a:off x="6425513" y="5177487"/>
            <a:ext cx="2323071" cy="642551"/>
          </a:xfrm>
          <a:prstGeom prst="leftArrowCallou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transitive</a:t>
            </a:r>
          </a:p>
        </p:txBody>
      </p:sp>
    </p:spTree>
    <p:extLst>
      <p:ext uri="{BB962C8B-B14F-4D97-AF65-F5344CB8AC3E}">
        <p14:creationId xmlns:p14="http://schemas.microsoft.com/office/powerpoint/2010/main" val="5847595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FA6BE7-1DD4-1525-8E45-8F7B485F2F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Princeton WordNet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50CBF7C-A0BB-2C33-4EEB-E267BD04080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667250"/>
          </a:xfrm>
        </p:spPr>
        <p:txBody>
          <a:bodyPr>
            <a:normAutofit fontScale="55000" lnSpcReduction="20000"/>
          </a:bodyPr>
          <a:lstStyle/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5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The main relation among words in WordNet is </a:t>
            </a:r>
            <a:r>
              <a:rPr kumimoji="0" lang="en-US" sz="51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synonymy</a:t>
            </a:r>
            <a:r>
              <a:rPr kumimoji="0" lang="en-US" sz="5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(</a:t>
            </a:r>
            <a:r>
              <a:rPr kumimoji="0" lang="en-US" sz="51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synset</a:t>
            </a:r>
            <a:r>
              <a:rPr kumimoji="0" lang="en-US" sz="5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):</a:t>
            </a: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 </a:t>
            </a:r>
            <a:r>
              <a:rPr kumimoji="0" lang="en-US" sz="4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shut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and </a:t>
            </a:r>
            <a:r>
              <a:rPr kumimoji="0" lang="en-US" sz="4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close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 </a:t>
            </a:r>
          </a:p>
          <a:p>
            <a:r>
              <a:rPr lang="en-US" sz="4400" dirty="0"/>
              <a:t>Overlap:</a:t>
            </a:r>
          </a:p>
          <a:p>
            <a:pPr>
              <a:buNone/>
            </a:pPr>
            <a:r>
              <a:rPr lang="en-US" b="1" dirty="0">
                <a:solidFill>
                  <a:srgbClr val="C814C9"/>
                </a:solidFill>
                <a:effectLst/>
                <a:latin typeface="Menlo" panose="020B0609030804020204" pitchFamily="49" charset="0"/>
              </a:rPr>
              <a:t>&gt;&gt;&gt; </a:t>
            </a:r>
            <a:r>
              <a:rPr lang="en-US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wn.synsets</a:t>
            </a:r>
            <a:r>
              <a:rPr lang="en-US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('shut')</a:t>
            </a:r>
          </a:p>
          <a:p>
            <a:pPr>
              <a:buNone/>
            </a:pPr>
            <a:r>
              <a:rPr lang="en-US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[</a:t>
            </a:r>
            <a:r>
              <a:rPr lang="en-US" dirty="0" err="1">
                <a:solidFill>
                  <a:schemeClr val="accent2">
                    <a:lumMod val="75000"/>
                  </a:schemeClr>
                </a:solidFill>
                <a:effectLst/>
                <a:latin typeface="Menlo" panose="020B0609030804020204" pitchFamily="49" charset="0"/>
              </a:rPr>
              <a:t>Synset</a:t>
            </a:r>
            <a:r>
              <a:rPr lang="en-US" dirty="0">
                <a:solidFill>
                  <a:schemeClr val="accent2">
                    <a:lumMod val="75000"/>
                  </a:schemeClr>
                </a:solidFill>
                <a:effectLst/>
                <a:latin typeface="Menlo" panose="020B0609030804020204" pitchFamily="49" charset="0"/>
              </a:rPr>
              <a:t>('close.v.01'), </a:t>
            </a:r>
            <a:r>
              <a:rPr lang="en-US" dirty="0" err="1">
                <a:solidFill>
                  <a:schemeClr val="accent2">
                    <a:lumMod val="75000"/>
                  </a:schemeClr>
                </a:solidFill>
                <a:effectLst/>
                <a:latin typeface="Menlo" panose="020B0609030804020204" pitchFamily="49" charset="0"/>
              </a:rPr>
              <a:t>Synset</a:t>
            </a:r>
            <a:r>
              <a:rPr lang="en-US" dirty="0">
                <a:solidFill>
                  <a:schemeClr val="accent2">
                    <a:lumMod val="75000"/>
                  </a:schemeClr>
                </a:solidFill>
                <a:effectLst/>
                <a:latin typeface="Menlo" panose="020B0609030804020204" pitchFamily="49" charset="0"/>
              </a:rPr>
              <a:t>('close.v.02')</a:t>
            </a:r>
            <a:r>
              <a:rPr lang="en-US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, </a:t>
            </a:r>
            <a:r>
              <a:rPr lang="en-US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Synset</a:t>
            </a:r>
            <a:r>
              <a:rPr lang="en-US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('exclude.v.02'), </a:t>
            </a:r>
            <a:r>
              <a:rPr lang="en-US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Synset</a:t>
            </a:r>
            <a:r>
              <a:rPr lang="en-US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('shut.a.01'), </a:t>
            </a:r>
            <a:r>
              <a:rPr lang="en-US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Synset</a:t>
            </a:r>
            <a:r>
              <a:rPr lang="en-US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('closed.a.04')]</a:t>
            </a:r>
          </a:p>
          <a:p>
            <a:pPr>
              <a:buNone/>
            </a:pPr>
            <a:endParaRPr lang="en-US" b="1" dirty="0">
              <a:solidFill>
                <a:srgbClr val="C814C9"/>
              </a:solidFill>
              <a:effectLst/>
              <a:latin typeface="Menlo" panose="020B0609030804020204" pitchFamily="49" charset="0"/>
            </a:endParaRPr>
          </a:p>
          <a:p>
            <a:pPr>
              <a:buNone/>
            </a:pPr>
            <a:r>
              <a:rPr lang="en-US" b="1" dirty="0">
                <a:solidFill>
                  <a:srgbClr val="C814C9"/>
                </a:solidFill>
                <a:effectLst/>
                <a:latin typeface="Menlo" panose="020B0609030804020204" pitchFamily="49" charset="0"/>
              </a:rPr>
              <a:t>&gt;&gt;&gt; </a:t>
            </a:r>
            <a:r>
              <a:rPr lang="en-US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wn.synsets</a:t>
            </a:r>
            <a:r>
              <a:rPr lang="en-US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('close')</a:t>
            </a:r>
          </a:p>
          <a:p>
            <a:pPr>
              <a:buNone/>
            </a:pPr>
            <a:r>
              <a:rPr lang="en-US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[</a:t>
            </a:r>
            <a:r>
              <a:rPr lang="en-US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Synset</a:t>
            </a:r>
            <a:r>
              <a:rPr lang="en-US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('stopping_point.n.01'), </a:t>
            </a:r>
            <a:r>
              <a:rPr lang="en-US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Synset</a:t>
            </a:r>
            <a:r>
              <a:rPr lang="en-US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('conclusion.n.08'), </a:t>
            </a:r>
            <a:r>
              <a:rPr lang="en-US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Synset</a:t>
            </a:r>
            <a:r>
              <a:rPr lang="en-US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('finale.n.03'), </a:t>
            </a:r>
            <a:r>
              <a:rPr lang="en-US" dirty="0" err="1">
                <a:solidFill>
                  <a:schemeClr val="accent2">
                    <a:lumMod val="75000"/>
                  </a:schemeClr>
                </a:solidFill>
                <a:effectLst/>
                <a:latin typeface="Menlo" panose="020B0609030804020204" pitchFamily="49" charset="0"/>
              </a:rPr>
              <a:t>Synset</a:t>
            </a:r>
            <a:r>
              <a:rPr lang="en-US" dirty="0">
                <a:solidFill>
                  <a:schemeClr val="accent2">
                    <a:lumMod val="75000"/>
                  </a:schemeClr>
                </a:solidFill>
                <a:effectLst/>
                <a:latin typeface="Menlo" panose="020B0609030804020204" pitchFamily="49" charset="0"/>
              </a:rPr>
              <a:t>('close.v.01'), </a:t>
            </a:r>
            <a:r>
              <a:rPr lang="en-US" dirty="0" err="1">
                <a:solidFill>
                  <a:schemeClr val="accent2">
                    <a:lumMod val="75000"/>
                  </a:schemeClr>
                </a:solidFill>
                <a:effectLst/>
                <a:latin typeface="Menlo" panose="020B0609030804020204" pitchFamily="49" charset="0"/>
              </a:rPr>
              <a:t>Synset</a:t>
            </a:r>
            <a:r>
              <a:rPr lang="en-US" dirty="0">
                <a:solidFill>
                  <a:schemeClr val="accent2">
                    <a:lumMod val="75000"/>
                  </a:schemeClr>
                </a:solidFill>
                <a:effectLst/>
                <a:latin typeface="Menlo" panose="020B0609030804020204" pitchFamily="49" charset="0"/>
              </a:rPr>
              <a:t>('close.v.02')</a:t>
            </a:r>
            <a:r>
              <a:rPr lang="en-US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, </a:t>
            </a:r>
            <a:r>
              <a:rPr lang="en-US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Synset</a:t>
            </a:r>
            <a:r>
              <a:rPr lang="en-US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('close_up.v.01'), </a:t>
            </a:r>
            <a:r>
              <a:rPr lang="en-US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Synset</a:t>
            </a:r>
            <a:r>
              <a:rPr lang="en-US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('close.v.04'), </a:t>
            </a:r>
            <a:r>
              <a:rPr lang="en-US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Synset</a:t>
            </a:r>
            <a:r>
              <a:rPr lang="en-US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('conclude.v.04'), </a:t>
            </a:r>
            <a:r>
              <a:rPr lang="en-US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Synset</a:t>
            </a:r>
            <a:r>
              <a:rPr lang="en-US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('close.v.06'), </a:t>
            </a:r>
            <a:r>
              <a:rPr lang="en-US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Synset</a:t>
            </a:r>
            <a:r>
              <a:rPr lang="en-US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('close.v.07'), </a:t>
            </a:r>
            <a:r>
              <a:rPr lang="en-US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Synset</a:t>
            </a:r>
            <a:r>
              <a:rPr lang="en-US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('close.v.08'), </a:t>
            </a:r>
            <a:r>
              <a:rPr lang="en-US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Synset</a:t>
            </a:r>
            <a:r>
              <a:rPr lang="en-US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('close.v.09'), </a:t>
            </a:r>
            <a:r>
              <a:rPr lang="en-US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Synset</a:t>
            </a:r>
            <a:r>
              <a:rPr lang="en-US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('close.v.10'), </a:t>
            </a:r>
            <a:r>
              <a:rPr lang="en-US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Synset</a:t>
            </a:r>
            <a:r>
              <a:rPr lang="en-US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('close.v.11'), </a:t>
            </a:r>
            <a:r>
              <a:rPr lang="en-US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Synset</a:t>
            </a:r>
            <a:r>
              <a:rPr lang="en-US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('close.v.12'), </a:t>
            </a:r>
            <a:r>
              <a:rPr lang="en-US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Synset</a:t>
            </a:r>
            <a:r>
              <a:rPr lang="en-US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('close.v.13'), </a:t>
            </a:r>
            <a:r>
              <a:rPr lang="en-US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Synset</a:t>
            </a:r>
            <a:r>
              <a:rPr lang="en-US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('close.v.14'), </a:t>
            </a:r>
            <a:r>
              <a:rPr lang="en-US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Synset</a:t>
            </a:r>
            <a:r>
              <a:rPr lang="en-US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('close.v.15'), </a:t>
            </a:r>
            <a:r>
              <a:rPr lang="en-US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Synset</a:t>
            </a:r>
            <a:r>
              <a:rPr lang="en-US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('close_up.v.03'), </a:t>
            </a:r>
            <a:r>
              <a:rPr lang="en-US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Synset</a:t>
            </a:r>
            <a:r>
              <a:rPr lang="en-US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('close.v.17'), </a:t>
            </a:r>
            <a:r>
              <a:rPr lang="en-US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Synset</a:t>
            </a:r>
            <a:r>
              <a:rPr lang="en-US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('close.a.01'), </a:t>
            </a:r>
            <a:r>
              <a:rPr lang="en-US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Synset</a:t>
            </a:r>
            <a:r>
              <a:rPr lang="en-US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('close.a.02'), </a:t>
            </a:r>
            <a:r>
              <a:rPr lang="en-US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Synset</a:t>
            </a:r>
            <a:r>
              <a:rPr lang="en-US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('near.a.01'), </a:t>
            </a:r>
            <a:r>
              <a:rPr lang="en-US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Synset</a:t>
            </a:r>
            <a:r>
              <a:rPr lang="en-US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('close.s.04'), </a:t>
            </a:r>
            <a:r>
              <a:rPr lang="en-US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Synset</a:t>
            </a:r>
            <a:r>
              <a:rPr lang="en-US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('close.s.05'), </a:t>
            </a:r>
            <a:r>
              <a:rPr lang="en-US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Synset</a:t>
            </a:r>
            <a:r>
              <a:rPr lang="en-US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('close.s.06'), </a:t>
            </a:r>
            <a:r>
              <a:rPr lang="en-US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Synset</a:t>
            </a:r>
            <a:r>
              <a:rPr lang="en-US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('close.s.07'), </a:t>
            </a:r>
            <a:r>
              <a:rPr lang="en-US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Synset</a:t>
            </a:r>
            <a:r>
              <a:rPr lang="en-US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('airless.s.01'), </a:t>
            </a:r>
            <a:r>
              <a:rPr lang="en-US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Synset</a:t>
            </a:r>
            <a:r>
              <a:rPr lang="en-US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('close.s.09'), </a:t>
            </a:r>
            <a:r>
              <a:rPr lang="en-US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Synset</a:t>
            </a:r>
            <a:r>
              <a:rPr lang="en-US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('close.s.10'), </a:t>
            </a:r>
            <a:r>
              <a:rPr lang="en-US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Synset</a:t>
            </a:r>
            <a:r>
              <a:rPr lang="en-US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('close.s.11'), </a:t>
            </a:r>
            <a:r>
              <a:rPr lang="en-US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Synset</a:t>
            </a:r>
            <a:r>
              <a:rPr lang="en-US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('close.s.12'), </a:t>
            </a:r>
            <a:r>
              <a:rPr lang="en-US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Synset</a:t>
            </a:r>
            <a:r>
              <a:rPr lang="en-US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('close.s.13'), </a:t>
            </a:r>
            <a:r>
              <a:rPr lang="en-US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Synset</a:t>
            </a:r>
            <a:r>
              <a:rPr lang="en-US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('cheeseparing.s.01'), </a:t>
            </a:r>
            <a:r>
              <a:rPr lang="en-US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Synset</a:t>
            </a:r>
            <a:r>
              <a:rPr lang="en-US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('close.s.15'), </a:t>
            </a:r>
            <a:r>
              <a:rPr lang="en-US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Synset</a:t>
            </a:r>
            <a:r>
              <a:rPr lang="en-US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('near.r.01'), </a:t>
            </a:r>
            <a:r>
              <a:rPr lang="en-US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Synset</a:t>
            </a:r>
            <a:r>
              <a:rPr lang="en-US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('close.r.02')]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FB73FFD-6485-68D4-F8B9-B6F5F73F79EC}"/>
              </a:ext>
            </a:extLst>
          </p:cNvPr>
          <p:cNvSpPr txBox="1"/>
          <p:nvPr/>
        </p:nvSpPr>
        <p:spPr>
          <a:xfrm>
            <a:off x="3694671" y="3789918"/>
            <a:ext cx="1973617" cy="369332"/>
          </a:xfrm>
          <a:prstGeom prst="rect">
            <a:avLst/>
          </a:prstGeom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dirty="0"/>
              <a:t>2 out of 37 senses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CC2DE5A-EC45-E3FC-50DC-A7BCACD10971}"/>
              </a:ext>
            </a:extLst>
          </p:cNvPr>
          <p:cNvSpPr txBox="1"/>
          <p:nvPr/>
        </p:nvSpPr>
        <p:spPr>
          <a:xfrm>
            <a:off x="3694671" y="2794236"/>
            <a:ext cx="1850186" cy="369332"/>
          </a:xfrm>
          <a:prstGeom prst="rect">
            <a:avLst/>
          </a:prstGeom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dirty="0"/>
              <a:t>2 out of 5 senses</a:t>
            </a:r>
          </a:p>
        </p:txBody>
      </p:sp>
    </p:spTree>
    <p:extLst>
      <p:ext uri="{BB962C8B-B14F-4D97-AF65-F5344CB8AC3E}">
        <p14:creationId xmlns:p14="http://schemas.microsoft.com/office/powerpoint/2010/main" val="21883889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E97219-0D09-CAED-7733-70ACA5B9EE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Merriam Webster</a:t>
            </a: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2D955A06-94F9-BD91-C748-9C94BE0E88BB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002535" y="2141537"/>
            <a:ext cx="2851133" cy="4351338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A487B214-D5FF-A9EE-91C7-57999DF76FCD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4088888" y="2141537"/>
            <a:ext cx="3172365" cy="4351338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CE56509B-BC35-44A9-B583-00BE53B802D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31841" y="638623"/>
            <a:ext cx="3172365" cy="5854252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CD2B0F21-DCE8-8DCA-F0DD-17A21176C54A}"/>
              </a:ext>
            </a:extLst>
          </p:cNvPr>
          <p:cNvSpPr txBox="1"/>
          <p:nvPr/>
        </p:nvSpPr>
        <p:spPr>
          <a:xfrm>
            <a:off x="991039" y="1454447"/>
            <a:ext cx="311553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/>
              <a:t>Q</a:t>
            </a:r>
            <a:r>
              <a:rPr lang="en-US" sz="2400" dirty="0"/>
              <a:t>: </a:t>
            </a:r>
            <a:r>
              <a:rPr lang="en-US" sz="2400" i="1" dirty="0"/>
              <a:t>How many senses</a:t>
            </a:r>
            <a:r>
              <a:rPr lang="en-US" sz="2400" dirty="0"/>
              <a:t>?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97854C74-13E6-EFBC-34D4-978AFB647325}"/>
              </a:ext>
            </a:extLst>
          </p:cNvPr>
          <p:cNvSpPr txBox="1"/>
          <p:nvPr/>
        </p:nvSpPr>
        <p:spPr>
          <a:xfrm>
            <a:off x="2109915" y="2366961"/>
            <a:ext cx="6737521" cy="52322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>
              <a:buNone/>
            </a:pPr>
            <a:r>
              <a:rPr lang="en-US" sz="1400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wn.synset</a:t>
            </a:r>
            <a:r>
              <a:rPr lang="en-US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('close.v.01').definition()</a:t>
            </a:r>
          </a:p>
          <a:p>
            <a:pPr>
              <a:buNone/>
            </a:pPr>
            <a:r>
              <a:rPr lang="en-US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'move so that an opening or passage is obstructed; make shut'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0CCAB324-DA9A-D027-D6B8-5EA197C8CC73}"/>
              </a:ext>
            </a:extLst>
          </p:cNvPr>
          <p:cNvSpPr txBox="1"/>
          <p:nvPr/>
        </p:nvSpPr>
        <p:spPr>
          <a:xfrm>
            <a:off x="2401747" y="4601003"/>
            <a:ext cx="4229907" cy="52322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C814C9"/>
                </a:solidFill>
                <a:effectLst/>
                <a:uLnTx/>
                <a:uFillTx/>
                <a:latin typeface="Menlo" panose="020B0609030804020204" pitchFamily="49" charset="0"/>
                <a:ea typeface="+mn-ea"/>
                <a:cs typeface="+mn-cs"/>
              </a:rPr>
              <a:t> </a:t>
            </a:r>
            <a:r>
              <a:rPr kumimoji="0" 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enlo" panose="020B0609030804020204" pitchFamily="49" charset="0"/>
                <a:ea typeface="+mn-ea"/>
                <a:cs typeface="+mn-cs"/>
              </a:rPr>
              <a:t>wn.synset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enlo" panose="020B0609030804020204" pitchFamily="49" charset="0"/>
                <a:ea typeface="+mn-ea"/>
                <a:cs typeface="+mn-cs"/>
              </a:rPr>
              <a:t>('close.v.02').definition()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enlo" panose="020B0609030804020204" pitchFamily="49" charset="0"/>
                <a:ea typeface="+mn-ea"/>
                <a:cs typeface="+mn-cs"/>
              </a:rPr>
              <a:t>'become closed'</a:t>
            </a:r>
          </a:p>
        </p:txBody>
      </p:sp>
    </p:spTree>
    <p:extLst>
      <p:ext uri="{BB962C8B-B14F-4D97-AF65-F5344CB8AC3E}">
        <p14:creationId xmlns:p14="http://schemas.microsoft.com/office/powerpoint/2010/main" val="16549845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9637E06-5F0C-60B8-96C2-C8A30FB61C5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84E362-5032-A15D-7FB3-77054F23EA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Princeton WordNet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AD9C85C-80DB-B2C8-0D0A-7F363E09A81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i="1" dirty="0">
                <a:solidFill>
                  <a:schemeClr val="accent1"/>
                </a:solidFill>
              </a:rPr>
              <a:t>The most frequently encoded </a:t>
            </a:r>
            <a:r>
              <a:rPr lang="en-US" b="1" i="1" dirty="0">
                <a:solidFill>
                  <a:schemeClr val="accent1"/>
                </a:solidFill>
              </a:rPr>
              <a:t>relation</a:t>
            </a:r>
            <a:r>
              <a:rPr lang="en-US" i="1" dirty="0">
                <a:solidFill>
                  <a:schemeClr val="accent1"/>
                </a:solidFill>
              </a:rPr>
              <a:t> among </a:t>
            </a:r>
            <a:r>
              <a:rPr lang="en-US" b="1" i="1" dirty="0" err="1">
                <a:solidFill>
                  <a:schemeClr val="accent1"/>
                </a:solidFill>
              </a:rPr>
              <a:t>synsets</a:t>
            </a:r>
            <a:r>
              <a:rPr lang="en-US" i="1" dirty="0">
                <a:solidFill>
                  <a:schemeClr val="accent1"/>
                </a:solidFill>
              </a:rPr>
              <a:t> is the super-subordinate relation </a:t>
            </a:r>
            <a:r>
              <a:rPr lang="en-US" dirty="0">
                <a:solidFill>
                  <a:schemeClr val="accent1"/>
                </a:solidFill>
              </a:rPr>
              <a:t>(</a:t>
            </a:r>
            <a:r>
              <a:rPr lang="en-US" i="1" dirty="0">
                <a:solidFill>
                  <a:schemeClr val="accent1"/>
                </a:solidFill>
              </a:rPr>
              <a:t>also called </a:t>
            </a:r>
            <a:r>
              <a:rPr lang="en-US" b="1" i="1" dirty="0" err="1">
                <a:solidFill>
                  <a:schemeClr val="accent1"/>
                </a:solidFill>
              </a:rPr>
              <a:t>hyperonymy</a:t>
            </a:r>
            <a:r>
              <a:rPr lang="en-US" i="1" dirty="0">
                <a:solidFill>
                  <a:schemeClr val="accent1"/>
                </a:solidFill>
              </a:rPr>
              <a:t>, </a:t>
            </a:r>
            <a:r>
              <a:rPr lang="en-US" b="1" i="1" dirty="0">
                <a:solidFill>
                  <a:schemeClr val="accent1"/>
                </a:solidFill>
              </a:rPr>
              <a:t>hyponymy</a:t>
            </a:r>
            <a:r>
              <a:rPr lang="en-US" i="1" dirty="0">
                <a:solidFill>
                  <a:schemeClr val="accent1"/>
                </a:solidFill>
              </a:rPr>
              <a:t> or </a:t>
            </a:r>
            <a:r>
              <a:rPr lang="en-US" b="1" i="1" dirty="0">
                <a:solidFill>
                  <a:schemeClr val="accent1"/>
                </a:solidFill>
              </a:rPr>
              <a:t>ISA</a:t>
            </a:r>
            <a:r>
              <a:rPr lang="en-US" i="1" dirty="0">
                <a:solidFill>
                  <a:schemeClr val="accent1"/>
                </a:solidFill>
              </a:rPr>
              <a:t> relation</a:t>
            </a:r>
            <a:r>
              <a:rPr lang="en-US" dirty="0">
                <a:solidFill>
                  <a:schemeClr val="accent1"/>
                </a:solidFill>
              </a:rPr>
              <a:t>)</a:t>
            </a:r>
            <a:r>
              <a:rPr lang="en-US" i="1" dirty="0">
                <a:solidFill>
                  <a:schemeClr val="accent1"/>
                </a:solidFill>
              </a:rPr>
              <a:t>.</a:t>
            </a:r>
          </a:p>
          <a:p>
            <a:pPr lvl="1"/>
            <a:r>
              <a:rPr lang="en-US" dirty="0">
                <a:solidFill>
                  <a:srgbClr val="212529"/>
                </a:solidFill>
              </a:rPr>
              <a:t>links {</a:t>
            </a:r>
            <a:r>
              <a:rPr lang="en-US" i="1" dirty="0">
                <a:solidFill>
                  <a:srgbClr val="212529"/>
                </a:solidFill>
              </a:rPr>
              <a:t>furniture</a:t>
            </a:r>
            <a:r>
              <a:rPr lang="en-US" dirty="0">
                <a:solidFill>
                  <a:srgbClr val="212529"/>
                </a:solidFill>
              </a:rPr>
              <a:t>, </a:t>
            </a:r>
            <a:r>
              <a:rPr lang="en-US" i="1" dirty="0" err="1">
                <a:solidFill>
                  <a:srgbClr val="212529"/>
                </a:solidFill>
              </a:rPr>
              <a:t>piece_of_furniture</a:t>
            </a:r>
            <a:r>
              <a:rPr lang="en-US" dirty="0">
                <a:solidFill>
                  <a:srgbClr val="212529"/>
                </a:solidFill>
              </a:rPr>
              <a:t>} to specific ones like {</a:t>
            </a:r>
            <a:r>
              <a:rPr lang="en-US" i="1" dirty="0">
                <a:solidFill>
                  <a:srgbClr val="212529"/>
                </a:solidFill>
              </a:rPr>
              <a:t>bed</a:t>
            </a:r>
            <a:r>
              <a:rPr lang="en-US" dirty="0">
                <a:solidFill>
                  <a:srgbClr val="212529"/>
                </a:solidFill>
              </a:rPr>
              <a:t>} and {</a:t>
            </a:r>
            <a:r>
              <a:rPr lang="en-US" i="1" dirty="0">
                <a:solidFill>
                  <a:srgbClr val="212529"/>
                </a:solidFill>
              </a:rPr>
              <a:t>bunkbed</a:t>
            </a:r>
            <a:r>
              <a:rPr lang="en-US" dirty="0">
                <a:solidFill>
                  <a:srgbClr val="212529"/>
                </a:solidFill>
              </a:rPr>
              <a:t>}.</a:t>
            </a:r>
          </a:p>
          <a:p>
            <a:pPr lvl="1"/>
            <a:r>
              <a:rPr lang="en-US" dirty="0"/>
              <a:t>WordNet distinguishes among </a:t>
            </a:r>
            <a:r>
              <a:rPr lang="en-US" b="1" dirty="0"/>
              <a:t>Types</a:t>
            </a:r>
            <a:r>
              <a:rPr lang="en-US" dirty="0"/>
              <a:t> (common nouns) and </a:t>
            </a:r>
            <a:r>
              <a:rPr lang="en-US" b="1" dirty="0"/>
              <a:t>Instances</a:t>
            </a:r>
            <a:r>
              <a:rPr lang="en-US" dirty="0"/>
              <a:t> (specific persons, countries and geographic entities). </a:t>
            </a:r>
          </a:p>
          <a:p>
            <a:pPr lvl="1"/>
            <a:r>
              <a:rPr lang="en-US" dirty="0"/>
              <a:t>Thus, </a:t>
            </a:r>
            <a:r>
              <a:rPr lang="en-US" i="1" dirty="0"/>
              <a:t>armchair</a:t>
            </a:r>
            <a:r>
              <a:rPr lang="en-US" dirty="0"/>
              <a:t> is a </a:t>
            </a:r>
            <a:r>
              <a:rPr lang="en-US" b="1" dirty="0"/>
              <a:t>type</a:t>
            </a:r>
            <a:r>
              <a:rPr lang="en-US" dirty="0"/>
              <a:t> of </a:t>
            </a:r>
            <a:r>
              <a:rPr lang="en-US" i="1" dirty="0"/>
              <a:t>chair</a:t>
            </a:r>
            <a:r>
              <a:rPr lang="en-US" dirty="0"/>
              <a:t>, </a:t>
            </a:r>
            <a:r>
              <a:rPr lang="en-US" i="1" dirty="0"/>
              <a:t>Barack Obama</a:t>
            </a:r>
            <a:r>
              <a:rPr lang="en-US" dirty="0"/>
              <a:t> is an </a:t>
            </a:r>
            <a:r>
              <a:rPr lang="en-US" b="1" dirty="0"/>
              <a:t>instance</a:t>
            </a:r>
            <a:r>
              <a:rPr lang="en-US" dirty="0"/>
              <a:t> of a </a:t>
            </a:r>
            <a:r>
              <a:rPr lang="en-US" i="1" dirty="0"/>
              <a:t>president</a:t>
            </a:r>
            <a:r>
              <a:rPr lang="en-US" dirty="0"/>
              <a:t>. </a:t>
            </a:r>
          </a:p>
          <a:p>
            <a:pPr lvl="1"/>
            <a:r>
              <a:rPr lang="en-US" b="1" dirty="0"/>
              <a:t>Instances</a:t>
            </a:r>
            <a:r>
              <a:rPr lang="en-US" dirty="0"/>
              <a:t> are always leaf (</a:t>
            </a:r>
            <a:r>
              <a:rPr lang="en-US" b="1" dirty="0"/>
              <a:t>terminal</a:t>
            </a:r>
            <a:r>
              <a:rPr lang="en-US" dirty="0"/>
              <a:t>) nodes in their hierarchies.</a:t>
            </a:r>
          </a:p>
        </p:txBody>
      </p:sp>
    </p:spTree>
    <p:extLst>
      <p:ext uri="{BB962C8B-B14F-4D97-AF65-F5344CB8AC3E}">
        <p14:creationId xmlns:p14="http://schemas.microsoft.com/office/powerpoint/2010/main" val="349221512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5079FC-165E-4256-CD8E-205112B363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Princeton WordNet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69656A0-22E1-1A04-9717-317B8F4DFEA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89701"/>
            <a:ext cx="10515600" cy="1448916"/>
          </a:xfrm>
        </p:spPr>
        <p:txBody>
          <a:bodyPr/>
          <a:lstStyle/>
          <a:p>
            <a:r>
              <a:rPr lang="en-US" dirty="0" err="1"/>
              <a:t>Synsets</a:t>
            </a:r>
            <a:r>
              <a:rPr lang="en-US" dirty="0"/>
              <a:t> have the following methods for retrieving related </a:t>
            </a:r>
            <a:r>
              <a:rPr lang="en-US" dirty="0" err="1"/>
              <a:t>Synsets</a:t>
            </a:r>
            <a:r>
              <a:rPr lang="en-US" dirty="0"/>
              <a:t>. </a:t>
            </a:r>
          </a:p>
          <a:p>
            <a:pPr lvl="1"/>
            <a:r>
              <a:rPr lang="en-US" dirty="0"/>
              <a:t>hypernyms, </a:t>
            </a:r>
            <a:r>
              <a:rPr lang="en-US" dirty="0" err="1"/>
              <a:t>instance_hypernyms</a:t>
            </a:r>
            <a:endParaRPr lang="en-US" dirty="0"/>
          </a:p>
          <a:p>
            <a:pPr lvl="1"/>
            <a:r>
              <a:rPr lang="en-US" dirty="0"/>
              <a:t>hyponyms, </a:t>
            </a:r>
            <a:r>
              <a:rPr lang="en-US" dirty="0" err="1"/>
              <a:t>instance_hyponyms</a:t>
            </a:r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4B308F5-F39C-792E-182B-36F4B7C56890}"/>
              </a:ext>
            </a:extLst>
          </p:cNvPr>
          <p:cNvSpPr txBox="1"/>
          <p:nvPr/>
        </p:nvSpPr>
        <p:spPr>
          <a:xfrm>
            <a:off x="838200" y="2918460"/>
            <a:ext cx="10704042" cy="393954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None/>
            </a:pPr>
            <a:r>
              <a:rPr lang="en-US" b="1" dirty="0">
                <a:solidFill>
                  <a:srgbClr val="C814C9"/>
                </a:solidFill>
                <a:effectLst/>
                <a:latin typeface="Menlo" panose="020B0609030804020204" pitchFamily="49" charset="0"/>
              </a:rPr>
              <a:t>&gt;&gt;&gt; </a:t>
            </a:r>
            <a:r>
              <a:rPr lang="en-US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wn.synsets</a:t>
            </a:r>
            <a:r>
              <a:rPr lang="en-US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('entity')</a:t>
            </a:r>
          </a:p>
          <a:p>
            <a:pPr>
              <a:buNone/>
            </a:pPr>
            <a:r>
              <a:rPr lang="en-US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[</a:t>
            </a:r>
            <a:r>
              <a:rPr lang="en-US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Synset</a:t>
            </a:r>
            <a:r>
              <a:rPr lang="en-US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('entity.n.01')]</a:t>
            </a:r>
          </a:p>
          <a:p>
            <a:pPr>
              <a:buNone/>
            </a:pPr>
            <a:r>
              <a:rPr lang="en-US" b="1" dirty="0">
                <a:solidFill>
                  <a:srgbClr val="C814C9"/>
                </a:solidFill>
                <a:effectLst/>
                <a:latin typeface="Menlo" panose="020B0609030804020204" pitchFamily="49" charset="0"/>
              </a:rPr>
              <a:t>&gt;&gt;&gt; </a:t>
            </a:r>
            <a:r>
              <a:rPr lang="en-US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wn.synset</a:t>
            </a:r>
            <a:r>
              <a:rPr lang="en-US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('entity.n.01').hyponyms()</a:t>
            </a:r>
          </a:p>
          <a:p>
            <a:pPr>
              <a:buNone/>
            </a:pPr>
            <a:r>
              <a:rPr lang="en-US" sz="16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[</a:t>
            </a:r>
            <a:r>
              <a:rPr lang="en-US" sz="1600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Synset</a:t>
            </a:r>
            <a:r>
              <a:rPr lang="en-US" sz="16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('abstraction.n.06'), </a:t>
            </a:r>
            <a:r>
              <a:rPr lang="en-US" sz="1600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Synset</a:t>
            </a:r>
            <a:r>
              <a:rPr lang="en-US" sz="16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('physical_entity.n.01'), </a:t>
            </a:r>
            <a:r>
              <a:rPr lang="en-US" sz="1600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Synset</a:t>
            </a:r>
            <a:r>
              <a:rPr lang="en-US" sz="16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('thing.n.08')]</a:t>
            </a:r>
          </a:p>
          <a:p>
            <a:pPr>
              <a:buNone/>
            </a:pPr>
            <a:r>
              <a:rPr lang="en-US" b="1" dirty="0">
                <a:solidFill>
                  <a:srgbClr val="C814C9"/>
                </a:solidFill>
                <a:effectLst/>
                <a:latin typeface="Menlo" panose="020B0609030804020204" pitchFamily="49" charset="0"/>
              </a:rPr>
              <a:t>&gt;&gt;&gt; </a:t>
            </a:r>
            <a:r>
              <a:rPr lang="en-US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wn.synset</a:t>
            </a:r>
            <a:r>
              <a:rPr lang="en-US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('entity.n.01').hypernyms()</a:t>
            </a:r>
          </a:p>
          <a:p>
            <a:pPr>
              <a:buNone/>
            </a:pPr>
            <a:r>
              <a:rPr lang="en-US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[]</a:t>
            </a:r>
          </a:p>
          <a:p>
            <a:pPr>
              <a:buNone/>
            </a:pPr>
            <a:r>
              <a:rPr lang="en-US" b="1" dirty="0">
                <a:solidFill>
                  <a:srgbClr val="C814C9"/>
                </a:solidFill>
                <a:effectLst/>
                <a:latin typeface="Menlo" panose="020B0609030804020204" pitchFamily="49" charset="0"/>
              </a:rPr>
              <a:t>&gt;&gt;&gt; </a:t>
            </a:r>
            <a:r>
              <a:rPr lang="en-US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wn.synset</a:t>
            </a:r>
            <a:r>
              <a:rPr lang="en-US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('entity.n.01').</a:t>
            </a:r>
            <a:r>
              <a:rPr lang="en-US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instance_hyponyms</a:t>
            </a:r>
            <a:r>
              <a:rPr lang="en-US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()</a:t>
            </a:r>
          </a:p>
          <a:p>
            <a:pPr>
              <a:buNone/>
            </a:pPr>
            <a:r>
              <a:rPr lang="en-US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[]</a:t>
            </a:r>
          </a:p>
          <a:p>
            <a:pPr>
              <a:buNone/>
            </a:pPr>
            <a:r>
              <a:rPr lang="en-US" b="1" dirty="0">
                <a:solidFill>
                  <a:srgbClr val="C814C9"/>
                </a:solidFill>
                <a:latin typeface="Menlo" panose="020B0609030804020204" pitchFamily="49" charset="0"/>
              </a:rPr>
              <a:t>&gt;&gt;&gt; </a:t>
            </a:r>
            <a:r>
              <a:rPr lang="en-US" dirty="0" err="1">
                <a:solidFill>
                  <a:srgbClr val="000000"/>
                </a:solidFill>
                <a:latin typeface="Menlo" panose="020B0609030804020204" pitchFamily="49" charset="0"/>
              </a:rPr>
              <a:t>wn.synsets</a:t>
            </a:r>
            <a:r>
              <a:rPr lang="en-US" dirty="0">
                <a:solidFill>
                  <a:srgbClr val="000000"/>
                </a:solidFill>
                <a:latin typeface="Menlo" panose="020B0609030804020204" pitchFamily="49" charset="0"/>
              </a:rPr>
              <a:t>('Tucson')</a:t>
            </a:r>
          </a:p>
          <a:p>
            <a:pPr>
              <a:buNone/>
            </a:pPr>
            <a:r>
              <a:rPr lang="en-US" dirty="0">
                <a:solidFill>
                  <a:srgbClr val="000000"/>
                </a:solidFill>
                <a:latin typeface="Menlo" panose="020B0609030804020204" pitchFamily="49" charset="0"/>
              </a:rPr>
              <a:t>[</a:t>
            </a:r>
            <a:r>
              <a:rPr lang="en-US" dirty="0" err="1">
                <a:solidFill>
                  <a:srgbClr val="000000"/>
                </a:solidFill>
                <a:latin typeface="Menlo" panose="020B0609030804020204" pitchFamily="49" charset="0"/>
              </a:rPr>
              <a:t>Synset</a:t>
            </a:r>
            <a:r>
              <a:rPr lang="en-US" dirty="0">
                <a:solidFill>
                  <a:srgbClr val="000000"/>
                </a:solidFill>
                <a:latin typeface="Menlo" panose="020B0609030804020204" pitchFamily="49" charset="0"/>
              </a:rPr>
              <a:t>('tucson.n.01')]</a:t>
            </a:r>
          </a:p>
          <a:p>
            <a:pPr>
              <a:buNone/>
            </a:pPr>
            <a:r>
              <a:rPr lang="en-US" b="1" dirty="0">
                <a:solidFill>
                  <a:srgbClr val="C814C9"/>
                </a:solidFill>
                <a:latin typeface="Menlo" panose="020B0609030804020204" pitchFamily="49" charset="0"/>
              </a:rPr>
              <a:t>&gt;&gt;&gt; </a:t>
            </a:r>
            <a:r>
              <a:rPr lang="en-US" dirty="0" err="1">
                <a:solidFill>
                  <a:srgbClr val="000000"/>
                </a:solidFill>
                <a:latin typeface="Menlo" panose="020B0609030804020204" pitchFamily="49" charset="0"/>
              </a:rPr>
              <a:t>wn.synset</a:t>
            </a:r>
            <a:r>
              <a:rPr lang="en-US" dirty="0">
                <a:solidFill>
                  <a:srgbClr val="000000"/>
                </a:solidFill>
                <a:latin typeface="Menlo" panose="020B0609030804020204" pitchFamily="49" charset="0"/>
              </a:rPr>
              <a:t>('tucson.n.01').</a:t>
            </a:r>
            <a:r>
              <a:rPr lang="en-US" dirty="0" err="1">
                <a:solidFill>
                  <a:srgbClr val="000000"/>
                </a:solidFill>
                <a:latin typeface="Menlo" panose="020B0609030804020204" pitchFamily="49" charset="0"/>
              </a:rPr>
              <a:t>instance_hypernyms</a:t>
            </a:r>
            <a:r>
              <a:rPr lang="en-US" dirty="0">
                <a:solidFill>
                  <a:srgbClr val="000000"/>
                </a:solidFill>
                <a:latin typeface="Menlo" panose="020B0609030804020204" pitchFamily="49" charset="0"/>
              </a:rPr>
              <a:t>()</a:t>
            </a:r>
          </a:p>
          <a:p>
            <a:pPr>
              <a:buNone/>
            </a:pPr>
            <a:r>
              <a:rPr lang="en-US" dirty="0">
                <a:solidFill>
                  <a:srgbClr val="000000"/>
                </a:solidFill>
                <a:latin typeface="Menlo" panose="020B0609030804020204" pitchFamily="49" charset="0"/>
              </a:rPr>
              <a:t>[</a:t>
            </a:r>
            <a:r>
              <a:rPr lang="en-US" dirty="0" err="1">
                <a:solidFill>
                  <a:srgbClr val="000000"/>
                </a:solidFill>
                <a:latin typeface="Menlo" panose="020B0609030804020204" pitchFamily="49" charset="0"/>
              </a:rPr>
              <a:t>Synset</a:t>
            </a:r>
            <a:r>
              <a:rPr lang="en-US" dirty="0">
                <a:solidFill>
                  <a:srgbClr val="000000"/>
                </a:solidFill>
                <a:latin typeface="Menlo" panose="020B0609030804020204" pitchFamily="49" charset="0"/>
              </a:rPr>
              <a:t>('city.n.01')]</a:t>
            </a:r>
          </a:p>
          <a:p>
            <a:pPr>
              <a:buNone/>
            </a:pPr>
            <a:r>
              <a:rPr lang="en-US" b="1" dirty="0">
                <a:solidFill>
                  <a:srgbClr val="C814C9"/>
                </a:solidFill>
                <a:latin typeface="Menlo" panose="020B0609030804020204" pitchFamily="49" charset="0"/>
              </a:rPr>
              <a:t>&gt;&gt;&gt; </a:t>
            </a:r>
            <a:r>
              <a:rPr lang="en-US" dirty="0" err="1">
                <a:solidFill>
                  <a:srgbClr val="000000"/>
                </a:solidFill>
                <a:latin typeface="Menlo" panose="020B0609030804020204" pitchFamily="49" charset="0"/>
              </a:rPr>
              <a:t>wn.synset</a:t>
            </a:r>
            <a:r>
              <a:rPr lang="en-US" dirty="0">
                <a:solidFill>
                  <a:srgbClr val="000000"/>
                </a:solidFill>
                <a:latin typeface="Menlo" panose="020B0609030804020204" pitchFamily="49" charset="0"/>
              </a:rPr>
              <a:t>('tucson.n.01').hypernyms()</a:t>
            </a:r>
          </a:p>
          <a:p>
            <a:pPr>
              <a:buNone/>
            </a:pPr>
            <a:r>
              <a:rPr lang="en-US" dirty="0">
                <a:solidFill>
                  <a:srgbClr val="000000"/>
                </a:solidFill>
                <a:latin typeface="Menlo" panose="020B0609030804020204" pitchFamily="49" charset="0"/>
              </a:rPr>
              <a:t>[]</a:t>
            </a:r>
          </a:p>
        </p:txBody>
      </p:sp>
    </p:spTree>
    <p:extLst>
      <p:ext uri="{BB962C8B-B14F-4D97-AF65-F5344CB8AC3E}">
        <p14:creationId xmlns:p14="http://schemas.microsoft.com/office/powerpoint/2010/main" val="8054107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AA5899B-8963-1E26-8A47-B5FFD369DB3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478600-E036-F389-0202-B6D665EF27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Princeton WordNet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1D8B57AC-8D06-3D89-FC9C-CD36B9610A3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1690688"/>
            <a:ext cx="10515600" cy="2988898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C188C054-1746-89D1-BEA1-C3DB2F511FA1}"/>
              </a:ext>
            </a:extLst>
          </p:cNvPr>
          <p:cNvSpPr txBox="1"/>
          <p:nvPr/>
        </p:nvSpPr>
        <p:spPr>
          <a:xfrm>
            <a:off x="531340" y="3459892"/>
            <a:ext cx="11405287" cy="286232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>
              <a:buNone/>
            </a:pPr>
            <a:r>
              <a:rPr lang="en-US" b="1" dirty="0">
                <a:solidFill>
                  <a:srgbClr val="C814C9"/>
                </a:solidFill>
                <a:effectLst/>
                <a:latin typeface="Menlo" panose="020B0609030804020204" pitchFamily="49" charset="0"/>
              </a:rPr>
              <a:t>&gt;&gt;&gt; </a:t>
            </a:r>
            <a:r>
              <a:rPr lang="en-US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list(</a:t>
            </a:r>
            <a:r>
              <a:rPr lang="en-US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wn.synset</a:t>
            </a:r>
            <a:r>
              <a:rPr lang="en-US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('entity.n.01').closure(lambda </a:t>
            </a:r>
            <a:r>
              <a:rPr lang="en-US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x:x.hyponyms</a:t>
            </a:r>
            <a:r>
              <a:rPr lang="en-US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(),depth=2))</a:t>
            </a:r>
          </a:p>
          <a:p>
            <a:pPr>
              <a:buNone/>
            </a:pPr>
            <a:r>
              <a:rPr lang="en-US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[</a:t>
            </a:r>
            <a:r>
              <a:rPr lang="en-US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Synset</a:t>
            </a:r>
            <a:r>
              <a:rPr lang="en-US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('abstraction.n.06'), </a:t>
            </a:r>
            <a:r>
              <a:rPr lang="en-US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Synset</a:t>
            </a:r>
            <a:r>
              <a:rPr lang="en-US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('physical_entity.n.01'), </a:t>
            </a:r>
            <a:r>
              <a:rPr lang="en-US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Synset</a:t>
            </a:r>
            <a:r>
              <a:rPr lang="en-US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('thing.n.08'), </a:t>
            </a:r>
            <a:r>
              <a:rPr lang="en-US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Synset</a:t>
            </a:r>
            <a:r>
              <a:rPr lang="en-US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('relation.n.01'), </a:t>
            </a:r>
            <a:r>
              <a:rPr lang="en-US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Synset</a:t>
            </a:r>
            <a:r>
              <a:rPr lang="en-US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('measure.n.02'), </a:t>
            </a:r>
            <a:r>
              <a:rPr lang="en-US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Synset</a:t>
            </a:r>
            <a:r>
              <a:rPr lang="en-US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('communication.n.02'), </a:t>
            </a:r>
            <a:r>
              <a:rPr lang="en-US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Synset</a:t>
            </a:r>
            <a:r>
              <a:rPr lang="en-US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('set.n.02'), </a:t>
            </a:r>
            <a:r>
              <a:rPr lang="en-US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Synset</a:t>
            </a:r>
            <a:r>
              <a:rPr lang="en-US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('attribute.n.02'), </a:t>
            </a:r>
            <a:r>
              <a:rPr lang="en-US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Synset</a:t>
            </a:r>
            <a:r>
              <a:rPr lang="en-US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('psychological_feature.n.01'), </a:t>
            </a:r>
            <a:r>
              <a:rPr lang="en-US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Synset</a:t>
            </a:r>
            <a:r>
              <a:rPr lang="en-US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('otherworld.n.01'), </a:t>
            </a:r>
            <a:r>
              <a:rPr lang="en-US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Synset</a:t>
            </a:r>
            <a:r>
              <a:rPr lang="en-US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('group.n.01'), </a:t>
            </a:r>
            <a:r>
              <a:rPr lang="en-US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Synset</a:t>
            </a:r>
            <a:r>
              <a:rPr lang="en-US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('thing.n.12'), </a:t>
            </a:r>
            <a:r>
              <a:rPr lang="en-US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Synset</a:t>
            </a:r>
            <a:r>
              <a:rPr lang="en-US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('process.n.06'), </a:t>
            </a:r>
            <a:r>
              <a:rPr lang="en-US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Synset</a:t>
            </a:r>
            <a:r>
              <a:rPr lang="en-US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('causal_agent.n.01'), </a:t>
            </a:r>
            <a:r>
              <a:rPr lang="en-US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Synset</a:t>
            </a:r>
            <a:r>
              <a:rPr lang="en-US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('substance.n.04'), </a:t>
            </a:r>
            <a:r>
              <a:rPr lang="en-US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Synset</a:t>
            </a:r>
            <a:r>
              <a:rPr lang="en-US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('matter.n.03'), </a:t>
            </a:r>
            <a:r>
              <a:rPr lang="en-US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Synset</a:t>
            </a:r>
            <a:r>
              <a:rPr lang="en-US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('object.n.01'), </a:t>
            </a:r>
            <a:r>
              <a:rPr lang="en-US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Synset</a:t>
            </a:r>
            <a:r>
              <a:rPr lang="en-US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('change.n.06'), </a:t>
            </a:r>
            <a:r>
              <a:rPr lang="en-US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Synset</a:t>
            </a:r>
            <a:r>
              <a:rPr lang="en-US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('stinker.n.02'), </a:t>
            </a:r>
            <a:r>
              <a:rPr lang="en-US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Synset</a:t>
            </a:r>
            <a:r>
              <a:rPr lang="en-US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('pacifier.n.02'), </a:t>
            </a:r>
            <a:r>
              <a:rPr lang="en-US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Synset</a:t>
            </a:r>
            <a:r>
              <a:rPr lang="en-US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('whacker.n.01'), </a:t>
            </a:r>
            <a:r>
              <a:rPr lang="en-US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Synset</a:t>
            </a:r>
            <a:r>
              <a:rPr lang="en-US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('security_blanket.n.01'), </a:t>
            </a:r>
            <a:r>
              <a:rPr lang="en-US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Synset</a:t>
            </a:r>
            <a:r>
              <a:rPr lang="en-US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('freshener.n.01'), </a:t>
            </a:r>
            <a:r>
              <a:rPr lang="en-US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Synset</a:t>
            </a:r>
            <a:r>
              <a:rPr lang="en-US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('jimdandy.n.02'), </a:t>
            </a:r>
            <a:r>
              <a:rPr lang="en-US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Synset</a:t>
            </a:r>
            <a:r>
              <a:rPr lang="en-US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('horror.n.02')]</a:t>
            </a:r>
          </a:p>
        </p:txBody>
      </p:sp>
    </p:spTree>
    <p:extLst>
      <p:ext uri="{BB962C8B-B14F-4D97-AF65-F5344CB8AC3E}">
        <p14:creationId xmlns:p14="http://schemas.microsoft.com/office/powerpoint/2010/main" val="7880901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uiExpand="1" build="allAtOnce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6212308-507C-EE85-CF29-84CB40D4BDB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7E9B97-54FD-3EAB-BFC3-0582DF3CD7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Princeton WordNet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5BFB2E13-AF37-21E6-8A92-828D7CC1542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1690688"/>
            <a:ext cx="10515600" cy="3427669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6DEA7CF2-76A6-913D-7D40-8191E935675D}"/>
              </a:ext>
            </a:extLst>
          </p:cNvPr>
          <p:cNvSpPr txBox="1"/>
          <p:nvPr/>
        </p:nvSpPr>
        <p:spPr>
          <a:xfrm>
            <a:off x="632768" y="2764459"/>
            <a:ext cx="10926464" cy="397031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>
              <a:buNone/>
            </a:pPr>
            <a:r>
              <a:rPr lang="en-US" b="1" dirty="0">
                <a:solidFill>
                  <a:srgbClr val="C814C9"/>
                </a:solidFill>
                <a:effectLst/>
                <a:latin typeface="Menlo" panose="020B0609030804020204" pitchFamily="49" charset="0"/>
              </a:rPr>
              <a:t>&gt;&gt;&gt; </a:t>
            </a:r>
            <a:r>
              <a:rPr lang="en-US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list(</a:t>
            </a:r>
            <a:r>
              <a:rPr lang="en-US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wn.synset</a:t>
            </a:r>
            <a:r>
              <a:rPr lang="en-US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('entity.n.01').tree(lambda </a:t>
            </a:r>
            <a:r>
              <a:rPr lang="en-US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x:x.hyponyms</a:t>
            </a:r>
            <a:r>
              <a:rPr lang="en-US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(),depth=2))</a:t>
            </a:r>
          </a:p>
          <a:p>
            <a:pPr>
              <a:buNone/>
            </a:pPr>
            <a:r>
              <a:rPr lang="en-US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[</a:t>
            </a:r>
            <a:r>
              <a:rPr lang="en-US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Synset</a:t>
            </a:r>
            <a:r>
              <a:rPr lang="en-US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('entity.n.01'), [</a:t>
            </a:r>
            <a:r>
              <a:rPr lang="en-US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Synset</a:t>
            </a:r>
            <a:r>
              <a:rPr lang="en-US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('abstraction.n.06'), [</a:t>
            </a:r>
            <a:r>
              <a:rPr lang="en-US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Synset</a:t>
            </a:r>
            <a:r>
              <a:rPr lang="en-US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('relation.n.01')], [</a:t>
            </a:r>
            <a:r>
              <a:rPr lang="en-US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Synset</a:t>
            </a:r>
            <a:r>
              <a:rPr lang="en-US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('measure.n.02')], [</a:t>
            </a:r>
            <a:r>
              <a:rPr lang="en-US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Synset</a:t>
            </a:r>
            <a:r>
              <a:rPr lang="en-US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('communication.n.02')], [</a:t>
            </a:r>
            <a:r>
              <a:rPr lang="en-US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Synset</a:t>
            </a:r>
            <a:r>
              <a:rPr lang="en-US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('set.n.02')], [</a:t>
            </a:r>
            <a:r>
              <a:rPr lang="en-US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Synset</a:t>
            </a:r>
            <a:r>
              <a:rPr lang="en-US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('attribute.n.02')], [</a:t>
            </a:r>
            <a:r>
              <a:rPr lang="en-US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Synset</a:t>
            </a:r>
            <a:r>
              <a:rPr lang="en-US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('psychological_feature.n.01')], [</a:t>
            </a:r>
            <a:r>
              <a:rPr lang="en-US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Synset</a:t>
            </a:r>
            <a:r>
              <a:rPr lang="en-US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('otherworld.n.01')], [</a:t>
            </a:r>
            <a:r>
              <a:rPr lang="en-US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Synset</a:t>
            </a:r>
            <a:r>
              <a:rPr lang="en-US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('group.n.01')]], [</a:t>
            </a:r>
            <a:r>
              <a:rPr lang="en-US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Synset</a:t>
            </a:r>
            <a:r>
              <a:rPr lang="en-US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('physical_entity.n.01'), [</a:t>
            </a:r>
            <a:r>
              <a:rPr lang="en-US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Synset</a:t>
            </a:r>
            <a:r>
              <a:rPr lang="en-US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('thing.n.12')], [</a:t>
            </a:r>
            <a:r>
              <a:rPr lang="en-US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Synset</a:t>
            </a:r>
            <a:r>
              <a:rPr lang="en-US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('process.n.06')], [</a:t>
            </a:r>
            <a:r>
              <a:rPr lang="en-US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Synset</a:t>
            </a:r>
            <a:r>
              <a:rPr lang="en-US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('causal_agent.n.01')], [</a:t>
            </a:r>
            <a:r>
              <a:rPr lang="en-US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Synset</a:t>
            </a:r>
            <a:r>
              <a:rPr lang="en-US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('substance.n.04')], [</a:t>
            </a:r>
            <a:r>
              <a:rPr lang="en-US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Synset</a:t>
            </a:r>
            <a:r>
              <a:rPr lang="en-US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('matter.n.03')], [</a:t>
            </a:r>
            <a:r>
              <a:rPr lang="en-US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Synset</a:t>
            </a:r>
            <a:r>
              <a:rPr lang="en-US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('object.n.01')]], [</a:t>
            </a:r>
            <a:r>
              <a:rPr lang="en-US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Synset</a:t>
            </a:r>
            <a:r>
              <a:rPr lang="en-US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('thing.n.08'), [</a:t>
            </a:r>
            <a:r>
              <a:rPr lang="en-US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Synset</a:t>
            </a:r>
            <a:r>
              <a:rPr lang="en-US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('change.n.06')], [</a:t>
            </a:r>
            <a:r>
              <a:rPr lang="en-US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Synset</a:t>
            </a:r>
            <a:r>
              <a:rPr lang="en-US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('stinker.n.02')], [</a:t>
            </a:r>
            <a:r>
              <a:rPr lang="en-US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Synset</a:t>
            </a:r>
            <a:r>
              <a:rPr lang="en-US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('pacifier.n.02')], [</a:t>
            </a:r>
            <a:r>
              <a:rPr lang="en-US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Synset</a:t>
            </a:r>
            <a:r>
              <a:rPr lang="en-US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('whacker.n.01')], [</a:t>
            </a:r>
            <a:r>
              <a:rPr lang="en-US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Synset</a:t>
            </a:r>
            <a:r>
              <a:rPr lang="en-US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('security_blanket.n.01')], [</a:t>
            </a:r>
            <a:r>
              <a:rPr lang="en-US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Synset</a:t>
            </a:r>
            <a:r>
              <a:rPr lang="en-US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('freshener.n.01')], [</a:t>
            </a:r>
            <a:r>
              <a:rPr lang="en-US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Synset</a:t>
            </a:r>
            <a:r>
              <a:rPr lang="en-US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('jimdandy.n.02')], [</a:t>
            </a:r>
            <a:r>
              <a:rPr lang="en-US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Synset</a:t>
            </a:r>
            <a:r>
              <a:rPr lang="en-US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('horror.n.02')]]]</a:t>
            </a:r>
          </a:p>
        </p:txBody>
      </p:sp>
    </p:spTree>
    <p:extLst>
      <p:ext uri="{BB962C8B-B14F-4D97-AF65-F5344CB8AC3E}">
        <p14:creationId xmlns:p14="http://schemas.microsoft.com/office/powerpoint/2010/main" val="30264577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uiExpand="1" build="p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43099D-096C-63A8-F0A7-4941AD874B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Princeton WordNet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9097218C-A57E-43C8-D48E-94972A9F781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1825327"/>
            <a:ext cx="10072816" cy="2038124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14506D07-7775-5C76-C828-866E7EB8535C}"/>
              </a:ext>
            </a:extLst>
          </p:cNvPr>
          <p:cNvSpPr txBox="1"/>
          <p:nvPr/>
        </p:nvSpPr>
        <p:spPr>
          <a:xfrm>
            <a:off x="838200" y="3776953"/>
            <a:ext cx="11234351" cy="28623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None/>
            </a:pPr>
            <a:r>
              <a:rPr lang="en-US" b="1" dirty="0">
                <a:solidFill>
                  <a:srgbClr val="C814C9"/>
                </a:solidFill>
                <a:effectLst/>
                <a:latin typeface="Menlo" panose="020B0609030804020204" pitchFamily="49" charset="0"/>
              </a:rPr>
              <a:t>&gt;&gt;&gt; </a:t>
            </a:r>
            <a:r>
              <a:rPr lang="en-US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wn.synsets</a:t>
            </a:r>
            <a:r>
              <a:rPr lang="en-US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('furniture')</a:t>
            </a:r>
          </a:p>
          <a:p>
            <a:pPr>
              <a:buNone/>
            </a:pPr>
            <a:r>
              <a:rPr lang="en-US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[</a:t>
            </a:r>
            <a:r>
              <a:rPr lang="en-US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Synset</a:t>
            </a:r>
            <a:r>
              <a:rPr lang="en-US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('furniture.n.01')]</a:t>
            </a:r>
          </a:p>
          <a:p>
            <a:pPr>
              <a:buNone/>
            </a:pPr>
            <a:r>
              <a:rPr lang="en-US" b="1" dirty="0">
                <a:solidFill>
                  <a:srgbClr val="C814C9"/>
                </a:solidFill>
                <a:effectLst/>
                <a:latin typeface="Menlo" panose="020B0609030804020204" pitchFamily="49" charset="0"/>
              </a:rPr>
              <a:t>&gt;&gt;&gt; </a:t>
            </a:r>
            <a:r>
              <a:rPr lang="en-US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wn.synsets</a:t>
            </a:r>
            <a:r>
              <a:rPr lang="en-US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('</a:t>
            </a:r>
            <a:r>
              <a:rPr lang="en-US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bed','n</a:t>
            </a:r>
            <a:r>
              <a:rPr lang="en-US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')</a:t>
            </a:r>
          </a:p>
          <a:p>
            <a:pPr>
              <a:buNone/>
            </a:pPr>
            <a:r>
              <a:rPr lang="en-US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[</a:t>
            </a:r>
            <a:r>
              <a:rPr lang="en-US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Synset</a:t>
            </a:r>
            <a:r>
              <a:rPr lang="en-US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('bed.n.01'), </a:t>
            </a:r>
            <a:r>
              <a:rPr lang="en-US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Synset</a:t>
            </a:r>
            <a:r>
              <a:rPr lang="en-US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('bed.n.02'), </a:t>
            </a:r>
            <a:r>
              <a:rPr lang="en-US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Synset</a:t>
            </a:r>
            <a:r>
              <a:rPr lang="en-US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('bed.n.03'), </a:t>
            </a:r>
            <a:r>
              <a:rPr lang="en-US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Synset</a:t>
            </a:r>
            <a:r>
              <a:rPr lang="en-US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('bed.n.04'), </a:t>
            </a:r>
            <a:r>
              <a:rPr lang="en-US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Synset</a:t>
            </a:r>
            <a:r>
              <a:rPr lang="en-US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('seam.n.03'), </a:t>
            </a:r>
            <a:r>
              <a:rPr lang="en-US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Synset</a:t>
            </a:r>
            <a:r>
              <a:rPr lang="en-US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('layer.n.01'), </a:t>
            </a:r>
            <a:r>
              <a:rPr lang="en-US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Synset</a:t>
            </a:r>
            <a:r>
              <a:rPr lang="en-US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('bed.n.07'), </a:t>
            </a:r>
            <a:r>
              <a:rPr lang="en-US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Synset</a:t>
            </a:r>
            <a:r>
              <a:rPr lang="en-US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('bed.n.08')]</a:t>
            </a:r>
          </a:p>
          <a:p>
            <a:pPr>
              <a:buNone/>
            </a:pPr>
            <a:r>
              <a:rPr lang="en-US" b="1" dirty="0">
                <a:solidFill>
                  <a:srgbClr val="C814C9"/>
                </a:solidFill>
                <a:latin typeface="Menlo" panose="020B0609030804020204" pitchFamily="49" charset="0"/>
              </a:rPr>
              <a:t>&gt;&gt;&gt;</a:t>
            </a:r>
            <a:r>
              <a:rPr lang="en-US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wn.synsets</a:t>
            </a:r>
            <a:r>
              <a:rPr lang="en-US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('furniture')[0].</a:t>
            </a:r>
            <a:r>
              <a:rPr lang="en-US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lowest_common_hypernyms</a:t>
            </a:r>
            <a:r>
              <a:rPr lang="en-US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(</a:t>
            </a:r>
            <a:r>
              <a:rPr lang="en-US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wn.synset</a:t>
            </a:r>
            <a:r>
              <a:rPr lang="en-US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('bed.n.01'))</a:t>
            </a:r>
          </a:p>
          <a:p>
            <a:pPr>
              <a:buNone/>
            </a:pPr>
            <a:r>
              <a:rPr lang="en-US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[</a:t>
            </a:r>
            <a:r>
              <a:rPr lang="en-US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Synset</a:t>
            </a:r>
            <a:r>
              <a:rPr lang="en-US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('furniture.n.01')]</a:t>
            </a:r>
          </a:p>
          <a:p>
            <a:pPr>
              <a:buNone/>
            </a:pPr>
            <a:r>
              <a:rPr lang="en-US" b="1" dirty="0">
                <a:solidFill>
                  <a:srgbClr val="C814C9"/>
                </a:solidFill>
                <a:effectLst/>
                <a:latin typeface="Menlo" panose="020B0609030804020204" pitchFamily="49" charset="0"/>
              </a:rPr>
              <a:t>&gt;&gt;&gt; </a:t>
            </a:r>
            <a:r>
              <a:rPr lang="en-US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wn.synsets</a:t>
            </a:r>
            <a:r>
              <a:rPr lang="en-US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('furniture')[0].</a:t>
            </a:r>
            <a:r>
              <a:rPr lang="en-US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lowest_common_hypernyms</a:t>
            </a:r>
            <a:r>
              <a:rPr lang="en-US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(</a:t>
            </a:r>
            <a:r>
              <a:rPr lang="en-US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wn.synset</a:t>
            </a:r>
            <a:r>
              <a:rPr lang="en-US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('bed.n.02'))</a:t>
            </a:r>
          </a:p>
          <a:p>
            <a:pPr>
              <a:buNone/>
            </a:pPr>
            <a:r>
              <a:rPr lang="en-US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[</a:t>
            </a:r>
            <a:r>
              <a:rPr lang="en-US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Synset</a:t>
            </a:r>
            <a:r>
              <a:rPr lang="en-US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('object.n.01')]</a:t>
            </a:r>
          </a:p>
        </p:txBody>
      </p:sp>
    </p:spTree>
    <p:extLst>
      <p:ext uri="{BB962C8B-B14F-4D97-AF65-F5344CB8AC3E}">
        <p14:creationId xmlns:p14="http://schemas.microsoft.com/office/powerpoint/2010/main" val="30377153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AFEAC76-F606-0A67-38DE-60C0C79C981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DE8123-1169-BCB6-B4FF-F884A165A7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Princeton WordNet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B862B000-C8CD-01E3-15F9-520F9EBD09C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29977" y="1687513"/>
            <a:ext cx="9332046" cy="4351338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77447A1B-FCB7-50BB-E861-9F0A7EF62344}"/>
              </a:ext>
            </a:extLst>
          </p:cNvPr>
          <p:cNvSpPr txBox="1"/>
          <p:nvPr/>
        </p:nvSpPr>
        <p:spPr>
          <a:xfrm>
            <a:off x="739347" y="2118241"/>
            <a:ext cx="11034583" cy="4739759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numCol="1">
            <a:spAutoFit/>
          </a:bodyPr>
          <a:lstStyle/>
          <a:p>
            <a:pPr>
              <a:buNone/>
            </a:pPr>
            <a:r>
              <a:rPr lang="en-US" sz="1400" b="1" dirty="0">
                <a:solidFill>
                  <a:srgbClr val="C814C9"/>
                </a:solidFill>
                <a:effectLst/>
                <a:latin typeface="Menlo" panose="020B0609030804020204" pitchFamily="49" charset="0"/>
              </a:rPr>
              <a:t>&gt;&gt;&gt; </a:t>
            </a:r>
            <a:r>
              <a:rPr lang="en-US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print(</a:t>
            </a:r>
            <a:r>
              <a:rPr lang="en-US" sz="1400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wn.digraph</a:t>
            </a:r>
            <a:r>
              <a:rPr lang="en-US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([</a:t>
            </a:r>
            <a:r>
              <a:rPr lang="en-US" sz="1400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wn.synset</a:t>
            </a:r>
            <a:r>
              <a:rPr lang="en-US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('entity.n.01')],</a:t>
            </a:r>
            <a:r>
              <a:rPr lang="en-US" sz="1400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rel</a:t>
            </a:r>
            <a:r>
              <a:rPr lang="en-US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=lambda </a:t>
            </a:r>
            <a:r>
              <a:rPr lang="en-US" sz="1400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x:x.hyponyms</a:t>
            </a:r>
            <a:r>
              <a:rPr lang="en-US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(),</a:t>
            </a:r>
            <a:r>
              <a:rPr lang="en-US" sz="1400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maxdepth</a:t>
            </a:r>
            <a:r>
              <a:rPr lang="en-US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=2))</a:t>
            </a:r>
          </a:p>
          <a:p>
            <a:pPr>
              <a:buNone/>
            </a:pPr>
            <a:r>
              <a:rPr lang="en-US" sz="11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digraph G {</a:t>
            </a:r>
          </a:p>
          <a:p>
            <a:pPr>
              <a:buNone/>
            </a:pPr>
            <a:r>
              <a:rPr lang="en-US" sz="11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"</a:t>
            </a:r>
            <a:r>
              <a:rPr lang="en-US" sz="1100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Synset</a:t>
            </a:r>
            <a:r>
              <a:rPr lang="en-US" sz="11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('abstraction.n.06')" -&gt; "</a:t>
            </a:r>
            <a:r>
              <a:rPr lang="en-US" sz="1100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Synset</a:t>
            </a:r>
            <a:r>
              <a:rPr lang="en-US" sz="11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('attribute.n.02')";</a:t>
            </a:r>
          </a:p>
          <a:p>
            <a:pPr>
              <a:buNone/>
            </a:pPr>
            <a:r>
              <a:rPr lang="en-US" sz="11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"</a:t>
            </a:r>
            <a:r>
              <a:rPr lang="en-US" sz="1100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Synset</a:t>
            </a:r>
            <a:r>
              <a:rPr lang="en-US" sz="11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('abstraction.n.06')" -&gt; "</a:t>
            </a:r>
            <a:r>
              <a:rPr lang="en-US" sz="1100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Synset</a:t>
            </a:r>
            <a:r>
              <a:rPr lang="en-US" sz="11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('communication.n.02')";</a:t>
            </a:r>
          </a:p>
          <a:p>
            <a:pPr>
              <a:buNone/>
            </a:pPr>
            <a:r>
              <a:rPr lang="en-US" sz="11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"</a:t>
            </a:r>
            <a:r>
              <a:rPr lang="en-US" sz="1100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Synset</a:t>
            </a:r>
            <a:r>
              <a:rPr lang="en-US" sz="11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('abstraction.n.06')" -&gt; "</a:t>
            </a:r>
            <a:r>
              <a:rPr lang="en-US" sz="1100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Synset</a:t>
            </a:r>
            <a:r>
              <a:rPr lang="en-US" sz="11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('group.n.01')";</a:t>
            </a:r>
          </a:p>
          <a:p>
            <a:pPr>
              <a:buNone/>
            </a:pPr>
            <a:r>
              <a:rPr lang="en-US" sz="11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"</a:t>
            </a:r>
            <a:r>
              <a:rPr lang="en-US" sz="1100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Synset</a:t>
            </a:r>
            <a:r>
              <a:rPr lang="en-US" sz="11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('abstraction.n.06')" -&gt; "</a:t>
            </a:r>
            <a:r>
              <a:rPr lang="en-US" sz="1100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Synset</a:t>
            </a:r>
            <a:r>
              <a:rPr lang="en-US" sz="11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('measure.n.02')";</a:t>
            </a:r>
          </a:p>
          <a:p>
            <a:pPr>
              <a:buNone/>
            </a:pPr>
            <a:r>
              <a:rPr lang="en-US" sz="11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"</a:t>
            </a:r>
            <a:r>
              <a:rPr lang="en-US" sz="1100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Synset</a:t>
            </a:r>
            <a:r>
              <a:rPr lang="en-US" sz="11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('abstraction.n.06')" -&gt; "</a:t>
            </a:r>
            <a:r>
              <a:rPr lang="en-US" sz="1100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Synset</a:t>
            </a:r>
            <a:r>
              <a:rPr lang="en-US" sz="11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('otherworld.n.01')";</a:t>
            </a:r>
          </a:p>
          <a:p>
            <a:pPr>
              <a:buNone/>
            </a:pPr>
            <a:r>
              <a:rPr lang="en-US" sz="11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"</a:t>
            </a:r>
            <a:r>
              <a:rPr lang="en-US" sz="1100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Synset</a:t>
            </a:r>
            <a:r>
              <a:rPr lang="en-US" sz="11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('abstraction.n.06')" -&gt; "</a:t>
            </a:r>
            <a:r>
              <a:rPr lang="en-US" sz="1100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Synset</a:t>
            </a:r>
            <a:r>
              <a:rPr lang="en-US" sz="11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('psychological_feature.n.01')";</a:t>
            </a:r>
          </a:p>
          <a:p>
            <a:pPr>
              <a:buNone/>
            </a:pPr>
            <a:r>
              <a:rPr lang="en-US" sz="11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"</a:t>
            </a:r>
            <a:r>
              <a:rPr lang="en-US" sz="1100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Synset</a:t>
            </a:r>
            <a:r>
              <a:rPr lang="en-US" sz="11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('abstraction.n.06')" -&gt; "</a:t>
            </a:r>
            <a:r>
              <a:rPr lang="en-US" sz="1100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Synset</a:t>
            </a:r>
            <a:r>
              <a:rPr lang="en-US" sz="11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('relation.n.01')";</a:t>
            </a:r>
          </a:p>
          <a:p>
            <a:pPr>
              <a:buNone/>
            </a:pPr>
            <a:r>
              <a:rPr lang="en-US" sz="11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"</a:t>
            </a:r>
            <a:r>
              <a:rPr lang="en-US" sz="1100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Synset</a:t>
            </a:r>
            <a:r>
              <a:rPr lang="en-US" sz="11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('abstraction.n.06')" -&gt; "</a:t>
            </a:r>
            <a:r>
              <a:rPr lang="en-US" sz="1100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Synset</a:t>
            </a:r>
            <a:r>
              <a:rPr lang="en-US" sz="11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('set.n.02')";</a:t>
            </a:r>
          </a:p>
          <a:p>
            <a:pPr>
              <a:buNone/>
            </a:pPr>
            <a:r>
              <a:rPr lang="en-US" sz="11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"</a:t>
            </a:r>
            <a:r>
              <a:rPr lang="en-US" sz="1100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Synset</a:t>
            </a:r>
            <a:r>
              <a:rPr lang="en-US" sz="11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('entity.n.01')" -&gt; "</a:t>
            </a:r>
            <a:r>
              <a:rPr lang="en-US" sz="1100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Synset</a:t>
            </a:r>
            <a:r>
              <a:rPr lang="en-US" sz="11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('abstraction.n.06')";</a:t>
            </a:r>
          </a:p>
          <a:p>
            <a:pPr>
              <a:buNone/>
            </a:pPr>
            <a:r>
              <a:rPr lang="en-US" sz="11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"</a:t>
            </a:r>
            <a:r>
              <a:rPr lang="en-US" sz="1100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Synset</a:t>
            </a:r>
            <a:r>
              <a:rPr lang="en-US" sz="11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('entity.n.01')" -&gt; "</a:t>
            </a:r>
            <a:r>
              <a:rPr lang="en-US" sz="1100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Synset</a:t>
            </a:r>
            <a:r>
              <a:rPr lang="en-US" sz="11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('physical_entity.n.01')";</a:t>
            </a:r>
          </a:p>
          <a:p>
            <a:pPr>
              <a:buNone/>
            </a:pPr>
            <a:r>
              <a:rPr lang="en-US" sz="11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"</a:t>
            </a:r>
            <a:r>
              <a:rPr lang="en-US" sz="1100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Synset</a:t>
            </a:r>
            <a:r>
              <a:rPr lang="en-US" sz="11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('entity.n.01')" -&gt; "</a:t>
            </a:r>
            <a:r>
              <a:rPr lang="en-US" sz="1100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Synset</a:t>
            </a:r>
            <a:r>
              <a:rPr lang="en-US" sz="11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('thing.n.08')";</a:t>
            </a:r>
          </a:p>
          <a:p>
            <a:pPr>
              <a:buNone/>
            </a:pPr>
            <a:r>
              <a:rPr lang="en-US" sz="11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"</a:t>
            </a:r>
            <a:r>
              <a:rPr lang="en-US" sz="1100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Synset</a:t>
            </a:r>
            <a:r>
              <a:rPr lang="en-US" sz="11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('physical_entity.n.01')" -&gt; "</a:t>
            </a:r>
            <a:r>
              <a:rPr lang="en-US" sz="1100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Synset</a:t>
            </a:r>
            <a:r>
              <a:rPr lang="en-US" sz="11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('causal_agent.n.01')";</a:t>
            </a:r>
          </a:p>
          <a:p>
            <a:pPr>
              <a:buNone/>
            </a:pPr>
            <a:r>
              <a:rPr lang="en-US" sz="11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"</a:t>
            </a:r>
            <a:r>
              <a:rPr lang="en-US" sz="1100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Synset</a:t>
            </a:r>
            <a:r>
              <a:rPr lang="en-US" sz="11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('physical_entity.n.01')" -&gt; "</a:t>
            </a:r>
            <a:r>
              <a:rPr lang="en-US" sz="1100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Synset</a:t>
            </a:r>
            <a:r>
              <a:rPr lang="en-US" sz="11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('matter.n.03')";</a:t>
            </a:r>
          </a:p>
          <a:p>
            <a:pPr>
              <a:buNone/>
            </a:pPr>
            <a:r>
              <a:rPr lang="en-US" sz="11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"</a:t>
            </a:r>
            <a:r>
              <a:rPr lang="en-US" sz="1100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Synset</a:t>
            </a:r>
            <a:r>
              <a:rPr lang="en-US" sz="11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('physical_entity.n.01')" -&gt; "</a:t>
            </a:r>
            <a:r>
              <a:rPr lang="en-US" sz="1100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Synset</a:t>
            </a:r>
            <a:r>
              <a:rPr lang="en-US" sz="11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('object.n.01')";</a:t>
            </a:r>
          </a:p>
          <a:p>
            <a:pPr>
              <a:buNone/>
            </a:pPr>
            <a:r>
              <a:rPr lang="en-US" sz="11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"</a:t>
            </a:r>
            <a:r>
              <a:rPr lang="en-US" sz="1100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Synset</a:t>
            </a:r>
            <a:r>
              <a:rPr lang="en-US" sz="11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('physical_entity.n.01')" -&gt; "</a:t>
            </a:r>
            <a:r>
              <a:rPr lang="en-US" sz="1100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Synset</a:t>
            </a:r>
            <a:r>
              <a:rPr lang="en-US" sz="11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('process.n.06')";</a:t>
            </a:r>
          </a:p>
          <a:p>
            <a:pPr>
              <a:buNone/>
            </a:pPr>
            <a:r>
              <a:rPr lang="en-US" sz="11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"</a:t>
            </a:r>
            <a:r>
              <a:rPr lang="en-US" sz="1100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Synset</a:t>
            </a:r>
            <a:r>
              <a:rPr lang="en-US" sz="11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('physical_entity.n.01')" -&gt; "</a:t>
            </a:r>
            <a:r>
              <a:rPr lang="en-US" sz="1100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Synset</a:t>
            </a:r>
            <a:r>
              <a:rPr lang="en-US" sz="11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('substance.n.04')";</a:t>
            </a:r>
          </a:p>
          <a:p>
            <a:pPr>
              <a:buNone/>
            </a:pPr>
            <a:r>
              <a:rPr lang="en-US" sz="11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"</a:t>
            </a:r>
            <a:r>
              <a:rPr lang="en-US" sz="1100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Synset</a:t>
            </a:r>
            <a:r>
              <a:rPr lang="en-US" sz="11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('physical_entity.n.01')" -&gt; "</a:t>
            </a:r>
            <a:r>
              <a:rPr lang="en-US" sz="1100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Synset</a:t>
            </a:r>
            <a:r>
              <a:rPr lang="en-US" sz="11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('thing.n.12')";</a:t>
            </a:r>
          </a:p>
          <a:p>
            <a:pPr>
              <a:buNone/>
            </a:pPr>
            <a:r>
              <a:rPr lang="en-US" sz="11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"</a:t>
            </a:r>
            <a:r>
              <a:rPr lang="en-US" sz="1100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Synset</a:t>
            </a:r>
            <a:r>
              <a:rPr lang="en-US" sz="11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('thing.n.08')" -&gt; "</a:t>
            </a:r>
            <a:r>
              <a:rPr lang="en-US" sz="1100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Synset</a:t>
            </a:r>
            <a:r>
              <a:rPr lang="en-US" sz="11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('change.n.06')";</a:t>
            </a:r>
          </a:p>
          <a:p>
            <a:pPr>
              <a:buNone/>
            </a:pPr>
            <a:r>
              <a:rPr lang="en-US" sz="11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"</a:t>
            </a:r>
            <a:r>
              <a:rPr lang="en-US" sz="1100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Synset</a:t>
            </a:r>
            <a:r>
              <a:rPr lang="en-US" sz="11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('thing.n.08')" -&gt; "</a:t>
            </a:r>
            <a:r>
              <a:rPr lang="en-US" sz="1100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Synset</a:t>
            </a:r>
            <a:r>
              <a:rPr lang="en-US" sz="11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('freshener.n.01')";</a:t>
            </a:r>
          </a:p>
          <a:p>
            <a:pPr>
              <a:buNone/>
            </a:pPr>
            <a:r>
              <a:rPr lang="en-US" sz="11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"</a:t>
            </a:r>
            <a:r>
              <a:rPr lang="en-US" sz="1100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Synset</a:t>
            </a:r>
            <a:r>
              <a:rPr lang="en-US" sz="11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('thing.n.08')" -&gt; "</a:t>
            </a:r>
            <a:r>
              <a:rPr lang="en-US" sz="1100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Synset</a:t>
            </a:r>
            <a:r>
              <a:rPr lang="en-US" sz="11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('horror.n.02')";</a:t>
            </a:r>
          </a:p>
          <a:p>
            <a:pPr>
              <a:buNone/>
            </a:pPr>
            <a:r>
              <a:rPr lang="en-US" sz="11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"</a:t>
            </a:r>
            <a:r>
              <a:rPr lang="en-US" sz="1100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Synset</a:t>
            </a:r>
            <a:r>
              <a:rPr lang="en-US" sz="11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('thing.n.08')" -&gt; "</a:t>
            </a:r>
            <a:r>
              <a:rPr lang="en-US" sz="1100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Synset</a:t>
            </a:r>
            <a:r>
              <a:rPr lang="en-US" sz="11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('jimdandy.n.02')";</a:t>
            </a:r>
          </a:p>
          <a:p>
            <a:pPr>
              <a:buNone/>
            </a:pPr>
            <a:r>
              <a:rPr lang="en-US" sz="11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"</a:t>
            </a:r>
            <a:r>
              <a:rPr lang="en-US" sz="1100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Synset</a:t>
            </a:r>
            <a:r>
              <a:rPr lang="en-US" sz="11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('thing.n.08')" -&gt; "</a:t>
            </a:r>
            <a:r>
              <a:rPr lang="en-US" sz="1100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Synset</a:t>
            </a:r>
            <a:r>
              <a:rPr lang="en-US" sz="11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('pacifier.n.02')";</a:t>
            </a:r>
          </a:p>
          <a:p>
            <a:pPr>
              <a:buNone/>
            </a:pPr>
            <a:r>
              <a:rPr lang="en-US" sz="11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"</a:t>
            </a:r>
            <a:r>
              <a:rPr lang="en-US" sz="1100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Synset</a:t>
            </a:r>
            <a:r>
              <a:rPr lang="en-US" sz="11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('thing.n.08')" -&gt; "</a:t>
            </a:r>
            <a:r>
              <a:rPr lang="en-US" sz="1100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Synset</a:t>
            </a:r>
            <a:r>
              <a:rPr lang="en-US" sz="11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('security_blanket.n.01')";</a:t>
            </a:r>
          </a:p>
          <a:p>
            <a:pPr>
              <a:buNone/>
            </a:pPr>
            <a:r>
              <a:rPr lang="en-US" sz="11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"</a:t>
            </a:r>
            <a:r>
              <a:rPr lang="en-US" sz="1100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Synset</a:t>
            </a:r>
            <a:r>
              <a:rPr lang="en-US" sz="11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('thing.n.08')" -&gt; "</a:t>
            </a:r>
            <a:r>
              <a:rPr lang="en-US" sz="1100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Synset</a:t>
            </a:r>
            <a:r>
              <a:rPr lang="en-US" sz="11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('stinker.n.02')";</a:t>
            </a:r>
          </a:p>
          <a:p>
            <a:pPr>
              <a:buNone/>
            </a:pPr>
            <a:r>
              <a:rPr lang="en-US" sz="11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"</a:t>
            </a:r>
            <a:r>
              <a:rPr lang="en-US" sz="1100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Synset</a:t>
            </a:r>
            <a:r>
              <a:rPr lang="en-US" sz="11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('thing.n.08')" -&gt; "</a:t>
            </a:r>
            <a:r>
              <a:rPr lang="en-US" sz="1100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Synset</a:t>
            </a:r>
            <a:r>
              <a:rPr lang="en-US" sz="11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('whacker.n.01')";</a:t>
            </a:r>
            <a:r>
              <a:rPr lang="en-US" sz="1100" dirty="0">
                <a:solidFill>
                  <a:srgbClr val="000000"/>
                </a:solidFill>
                <a:latin typeface="Menlo" panose="020B0609030804020204" pitchFamily="49" charset="0"/>
              </a:rPr>
              <a:t>}</a:t>
            </a:r>
            <a:endParaRPr lang="en-US" sz="1100" dirty="0">
              <a:solidFill>
                <a:srgbClr val="000000"/>
              </a:solidFill>
              <a:effectLst/>
              <a:latin typeface="Menlo" panose="020B060903080402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35823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1" end="2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2" end="2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3" end="2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4" end="2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5" end="2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6" end="2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uiExpand="1" build="p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19F9E390-BE2E-B141-AD1D-639CDF2AE45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2E17E911-875F-4DE5-8699-99D9F1805A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"/>
            <a:ext cx="12192000" cy="685799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CD9FE4EF-C4D8-49A0-B2FF-81D8DB7D8A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4" y="1410082"/>
            <a:ext cx="6858000" cy="4037836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4300840D-0A0B-4512-BACA-B439D5B9C5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5" y="1420219"/>
            <a:ext cx="6857999" cy="403783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46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D2B78728-A580-49A7-84F9-6EF6F583AD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767923" y="3588085"/>
            <a:ext cx="2501979" cy="4037841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38FAA1A1-D861-433F-88FA-1E9D6FD31D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635413">
            <a:off x="-501737" y="969718"/>
            <a:ext cx="3900357" cy="4178958"/>
          </a:xfrm>
          <a:custGeom>
            <a:avLst/>
            <a:gdLst>
              <a:gd name="connsiteX0" fmla="*/ 2432225 w 3900357"/>
              <a:gd name="connsiteY0" fmla="*/ 93939 h 4178958"/>
              <a:gd name="connsiteX1" fmla="*/ 3900357 w 3900357"/>
              <a:gd name="connsiteY1" fmla="*/ 2089479 h 4178958"/>
              <a:gd name="connsiteX2" fmla="*/ 1810878 w 3900357"/>
              <a:gd name="connsiteY2" fmla="*/ 4178958 h 4178958"/>
              <a:gd name="connsiteX3" fmla="*/ 78249 w 3900357"/>
              <a:gd name="connsiteY3" fmla="*/ 3257727 h 4178958"/>
              <a:gd name="connsiteX4" fmla="*/ 0 w 3900357"/>
              <a:gd name="connsiteY4" fmla="*/ 3128923 h 4178958"/>
              <a:gd name="connsiteX5" fmla="*/ 831324 w 3900357"/>
              <a:gd name="connsiteY5" fmla="*/ 244281 h 4178958"/>
              <a:gd name="connsiteX6" fmla="*/ 997559 w 3900357"/>
              <a:gd name="connsiteY6" fmla="*/ 164202 h 4178958"/>
              <a:gd name="connsiteX7" fmla="*/ 1810878 w 3900357"/>
              <a:gd name="connsiteY7" fmla="*/ 0 h 4178958"/>
              <a:gd name="connsiteX8" fmla="*/ 2432225 w 3900357"/>
              <a:gd name="connsiteY8" fmla="*/ 93939 h 417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0357" h="4178958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29000">
                <a:srgbClr val="000000">
                  <a:alpha val="0"/>
                </a:srgbClr>
              </a:gs>
              <a:gs pos="100000">
                <a:schemeClr val="accent1">
                  <a:alpha val="43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8D71EDA1-87BF-4D5D-AB79-F346FD1927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95" y="1410079"/>
            <a:ext cx="6858003" cy="4037835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lumMod val="60000"/>
                  <a:lumOff val="40000"/>
                  <a:alpha val="11000"/>
                </a:scheme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C4D4C75-EAFC-DC1A-3CE4-E17EFA960C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6722" y="586855"/>
            <a:ext cx="3201366" cy="3387497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r"/>
            <a:r>
              <a:rPr lang="en-US" sz="4000">
                <a:solidFill>
                  <a:srgbClr val="FFFFFF"/>
                </a:solidFill>
              </a:rPr>
              <a:t>Princeton WordNet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555A6B1-1AD8-CE70-E5E4-3286590F69A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037824" y="649480"/>
            <a:ext cx="2980814" cy="5546047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0" indent="0">
              <a:spcBef>
                <a:spcPts val="500"/>
              </a:spcBef>
              <a:buNone/>
            </a:pPr>
            <a:r>
              <a:rPr lang="en-US" sz="800" dirty="0"/>
              <a:t>digraph G {</a:t>
            </a:r>
          </a:p>
          <a:p>
            <a:pPr marL="0" indent="0">
              <a:spcBef>
                <a:spcPts val="500"/>
              </a:spcBef>
              <a:buNone/>
            </a:pPr>
            <a:r>
              <a:rPr lang="en-US" sz="800" dirty="0" err="1"/>
              <a:t>rankdir</a:t>
            </a:r>
            <a:r>
              <a:rPr lang="en-US" sz="800" dirty="0"/>
              <a:t>="LR";</a:t>
            </a:r>
          </a:p>
          <a:p>
            <a:pPr marL="0" indent="0">
              <a:spcBef>
                <a:spcPts val="500"/>
              </a:spcBef>
              <a:buNone/>
            </a:pPr>
            <a:r>
              <a:rPr lang="en-US" sz="800" dirty="0"/>
              <a:t>"</a:t>
            </a:r>
            <a:r>
              <a:rPr lang="en-US" sz="800" dirty="0" err="1"/>
              <a:t>Synset</a:t>
            </a:r>
            <a:r>
              <a:rPr lang="en-US" sz="800" dirty="0"/>
              <a:t>('abstraction.n.06')" -&gt; "</a:t>
            </a:r>
            <a:r>
              <a:rPr lang="en-US" sz="800" dirty="0" err="1"/>
              <a:t>Synset</a:t>
            </a:r>
            <a:r>
              <a:rPr lang="en-US" sz="800" dirty="0"/>
              <a:t>('attribute.n.02')";</a:t>
            </a:r>
          </a:p>
          <a:p>
            <a:pPr marL="0" indent="0">
              <a:spcBef>
                <a:spcPts val="500"/>
              </a:spcBef>
              <a:buNone/>
            </a:pPr>
            <a:r>
              <a:rPr lang="en-US" sz="800" dirty="0"/>
              <a:t>"</a:t>
            </a:r>
            <a:r>
              <a:rPr lang="en-US" sz="800" dirty="0" err="1"/>
              <a:t>Synset</a:t>
            </a:r>
            <a:r>
              <a:rPr lang="en-US" sz="800" dirty="0"/>
              <a:t>('abstraction.n.06')" -&gt; "</a:t>
            </a:r>
            <a:r>
              <a:rPr lang="en-US" sz="800" dirty="0" err="1"/>
              <a:t>Synset</a:t>
            </a:r>
            <a:r>
              <a:rPr lang="en-US" sz="800" dirty="0"/>
              <a:t>('communication.n.02')";</a:t>
            </a:r>
          </a:p>
          <a:p>
            <a:pPr marL="0" indent="0">
              <a:spcBef>
                <a:spcPts val="500"/>
              </a:spcBef>
              <a:buNone/>
            </a:pPr>
            <a:r>
              <a:rPr lang="en-US" sz="800" dirty="0"/>
              <a:t>"</a:t>
            </a:r>
            <a:r>
              <a:rPr lang="en-US" sz="800" dirty="0" err="1"/>
              <a:t>Synset</a:t>
            </a:r>
            <a:r>
              <a:rPr lang="en-US" sz="800" dirty="0"/>
              <a:t>('abstraction.n.06')" -&gt; "</a:t>
            </a:r>
            <a:r>
              <a:rPr lang="en-US" sz="800" dirty="0" err="1"/>
              <a:t>Synset</a:t>
            </a:r>
            <a:r>
              <a:rPr lang="en-US" sz="800" dirty="0"/>
              <a:t>('group.n.01')";</a:t>
            </a:r>
          </a:p>
          <a:p>
            <a:pPr marL="0" indent="0">
              <a:spcBef>
                <a:spcPts val="500"/>
              </a:spcBef>
              <a:buNone/>
            </a:pPr>
            <a:r>
              <a:rPr lang="en-US" sz="800" dirty="0"/>
              <a:t>"</a:t>
            </a:r>
            <a:r>
              <a:rPr lang="en-US" sz="800" dirty="0" err="1"/>
              <a:t>Synset</a:t>
            </a:r>
            <a:r>
              <a:rPr lang="en-US" sz="800" dirty="0"/>
              <a:t>('abstraction.n.06')" -&gt; "</a:t>
            </a:r>
            <a:r>
              <a:rPr lang="en-US" sz="800" dirty="0" err="1"/>
              <a:t>Synset</a:t>
            </a:r>
            <a:r>
              <a:rPr lang="en-US" sz="800" dirty="0"/>
              <a:t>('measure.n.02')";</a:t>
            </a:r>
          </a:p>
          <a:p>
            <a:pPr marL="0" indent="0">
              <a:spcBef>
                <a:spcPts val="500"/>
              </a:spcBef>
              <a:buNone/>
            </a:pPr>
            <a:r>
              <a:rPr lang="en-US" sz="800" dirty="0"/>
              <a:t>"</a:t>
            </a:r>
            <a:r>
              <a:rPr lang="en-US" sz="800" dirty="0" err="1"/>
              <a:t>Synset</a:t>
            </a:r>
            <a:r>
              <a:rPr lang="en-US" sz="800" dirty="0"/>
              <a:t>('abstraction.n.06')" -&gt; "</a:t>
            </a:r>
            <a:r>
              <a:rPr lang="en-US" sz="800" dirty="0" err="1"/>
              <a:t>Synset</a:t>
            </a:r>
            <a:r>
              <a:rPr lang="en-US" sz="800" dirty="0"/>
              <a:t>('otherworld.n.01')";</a:t>
            </a:r>
          </a:p>
          <a:p>
            <a:pPr marL="0" indent="0">
              <a:spcBef>
                <a:spcPts val="500"/>
              </a:spcBef>
              <a:buNone/>
            </a:pPr>
            <a:r>
              <a:rPr lang="en-US" sz="800" dirty="0"/>
              <a:t>"</a:t>
            </a:r>
            <a:r>
              <a:rPr lang="en-US" sz="800" dirty="0" err="1"/>
              <a:t>Synset</a:t>
            </a:r>
            <a:r>
              <a:rPr lang="en-US" sz="800" dirty="0"/>
              <a:t>('abstraction.n.06')" -&gt; "</a:t>
            </a:r>
            <a:r>
              <a:rPr lang="en-US" sz="800" dirty="0" err="1"/>
              <a:t>Synset</a:t>
            </a:r>
            <a:r>
              <a:rPr lang="en-US" sz="800" dirty="0"/>
              <a:t>('psychological_feature.n.01')";</a:t>
            </a:r>
          </a:p>
          <a:p>
            <a:pPr marL="0" indent="0">
              <a:spcBef>
                <a:spcPts val="500"/>
              </a:spcBef>
              <a:buNone/>
            </a:pPr>
            <a:r>
              <a:rPr lang="en-US" sz="800" dirty="0"/>
              <a:t>"</a:t>
            </a:r>
            <a:r>
              <a:rPr lang="en-US" sz="800" dirty="0" err="1"/>
              <a:t>Synset</a:t>
            </a:r>
            <a:r>
              <a:rPr lang="en-US" sz="800" dirty="0"/>
              <a:t>('abstraction.n.06')" -&gt; "</a:t>
            </a:r>
            <a:r>
              <a:rPr lang="en-US" sz="800" dirty="0" err="1"/>
              <a:t>Synset</a:t>
            </a:r>
            <a:r>
              <a:rPr lang="en-US" sz="800" dirty="0"/>
              <a:t>('relation.n.01')";</a:t>
            </a:r>
          </a:p>
          <a:p>
            <a:pPr marL="0" indent="0">
              <a:spcBef>
                <a:spcPts val="500"/>
              </a:spcBef>
              <a:buNone/>
            </a:pPr>
            <a:r>
              <a:rPr lang="en-US" sz="800" dirty="0"/>
              <a:t>"</a:t>
            </a:r>
            <a:r>
              <a:rPr lang="en-US" sz="800" dirty="0" err="1"/>
              <a:t>Synset</a:t>
            </a:r>
            <a:r>
              <a:rPr lang="en-US" sz="800" dirty="0"/>
              <a:t>('abstraction.n.06')" -&gt; "</a:t>
            </a:r>
            <a:r>
              <a:rPr lang="en-US" sz="800" dirty="0" err="1"/>
              <a:t>Synset</a:t>
            </a:r>
            <a:r>
              <a:rPr lang="en-US" sz="800" dirty="0"/>
              <a:t>('set.n.02')";</a:t>
            </a:r>
          </a:p>
          <a:p>
            <a:pPr marL="0" indent="0">
              <a:spcBef>
                <a:spcPts val="500"/>
              </a:spcBef>
              <a:buNone/>
            </a:pPr>
            <a:r>
              <a:rPr lang="en-US" sz="800" dirty="0"/>
              <a:t>"</a:t>
            </a:r>
            <a:r>
              <a:rPr lang="en-US" sz="800" dirty="0" err="1"/>
              <a:t>Synset</a:t>
            </a:r>
            <a:r>
              <a:rPr lang="en-US" sz="800" dirty="0"/>
              <a:t>('entity.n.01')" -&gt; "</a:t>
            </a:r>
            <a:r>
              <a:rPr lang="en-US" sz="800" dirty="0" err="1"/>
              <a:t>Synset</a:t>
            </a:r>
            <a:r>
              <a:rPr lang="en-US" sz="800" dirty="0"/>
              <a:t>('abstraction.n.06')";</a:t>
            </a:r>
          </a:p>
          <a:p>
            <a:pPr marL="0" indent="0">
              <a:spcBef>
                <a:spcPts val="500"/>
              </a:spcBef>
              <a:buNone/>
            </a:pPr>
            <a:r>
              <a:rPr lang="en-US" sz="800" dirty="0"/>
              <a:t>"</a:t>
            </a:r>
            <a:r>
              <a:rPr lang="en-US" sz="800" dirty="0" err="1"/>
              <a:t>Synset</a:t>
            </a:r>
            <a:r>
              <a:rPr lang="en-US" sz="800" dirty="0"/>
              <a:t>('entity.n.01')" -&gt; "</a:t>
            </a:r>
            <a:r>
              <a:rPr lang="en-US" sz="800" dirty="0" err="1"/>
              <a:t>Synset</a:t>
            </a:r>
            <a:r>
              <a:rPr lang="en-US" sz="800" dirty="0"/>
              <a:t>('physical_entity.n.01')";</a:t>
            </a:r>
          </a:p>
          <a:p>
            <a:pPr marL="0" indent="0">
              <a:spcBef>
                <a:spcPts val="500"/>
              </a:spcBef>
              <a:buNone/>
            </a:pPr>
            <a:r>
              <a:rPr lang="en-US" sz="800" dirty="0"/>
              <a:t>"</a:t>
            </a:r>
            <a:r>
              <a:rPr lang="en-US" sz="800" dirty="0" err="1"/>
              <a:t>Synset</a:t>
            </a:r>
            <a:r>
              <a:rPr lang="en-US" sz="800" dirty="0"/>
              <a:t>('entity.n.01')" -&gt; "</a:t>
            </a:r>
            <a:r>
              <a:rPr lang="en-US" sz="800" dirty="0" err="1"/>
              <a:t>Synset</a:t>
            </a:r>
            <a:r>
              <a:rPr lang="en-US" sz="800" dirty="0"/>
              <a:t>('thing.n.08')";</a:t>
            </a:r>
          </a:p>
          <a:p>
            <a:pPr marL="0" indent="0">
              <a:spcBef>
                <a:spcPts val="500"/>
              </a:spcBef>
              <a:buNone/>
            </a:pPr>
            <a:r>
              <a:rPr lang="en-US" sz="800" dirty="0"/>
              <a:t>"</a:t>
            </a:r>
            <a:r>
              <a:rPr lang="en-US" sz="800" dirty="0" err="1"/>
              <a:t>Synset</a:t>
            </a:r>
            <a:r>
              <a:rPr lang="en-US" sz="800" dirty="0"/>
              <a:t>('physical_entity.n.01')" -&gt; "</a:t>
            </a:r>
            <a:r>
              <a:rPr lang="en-US" sz="800" dirty="0" err="1"/>
              <a:t>Synset</a:t>
            </a:r>
            <a:r>
              <a:rPr lang="en-US" sz="800" dirty="0"/>
              <a:t>('causal_agent.n.01')";</a:t>
            </a:r>
          </a:p>
          <a:p>
            <a:pPr marL="0" indent="0">
              <a:spcBef>
                <a:spcPts val="500"/>
              </a:spcBef>
              <a:buNone/>
            </a:pPr>
            <a:r>
              <a:rPr lang="en-US" sz="800" dirty="0"/>
              <a:t>"</a:t>
            </a:r>
            <a:r>
              <a:rPr lang="en-US" sz="800" dirty="0" err="1"/>
              <a:t>Synset</a:t>
            </a:r>
            <a:r>
              <a:rPr lang="en-US" sz="800" dirty="0"/>
              <a:t>('physical_entity.n.01')" -&gt; "</a:t>
            </a:r>
            <a:r>
              <a:rPr lang="en-US" sz="800" dirty="0" err="1"/>
              <a:t>Synset</a:t>
            </a:r>
            <a:r>
              <a:rPr lang="en-US" sz="800" dirty="0"/>
              <a:t>('matter.n.03')";</a:t>
            </a:r>
          </a:p>
          <a:p>
            <a:pPr marL="0" indent="0">
              <a:spcBef>
                <a:spcPts val="500"/>
              </a:spcBef>
              <a:buNone/>
            </a:pPr>
            <a:r>
              <a:rPr lang="en-US" sz="800" dirty="0"/>
              <a:t>"</a:t>
            </a:r>
            <a:r>
              <a:rPr lang="en-US" sz="800" dirty="0" err="1"/>
              <a:t>Synset</a:t>
            </a:r>
            <a:r>
              <a:rPr lang="en-US" sz="800" dirty="0"/>
              <a:t>('physical_entity.n.01')" -&gt; "</a:t>
            </a:r>
            <a:r>
              <a:rPr lang="en-US" sz="800" dirty="0" err="1"/>
              <a:t>Synset</a:t>
            </a:r>
            <a:r>
              <a:rPr lang="en-US" sz="800" dirty="0"/>
              <a:t>('object.n.01')";</a:t>
            </a:r>
          </a:p>
          <a:p>
            <a:pPr marL="0" indent="0">
              <a:spcBef>
                <a:spcPts val="500"/>
              </a:spcBef>
              <a:buNone/>
            </a:pPr>
            <a:r>
              <a:rPr lang="en-US" sz="800" dirty="0"/>
              <a:t>"</a:t>
            </a:r>
            <a:r>
              <a:rPr lang="en-US" sz="800" dirty="0" err="1"/>
              <a:t>Synset</a:t>
            </a:r>
            <a:r>
              <a:rPr lang="en-US" sz="800" dirty="0"/>
              <a:t>('physical_entity.n.01')" -&gt; "</a:t>
            </a:r>
            <a:r>
              <a:rPr lang="en-US" sz="800" dirty="0" err="1"/>
              <a:t>Synset</a:t>
            </a:r>
            <a:r>
              <a:rPr lang="en-US" sz="800" dirty="0"/>
              <a:t>('process.n.06')";</a:t>
            </a:r>
          </a:p>
          <a:p>
            <a:pPr marL="0" indent="0">
              <a:spcBef>
                <a:spcPts val="500"/>
              </a:spcBef>
              <a:buNone/>
            </a:pPr>
            <a:r>
              <a:rPr lang="en-US" sz="800" dirty="0"/>
              <a:t>"</a:t>
            </a:r>
            <a:r>
              <a:rPr lang="en-US" sz="800" dirty="0" err="1"/>
              <a:t>Synset</a:t>
            </a:r>
            <a:r>
              <a:rPr lang="en-US" sz="800" dirty="0"/>
              <a:t>('physical_entity.n.01')" -&gt; "</a:t>
            </a:r>
            <a:r>
              <a:rPr lang="en-US" sz="800" dirty="0" err="1"/>
              <a:t>Synset</a:t>
            </a:r>
            <a:r>
              <a:rPr lang="en-US" sz="800" dirty="0"/>
              <a:t>('substance.n.04')";</a:t>
            </a:r>
          </a:p>
          <a:p>
            <a:pPr marL="0" indent="0">
              <a:spcBef>
                <a:spcPts val="500"/>
              </a:spcBef>
              <a:buNone/>
            </a:pPr>
            <a:r>
              <a:rPr lang="en-US" sz="800" dirty="0"/>
              <a:t>"</a:t>
            </a:r>
            <a:r>
              <a:rPr lang="en-US" sz="800" dirty="0" err="1"/>
              <a:t>Synset</a:t>
            </a:r>
            <a:r>
              <a:rPr lang="en-US" sz="800" dirty="0"/>
              <a:t>('physical_entity.n.01')" -&gt; "</a:t>
            </a:r>
            <a:r>
              <a:rPr lang="en-US" sz="800" dirty="0" err="1"/>
              <a:t>Synset</a:t>
            </a:r>
            <a:r>
              <a:rPr lang="en-US" sz="800" dirty="0"/>
              <a:t>('thing.n.12')";</a:t>
            </a:r>
          </a:p>
          <a:p>
            <a:pPr marL="0" indent="0">
              <a:spcBef>
                <a:spcPts val="500"/>
              </a:spcBef>
              <a:buNone/>
            </a:pPr>
            <a:r>
              <a:rPr lang="en-US" sz="800" dirty="0"/>
              <a:t>"</a:t>
            </a:r>
            <a:r>
              <a:rPr lang="en-US" sz="800" dirty="0" err="1"/>
              <a:t>Synset</a:t>
            </a:r>
            <a:r>
              <a:rPr lang="en-US" sz="800" dirty="0"/>
              <a:t>('thing.n.08')" -&gt; "</a:t>
            </a:r>
            <a:r>
              <a:rPr lang="en-US" sz="800" dirty="0" err="1"/>
              <a:t>Synset</a:t>
            </a:r>
            <a:r>
              <a:rPr lang="en-US" sz="800" dirty="0"/>
              <a:t>('change.n.06')";</a:t>
            </a:r>
          </a:p>
          <a:p>
            <a:pPr marL="0" indent="0">
              <a:spcBef>
                <a:spcPts val="500"/>
              </a:spcBef>
              <a:buNone/>
            </a:pPr>
            <a:r>
              <a:rPr lang="en-US" sz="800" dirty="0"/>
              <a:t>"</a:t>
            </a:r>
            <a:r>
              <a:rPr lang="en-US" sz="800" dirty="0" err="1"/>
              <a:t>Synset</a:t>
            </a:r>
            <a:r>
              <a:rPr lang="en-US" sz="800" dirty="0"/>
              <a:t>('thing.n.08')" -&gt; "</a:t>
            </a:r>
            <a:r>
              <a:rPr lang="en-US" sz="800" dirty="0" err="1"/>
              <a:t>Synset</a:t>
            </a:r>
            <a:r>
              <a:rPr lang="en-US" sz="800" dirty="0"/>
              <a:t>('freshener.n.01')";</a:t>
            </a:r>
          </a:p>
          <a:p>
            <a:pPr marL="0" indent="0">
              <a:spcBef>
                <a:spcPts val="500"/>
              </a:spcBef>
              <a:buNone/>
            </a:pPr>
            <a:r>
              <a:rPr lang="en-US" sz="800" dirty="0"/>
              <a:t>"</a:t>
            </a:r>
            <a:r>
              <a:rPr lang="en-US" sz="800" dirty="0" err="1"/>
              <a:t>Synset</a:t>
            </a:r>
            <a:r>
              <a:rPr lang="en-US" sz="800" dirty="0"/>
              <a:t>('thing.n.08')" -&gt; "</a:t>
            </a:r>
            <a:r>
              <a:rPr lang="en-US" sz="800" dirty="0" err="1"/>
              <a:t>Synset</a:t>
            </a:r>
            <a:r>
              <a:rPr lang="en-US" sz="800" dirty="0"/>
              <a:t>('horror.n.02')";</a:t>
            </a:r>
          </a:p>
          <a:p>
            <a:pPr marL="0" indent="0">
              <a:spcBef>
                <a:spcPts val="500"/>
              </a:spcBef>
              <a:buNone/>
            </a:pPr>
            <a:r>
              <a:rPr lang="en-US" sz="800" dirty="0"/>
              <a:t>"</a:t>
            </a:r>
            <a:r>
              <a:rPr lang="en-US" sz="800" dirty="0" err="1"/>
              <a:t>Synset</a:t>
            </a:r>
            <a:r>
              <a:rPr lang="en-US" sz="800" dirty="0"/>
              <a:t>('thing.n.08')" -&gt; "</a:t>
            </a:r>
            <a:r>
              <a:rPr lang="en-US" sz="800" dirty="0" err="1"/>
              <a:t>Synset</a:t>
            </a:r>
            <a:r>
              <a:rPr lang="en-US" sz="800" dirty="0"/>
              <a:t>('jimdandy.n.02')";</a:t>
            </a:r>
          </a:p>
          <a:p>
            <a:pPr marL="0" indent="0">
              <a:spcBef>
                <a:spcPts val="500"/>
              </a:spcBef>
              <a:buNone/>
            </a:pPr>
            <a:r>
              <a:rPr lang="en-US" sz="800" dirty="0"/>
              <a:t>"</a:t>
            </a:r>
            <a:r>
              <a:rPr lang="en-US" sz="800" dirty="0" err="1"/>
              <a:t>Synset</a:t>
            </a:r>
            <a:r>
              <a:rPr lang="en-US" sz="800" dirty="0"/>
              <a:t>('thing.n.08')" -&gt; "</a:t>
            </a:r>
            <a:r>
              <a:rPr lang="en-US" sz="800" dirty="0" err="1"/>
              <a:t>Synset</a:t>
            </a:r>
            <a:r>
              <a:rPr lang="en-US" sz="800" dirty="0"/>
              <a:t>('pacifier.n.02')";</a:t>
            </a:r>
          </a:p>
          <a:p>
            <a:pPr marL="0" indent="0">
              <a:spcBef>
                <a:spcPts val="500"/>
              </a:spcBef>
              <a:buNone/>
            </a:pPr>
            <a:r>
              <a:rPr lang="en-US" sz="800" dirty="0"/>
              <a:t>"</a:t>
            </a:r>
            <a:r>
              <a:rPr lang="en-US" sz="800" dirty="0" err="1"/>
              <a:t>Synset</a:t>
            </a:r>
            <a:r>
              <a:rPr lang="en-US" sz="800" dirty="0"/>
              <a:t>('thing.n.08')" -&gt; "</a:t>
            </a:r>
            <a:r>
              <a:rPr lang="en-US" sz="800" dirty="0" err="1"/>
              <a:t>Synset</a:t>
            </a:r>
            <a:r>
              <a:rPr lang="en-US" sz="800" dirty="0"/>
              <a:t>('security_blanket.n.01')";</a:t>
            </a:r>
          </a:p>
          <a:p>
            <a:pPr marL="0" indent="0">
              <a:spcBef>
                <a:spcPts val="500"/>
              </a:spcBef>
              <a:buNone/>
            </a:pPr>
            <a:r>
              <a:rPr lang="en-US" sz="800" dirty="0"/>
              <a:t>"</a:t>
            </a:r>
            <a:r>
              <a:rPr lang="en-US" sz="800" dirty="0" err="1"/>
              <a:t>Synset</a:t>
            </a:r>
            <a:r>
              <a:rPr lang="en-US" sz="800" dirty="0"/>
              <a:t>('thing.n.08')" -&gt; "</a:t>
            </a:r>
            <a:r>
              <a:rPr lang="en-US" sz="800" dirty="0" err="1"/>
              <a:t>Synset</a:t>
            </a:r>
            <a:r>
              <a:rPr lang="en-US" sz="800" dirty="0"/>
              <a:t>('stinker.n.02')";</a:t>
            </a:r>
          </a:p>
          <a:p>
            <a:pPr marL="0" indent="0">
              <a:spcBef>
                <a:spcPts val="500"/>
              </a:spcBef>
              <a:buNone/>
            </a:pPr>
            <a:r>
              <a:rPr lang="en-US" sz="800" dirty="0"/>
              <a:t>"</a:t>
            </a:r>
            <a:r>
              <a:rPr lang="en-US" sz="800" dirty="0" err="1"/>
              <a:t>Synset</a:t>
            </a:r>
            <a:r>
              <a:rPr lang="en-US" sz="800" dirty="0"/>
              <a:t>('thing.n.08')" -&gt; "</a:t>
            </a:r>
            <a:r>
              <a:rPr lang="en-US" sz="800" dirty="0" err="1"/>
              <a:t>Synset</a:t>
            </a:r>
            <a:r>
              <a:rPr lang="en-US" sz="800" dirty="0"/>
              <a:t>('whacker.n.01')";</a:t>
            </a:r>
          </a:p>
          <a:p>
            <a:pPr marL="0" indent="0">
              <a:spcBef>
                <a:spcPts val="500"/>
              </a:spcBef>
              <a:buNone/>
            </a:pPr>
            <a:r>
              <a:rPr lang="en-US" sz="800" dirty="0"/>
              <a:t>}</a:t>
            </a: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86AB4D8E-648F-B7A4-5995-AE98B4EF9234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rcRect l="3985"/>
          <a:stretch>
            <a:fillRect/>
          </a:stretch>
        </p:blipFill>
        <p:spPr>
          <a:xfrm>
            <a:off x="7705912" y="10"/>
            <a:ext cx="4486088" cy="685799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ED598426-9DBC-CD70-EDD0-90F6B74DB5FD}"/>
              </a:ext>
            </a:extLst>
          </p:cNvPr>
          <p:cNvSpPr txBox="1"/>
          <p:nvPr/>
        </p:nvSpPr>
        <p:spPr>
          <a:xfrm>
            <a:off x="4276175" y="293141"/>
            <a:ext cx="532502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None/>
            </a:pPr>
            <a:r>
              <a:rPr lang="en-US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dot -</a:t>
            </a:r>
            <a:r>
              <a:rPr lang="en-US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Tpng</a:t>
            </a:r>
            <a:r>
              <a:rPr lang="en-US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digraph.dot</a:t>
            </a:r>
            <a:r>
              <a:rPr lang="en-US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 &gt; </a:t>
            </a:r>
            <a:r>
              <a:rPr lang="en-US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digraph.png</a:t>
            </a:r>
            <a:endParaRPr lang="en-US" dirty="0">
              <a:solidFill>
                <a:srgbClr val="000000"/>
              </a:solidFill>
              <a:effectLst/>
              <a:latin typeface="Menlo" panose="020B060903080402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7795930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D93384-B144-1D6A-CB20-C54998F899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Online Parser </a:t>
            </a:r>
            <a:r>
              <a:rPr lang="en-US" dirty="0"/>
              <a:t>Access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07A9E9B8-F016-7B71-F0AB-70A485E5519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Berkeley Neural Parser</a:t>
            </a:r>
          </a:p>
        </p:txBody>
      </p:sp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46AA6C03-BA5E-B59A-C0B9-EBFED0766A09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839788" y="2630027"/>
            <a:ext cx="5157787" cy="2832986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AF5F5413-0034-A1AC-DD01-48D6686EEC9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096000" y="409364"/>
            <a:ext cx="5183188" cy="823912"/>
          </a:xfrm>
        </p:spPr>
        <p:txBody>
          <a:bodyPr/>
          <a:lstStyle/>
          <a:p>
            <a:r>
              <a:rPr lang="en-US" dirty="0" err="1"/>
              <a:t>CoreNLP</a:t>
            </a:r>
            <a:endParaRPr lang="en-US" dirty="0"/>
          </a:p>
        </p:txBody>
      </p:sp>
      <p:pic>
        <p:nvPicPr>
          <p:cNvPr id="14" name="Content Placeholder 13">
            <a:extLst>
              <a:ext uri="{FF2B5EF4-FFF2-40B4-BE49-F238E27FC236}">
                <a16:creationId xmlns:a16="http://schemas.microsoft.com/office/drawing/2014/main" id="{8C966F2A-FBE8-0237-3B6A-CFE4E21AD72E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>
          <a:blip r:embed="rId3"/>
          <a:stretch>
            <a:fillRect/>
          </a:stretch>
        </p:blipFill>
        <p:spPr>
          <a:xfrm>
            <a:off x="6194427" y="1363958"/>
            <a:ext cx="5183188" cy="2532137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8E3E9C2F-C273-C4D7-4F35-E023D9795AD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94427" y="4484691"/>
            <a:ext cx="5166187" cy="2154647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7" name="Text Placeholder 10">
            <a:extLst>
              <a:ext uri="{FF2B5EF4-FFF2-40B4-BE49-F238E27FC236}">
                <a16:creationId xmlns:a16="http://schemas.microsoft.com/office/drawing/2014/main" id="{E6ED5A68-8E17-14F0-92D3-BEA29B2473E3}"/>
              </a:ext>
            </a:extLst>
          </p:cNvPr>
          <p:cNvSpPr txBox="1">
            <a:spLocks/>
          </p:cNvSpPr>
          <p:nvPr/>
        </p:nvSpPr>
        <p:spPr>
          <a:xfrm>
            <a:off x="6194427" y="3614821"/>
            <a:ext cx="5183188" cy="82391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Stanford Parser</a:t>
            </a:r>
          </a:p>
        </p:txBody>
      </p:sp>
    </p:spTree>
    <p:extLst>
      <p:ext uri="{BB962C8B-B14F-4D97-AF65-F5344CB8AC3E}">
        <p14:creationId xmlns:p14="http://schemas.microsoft.com/office/powerpoint/2010/main" val="356221849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7405C8E-B858-CB86-1B43-64B43D7EFA9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98D61E-D942-B365-8F2B-2693498AB6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Princeton WordNet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FF365CA-46A7-4704-78EF-684382BB523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28040"/>
          </a:xfrm>
        </p:spPr>
        <p:txBody>
          <a:bodyPr>
            <a:normAutofit/>
          </a:bodyPr>
          <a:lstStyle/>
          <a:p>
            <a:r>
              <a:rPr lang="en-US" sz="3200" dirty="0">
                <a:solidFill>
                  <a:schemeClr val="accent1"/>
                </a:solidFill>
              </a:rPr>
              <a:t>All noun hierarchies ultimately go up the root node {entity}. </a:t>
            </a:r>
          </a:p>
          <a:p>
            <a:endParaRPr lang="en-US" b="1" dirty="0"/>
          </a:p>
          <a:p>
            <a:endParaRPr lang="en-US" b="1" dirty="0"/>
          </a:p>
          <a:p>
            <a:r>
              <a:rPr lang="en-US" b="1" dirty="0"/>
              <a:t>Exercise 1</a:t>
            </a:r>
            <a:r>
              <a:rPr lang="en-US" dirty="0"/>
              <a:t>: find all the lowest common hypernyms between senses of </a:t>
            </a:r>
            <a:r>
              <a:rPr lang="en-US" i="1" dirty="0"/>
              <a:t>furniture</a:t>
            </a:r>
            <a:r>
              <a:rPr lang="en-US" dirty="0"/>
              <a:t> and </a:t>
            </a:r>
            <a:r>
              <a:rPr lang="en-US" i="1" dirty="0"/>
              <a:t>bed</a:t>
            </a:r>
          </a:p>
          <a:p>
            <a:r>
              <a:rPr lang="en-US" b="1" dirty="0"/>
              <a:t>Exercise 2</a:t>
            </a:r>
            <a:r>
              <a:rPr lang="en-US" dirty="0"/>
              <a:t>: find all the lowest common hypernyms between senses of </a:t>
            </a:r>
            <a:r>
              <a:rPr lang="en-US" i="1" dirty="0"/>
              <a:t>furniture</a:t>
            </a:r>
            <a:r>
              <a:rPr lang="en-US" dirty="0"/>
              <a:t> and </a:t>
            </a:r>
            <a:r>
              <a:rPr lang="en-US" i="1" dirty="0"/>
              <a:t>bunkbed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4788BE5-4F80-8C7E-575A-A758066B627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67509" y="2451100"/>
            <a:ext cx="5194300" cy="977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116563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" name="Rectangle 16">
            <a:extLst>
              <a:ext uri="{FF2B5EF4-FFF2-40B4-BE49-F238E27FC236}">
                <a16:creationId xmlns:a16="http://schemas.microsoft.com/office/drawing/2014/main" id="{A8384FB5-9ADC-4DDC-881B-597D56F5B1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91E5A9A7-95C6-4F4F-B00E-C82E07FE62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7539" y="1417538"/>
            <a:ext cx="6875818" cy="4040744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18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D07DD2DE-F619-49DD-B5E7-03A290FF4E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-158495" y="2660473"/>
            <a:ext cx="4355594" cy="4038603"/>
          </a:xfrm>
          <a:prstGeom prst="rect">
            <a:avLst/>
          </a:prstGeom>
          <a:gradFill>
            <a:gsLst>
              <a:gs pos="0">
                <a:schemeClr val="accent1">
                  <a:alpha val="50000"/>
                </a:schemeClr>
              </a:gs>
              <a:gs pos="100000">
                <a:schemeClr val="accent1">
                  <a:lumMod val="50000"/>
                  <a:alpha val="0"/>
                </a:schemeClr>
              </a:gs>
            </a:gsLst>
            <a:lin ang="11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85149191-5F60-4A28-AAFF-039F96B0F3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-1180882" y="1638085"/>
            <a:ext cx="6857572" cy="3581401"/>
          </a:xfrm>
          <a:prstGeom prst="rect">
            <a:avLst/>
          </a:prstGeom>
          <a:gradFill>
            <a:gsLst>
              <a:gs pos="0">
                <a:srgbClr val="000000">
                  <a:alpha val="59000"/>
                </a:srgbClr>
              </a:gs>
              <a:gs pos="69000">
                <a:schemeClr val="accent1">
                  <a:alpha val="0"/>
                </a:scheme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5" name="Freeform: Shape 24">
            <a:extLst>
              <a:ext uri="{FF2B5EF4-FFF2-40B4-BE49-F238E27FC236}">
                <a16:creationId xmlns:a16="http://schemas.microsoft.com/office/drawing/2014/main" id="{F8260ED5-17F7-4158-B241-D51DD4CF1B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6097846">
            <a:off x="-747355" y="1201312"/>
            <a:ext cx="4808302" cy="4088666"/>
          </a:xfrm>
          <a:custGeom>
            <a:avLst/>
            <a:gdLst>
              <a:gd name="connsiteX0" fmla="*/ 48844 w 4808302"/>
              <a:gd name="connsiteY0" fmla="*/ 2888671 h 4088666"/>
              <a:gd name="connsiteX1" fmla="*/ 0 w 4808302"/>
              <a:gd name="connsiteY1" fmla="*/ 2404151 h 4088666"/>
              <a:gd name="connsiteX2" fmla="*/ 2404151 w 4808302"/>
              <a:gd name="connsiteY2" fmla="*/ 0 h 4088666"/>
              <a:gd name="connsiteX3" fmla="*/ 4808302 w 4808302"/>
              <a:gd name="connsiteY3" fmla="*/ 2404151 h 4088666"/>
              <a:gd name="connsiteX4" fmla="*/ 4700216 w 4808302"/>
              <a:gd name="connsiteY4" fmla="*/ 3119072 h 4088666"/>
              <a:gd name="connsiteX5" fmla="*/ 4643143 w 4808302"/>
              <a:gd name="connsiteY5" fmla="*/ 3275009 h 4088666"/>
              <a:gd name="connsiteX6" fmla="*/ 690093 w 4808302"/>
              <a:gd name="connsiteY6" fmla="*/ 4088666 h 4088666"/>
              <a:gd name="connsiteX7" fmla="*/ 548991 w 4808302"/>
              <a:gd name="connsiteY7" fmla="*/ 3933414 h 4088666"/>
              <a:gd name="connsiteX8" fmla="*/ 48844 w 4808302"/>
              <a:gd name="connsiteY8" fmla="*/ 2888671 h 40886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808302" h="4088666">
                <a:moveTo>
                  <a:pt x="48844" y="2888671"/>
                </a:moveTo>
                <a:cubicBezTo>
                  <a:pt x="16818" y="2732167"/>
                  <a:pt x="0" y="2570123"/>
                  <a:pt x="0" y="2404151"/>
                </a:cubicBezTo>
                <a:cubicBezTo>
                  <a:pt x="0" y="1076375"/>
                  <a:pt x="1076375" y="0"/>
                  <a:pt x="2404151" y="0"/>
                </a:cubicBezTo>
                <a:cubicBezTo>
                  <a:pt x="3731927" y="0"/>
                  <a:pt x="4808302" y="1076375"/>
                  <a:pt x="4808302" y="2404151"/>
                </a:cubicBezTo>
                <a:cubicBezTo>
                  <a:pt x="4808302" y="2653109"/>
                  <a:pt x="4770461" y="2893229"/>
                  <a:pt x="4700216" y="3119072"/>
                </a:cubicBezTo>
                <a:lnTo>
                  <a:pt x="4643143" y="3275009"/>
                </a:lnTo>
                <a:lnTo>
                  <a:pt x="690093" y="4088666"/>
                </a:lnTo>
                <a:lnTo>
                  <a:pt x="548991" y="3933414"/>
                </a:lnTo>
                <a:cubicBezTo>
                  <a:pt x="304015" y="3636572"/>
                  <a:pt x="128908" y="3279932"/>
                  <a:pt x="48844" y="2888671"/>
                </a:cubicBezTo>
                <a:close/>
              </a:path>
            </a:pathLst>
          </a:custGeom>
          <a:gradFill>
            <a:gsLst>
              <a:gs pos="39000">
                <a:schemeClr val="accent1">
                  <a:lumMod val="60000"/>
                  <a:lumOff val="40000"/>
                  <a:alpha val="0"/>
                </a:schemeClr>
              </a:gs>
              <a:gs pos="100000">
                <a:schemeClr val="accent1">
                  <a:lumMod val="75000"/>
                  <a:alpha val="26000"/>
                </a:schemeClr>
              </a:gs>
            </a:gsLst>
            <a:lin ang="18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0CE24D0-3264-A0AB-E16B-F3C310A118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0041" y="2767106"/>
            <a:ext cx="2880828" cy="3071906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40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Whiteboard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B20D1F82-C4AB-23DA-CE88-AAD094CEA06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743707" y="1322363"/>
            <a:ext cx="8225766" cy="48120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120095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C0EB6E-A8E8-8827-F404-A17E3E08EB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Today's Topic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D6D330B-D5B1-40ED-6EF5-342A9390B5F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WordNet: introduction using </a:t>
            </a:r>
            <a:r>
              <a:rPr lang="en-US" sz="3600" dirty="0" err="1"/>
              <a:t>nltk</a:t>
            </a:r>
            <a:endParaRPr lang="en-US" sz="3600" dirty="0"/>
          </a:p>
          <a:p>
            <a:pPr lvl="1"/>
            <a:r>
              <a:rPr lang="en-US" sz="3200" dirty="0" err="1"/>
              <a:t>synsets</a:t>
            </a:r>
            <a:endParaRPr lang="en-US" sz="3200" dirty="0"/>
          </a:p>
          <a:p>
            <a:pPr lvl="1"/>
            <a:r>
              <a:rPr lang="en-US" sz="3200" dirty="0"/>
              <a:t>relations</a:t>
            </a:r>
          </a:p>
          <a:p>
            <a:pPr lvl="1"/>
            <a:r>
              <a:rPr lang="en-US" sz="3200" dirty="0" err="1"/>
              <a:t>morphy</a:t>
            </a:r>
            <a:endParaRPr lang="en-US" sz="3200" dirty="0"/>
          </a:p>
          <a:p>
            <a:r>
              <a:rPr lang="en-US" sz="3600" dirty="0"/>
              <a:t>Later: a look at similarity</a:t>
            </a:r>
          </a:p>
          <a:p>
            <a:pPr lvl="1"/>
            <a:r>
              <a:rPr lang="en-US" sz="3200" dirty="0"/>
              <a:t>WordNet</a:t>
            </a:r>
          </a:p>
          <a:p>
            <a:pPr lvl="1"/>
            <a:r>
              <a:rPr lang="en-US" sz="3200" dirty="0"/>
              <a:t>Word Embeddings</a:t>
            </a:r>
          </a:p>
        </p:txBody>
      </p:sp>
    </p:spTree>
    <p:extLst>
      <p:ext uri="{BB962C8B-B14F-4D97-AF65-F5344CB8AC3E}">
        <p14:creationId xmlns:p14="http://schemas.microsoft.com/office/powerpoint/2010/main" val="38630095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28DDEA-A65F-2101-4FFE-C9D1094ECA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nltk</a:t>
            </a:r>
            <a:r>
              <a:rPr lang="en-US" dirty="0"/>
              <a:t>: WordNet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97F7792-933D-BF05-22EA-6D021C56EB9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u="sng" dirty="0">
                <a:latin typeface="Calibri" panose="020F0502020204030204" pitchFamily="34" charset="0"/>
                <a:cs typeface="Calibri" panose="020F0502020204030204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References</a:t>
            </a:r>
          </a:p>
          <a:p>
            <a:pPr lvl="1"/>
            <a:r>
              <a:rPr lang="en-US" sz="2000" dirty="0"/>
              <a:t>Browser:  	</a:t>
            </a:r>
            <a:r>
              <a:rPr lang="en-US" sz="2000" dirty="0">
                <a:solidFill>
                  <a:srgbClr val="467886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http://wordnetweb.princeton.edu/perl/webwn</a:t>
            </a:r>
          </a:p>
          <a:p>
            <a:pPr lvl="1"/>
            <a:r>
              <a:rPr lang="en-US" sz="2000" dirty="0" err="1"/>
              <a:t>nltk</a:t>
            </a:r>
            <a:r>
              <a:rPr lang="en-US" sz="2000" dirty="0"/>
              <a:t>: 	</a:t>
            </a:r>
            <a:r>
              <a:rPr lang="en-US" sz="2000" dirty="0">
                <a:solidFill>
                  <a:srgbClr val="467886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http://www.nltk.org/howto/wordnet.html</a:t>
            </a:r>
            <a:endParaRPr lang="en-US" sz="2000" dirty="0">
              <a:solidFill>
                <a:srgbClr val="467886"/>
              </a:solidFill>
            </a:endParaRPr>
          </a:p>
          <a:p>
            <a:pPr lvl="1"/>
            <a:r>
              <a:rPr lang="en-US" sz="2000" dirty="0">
                <a:hlinkClick r:id="rId3"/>
              </a:rPr>
              <a:t> </a:t>
            </a:r>
            <a:r>
              <a:rPr lang="en-US" sz="2000" dirty="0"/>
              <a:t> 		 </a:t>
            </a:r>
            <a:r>
              <a:rPr lang="en-US" sz="2000" dirty="0">
                <a:hlinkClick r:id="rId3"/>
              </a:rPr>
              <a:t>https://www.nltk.org/api/nltk.corpus.reader.wordnet.html</a:t>
            </a:r>
            <a:endParaRPr lang="en-US" sz="2000" dirty="0"/>
          </a:p>
          <a:p>
            <a:pPr marL="0" indent="0">
              <a:buNone/>
            </a:pPr>
            <a:r>
              <a:rPr lang="en-US" sz="2400" dirty="0"/>
              <a:t>Python</a:t>
            </a:r>
          </a:p>
          <a:p>
            <a:pPr marL="0" indent="0">
              <a:buNone/>
            </a:pPr>
            <a:r>
              <a:rPr lang="en-US" sz="1800" dirty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&gt;&gt;&gt; from </a:t>
            </a:r>
            <a:r>
              <a:rPr lang="en-US" sz="1800" dirty="0" err="1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nltk.corpus</a:t>
            </a:r>
            <a:r>
              <a:rPr lang="en-US" sz="1800" dirty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 import wordnet as </a:t>
            </a:r>
            <a:r>
              <a:rPr lang="en-US" sz="1800" dirty="0" err="1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wn</a:t>
            </a:r>
            <a:endParaRPr lang="en-US" sz="1800" dirty="0">
              <a:latin typeface="Menlo" panose="020B0609030804020204" pitchFamily="49" charset="0"/>
              <a:ea typeface="Menlo" panose="020B0609030804020204" pitchFamily="49" charset="0"/>
              <a:cs typeface="Menlo" panose="020B0609030804020204" pitchFamily="49" charset="0"/>
            </a:endParaRPr>
          </a:p>
          <a:p>
            <a:pPr marL="0" indent="0">
              <a:buNone/>
            </a:pPr>
            <a:r>
              <a:rPr lang="en-US" sz="1800" dirty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&gt;&gt;&gt; </a:t>
            </a:r>
            <a:r>
              <a:rPr lang="en-US" sz="1800" dirty="0" err="1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wn.synsets</a:t>
            </a:r>
            <a:r>
              <a:rPr lang="en-US" sz="1800" dirty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('table')</a:t>
            </a:r>
          </a:p>
          <a:p>
            <a:pPr marL="0" indent="0">
              <a:buNone/>
            </a:pPr>
            <a:r>
              <a:rPr lang="en-US" sz="1800" dirty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[</a:t>
            </a:r>
            <a:r>
              <a:rPr lang="en-US" sz="1800" dirty="0" err="1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Synset</a:t>
            </a:r>
            <a:r>
              <a:rPr lang="en-US" sz="1800" dirty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('table.n.01'), </a:t>
            </a:r>
            <a:r>
              <a:rPr lang="en-US" sz="1800" dirty="0" err="1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Synset</a:t>
            </a:r>
            <a:r>
              <a:rPr lang="en-US" sz="1800" dirty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('table.n.02'), </a:t>
            </a:r>
            <a:r>
              <a:rPr lang="en-US" sz="1800" dirty="0" err="1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Synset</a:t>
            </a:r>
            <a:r>
              <a:rPr lang="en-US" sz="1800" dirty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('table.n.03'), </a:t>
            </a:r>
            <a:r>
              <a:rPr lang="en-US" sz="1800" dirty="0" err="1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Synset</a:t>
            </a:r>
            <a:r>
              <a:rPr lang="en-US" sz="1800" dirty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('mesa.n.01'), </a:t>
            </a:r>
            <a:r>
              <a:rPr lang="en-US" sz="1800" dirty="0" err="1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Synset</a:t>
            </a:r>
            <a:r>
              <a:rPr lang="en-US" sz="1800" dirty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('table.n.05'), </a:t>
            </a:r>
            <a:r>
              <a:rPr lang="en-US" sz="1800" dirty="0" err="1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Synset</a:t>
            </a:r>
            <a:r>
              <a:rPr lang="en-US" sz="1800" dirty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('board.n.04'), </a:t>
            </a:r>
            <a:r>
              <a:rPr lang="en-US" sz="1800" dirty="0" err="1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Synset</a:t>
            </a:r>
            <a:r>
              <a:rPr lang="en-US" sz="1800" dirty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('postpone.v.01'), </a:t>
            </a:r>
            <a:r>
              <a:rPr lang="en-US" sz="1800" dirty="0" err="1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Synset</a:t>
            </a:r>
            <a:r>
              <a:rPr lang="en-US" sz="1800" dirty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('table.v.02')]</a:t>
            </a:r>
          </a:p>
          <a:p>
            <a:pPr marL="0" indent="0">
              <a:buNone/>
            </a:pPr>
            <a:r>
              <a:rPr lang="en-US" sz="1800" dirty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&gt;&gt;&gt; </a:t>
            </a:r>
            <a:r>
              <a:rPr lang="en-US" sz="1800" dirty="0" err="1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wn.synset</a:t>
            </a:r>
            <a:r>
              <a:rPr lang="en-US" sz="1800" dirty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('table.n.02')</a:t>
            </a:r>
          </a:p>
          <a:p>
            <a:pPr marL="0" indent="0">
              <a:buNone/>
            </a:pPr>
            <a:r>
              <a:rPr lang="en-US" sz="1800" dirty="0" err="1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Synset</a:t>
            </a:r>
            <a:r>
              <a:rPr lang="en-US" sz="1800" dirty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('table.n.02')</a:t>
            </a:r>
          </a:p>
        </p:txBody>
      </p:sp>
      <p:sp>
        <p:nvSpPr>
          <p:cNvPr id="4" name="Left Arrow Callout 3">
            <a:extLst>
              <a:ext uri="{FF2B5EF4-FFF2-40B4-BE49-F238E27FC236}">
                <a16:creationId xmlns:a16="http://schemas.microsoft.com/office/drawing/2014/main" id="{1FCD0572-7CAA-5309-BDE5-F7673D4CE418}"/>
              </a:ext>
            </a:extLst>
          </p:cNvPr>
          <p:cNvSpPr/>
          <p:nvPr/>
        </p:nvSpPr>
        <p:spPr>
          <a:xfrm>
            <a:off x="7978972" y="2054983"/>
            <a:ext cx="1789043" cy="755374"/>
          </a:xfrm>
          <a:prstGeom prst="leftArrowCallout">
            <a:avLst>
              <a:gd name="adj1" fmla="val 25000"/>
              <a:gd name="adj2" fmla="val 25000"/>
              <a:gd name="adj3" fmla="val 25000"/>
              <a:gd name="adj4" fmla="val 80362"/>
            </a:avLst>
          </a:prstGeom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/>
              <a:t>No longer supported</a:t>
            </a:r>
          </a:p>
        </p:txBody>
      </p:sp>
    </p:spTree>
    <p:extLst>
      <p:ext uri="{BB962C8B-B14F-4D97-AF65-F5344CB8AC3E}">
        <p14:creationId xmlns:p14="http://schemas.microsoft.com/office/powerpoint/2010/main" val="3981330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604505-BD23-AF4D-D258-50ABBEC684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https://</a:t>
            </a:r>
            <a:r>
              <a:rPr lang="en-US" dirty="0" err="1"/>
              <a:t>en-word.net</a:t>
            </a:r>
            <a:endParaRPr lang="en-US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EFB5B38C-585C-378E-4227-94E4FE1A020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756040" y="1973906"/>
            <a:ext cx="6679920" cy="4351338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22A36E7E-6EF2-A413-8B2C-B9ED0FB12C75}"/>
              </a:ext>
            </a:extLst>
          </p:cNvPr>
          <p:cNvSpPr txBox="1"/>
          <p:nvPr/>
        </p:nvSpPr>
        <p:spPr>
          <a:xfrm>
            <a:off x="2517689" y="1456293"/>
            <a:ext cx="914708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hlinkClick r:id="rId3"/>
              </a:rPr>
              <a:t>https://github.com/globalwordnet/english-wordnet/blob/main/README.md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172616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379203-CB55-CED2-907F-BD76E9660B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Princeton WordNet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4174289-F716-989F-B89C-21A8281EF7A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US" dirty="0"/>
              <a:t>WordNet® is a large lexical database of English. </a:t>
            </a:r>
          </a:p>
          <a:p>
            <a:r>
              <a:rPr lang="en-US" dirty="0"/>
              <a:t>Nouns, verbs, adjectives and adverbs are grouped into sets of cognitive synonyms (</a:t>
            </a:r>
            <a:r>
              <a:rPr lang="en-US" b="1" dirty="0" err="1"/>
              <a:t>synsets</a:t>
            </a:r>
            <a:r>
              <a:rPr lang="en-US" dirty="0"/>
              <a:t>), each expressing a distinct concept. </a:t>
            </a:r>
          </a:p>
          <a:p>
            <a:r>
              <a:rPr lang="en-US" b="1" dirty="0" err="1"/>
              <a:t>Synsets</a:t>
            </a:r>
            <a:r>
              <a:rPr lang="en-US" dirty="0"/>
              <a:t> are interlinked by means of conceptual-semantic and lexical </a:t>
            </a:r>
            <a:r>
              <a:rPr lang="en-US" b="1" dirty="0"/>
              <a:t>relations</a:t>
            </a:r>
            <a:r>
              <a:rPr lang="en-US" dirty="0"/>
              <a:t>. </a:t>
            </a:r>
          </a:p>
          <a:p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The resulting network of meaningfully related words and concepts can be navigated with the 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browser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. </a:t>
            </a:r>
            <a:r>
              <a:rPr lang="en-US" dirty="0"/>
              <a:t>WordNet is also freely and publicly available for </a:t>
            </a:r>
            <a:r>
              <a:rPr lang="en-US" dirty="0">
                <a:hlinkClick r:id="rId3"/>
              </a:rPr>
              <a:t>download</a:t>
            </a:r>
            <a:r>
              <a:rPr lang="en-US" dirty="0"/>
              <a:t>. </a:t>
            </a:r>
          </a:p>
          <a:p>
            <a:r>
              <a:rPr lang="en-US" dirty="0"/>
              <a:t>WordNet's structure makes it a useful tool for computational linguistics and natural language processing.</a:t>
            </a:r>
          </a:p>
        </p:txBody>
      </p:sp>
    </p:spTree>
    <p:extLst>
      <p:ext uri="{BB962C8B-B14F-4D97-AF65-F5344CB8AC3E}">
        <p14:creationId xmlns:p14="http://schemas.microsoft.com/office/powerpoint/2010/main" val="4451510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863679-5114-2750-2390-427DCA59A8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Princeton WordNet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E9CE789-B940-C3ED-3DD5-AFAEA077683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WordNet superficially resembles a thesaurus, in that it groups words together based on their meanings. </a:t>
            </a:r>
          </a:p>
          <a:p>
            <a:r>
              <a:rPr lang="en-US" dirty="0"/>
              <a:t>However, there are some important distinctions. </a:t>
            </a:r>
          </a:p>
          <a:p>
            <a:pPr lvl="1"/>
            <a:r>
              <a:rPr lang="en-US" dirty="0"/>
              <a:t>First, WordNet interlinks not just word forms—strings of letters—but </a:t>
            </a:r>
            <a:r>
              <a:rPr lang="en-US" b="1" dirty="0"/>
              <a:t>specific senses </a:t>
            </a:r>
            <a:r>
              <a:rPr lang="en-US" dirty="0"/>
              <a:t>of words. </a:t>
            </a:r>
          </a:p>
          <a:p>
            <a:pPr lvl="1"/>
            <a:r>
              <a:rPr lang="en-US" dirty="0"/>
              <a:t>As a result, words that are found in close proximity to one another in the network are semantically disambiguated. </a:t>
            </a:r>
          </a:p>
          <a:p>
            <a:pPr lvl="1"/>
            <a:r>
              <a:rPr lang="en-US" dirty="0"/>
              <a:t>Second, WordNet labels the </a:t>
            </a:r>
            <a:r>
              <a:rPr lang="en-US" b="1" dirty="0"/>
              <a:t>semantic relations</a:t>
            </a:r>
            <a:r>
              <a:rPr lang="en-US" dirty="0"/>
              <a:t> among words, whereas the groupings of words in a thesaurus does not follow any explicit pattern other than meaning similarity.</a:t>
            </a:r>
          </a:p>
        </p:txBody>
      </p:sp>
    </p:spTree>
    <p:extLst>
      <p:ext uri="{BB962C8B-B14F-4D97-AF65-F5344CB8AC3E}">
        <p14:creationId xmlns:p14="http://schemas.microsoft.com/office/powerpoint/2010/main" val="124802101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E03227-9FD3-324C-4D30-FD78252CA4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Princeton WordNet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031E7FB-52C0-91DA-106F-F091FC5D5FD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en-US" sz="4500" dirty="0">
                <a:solidFill>
                  <a:schemeClr val="accent1"/>
                </a:solidFill>
              </a:rPr>
              <a:t>The main relation among words in WordNet is </a:t>
            </a:r>
            <a:r>
              <a:rPr lang="en-US" sz="4500" i="1" dirty="0">
                <a:solidFill>
                  <a:schemeClr val="accent1"/>
                </a:solidFill>
              </a:rPr>
              <a:t>synonymy</a:t>
            </a:r>
            <a:r>
              <a:rPr lang="en-US" sz="4500" dirty="0">
                <a:solidFill>
                  <a:schemeClr val="accent1"/>
                </a:solidFill>
              </a:rPr>
              <a:t> (</a:t>
            </a:r>
            <a:r>
              <a:rPr lang="en-US" sz="4500" b="1" dirty="0" err="1">
                <a:solidFill>
                  <a:schemeClr val="accent1"/>
                </a:solidFill>
              </a:rPr>
              <a:t>synset</a:t>
            </a:r>
            <a:r>
              <a:rPr lang="en-US" sz="4500" dirty="0">
                <a:solidFill>
                  <a:schemeClr val="accent1"/>
                </a:solidFill>
              </a:rPr>
              <a:t>):</a:t>
            </a:r>
          </a:p>
          <a:p>
            <a:pPr lvl="1"/>
            <a:r>
              <a:rPr lang="en-US" sz="3200" dirty="0"/>
              <a:t> </a:t>
            </a:r>
            <a:r>
              <a:rPr lang="en-US" sz="3800" i="1" dirty="0"/>
              <a:t>shut</a:t>
            </a:r>
            <a:r>
              <a:rPr lang="en-US" sz="3800" dirty="0"/>
              <a:t> and </a:t>
            </a:r>
            <a:r>
              <a:rPr lang="en-US" sz="3800" i="1" dirty="0"/>
              <a:t>close</a:t>
            </a:r>
            <a:r>
              <a:rPr lang="en-US" sz="3800" dirty="0"/>
              <a:t> </a:t>
            </a:r>
          </a:p>
          <a:p>
            <a:pPr lvl="1"/>
            <a:r>
              <a:rPr lang="en-US" sz="3800" i="1" dirty="0"/>
              <a:t>car</a:t>
            </a:r>
            <a:r>
              <a:rPr lang="en-US" sz="3800" dirty="0"/>
              <a:t> and </a:t>
            </a:r>
            <a:r>
              <a:rPr lang="en-US" sz="3800" i="1" dirty="0"/>
              <a:t>automobile</a:t>
            </a:r>
          </a:p>
          <a:p>
            <a:r>
              <a:rPr lang="en-US" sz="4500" dirty="0" err="1"/>
              <a:t>nltk</a:t>
            </a:r>
            <a:r>
              <a:rPr lang="en-US" sz="4500" dirty="0"/>
              <a:t>:</a:t>
            </a:r>
          </a:p>
          <a:p>
            <a:pPr>
              <a:buNone/>
            </a:pPr>
            <a:r>
              <a:rPr lang="en-US" b="1" dirty="0">
                <a:solidFill>
                  <a:srgbClr val="C814C9"/>
                </a:solidFill>
                <a:effectLst/>
                <a:latin typeface="Menlo" panose="020B0609030804020204" pitchFamily="49" charset="0"/>
              </a:rPr>
              <a:t>&gt;&gt;&gt; </a:t>
            </a:r>
            <a:r>
              <a:rPr lang="en-US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wn.synsets</a:t>
            </a:r>
            <a:r>
              <a:rPr lang="en-US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('shut')</a:t>
            </a:r>
          </a:p>
          <a:p>
            <a:pPr>
              <a:buNone/>
            </a:pPr>
            <a:r>
              <a:rPr lang="en-US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[</a:t>
            </a:r>
            <a:r>
              <a:rPr lang="en-US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Synset</a:t>
            </a:r>
            <a:r>
              <a:rPr lang="en-US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('close.v.01'), </a:t>
            </a:r>
            <a:r>
              <a:rPr lang="en-US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Synset</a:t>
            </a:r>
            <a:r>
              <a:rPr lang="en-US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('close.v.02'), </a:t>
            </a:r>
            <a:r>
              <a:rPr lang="en-US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Synset</a:t>
            </a:r>
            <a:r>
              <a:rPr lang="en-US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('exclude.v.02'), </a:t>
            </a:r>
            <a:r>
              <a:rPr lang="en-US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Synset</a:t>
            </a:r>
            <a:r>
              <a:rPr lang="en-US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('shut.a.01'), </a:t>
            </a:r>
            <a:r>
              <a:rPr lang="en-US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Synset</a:t>
            </a:r>
            <a:r>
              <a:rPr lang="en-US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('closed.a.04')]</a:t>
            </a:r>
          </a:p>
          <a:p>
            <a:pPr>
              <a:buNone/>
            </a:pPr>
            <a:r>
              <a:rPr lang="en-US" b="1" dirty="0">
                <a:solidFill>
                  <a:srgbClr val="C814C9"/>
                </a:solidFill>
                <a:effectLst/>
                <a:latin typeface="Menlo" panose="020B0609030804020204" pitchFamily="49" charset="0"/>
              </a:rPr>
              <a:t>&gt;&gt;&gt; </a:t>
            </a:r>
            <a:r>
              <a:rPr lang="en-US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wn.synsets</a:t>
            </a:r>
            <a:r>
              <a:rPr lang="en-US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('shut')[0].lemmas()</a:t>
            </a:r>
          </a:p>
          <a:p>
            <a:pPr>
              <a:buNone/>
            </a:pPr>
            <a:r>
              <a:rPr lang="en-US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[Lemma('close.v.01.close'), Lemma('close.v.01.shut')]</a:t>
            </a:r>
          </a:p>
          <a:p>
            <a:pPr>
              <a:buNone/>
            </a:pPr>
            <a:r>
              <a:rPr lang="en-US" b="1" dirty="0">
                <a:solidFill>
                  <a:srgbClr val="C814C9"/>
                </a:solidFill>
                <a:effectLst/>
                <a:latin typeface="Menlo" panose="020B0609030804020204" pitchFamily="49" charset="0"/>
              </a:rPr>
              <a:t>&gt;&gt;&gt; </a:t>
            </a:r>
            <a:r>
              <a:rPr lang="en-US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wn.synsets</a:t>
            </a:r>
            <a:r>
              <a:rPr lang="en-US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('shut')[1].lemmas()</a:t>
            </a:r>
          </a:p>
          <a:p>
            <a:pPr>
              <a:buNone/>
            </a:pPr>
            <a:r>
              <a:rPr lang="en-US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[Lemma('close.v.02.close'), Lemma('close.v.02.shut')]</a:t>
            </a:r>
          </a:p>
          <a:p>
            <a:pPr>
              <a:buNone/>
            </a:pPr>
            <a:r>
              <a:rPr lang="en-US" b="1" dirty="0">
                <a:solidFill>
                  <a:srgbClr val="C814C9"/>
                </a:solidFill>
                <a:effectLst/>
                <a:latin typeface="Menlo" panose="020B0609030804020204" pitchFamily="49" charset="0"/>
              </a:rPr>
              <a:t>&gt;&gt;&gt; </a:t>
            </a:r>
            <a:r>
              <a:rPr lang="en-US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wn.synsets</a:t>
            </a:r>
            <a:r>
              <a:rPr lang="en-US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('shut')[0].</a:t>
            </a:r>
            <a:r>
              <a:rPr lang="en-US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lemma_names</a:t>
            </a:r>
            <a:r>
              <a:rPr lang="en-US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()</a:t>
            </a:r>
          </a:p>
          <a:p>
            <a:pPr>
              <a:buNone/>
            </a:pPr>
            <a:r>
              <a:rPr lang="en-US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['close', 'shut']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9E54F3E-6497-01FD-E6C6-D80EBFC2956A}"/>
              </a:ext>
            </a:extLst>
          </p:cNvPr>
          <p:cNvSpPr txBox="1"/>
          <p:nvPr/>
        </p:nvSpPr>
        <p:spPr>
          <a:xfrm>
            <a:off x="4979773" y="2335427"/>
            <a:ext cx="6157135" cy="83099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2400" b="1" dirty="0" err="1"/>
              <a:t>Synset</a:t>
            </a:r>
            <a:r>
              <a:rPr lang="en-US" sz="2400" dirty="0"/>
              <a:t>:   &lt;word&gt;.&lt;pos&gt;.&lt;number&gt;</a:t>
            </a:r>
          </a:p>
          <a:p>
            <a:r>
              <a:rPr lang="en-US" sz="2400" b="1" dirty="0"/>
              <a:t>Lemma</a:t>
            </a:r>
            <a:r>
              <a:rPr lang="en-US" sz="2400" dirty="0"/>
              <a:t>:  &lt;word&gt;.&lt;pos&gt;.&lt;number&gt;.&lt;lemma&gt;</a:t>
            </a:r>
          </a:p>
        </p:txBody>
      </p:sp>
    </p:spTree>
    <p:extLst>
      <p:ext uri="{BB962C8B-B14F-4D97-AF65-F5344CB8AC3E}">
        <p14:creationId xmlns:p14="http://schemas.microsoft.com/office/powerpoint/2010/main" val="32928922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C6E99D-F414-A442-D0D5-753E6AC7E7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Princeton WordNet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82A1B384-DC1D-5B3F-C277-D52D5D6E990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24698" y="1745818"/>
            <a:ext cx="10515600" cy="1703576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CA3094B9-53DF-1F86-B047-5DC9D1981FA8}"/>
              </a:ext>
            </a:extLst>
          </p:cNvPr>
          <p:cNvSpPr txBox="1"/>
          <p:nvPr/>
        </p:nvSpPr>
        <p:spPr>
          <a:xfrm>
            <a:off x="7696090" y="3429000"/>
            <a:ext cx="3954272" cy="1754326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l" fontAlgn="base"/>
            <a:r>
              <a:rPr lang="en-US" b="1" i="0" u="none" strike="noStrike" dirty="0">
                <a:solidFill>
                  <a:srgbClr val="000000"/>
                </a:solidFill>
                <a:effectLst/>
                <a:latin typeface="inherit"/>
              </a:rPr>
              <a:t>pos</a:t>
            </a:r>
            <a:r>
              <a:rPr lang="en-US" b="0" i="0" u="none" strike="noStrike" dirty="0">
                <a:solidFill>
                  <a:srgbClr val="000000"/>
                </a:solidFill>
                <a:effectLst/>
                <a:latin typeface="inherit"/>
              </a:rPr>
              <a:t> (</a:t>
            </a:r>
            <a:r>
              <a:rPr lang="en-US" b="0" i="1" u="none" strike="noStrike" dirty="0">
                <a:solidFill>
                  <a:srgbClr val="000000"/>
                </a:solidFill>
                <a:effectLst/>
                <a:latin typeface="inherit"/>
              </a:rPr>
              <a:t>str</a:t>
            </a:r>
            <a:r>
              <a:rPr lang="en-US" b="0" i="0" u="none" strike="noStrike" dirty="0">
                <a:solidFill>
                  <a:srgbClr val="000000"/>
                </a:solidFill>
                <a:effectLst/>
                <a:latin typeface="inherit"/>
              </a:rPr>
              <a:t>) – The Part Of Speech tag. </a:t>
            </a:r>
          </a:p>
          <a:p>
            <a:pPr algn="l" fontAlgn="base">
              <a:buFont typeface="Arial" panose="020B0604020202020204" pitchFamily="34" charset="0"/>
              <a:buChar char="•"/>
            </a:pPr>
            <a:r>
              <a:rPr lang="en-US" b="0" i="1" u="none" strike="noStrike" dirty="0">
                <a:solidFill>
                  <a:srgbClr val="000000"/>
                </a:solidFill>
                <a:effectLst/>
                <a:latin typeface="inherit"/>
              </a:rPr>
              <a:t>“n”</a:t>
            </a:r>
            <a:r>
              <a:rPr lang="en-US" b="0" i="0" u="none" strike="noStrike" dirty="0">
                <a:solidFill>
                  <a:srgbClr val="000000"/>
                </a:solidFill>
                <a:effectLst/>
                <a:latin typeface="inherit"/>
              </a:rPr>
              <a:t> for nouns, </a:t>
            </a:r>
          </a:p>
          <a:p>
            <a:pPr algn="l" fontAlgn="base">
              <a:buFont typeface="Arial" panose="020B0604020202020204" pitchFamily="34" charset="0"/>
              <a:buChar char="•"/>
            </a:pPr>
            <a:r>
              <a:rPr lang="en-US" b="0" i="1" u="none" strike="noStrike" dirty="0">
                <a:solidFill>
                  <a:srgbClr val="000000"/>
                </a:solidFill>
                <a:effectLst/>
                <a:latin typeface="inherit"/>
              </a:rPr>
              <a:t>“v”</a:t>
            </a:r>
            <a:r>
              <a:rPr lang="en-US" b="0" i="0" u="none" strike="noStrike" dirty="0">
                <a:solidFill>
                  <a:srgbClr val="000000"/>
                </a:solidFill>
                <a:effectLst/>
                <a:latin typeface="inherit"/>
              </a:rPr>
              <a:t> for verbs, </a:t>
            </a:r>
          </a:p>
          <a:p>
            <a:pPr algn="l" fontAlgn="base">
              <a:buFont typeface="Arial" panose="020B0604020202020204" pitchFamily="34" charset="0"/>
              <a:buChar char="•"/>
            </a:pPr>
            <a:r>
              <a:rPr lang="en-US" b="0" i="1" u="none" strike="noStrike" dirty="0">
                <a:solidFill>
                  <a:srgbClr val="000000"/>
                </a:solidFill>
                <a:effectLst/>
                <a:latin typeface="inherit"/>
              </a:rPr>
              <a:t>“a”</a:t>
            </a:r>
            <a:r>
              <a:rPr lang="en-US" b="0" i="0" u="none" strike="noStrike" dirty="0">
                <a:solidFill>
                  <a:srgbClr val="000000"/>
                </a:solidFill>
                <a:effectLst/>
                <a:latin typeface="inherit"/>
              </a:rPr>
              <a:t> for adjectives, </a:t>
            </a:r>
          </a:p>
          <a:p>
            <a:pPr algn="l" fontAlgn="base">
              <a:buFont typeface="Arial" panose="020B0604020202020204" pitchFamily="34" charset="0"/>
              <a:buChar char="•"/>
            </a:pPr>
            <a:r>
              <a:rPr lang="en-US" b="0" i="1" u="none" strike="noStrike" dirty="0">
                <a:solidFill>
                  <a:srgbClr val="000000"/>
                </a:solidFill>
                <a:effectLst/>
                <a:latin typeface="inherit"/>
              </a:rPr>
              <a:t>“r”</a:t>
            </a:r>
            <a:r>
              <a:rPr lang="en-US" b="0" i="0" u="none" strike="noStrike" dirty="0">
                <a:solidFill>
                  <a:srgbClr val="000000"/>
                </a:solidFill>
                <a:effectLst/>
                <a:latin typeface="inherit"/>
              </a:rPr>
              <a:t> for adverbs and </a:t>
            </a:r>
          </a:p>
          <a:p>
            <a:pPr algn="l" fontAlgn="base">
              <a:buFont typeface="Arial" panose="020B0604020202020204" pitchFamily="34" charset="0"/>
              <a:buChar char="•"/>
            </a:pPr>
            <a:r>
              <a:rPr lang="en-US" b="0" i="1" u="none" strike="noStrike" dirty="0">
                <a:solidFill>
                  <a:srgbClr val="000000"/>
                </a:solidFill>
                <a:effectLst/>
                <a:latin typeface="inherit"/>
              </a:rPr>
              <a:t>“s”</a:t>
            </a:r>
            <a:r>
              <a:rPr lang="en-US" b="0" i="0" u="none" strike="noStrike" dirty="0">
                <a:solidFill>
                  <a:srgbClr val="000000"/>
                </a:solidFill>
                <a:effectLst/>
                <a:latin typeface="inherit"/>
              </a:rPr>
              <a:t> for satellite adjectives.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05F4D062-C9D8-A56D-1863-170F72BA0FF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4698" y="3611437"/>
            <a:ext cx="2082800" cy="58420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949F88D3-CA95-9DB5-68BB-C13D9187EFE7}"/>
              </a:ext>
            </a:extLst>
          </p:cNvPr>
          <p:cNvSpPr txBox="1"/>
          <p:nvPr/>
        </p:nvSpPr>
        <p:spPr>
          <a:xfrm>
            <a:off x="924698" y="4357680"/>
            <a:ext cx="9035878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None/>
            </a:pPr>
            <a:r>
              <a:rPr lang="en-US" b="1" dirty="0">
                <a:solidFill>
                  <a:srgbClr val="C814C9"/>
                </a:solidFill>
                <a:effectLst/>
                <a:latin typeface="Menlo" panose="020B0609030804020204" pitchFamily="49" charset="0"/>
              </a:rPr>
              <a:t>&gt;&gt;&gt; </a:t>
            </a:r>
            <a:r>
              <a:rPr lang="en-US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wn.synset</a:t>
            </a:r>
            <a:r>
              <a:rPr lang="en-US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('shut.v.01')</a:t>
            </a:r>
          </a:p>
          <a:p>
            <a:pPr>
              <a:buNone/>
            </a:pPr>
            <a:r>
              <a:rPr lang="en-US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Synset</a:t>
            </a:r>
            <a:r>
              <a:rPr lang="en-US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('close.v.01')</a:t>
            </a:r>
          </a:p>
          <a:p>
            <a:pPr>
              <a:buNone/>
            </a:pPr>
            <a:r>
              <a:rPr lang="en-US" b="1" dirty="0">
                <a:solidFill>
                  <a:srgbClr val="C814C9"/>
                </a:solidFill>
                <a:effectLst/>
                <a:latin typeface="Menlo" panose="020B0609030804020204" pitchFamily="49" charset="0"/>
              </a:rPr>
              <a:t>&gt;&gt;&gt; </a:t>
            </a:r>
            <a:r>
              <a:rPr lang="en-US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wn.synset</a:t>
            </a:r>
            <a:r>
              <a:rPr lang="en-US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('</a:t>
            </a:r>
            <a:r>
              <a:rPr lang="en-US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shut.v</a:t>
            </a:r>
            <a:r>
              <a:rPr lang="en-US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')</a:t>
            </a:r>
          </a:p>
          <a:p>
            <a:pPr>
              <a:buNone/>
            </a:pPr>
            <a:r>
              <a:rPr lang="en-US" b="1" dirty="0" err="1">
                <a:solidFill>
                  <a:srgbClr val="C814C9"/>
                </a:solidFill>
                <a:effectLst/>
                <a:latin typeface="Menlo" panose="020B0609030804020204" pitchFamily="49" charset="0"/>
              </a:rPr>
              <a:t>ValueError</a:t>
            </a:r>
            <a:r>
              <a:rPr lang="en-US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: </a:t>
            </a:r>
            <a:r>
              <a:rPr lang="en-US" dirty="0">
                <a:solidFill>
                  <a:srgbClr val="C814C9"/>
                </a:solidFill>
                <a:effectLst/>
                <a:latin typeface="Menlo" panose="020B0609030804020204" pitchFamily="49" charset="0"/>
              </a:rPr>
              <a:t>not enough values to unpack (expected 3, got 2)</a:t>
            </a:r>
          </a:p>
          <a:p>
            <a:pPr>
              <a:buNone/>
            </a:pPr>
            <a:r>
              <a:rPr lang="en-US" b="1" dirty="0">
                <a:solidFill>
                  <a:srgbClr val="C814C9"/>
                </a:solidFill>
                <a:effectLst/>
                <a:latin typeface="Menlo" panose="020B0609030804020204" pitchFamily="49" charset="0"/>
              </a:rPr>
              <a:t>&gt;&gt;&gt; </a:t>
            </a:r>
            <a:r>
              <a:rPr lang="en-US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wn.synset</a:t>
            </a:r>
            <a:r>
              <a:rPr lang="en-US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('shut')</a:t>
            </a:r>
          </a:p>
          <a:p>
            <a:pPr>
              <a:buNone/>
            </a:pPr>
            <a:r>
              <a:rPr lang="en-US" b="1" dirty="0" err="1">
                <a:solidFill>
                  <a:srgbClr val="C814C9"/>
                </a:solidFill>
                <a:effectLst/>
                <a:latin typeface="Menlo" panose="020B0609030804020204" pitchFamily="49" charset="0"/>
              </a:rPr>
              <a:t>ValueError</a:t>
            </a:r>
            <a:r>
              <a:rPr lang="en-US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: </a:t>
            </a:r>
            <a:r>
              <a:rPr lang="en-US" dirty="0">
                <a:solidFill>
                  <a:srgbClr val="C814C9"/>
                </a:solidFill>
                <a:effectLst/>
                <a:latin typeface="Menlo" panose="020B0609030804020204" pitchFamily="49" charset="0"/>
              </a:rPr>
              <a:t>not enough values to unpack (expected 3, got 1)</a:t>
            </a:r>
          </a:p>
        </p:txBody>
      </p:sp>
    </p:spTree>
    <p:extLst>
      <p:ext uri="{BB962C8B-B14F-4D97-AF65-F5344CB8AC3E}">
        <p14:creationId xmlns:p14="http://schemas.microsoft.com/office/powerpoint/2010/main" val="5808128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546</TotalTime>
  <Words>3245</Words>
  <Application>Microsoft Macintosh PowerPoint</Application>
  <PresentationFormat>Widescreen</PresentationFormat>
  <Paragraphs>204</Paragraphs>
  <Slides>21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8" baseType="lpstr">
      <vt:lpstr>inherit</vt:lpstr>
      <vt:lpstr>Aptos</vt:lpstr>
      <vt:lpstr>Aptos Display</vt:lpstr>
      <vt:lpstr>Arial</vt:lpstr>
      <vt:lpstr>Calibri</vt:lpstr>
      <vt:lpstr>Menlo</vt:lpstr>
      <vt:lpstr>Office Theme</vt:lpstr>
      <vt:lpstr>LING/C SC 581:  Advanced Computational Linguistics</vt:lpstr>
      <vt:lpstr>Online Parser Access</vt:lpstr>
      <vt:lpstr>Today's Topic</vt:lpstr>
      <vt:lpstr>nltk: WordNet</vt:lpstr>
      <vt:lpstr>https://en-word.net</vt:lpstr>
      <vt:lpstr>Princeton WordNet</vt:lpstr>
      <vt:lpstr>Princeton WordNet</vt:lpstr>
      <vt:lpstr>Princeton WordNet</vt:lpstr>
      <vt:lpstr>Princeton WordNet</vt:lpstr>
      <vt:lpstr>Princeton WordNet</vt:lpstr>
      <vt:lpstr>Princeton WordNet</vt:lpstr>
      <vt:lpstr>Merriam Webster</vt:lpstr>
      <vt:lpstr>Princeton WordNet</vt:lpstr>
      <vt:lpstr>Princeton WordNet</vt:lpstr>
      <vt:lpstr>Princeton WordNet</vt:lpstr>
      <vt:lpstr>Princeton WordNet</vt:lpstr>
      <vt:lpstr>Princeton WordNet</vt:lpstr>
      <vt:lpstr>Princeton WordNet</vt:lpstr>
      <vt:lpstr>Princeton WordNet</vt:lpstr>
      <vt:lpstr>Princeton WordNet</vt:lpstr>
      <vt:lpstr>Whiteboard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LING/C SC 581:  Advanced Computational Linguistics</dc:title>
  <dc:creator>sandiway@mac.com</dc:creator>
  <cp:lastModifiedBy>sandiway@mac.com</cp:lastModifiedBy>
  <cp:revision>16</cp:revision>
  <cp:lastPrinted>2026-03-23T06:38:09Z</cp:lastPrinted>
  <dcterms:created xsi:type="dcterms:W3CDTF">2024-03-18T11:48:55Z</dcterms:created>
  <dcterms:modified xsi:type="dcterms:W3CDTF">2026-03-23T19:26:25Z</dcterms:modified>
</cp:coreProperties>
</file>