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83" r:id="rId3"/>
    <p:sldId id="408" r:id="rId4"/>
    <p:sldId id="350" r:id="rId5"/>
    <p:sldId id="364" r:id="rId6"/>
    <p:sldId id="363" r:id="rId7"/>
    <p:sldId id="349" r:id="rId8"/>
    <p:sldId id="410" r:id="rId9"/>
    <p:sldId id="412" r:id="rId10"/>
    <p:sldId id="409" r:id="rId11"/>
    <p:sldId id="411" r:id="rId12"/>
    <p:sldId id="257" r:id="rId13"/>
    <p:sldId id="332" r:id="rId14"/>
    <p:sldId id="334" r:id="rId15"/>
    <p:sldId id="333" r:id="rId16"/>
    <p:sldId id="365" r:id="rId17"/>
    <p:sldId id="353" r:id="rId18"/>
    <p:sldId id="362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2"/>
    <p:restoredTop sz="94658"/>
  </p:normalViewPr>
  <p:slideViewPr>
    <p:cSldViewPr snapToGrid="0">
      <p:cViewPr varScale="1">
        <p:scale>
          <a:sx n="118" d="100"/>
          <a:sy n="118" d="100"/>
        </p:scale>
        <p:origin x="2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E45A3-17A6-0586-7A0D-835225674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17811-E950-468D-EB4B-591812CBD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035CD-C90E-0B7F-BE40-E89EE904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2CCB-7374-D445-B56F-782F29C9289C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D0661-0189-3882-9401-91C619BAB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F5436-E8FF-C2EA-59D3-DE6974793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D7DE-C2CF-D84B-A1FA-AE91AD598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3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7ABB-6A02-106C-A433-B0D5A80F4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D8B46-C615-54E3-8770-0AC6DD0E3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8E5B0-2FF1-C4D8-6133-483DE81FB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2CCB-7374-D445-B56F-782F29C9289C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DF11F-566C-8EED-0F2C-CBE93285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D8A0C-3B54-F879-8794-F4307E2CC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D7DE-C2CF-D84B-A1FA-AE91AD598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4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4EE5BF-D759-6716-B6DB-C175970CCF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49854F-17A7-1ECB-677F-7A664B630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56B49-ABA6-8864-B231-1F21597CC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2CCB-7374-D445-B56F-782F29C9289C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91A0C-54A2-8531-9087-19F1EA20E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DA5DC-7536-6C4B-4620-8A87AA6AA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D7DE-C2CF-D84B-A1FA-AE91AD598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4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AD3C6-D90F-F886-9F2E-0DB855DDE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B45E4-352A-71AA-EB6B-E37609397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735F8-034B-01A8-F605-48D21BCAC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2CCB-7374-D445-B56F-782F29C9289C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E2E91-124A-96E2-FBFE-E3CBDB21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F3489-BF20-5197-20B0-1F4F2504D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D7DE-C2CF-D84B-A1FA-AE91AD598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2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E072-DB41-B787-8AE1-3F9F2DE0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48031-D4E0-4E25-A798-BD3FD669C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2FC79-00B2-9EFF-F46B-8B4978C4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2CCB-7374-D445-B56F-782F29C9289C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B016-F9F2-B20B-9941-760CE4F18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DC565-7AF3-04BD-7D90-1232E0EE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D7DE-C2CF-D84B-A1FA-AE91AD598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5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3B7A5-DB3C-B378-A166-26E49FD9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D6F6A-5A01-0E9A-2461-AB2D574D3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637F0-26C2-373B-7728-286660E3F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3F06B-765A-19B0-40BD-9715B94E7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2CCB-7374-D445-B56F-782F29C9289C}" type="datetimeFigureOut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06A91-9EAE-0E3F-7A95-17AFCD2D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C505A-2B6E-5EFD-D1FC-E543A24A2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D7DE-C2CF-D84B-A1FA-AE91AD598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7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9A56E-AF26-A454-5F8A-13469AB03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77D12-379A-AC02-5C77-AC5709873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0A83E-4813-6799-D3F4-3EA5E8239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41D6F9-E494-7329-DBFC-02BD4CE80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078322-CE59-5C92-2B25-807FEE6EB9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948101-87A4-B0E7-8251-F35E97D22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2CCB-7374-D445-B56F-782F29C9289C}" type="datetimeFigureOut">
              <a:rPr lang="en-US" smtClean="0"/>
              <a:t>3/18/26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8AADC2-ADE1-A382-2D71-78DBCBD3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C7606C-F3E1-358F-B01B-6E357A9D2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D7DE-C2CF-D84B-A1FA-AE91AD598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1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6BF49-4AD9-7C33-7637-F836AB455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12370B-E161-5F3C-EDC8-45097030F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2CCB-7374-D445-B56F-782F29C9289C}" type="datetimeFigureOut">
              <a:rPr lang="en-US" smtClean="0"/>
              <a:t>3/18/26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14887-004F-2AB8-DCC4-66D15647F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F7670-1B4C-6F61-6458-1E1E23AB9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D7DE-C2CF-D84B-A1FA-AE91AD598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7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3359A-0F7D-C3CA-C80B-F5E0D7A4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2CCB-7374-D445-B56F-782F29C9289C}" type="datetimeFigureOut">
              <a:rPr lang="en-US" smtClean="0"/>
              <a:t>3/18/26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004A99-251E-81D4-A04C-B17EF52B4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E855F-7214-6AAE-1459-A8EADA81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D7DE-C2CF-D84B-A1FA-AE91AD598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2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B6427-314D-7F0D-1202-31A714F4F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E2E9A-F228-6B5F-ABD8-EAF695DF4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2E94C-8595-AACE-B50F-A52B52414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3B77C-F5B9-D30C-8E0B-EBF2C5D49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2CCB-7374-D445-B56F-782F29C9289C}" type="datetimeFigureOut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1920A-EF5C-0391-FB5D-083EDF9C8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4FA44-D8EB-693A-CFD4-8319C297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D7DE-C2CF-D84B-A1FA-AE91AD598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7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32C29-E2C5-CF68-27BE-29A897E0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B5BC9-93FA-C574-231B-041B912554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B3844-0840-D16E-35C0-0F8C6D13A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E52F1-981E-2BEB-8502-454ACB4A5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2CCB-7374-D445-B56F-782F29C9289C}" type="datetimeFigureOut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3F0FD-7461-5BD2-A5B0-2A9EE72D0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FAA88-2C74-E428-40C6-6634BF79F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D7DE-C2CF-D84B-A1FA-AE91AD598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0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8B6028-C694-42D7-FB34-C8B7289D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9436A-D412-7429-F2C0-4B8355C77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10109-12FD-6938-FB3A-96D5DD6A5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9F2CCB-7374-D445-B56F-782F29C9289C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F4DB2-86DB-7D80-AA1A-A2995BD9B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CDE64-27D1-9303-5056-A83539013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BAD7DE-C2CF-D84B-A1FA-AE91AD598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5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languagelog.ldc.upenn.edu/nll/?cat=11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theguardian.com/uk-news/2021/dec/29/pc-jailed-for-attacking-members-of-the-public-found-dead-at-hom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languagelog.ldc.upenn.edu/nll/?cat=11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corenlp.ru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languagelog.ldc.upenn.edu/nll/?cat=11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corenlp.run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anguagelog.ldc.upenn.edu/nll/?cat=118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arser.kitaev.io/" TargetMode="Externa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languagelog.ldc.upenn.edu/nll/?cat=11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rser.kitaev.io/" TargetMode="External"/><Relationship Id="rId2" Type="http://schemas.openxmlformats.org/officeDocument/2006/relationships/hyperlink" Target="https://corenlp.run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andiway@arizona.eduSUBJEC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981200"/>
            <a:ext cx="7772400" cy="1752600"/>
          </a:xfrm>
        </p:spPr>
        <p:txBody>
          <a:bodyPr/>
          <a:lstStyle/>
          <a:p>
            <a:r>
              <a:rPr lang="en-US" dirty="0"/>
              <a:t>LING/C SC 581: </a:t>
            </a:r>
            <a:br>
              <a:rPr lang="en-US" dirty="0"/>
            </a:br>
            <a:r>
              <a:rPr lang="en-US" sz="4000" dirty="0"/>
              <a:t>Advanced Computational Linguistics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925956"/>
            <a:ext cx="9144000" cy="1331843"/>
          </a:xfrm>
        </p:spPr>
        <p:txBody>
          <a:bodyPr/>
          <a:lstStyle/>
          <a:p>
            <a:r>
              <a:rPr lang="en-US" dirty="0"/>
              <a:t>Lecture 15</a:t>
            </a:r>
          </a:p>
          <a:p>
            <a:r>
              <a:rPr lang="en-US" dirty="0"/>
              <a:t>Prof. </a:t>
            </a:r>
            <a:r>
              <a:rPr lang="en-US" dirty="0" err="1"/>
              <a:t>Sandiway</a:t>
            </a:r>
            <a:r>
              <a:rPr lang="en-US" dirty="0"/>
              <a:t> Fong</a:t>
            </a:r>
          </a:p>
        </p:txBody>
      </p:sp>
    </p:spTree>
    <p:extLst>
      <p:ext uri="{BB962C8B-B14F-4D97-AF65-F5344CB8AC3E}">
        <p14:creationId xmlns:p14="http://schemas.microsoft.com/office/powerpoint/2010/main" val="1559445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05B6F-03E7-47D5-B47D-BB34F8026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Exercise: constituency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2A4A3-FF74-B96A-AE62-261CC1F1E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6635"/>
            <a:ext cx="10515600" cy="3650328"/>
          </a:xfrm>
        </p:spPr>
        <p:txBody>
          <a:bodyPr numCol="1">
            <a:noAutofit/>
          </a:bodyPr>
          <a:lstStyle/>
          <a:p>
            <a:pPr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nlp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stanza.Pipeline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(lang='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', processors='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tokenize,pos,constituency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')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doc =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nlp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('N.C. police kill unarmed deaf man using sign language')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for sentence in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doc.sentences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     print(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sentence.constituency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 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(ROOT (S (NP (NNP N.C.) (NNS police)) (VP (VBP kill) (NP (NP (JJ unarmed) (JJ deaf) (NN man)) (VP (VBG using) (NP (NN sign) (NN language)))))))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E3D181-B293-331C-7BAC-E5D9F0E6B0EE}"/>
              </a:ext>
            </a:extLst>
          </p:cNvPr>
          <p:cNvSpPr txBox="1"/>
          <p:nvPr/>
        </p:nvSpPr>
        <p:spPr>
          <a:xfrm>
            <a:off x="944526" y="1877829"/>
            <a:ext cx="76572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N.C. police kill unarmed deaf man using sign language</a:t>
            </a:r>
          </a:p>
        </p:txBody>
      </p:sp>
    </p:spTree>
    <p:extLst>
      <p:ext uri="{BB962C8B-B14F-4D97-AF65-F5344CB8AC3E}">
        <p14:creationId xmlns:p14="http://schemas.microsoft.com/office/powerpoint/2010/main" val="306596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307C6C-0D99-045D-2361-F3273A3E1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0066" y="557212"/>
            <a:ext cx="8892375" cy="5957887"/>
          </a:xfrm>
          <a:prstGeom prst="rect">
            <a:avLst/>
          </a:prstGeom>
        </p:spPr>
      </p:pic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DB6E7-21B6-7BBC-F285-6DE9A712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 Exercise: constituency pipeline</a:t>
            </a:r>
          </a:p>
        </p:txBody>
      </p:sp>
      <p:sp>
        <p:nvSpPr>
          <p:cNvPr id="6" name="Left Arrow Callout 5">
            <a:extLst>
              <a:ext uri="{FF2B5EF4-FFF2-40B4-BE49-F238E27FC236}">
                <a16:creationId xmlns:a16="http://schemas.microsoft.com/office/drawing/2014/main" id="{C36F161D-52F4-4B09-6473-6F9461DFD86F}"/>
              </a:ext>
            </a:extLst>
          </p:cNvPr>
          <p:cNvSpPr/>
          <p:nvPr/>
        </p:nvSpPr>
        <p:spPr>
          <a:xfrm rot="20298842">
            <a:off x="8181982" y="3978209"/>
            <a:ext cx="2243900" cy="797442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key modification</a:t>
            </a:r>
          </a:p>
        </p:txBody>
      </p:sp>
    </p:spTree>
    <p:extLst>
      <p:ext uri="{BB962C8B-B14F-4D97-AF65-F5344CB8AC3E}">
        <p14:creationId xmlns:p14="http://schemas.microsoft.com/office/powerpoint/2010/main" val="333121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2FF54-43C2-094C-9BBA-6CA24317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Blossom Archive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6FE04-E362-4D4F-A505-764E28CD7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https://languagelog.ldc.upenn.edu/nll/?cat=118</a:t>
            </a:r>
            <a:endParaRPr lang="en-US" sz="2000" dirty="0"/>
          </a:p>
          <a:p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E00E4A7-F710-6094-0DED-391CA0631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093" y="2302202"/>
            <a:ext cx="4279878" cy="684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EC2491-C6B9-2D62-37FF-D1D02FE83BAE}"/>
              </a:ext>
            </a:extLst>
          </p:cNvPr>
          <p:cNvSpPr txBox="1"/>
          <p:nvPr/>
        </p:nvSpPr>
        <p:spPr>
          <a:xfrm>
            <a:off x="1175093" y="3121283"/>
            <a:ext cx="7787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https://www.theguardian.com/uk-news/2021/dec/29/pc-jailed-for-attacking-members-of-the-public-found-dead-at-home</a:t>
            </a:r>
            <a:endParaRPr lang="en-US" sz="1200" dirty="0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32F8FF05-D7A3-BCC5-2562-CDF2A5E26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166" y="3459719"/>
            <a:ext cx="9620351" cy="25932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522F92-D0E0-7639-FF80-71268D6A927C}"/>
              </a:ext>
            </a:extLst>
          </p:cNvPr>
          <p:cNvSpPr txBox="1"/>
          <p:nvPr/>
        </p:nvSpPr>
        <p:spPr>
          <a:xfrm>
            <a:off x="6680809" y="1582518"/>
            <a:ext cx="4862719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1" dirty="0" err="1">
                <a:effectLst/>
                <a:latin typeface="NimbusRomNo9L"/>
              </a:rPr>
              <a:t>vmod</a:t>
            </a:r>
            <a:r>
              <a:rPr lang="en-US" sz="1800" b="0" dirty="0">
                <a:effectLst/>
                <a:latin typeface="NimbusRomNo9L"/>
              </a:rPr>
              <a:t>: reduced non-finite verbal modifier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NimbusRomNo9L"/>
              </a:rPr>
              <a:t>jailed</a:t>
            </a:r>
            <a:r>
              <a:rPr lang="en-US" dirty="0">
                <a:latin typeface="NimbusRomNo9L"/>
              </a:rPr>
              <a:t> modifies </a:t>
            </a:r>
            <a:r>
              <a:rPr lang="en-US" i="1" dirty="0">
                <a:latin typeface="NimbusRomNo9L"/>
              </a:rPr>
              <a:t>police officer</a:t>
            </a: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1" dirty="0" err="1">
                <a:effectLst/>
                <a:latin typeface="NimbusRomNo9L"/>
              </a:rPr>
              <a:t>pcomp</a:t>
            </a:r>
            <a:r>
              <a:rPr lang="en-US" sz="1800" b="0" dirty="0">
                <a:effectLst/>
                <a:latin typeface="NimbusRomNo9L"/>
              </a:rPr>
              <a:t>: prepositional complement,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1" dirty="0">
                <a:effectLst/>
                <a:latin typeface="NimbusRomNo9L"/>
              </a:rPr>
              <a:t>for</a:t>
            </a:r>
            <a:r>
              <a:rPr lang="en-US" b="0" dirty="0">
                <a:effectLst/>
                <a:latin typeface="NimbusRomNo9L"/>
              </a:rPr>
              <a:t> clausal complement</a:t>
            </a:r>
            <a:br>
              <a:rPr lang="en-US" b="0" dirty="0">
                <a:effectLst/>
                <a:latin typeface="NimbusRomNo9L"/>
              </a:rPr>
            </a:br>
            <a:r>
              <a:rPr lang="en-US" b="0" i="1" dirty="0" err="1">
                <a:effectLst/>
                <a:latin typeface="NimbusRomNo9L"/>
              </a:rPr>
              <a:t>acomp</a:t>
            </a:r>
            <a:r>
              <a:rPr lang="en-US" b="0" dirty="0">
                <a:effectLst/>
                <a:latin typeface="NimbusRomNo9L"/>
              </a:rPr>
              <a:t>: adjectival complement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2FF54-43C2-094C-9BBA-6CA24317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Blossom Archive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6FE04-E362-4D4F-A505-764E28CD7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https://languagelog.ldc.upenn.edu/nll/?cat=118</a:t>
            </a:r>
            <a:endParaRPr lang="en-US" sz="2000" dirty="0"/>
          </a:p>
          <a:p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E00E4A7-F710-6094-0DED-391CA0631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092" y="2302201"/>
            <a:ext cx="4955787" cy="7921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F2AB54-B762-1CFA-9435-7AF8C988BD00}"/>
              </a:ext>
            </a:extLst>
          </p:cNvPr>
          <p:cNvSpPr txBox="1"/>
          <p:nvPr/>
        </p:nvSpPr>
        <p:spPr>
          <a:xfrm>
            <a:off x="1105519" y="3121283"/>
            <a:ext cx="3949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Stanford </a:t>
            </a:r>
            <a:r>
              <a:rPr lang="en-US" sz="2000" dirty="0" err="1"/>
              <a:t>CoreNLP</a:t>
            </a:r>
            <a:r>
              <a:rPr lang="en-US" sz="2000" dirty="0"/>
              <a:t>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https://corenlp.run</a:t>
            </a:r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8921EDF-0F8A-3FA8-C4B1-2F6BE3F1A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6196" y="4124869"/>
            <a:ext cx="9247604" cy="15301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Down Arrow Callout 6">
            <a:extLst>
              <a:ext uri="{FF2B5EF4-FFF2-40B4-BE49-F238E27FC236}">
                <a16:creationId xmlns:a16="http://schemas.microsoft.com/office/drawing/2014/main" id="{931AD534-AB9F-7BBC-CE5E-9072FC39D461}"/>
              </a:ext>
            </a:extLst>
          </p:cNvPr>
          <p:cNvSpPr/>
          <p:nvPr/>
        </p:nvSpPr>
        <p:spPr>
          <a:xfrm>
            <a:off x="4657496" y="3948459"/>
            <a:ext cx="715617" cy="792190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root</a:t>
            </a:r>
          </a:p>
        </p:txBody>
      </p:sp>
      <p:sp>
        <p:nvSpPr>
          <p:cNvPr id="10" name="Up Arrow Callout 9">
            <a:extLst>
              <a:ext uri="{FF2B5EF4-FFF2-40B4-BE49-F238E27FC236}">
                <a16:creationId xmlns:a16="http://schemas.microsoft.com/office/drawing/2014/main" id="{B283A656-D984-7D89-176E-C3CE1110E3B3}"/>
              </a:ext>
            </a:extLst>
          </p:cNvPr>
          <p:cNvSpPr/>
          <p:nvPr/>
        </p:nvSpPr>
        <p:spPr>
          <a:xfrm>
            <a:off x="3440780" y="5558341"/>
            <a:ext cx="3149048" cy="93427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VBN: past participle POS tag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C91201-7D17-3CE8-E08E-4B44B2FC202F}"/>
              </a:ext>
            </a:extLst>
          </p:cNvPr>
          <p:cNvSpPr txBox="1"/>
          <p:nvPr/>
        </p:nvSpPr>
        <p:spPr>
          <a:xfrm>
            <a:off x="6300593" y="1404609"/>
            <a:ext cx="514765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i="0" u="none" strike="noStrike" dirty="0" err="1">
                <a:solidFill>
                  <a:srgbClr val="5C5962"/>
                </a:solidFill>
                <a:effectLst/>
                <a:latin typeface="-apple-system"/>
              </a:rPr>
              <a:t>CoreNLP</a:t>
            </a:r>
            <a:r>
              <a:rPr lang="en-US" b="0" i="0" u="none" strike="noStrike" dirty="0">
                <a:solidFill>
                  <a:srgbClr val="5C5962"/>
                </a:solidFill>
                <a:effectLst/>
                <a:latin typeface="-apple-system"/>
              </a:rPr>
              <a:t> is your one stop shop for natural language processing in Java! </a:t>
            </a:r>
          </a:p>
          <a:p>
            <a:r>
              <a:rPr lang="en-US" b="0" i="0" u="none" strike="noStrike" dirty="0" err="1">
                <a:solidFill>
                  <a:srgbClr val="5C5962"/>
                </a:solidFill>
                <a:effectLst/>
                <a:latin typeface="-apple-system"/>
              </a:rPr>
              <a:t>CoreNLP</a:t>
            </a:r>
            <a:r>
              <a:rPr lang="en-US" b="0" i="0" u="none" strike="noStrike" dirty="0">
                <a:solidFill>
                  <a:srgbClr val="5C5962"/>
                </a:solidFill>
                <a:effectLst/>
                <a:latin typeface="-apple-system"/>
              </a:rPr>
              <a:t> currently supports 8 languages: Arabic, Chinese, English, French, German, Hungarian, Italian, and Spanish.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0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2FF54-43C2-094C-9BBA-6CA24317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Blossom Archive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6FE04-E362-4D4F-A505-764E28CD7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https://languagelog.ldc.upenn.edu/nll/?cat=118</a:t>
            </a:r>
            <a:endParaRPr lang="en-US" sz="2000" dirty="0"/>
          </a:p>
          <a:p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E00E4A7-F710-6094-0DED-391CA0631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093" y="2302202"/>
            <a:ext cx="4279878" cy="6841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F2AB54-B762-1CFA-9435-7AF8C988BD00}"/>
              </a:ext>
            </a:extLst>
          </p:cNvPr>
          <p:cNvSpPr txBox="1"/>
          <p:nvPr/>
        </p:nvSpPr>
        <p:spPr>
          <a:xfrm>
            <a:off x="1105519" y="3121283"/>
            <a:ext cx="3949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Stanford </a:t>
            </a:r>
            <a:r>
              <a:rPr lang="en-US" sz="2000" dirty="0" err="1"/>
              <a:t>CoreNLP</a:t>
            </a:r>
            <a:r>
              <a:rPr lang="en-US" sz="2000" dirty="0"/>
              <a:t>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https://corenlp.run</a:t>
            </a:r>
            <a:endParaRPr lang="en-US" dirty="0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C33BAFD4-9F3D-0211-1C69-1BA411087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1257" y="279053"/>
            <a:ext cx="4166383" cy="60845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B8240EAB-D24D-122D-D96E-E5CFE5D9CB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5093" y="3656329"/>
            <a:ext cx="4662896" cy="11607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Left Arrow Callout 11">
            <a:extLst>
              <a:ext uri="{FF2B5EF4-FFF2-40B4-BE49-F238E27FC236}">
                <a16:creationId xmlns:a16="http://schemas.microsoft.com/office/drawing/2014/main" id="{1F535E79-04F1-B317-C8EE-F79432DD78C5}"/>
              </a:ext>
            </a:extLst>
          </p:cNvPr>
          <p:cNvSpPr/>
          <p:nvPr/>
        </p:nvSpPr>
        <p:spPr>
          <a:xfrm>
            <a:off x="8398565" y="494726"/>
            <a:ext cx="1958008" cy="859528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FRAG: fragment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4BB400-2EC7-E468-5B73-E7D1D1D32C95}"/>
              </a:ext>
            </a:extLst>
          </p:cNvPr>
          <p:cNvSpPr txBox="1"/>
          <p:nvPr/>
        </p:nvSpPr>
        <p:spPr>
          <a:xfrm>
            <a:off x="4780722" y="5090487"/>
            <a:ext cx="3102581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i="1" dirty="0"/>
              <a:t>Who is found dead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23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7DDF517B-F93E-EA82-4351-2FDCEF998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353344"/>
            <a:ext cx="5105400" cy="5295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62FF54-43C2-094C-9BBA-6CA24317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Blossom Archive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6FE04-E362-4D4F-A505-764E28CD7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3"/>
              </a:rPr>
              <a:t>https://languagelog.ldc.upenn.edu/nll/?cat=118</a:t>
            </a:r>
            <a:endParaRPr lang="en-US" sz="2000" dirty="0"/>
          </a:p>
          <a:p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E00E4A7-F710-6094-0DED-391CA0631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093" y="2302202"/>
            <a:ext cx="4279878" cy="6841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F2AB54-B762-1CFA-9435-7AF8C988BD00}"/>
              </a:ext>
            </a:extLst>
          </p:cNvPr>
          <p:cNvSpPr txBox="1"/>
          <p:nvPr/>
        </p:nvSpPr>
        <p:spPr>
          <a:xfrm>
            <a:off x="1105519" y="3121283"/>
            <a:ext cx="4793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Berkeley Neural Parser: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https://parser.kitaev.io</a:t>
            </a:r>
            <a:endParaRPr lang="en-US" dirty="0"/>
          </a:p>
        </p:txBody>
      </p:sp>
      <p:sp>
        <p:nvSpPr>
          <p:cNvPr id="5" name="Left Arrow Callout 4">
            <a:extLst>
              <a:ext uri="{FF2B5EF4-FFF2-40B4-BE49-F238E27FC236}">
                <a16:creationId xmlns:a16="http://schemas.microsoft.com/office/drawing/2014/main" id="{F9373889-E6D9-2A3C-9973-40F56F5D8636}"/>
              </a:ext>
            </a:extLst>
          </p:cNvPr>
          <p:cNvSpPr/>
          <p:nvPr/>
        </p:nvSpPr>
        <p:spPr>
          <a:xfrm>
            <a:off x="7822096" y="999711"/>
            <a:ext cx="1958008" cy="859528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 </a:t>
            </a:r>
            <a:r>
              <a:rPr lang="en-US" i="1" dirty="0"/>
              <a:t>not</a:t>
            </a:r>
            <a:r>
              <a:rPr lang="en-US" dirty="0"/>
              <a:t> FRAG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024051-7F87-B256-7AE9-8440DAA59D56}"/>
              </a:ext>
            </a:extLst>
          </p:cNvPr>
          <p:cNvSpPr txBox="1"/>
          <p:nvPr/>
        </p:nvSpPr>
        <p:spPr>
          <a:xfrm>
            <a:off x="3903680" y="3974565"/>
            <a:ext cx="3263239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i="1" dirty="0"/>
              <a:t>Who is found dead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1346A-CA1B-A0CF-D93D-65A6704AA53B}"/>
              </a:ext>
            </a:extLst>
          </p:cNvPr>
          <p:cNvSpPr txBox="1"/>
          <p:nvPr/>
        </p:nvSpPr>
        <p:spPr>
          <a:xfrm>
            <a:off x="3937254" y="3605233"/>
            <a:ext cx="231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see the VP attachment</a:t>
            </a:r>
          </a:p>
        </p:txBody>
      </p:sp>
    </p:spTree>
    <p:extLst>
      <p:ext uri="{BB962C8B-B14F-4D97-AF65-F5344CB8AC3E}">
        <p14:creationId xmlns:p14="http://schemas.microsoft.com/office/powerpoint/2010/main" val="255810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21F4F-035A-AB8D-6952-A9421F8AE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NYTimes Article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F86691-E83A-9F81-F415-971FFD9219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02950"/>
            <a:ext cx="5181600" cy="3796687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A792B5C-7531-A134-F07F-4591D69DA7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2" y="4175478"/>
            <a:ext cx="5181600" cy="1949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2F08FF-D53A-1BDE-9D3E-C43442F90060}"/>
              </a:ext>
            </a:extLst>
          </p:cNvPr>
          <p:cNvSpPr txBox="1"/>
          <p:nvPr/>
        </p:nvSpPr>
        <p:spPr>
          <a:xfrm>
            <a:off x="2031144" y="1527487"/>
            <a:ext cx="8282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www.nytimes.com</a:t>
            </a:r>
            <a:r>
              <a:rPr lang="en-US" dirty="0"/>
              <a:t>/2010/01/31/magazine/31FOB-onlanguage-t.html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D1B723-4657-02D4-AC88-49E7C38EB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667" y="2072462"/>
            <a:ext cx="3240593" cy="197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39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4B16-0397-9101-3980-0EBB476C6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2CA7A-BEC4-CABE-FB0D-B4ACFBF7E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1: Read the New York Times article on </a:t>
            </a:r>
            <a:r>
              <a:rPr lang="en-US" i="1" dirty="0"/>
              <a:t>Crash Blossoms</a:t>
            </a:r>
            <a:r>
              <a:rPr lang="en-US" dirty="0"/>
              <a:t> (</a:t>
            </a:r>
            <a:r>
              <a:rPr lang="en-US" b="1" dirty="0"/>
              <a:t>CB</a:t>
            </a:r>
            <a:r>
              <a:rPr lang="en-US" dirty="0"/>
              <a:t>)</a:t>
            </a:r>
          </a:p>
          <a:p>
            <a:r>
              <a:rPr lang="en-US" dirty="0"/>
              <a:t>Step 2: Install Stanza into </a:t>
            </a:r>
            <a:r>
              <a:rPr lang="en-US" dirty="0" err="1"/>
              <a:t>nltk</a:t>
            </a:r>
            <a:r>
              <a:rPr lang="en-US" dirty="0"/>
              <a:t> on your machine</a:t>
            </a:r>
          </a:p>
          <a:p>
            <a:r>
              <a:rPr lang="en-US" dirty="0"/>
              <a:t>Step 3: Find two headlines that you consider to be </a:t>
            </a:r>
            <a:r>
              <a:rPr lang="en-US" b="1" dirty="0"/>
              <a:t>CBs</a:t>
            </a:r>
          </a:p>
          <a:p>
            <a:pPr lvl="1"/>
            <a:r>
              <a:rPr lang="en-US" dirty="0"/>
              <a:t>either from the internet</a:t>
            </a:r>
          </a:p>
          <a:p>
            <a:pPr lvl="1"/>
            <a:r>
              <a:rPr lang="en-US" dirty="0"/>
              <a:t>or look at the Crash Blossom Archive</a:t>
            </a:r>
          </a:p>
          <a:p>
            <a:pPr lvl="2"/>
            <a:r>
              <a:rPr lang="en-US" dirty="0">
                <a:hlinkClick r:id="rId2"/>
              </a:rPr>
              <a:t>https://languagelog.ldc.upenn.edu/nll/?cat=118</a:t>
            </a:r>
            <a:endParaRPr lang="en-US" dirty="0"/>
          </a:p>
          <a:p>
            <a:pPr lvl="1"/>
            <a:r>
              <a:rPr lang="en-US" dirty="0"/>
              <a:t>(Don't use one I've already highlighted in class.)</a:t>
            </a:r>
          </a:p>
          <a:p>
            <a:pPr lvl="1"/>
            <a:r>
              <a:rPr lang="en-US" dirty="0"/>
              <a:t>Explain why they are a CB, </a:t>
            </a:r>
          </a:p>
          <a:p>
            <a:pPr lvl="2"/>
            <a:r>
              <a:rPr lang="en-US" sz="2400" dirty="0"/>
              <a:t>e.g. </a:t>
            </a:r>
            <a:r>
              <a:rPr lang="en-US" sz="2400" i="1" dirty="0"/>
              <a:t>what is the misread</a:t>
            </a:r>
            <a:r>
              <a:rPr lang="en-US" sz="2400" dirty="0"/>
              <a:t>, </a:t>
            </a:r>
            <a:r>
              <a:rPr lang="en-US" sz="2400" i="1" dirty="0"/>
              <a:t>why they may be misinterpreted.</a:t>
            </a:r>
          </a:p>
        </p:txBody>
      </p:sp>
    </p:spTree>
    <p:extLst>
      <p:ext uri="{BB962C8B-B14F-4D97-AF65-F5344CB8AC3E}">
        <p14:creationId xmlns:p14="http://schemas.microsoft.com/office/powerpoint/2010/main" val="3463505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C4559-5236-29EE-DDA8-116279C6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5AA49-A7D6-0B9E-50F1-7EA8894E3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4: Now run the headlines you chose on </a:t>
            </a:r>
            <a:r>
              <a:rPr lang="en-US" b="1" dirty="0"/>
              <a:t>all</a:t>
            </a:r>
            <a:r>
              <a:rPr lang="en-US" dirty="0"/>
              <a:t> of the following  parsers: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CoreNLP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https://corenlp.run</a:t>
            </a:r>
            <a:r>
              <a:rPr lang="en-US" dirty="0"/>
              <a:t> </a:t>
            </a:r>
            <a:r>
              <a:rPr lang="en-US" i="1" dirty="0"/>
              <a:t>(if it's running</a:t>
            </a:r>
            <a:r>
              <a:rPr lang="en-US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Stanza, on your computer, dependency and constituency, and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Berkeley Neural Parser </a:t>
            </a:r>
            <a:r>
              <a:rPr lang="en-US" dirty="0">
                <a:hlinkClick r:id="rId3"/>
              </a:rPr>
              <a:t>https://parser.kitaev.io</a:t>
            </a:r>
            <a:endParaRPr lang="en-US" dirty="0"/>
          </a:p>
          <a:p>
            <a:pPr lvl="1"/>
            <a:r>
              <a:rPr lang="en-US" dirty="0"/>
              <a:t>Explain each parse, i.e. whether it got </a:t>
            </a:r>
          </a:p>
          <a:p>
            <a:pPr lvl="2"/>
            <a:r>
              <a:rPr lang="en-US" sz="2400" dirty="0"/>
              <a:t>(A) the intended reading, </a:t>
            </a:r>
          </a:p>
          <a:p>
            <a:pPr lvl="2"/>
            <a:r>
              <a:rPr lang="en-US" sz="2400" dirty="0"/>
              <a:t>(B) your </a:t>
            </a:r>
            <a:r>
              <a:rPr lang="en-US" sz="2400" b="1" dirty="0"/>
              <a:t>CB</a:t>
            </a:r>
            <a:r>
              <a:rPr lang="en-US" sz="2400" dirty="0"/>
              <a:t> reading (</a:t>
            </a:r>
            <a:r>
              <a:rPr lang="en-US" sz="2400" i="1" dirty="0"/>
              <a:t>funny</a:t>
            </a:r>
            <a:r>
              <a:rPr lang="en-US" sz="2400" dirty="0"/>
              <a:t>), or </a:t>
            </a:r>
          </a:p>
          <a:p>
            <a:pPr lvl="2"/>
            <a:r>
              <a:rPr lang="en-US" sz="2400" dirty="0"/>
              <a:t>(C) some other reading (</a:t>
            </a:r>
            <a:r>
              <a:rPr lang="en-US" sz="2400" i="1" dirty="0"/>
              <a:t>incorrect</a:t>
            </a:r>
            <a:r>
              <a:rPr lang="en-US" sz="2400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14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8281B-79D1-52BD-5F19-95E318670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42303-8107-93B5-8884-829396D87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Submit to </a:t>
            </a:r>
            <a:r>
              <a:rPr lang="en-US" dirty="0" err="1">
                <a:hlinkClick r:id="rId2"/>
              </a:rPr>
              <a:t>sandiway@arizona.edu</a:t>
            </a:r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SUBJECT</a:t>
            </a:r>
            <a:r>
              <a:rPr lang="en-US" dirty="0"/>
              <a:t>: 581 Homework 8 </a:t>
            </a:r>
            <a:r>
              <a:rPr lang="en-US" i="1" dirty="0">
                <a:solidFill>
                  <a:srgbClr val="FF0000"/>
                </a:solidFill>
              </a:rPr>
              <a:t>YOUR NAME</a:t>
            </a:r>
          </a:p>
          <a:p>
            <a:r>
              <a:rPr lang="en-US" dirty="0"/>
              <a:t>One PDF file (for grading) </a:t>
            </a:r>
          </a:p>
          <a:p>
            <a:pPr lvl="1"/>
            <a:r>
              <a:rPr lang="en-US" dirty="0"/>
              <a:t>include your screenshots in your answer</a:t>
            </a:r>
          </a:p>
          <a:p>
            <a:pPr lvl="1"/>
            <a:r>
              <a:rPr lang="en-US" dirty="0"/>
              <a:t>put a web link to each headline (</a:t>
            </a:r>
            <a:r>
              <a:rPr lang="en-US" i="1" dirty="0"/>
              <a:t>if you found it online</a:t>
            </a:r>
            <a:r>
              <a:rPr lang="en-US" dirty="0"/>
              <a:t>)</a:t>
            </a:r>
          </a:p>
          <a:p>
            <a:r>
              <a:rPr lang="en-US" dirty="0"/>
              <a:t>Usual Deadline:</a:t>
            </a:r>
          </a:p>
          <a:p>
            <a:pPr lvl="1"/>
            <a:r>
              <a:rPr lang="en-US" dirty="0"/>
              <a:t>Saturday March 21st</a:t>
            </a:r>
          </a:p>
          <a:p>
            <a:pPr lvl="1"/>
            <a:r>
              <a:rPr lang="en-US" dirty="0"/>
              <a:t>we will review the homework on Monday March 23rd</a:t>
            </a:r>
          </a:p>
        </p:txBody>
      </p:sp>
    </p:spTree>
    <p:extLst>
      <p:ext uri="{BB962C8B-B14F-4D97-AF65-F5344CB8AC3E}">
        <p14:creationId xmlns:p14="http://schemas.microsoft.com/office/powerpoint/2010/main" val="56137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41469-3D99-2C7F-F35A-1A598EA0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612B6-DEDE-9281-9AED-2136C7B59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Install Stanza on your laptop 	(Homework 8: Part 1)</a:t>
            </a:r>
          </a:p>
          <a:p>
            <a:pPr lvl="1"/>
            <a:r>
              <a:rPr lang="en-US" sz="2800" i="1" dirty="0"/>
              <a:t>described last time</a:t>
            </a:r>
          </a:p>
          <a:p>
            <a:pPr lvl="1"/>
            <a:r>
              <a:rPr lang="en-US" sz="2800" i="1" dirty="0"/>
              <a:t>how to use dependency and constituency parsing</a:t>
            </a:r>
          </a:p>
          <a:p>
            <a:r>
              <a:rPr lang="en-US" sz="3200" i="1" dirty="0"/>
              <a:t>Crash Blossoms			</a:t>
            </a:r>
            <a:r>
              <a:rPr lang="en-US" sz="3200" dirty="0"/>
              <a:t>(Homework 8: Part 2)</a:t>
            </a:r>
          </a:p>
        </p:txBody>
      </p:sp>
    </p:spTree>
    <p:extLst>
      <p:ext uri="{BB962C8B-B14F-4D97-AF65-F5344CB8AC3E}">
        <p14:creationId xmlns:p14="http://schemas.microsoft.com/office/powerpoint/2010/main" val="195166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01317-05FF-F799-C18F-263B4409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Violinist Linked to JAL Crash Blossoms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A44516-5478-D499-7F93-15A632878C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5330" y="1298407"/>
            <a:ext cx="4080778" cy="540577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0E76A1-8428-F415-AD85-5850F3603F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65163" y="4849250"/>
            <a:ext cx="5181600" cy="1643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972D16-61E8-78D0-CA50-9DCFC7938446}"/>
              </a:ext>
            </a:extLst>
          </p:cNvPr>
          <p:cNvSpPr txBox="1"/>
          <p:nvPr/>
        </p:nvSpPr>
        <p:spPr>
          <a:xfrm>
            <a:off x="5153238" y="1553368"/>
            <a:ext cx="6424473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Stanza: </a:t>
            </a:r>
            <a:r>
              <a:rPr lang="en-US" sz="2800" dirty="0">
                <a:solidFill>
                  <a:prstClr val="black"/>
                </a:solidFill>
                <a:latin typeface="Aptos" panose="02110004020202020204"/>
              </a:rPr>
              <a:t>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wo different pipelines, two different "parses" of the same data! </a:t>
            </a:r>
          </a:p>
          <a:p>
            <a:r>
              <a:rPr lang="en-US" b="1" dirty="0">
                <a:solidFill>
                  <a:srgbClr val="C814C9"/>
                </a:solidFill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nlp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stanza.Pipeline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('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en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')</a:t>
            </a:r>
          </a:p>
          <a:p>
            <a:r>
              <a:rPr lang="en-US" b="1" dirty="0">
                <a:solidFill>
                  <a:srgbClr val="C814C9"/>
                </a:solidFill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nlp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stanza.Pipeline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(lang='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en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', processors='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tokenize,pos,constituency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')</a:t>
            </a:r>
            <a:endParaRPr lang="en-US" dirty="0"/>
          </a:p>
          <a:p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doc =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nlp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("</a:t>
            </a: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</a:rPr>
              <a:t>Violinist Linked to JAL Crash Blossoms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")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67280C-7426-2779-0B22-C5DF4A7C0A8E}"/>
              </a:ext>
            </a:extLst>
          </p:cNvPr>
          <p:cNvSpPr txBox="1"/>
          <p:nvPr/>
        </p:nvSpPr>
        <p:spPr>
          <a:xfrm>
            <a:off x="5634594" y="4251771"/>
            <a:ext cx="492307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Blossoms</a:t>
            </a:r>
            <a:r>
              <a:rPr lang="en-US" dirty="0"/>
              <a:t> = pl. noun or 3</a:t>
            </a:r>
            <a:r>
              <a:rPr lang="en-US" baseline="30000" dirty="0"/>
              <a:t>rd</a:t>
            </a:r>
            <a:r>
              <a:rPr lang="en-US" dirty="0"/>
              <a:t> pers. sg. present verb</a:t>
            </a:r>
          </a:p>
        </p:txBody>
      </p:sp>
    </p:spTree>
    <p:extLst>
      <p:ext uri="{BB962C8B-B14F-4D97-AF65-F5344CB8AC3E}">
        <p14:creationId xmlns:p14="http://schemas.microsoft.com/office/powerpoint/2010/main" val="31637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CF045-A9EA-EC4D-9A2C-AFF218095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Violinist Linked to JAL Crash Blossoms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17E2FFF5-573B-024A-8C0F-84C84AB16B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27901"/>
            <a:ext cx="4351638" cy="3314610"/>
          </a:xfrm>
          <a:ln>
            <a:solidFill>
              <a:schemeClr val="tx1"/>
            </a:solidFill>
          </a:ln>
        </p:spPr>
      </p:pic>
      <p:pic>
        <p:nvPicPr>
          <p:cNvPr id="9" name="Content Placeholder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4BA930-2284-5D40-9009-635944C836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29881" y="2056774"/>
            <a:ext cx="6472970" cy="2253552"/>
          </a:xfrm>
          <a:ln>
            <a:solidFill>
              <a:schemeClr val="accent6"/>
            </a:solidFill>
          </a:ln>
        </p:spPr>
      </p:pic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2B5BE9C-00A0-A44C-A782-CB104AA0F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881" y="4491758"/>
            <a:ext cx="457200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42973E-743A-8BE5-71CB-4FCA19DC70AC}"/>
              </a:ext>
            </a:extLst>
          </p:cNvPr>
          <p:cNvSpPr txBox="1"/>
          <p:nvPr/>
        </p:nvSpPr>
        <p:spPr>
          <a:xfrm>
            <a:off x="838200" y="5464613"/>
            <a:ext cx="331176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Berkeley Neural Parser</a:t>
            </a:r>
          </a:p>
          <a:p>
            <a:r>
              <a:rPr lang="en-US" dirty="0"/>
              <a:t>https://</a:t>
            </a:r>
            <a:r>
              <a:rPr lang="en-US" dirty="0" err="1"/>
              <a:t>parser.kitaev.io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521168-5448-E568-3B17-5E32981D20B2}"/>
              </a:ext>
            </a:extLst>
          </p:cNvPr>
          <p:cNvSpPr txBox="1"/>
          <p:nvPr/>
        </p:nvSpPr>
        <p:spPr>
          <a:xfrm>
            <a:off x="5329881" y="1508992"/>
            <a:ext cx="43516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Google	</a:t>
            </a:r>
            <a:r>
              <a:rPr lang="en-US" dirty="0"/>
              <a:t>(</a:t>
            </a:r>
            <a:r>
              <a:rPr lang="en-US" i="1" dirty="0"/>
              <a:t>no longer available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6946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69462-D34F-68CB-894A-7ADD2C68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CoreNLP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80A54-74FC-3CB4-E648-35E5BA292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Violinist Linked to JAL Crash Blossoms</a:t>
            </a:r>
          </a:p>
          <a:p>
            <a:r>
              <a:rPr lang="en-US" dirty="0" err="1"/>
              <a:t>CoreNLP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corenlp.run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453257-884C-A1F2-2715-C64FB0CD4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027" y="3218935"/>
            <a:ext cx="7225065" cy="27479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diagram of a software program&#10;&#10;Description automatically generated with medium confidence">
            <a:extLst>
              <a:ext uri="{FF2B5EF4-FFF2-40B4-BE49-F238E27FC236}">
                <a16:creationId xmlns:a16="http://schemas.microsoft.com/office/drawing/2014/main" id="{02015DD2-496C-61DB-A1B8-7BAB0B8A4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559" y="2712308"/>
            <a:ext cx="6438900" cy="1638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7FB62A-D255-7708-52C3-9C7BF98A7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87" y="4442211"/>
            <a:ext cx="1234947" cy="2031314"/>
          </a:xfrm>
          <a:prstGeom prst="rect">
            <a:avLst/>
          </a:prstGeom>
        </p:spPr>
      </p:pic>
      <p:sp>
        <p:nvSpPr>
          <p:cNvPr id="7" name="Left Arrow Callout 6">
            <a:extLst>
              <a:ext uri="{FF2B5EF4-FFF2-40B4-BE49-F238E27FC236}">
                <a16:creationId xmlns:a16="http://schemas.microsoft.com/office/drawing/2014/main" id="{E622B9A1-924B-3F90-3A68-1A6FB371B753}"/>
              </a:ext>
            </a:extLst>
          </p:cNvPr>
          <p:cNvSpPr/>
          <p:nvPr/>
        </p:nvSpPr>
        <p:spPr>
          <a:xfrm>
            <a:off x="8253009" y="4962198"/>
            <a:ext cx="2854143" cy="10047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364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/>
              <a:t>sometimes up, sometimes down</a:t>
            </a:r>
          </a:p>
        </p:txBody>
      </p:sp>
    </p:spTree>
    <p:extLst>
      <p:ext uri="{BB962C8B-B14F-4D97-AF65-F5344CB8AC3E}">
        <p14:creationId xmlns:p14="http://schemas.microsoft.com/office/powerpoint/2010/main" val="395229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33AFF-640F-5D59-989F-B5ACF742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Newspapers could check their headlines?</a:t>
            </a:r>
          </a:p>
        </p:txBody>
      </p:sp>
      <p:pic>
        <p:nvPicPr>
          <p:cNvPr id="4" name="Content Placeholder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5F3AFA7-D015-07D3-0393-BB2328F30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9345" y="1825625"/>
            <a:ext cx="10093309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6948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D8E52-D5ED-1099-E3AE-405E9C9FE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fixed!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6EE84-1646-DE5F-3986-89CCA94EA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went to the Daily News website: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E57201A-A03F-07FC-F41A-1156526EC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532" y="2236573"/>
            <a:ext cx="6668452" cy="42296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62D5E3-5357-82B3-B316-21157EF2C90F}"/>
              </a:ext>
            </a:extLst>
          </p:cNvPr>
          <p:cNvSpPr/>
          <p:nvPr/>
        </p:nvSpPr>
        <p:spPr>
          <a:xfrm>
            <a:off x="2773532" y="3113903"/>
            <a:ext cx="1600760" cy="5189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6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4AD69-E5AB-0FEB-8C1A-4B280261D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A8380-87F3-4D07-F210-372D50F4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Exercise: dependency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6BB1C-066B-9BA3-076D-578DCE898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1301"/>
            <a:ext cx="11134060" cy="3465661"/>
          </a:xfrm>
        </p:spPr>
        <p:txBody>
          <a:bodyPr numCol="2">
            <a:noAutofit/>
          </a:bodyPr>
          <a:lstStyle/>
          <a:p>
            <a:pPr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~$ python3</a:t>
            </a: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import stanza</a:t>
            </a: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nlp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stanza.Pipeline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')</a:t>
            </a: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doc =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nlp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('N.C. police kill unarmed deaf man using sign language')</a:t>
            </a: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for word 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doc.sentences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[0].words:</a:t>
            </a: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     print(f"{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word.id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}: {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word.text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}/{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word.pos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} - {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word.deprel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} -&gt; {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word.head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}")</a:t>
            </a: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 </a:t>
            </a: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1: N.C./PROPN - compound -&gt; 2</a:t>
            </a: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2: police/NOUN 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nsubj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-&gt; 3</a:t>
            </a: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3: kill/VERB - root -&gt; 0</a:t>
            </a: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4: unarmed/ADJ 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amod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-&gt; 6</a:t>
            </a: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5: deaf/ADJ 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amod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-&gt; 6</a:t>
            </a: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6: man/NOUN - obj -&gt; 3</a:t>
            </a: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7: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using/VERB -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acl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 -&gt; 6</a:t>
            </a: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8: sign/NOUN - compound -&gt; 9</a:t>
            </a: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9: language/NOUN - obj -&gt; 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1F2396-CFAE-CE1C-AE69-750207A37548}"/>
              </a:ext>
            </a:extLst>
          </p:cNvPr>
          <p:cNvSpPr txBox="1"/>
          <p:nvPr/>
        </p:nvSpPr>
        <p:spPr>
          <a:xfrm>
            <a:off x="944526" y="1877829"/>
            <a:ext cx="76572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N.C. police kill unarmed deaf man using sign language</a:t>
            </a:r>
          </a:p>
        </p:txBody>
      </p:sp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0CE1DB00-9EDB-CF52-0B42-5BFF9EC38D3D}"/>
              </a:ext>
            </a:extLst>
          </p:cNvPr>
          <p:cNvSpPr/>
          <p:nvPr/>
        </p:nvSpPr>
        <p:spPr>
          <a:xfrm>
            <a:off x="10015870" y="4688958"/>
            <a:ext cx="1499191" cy="797442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key relation</a:t>
            </a:r>
          </a:p>
        </p:txBody>
      </p:sp>
    </p:spTree>
    <p:extLst>
      <p:ext uri="{BB962C8B-B14F-4D97-AF65-F5344CB8AC3E}">
        <p14:creationId xmlns:p14="http://schemas.microsoft.com/office/powerpoint/2010/main" val="31720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CD6809-3DF8-AEC8-01C9-B8205B5E5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0064" y="495300"/>
            <a:ext cx="9167813" cy="5867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D6F2DE-67B9-1FF8-8839-14994192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 Exercise: dependency pipeline</a:t>
            </a:r>
          </a:p>
        </p:txBody>
      </p:sp>
    </p:spTree>
    <p:extLst>
      <p:ext uri="{BB962C8B-B14F-4D97-AF65-F5344CB8AC3E}">
        <p14:creationId xmlns:p14="http://schemas.microsoft.com/office/powerpoint/2010/main" val="763008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960</Words>
  <Application>Microsoft Macintosh PowerPoint</Application>
  <PresentationFormat>Widescreen</PresentationFormat>
  <Paragraphs>112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-apple-system</vt:lpstr>
      <vt:lpstr>NimbusRomNo9L</vt:lpstr>
      <vt:lpstr>Aptos</vt:lpstr>
      <vt:lpstr>Aptos Display</vt:lpstr>
      <vt:lpstr>Arial</vt:lpstr>
      <vt:lpstr>Menlo</vt:lpstr>
      <vt:lpstr>Office Theme</vt:lpstr>
      <vt:lpstr>LING/C SC 581:  Advanced Computational Linguistics</vt:lpstr>
      <vt:lpstr>Today's Topics</vt:lpstr>
      <vt:lpstr>Violinist Linked to JAL Crash Blossoms</vt:lpstr>
      <vt:lpstr>Violinist Linked to JAL Crash Blossoms</vt:lpstr>
      <vt:lpstr>CoreNLP</vt:lpstr>
      <vt:lpstr>Newspapers could check their headlines?</vt:lpstr>
      <vt:lpstr>Was fixed!</vt:lpstr>
      <vt:lpstr>Class Exercise: dependency pipeline</vt:lpstr>
      <vt:lpstr>Class Exercise: dependency pipeline</vt:lpstr>
      <vt:lpstr>Class Exercise: constituency pipeline</vt:lpstr>
      <vt:lpstr>Class Exercise: constituency pipeline</vt:lpstr>
      <vt:lpstr>Crash Blossom Archive</vt:lpstr>
      <vt:lpstr>Crash Blossom Archive</vt:lpstr>
      <vt:lpstr>Crash Blossom Archive</vt:lpstr>
      <vt:lpstr>Crash Blossom Archive</vt:lpstr>
      <vt:lpstr>NYTimes Article</vt:lpstr>
      <vt:lpstr>Homework 8</vt:lpstr>
      <vt:lpstr>Homework 8</vt:lpstr>
      <vt:lpstr>Homework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sandiway@mac.com</dc:creator>
  <cp:lastModifiedBy>sandiway@mac.com</cp:lastModifiedBy>
  <cp:revision>8</cp:revision>
  <dcterms:created xsi:type="dcterms:W3CDTF">2026-03-16T02:15:20Z</dcterms:created>
  <dcterms:modified xsi:type="dcterms:W3CDTF">2026-03-18T18:52:00Z</dcterms:modified>
</cp:coreProperties>
</file>