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62" r:id="rId4"/>
    <p:sldId id="283" r:id="rId5"/>
    <p:sldId id="383" r:id="rId6"/>
    <p:sldId id="375" r:id="rId7"/>
    <p:sldId id="400" r:id="rId8"/>
    <p:sldId id="401" r:id="rId9"/>
    <p:sldId id="398" r:id="rId10"/>
    <p:sldId id="399" r:id="rId11"/>
    <p:sldId id="384" r:id="rId12"/>
    <p:sldId id="385" r:id="rId13"/>
    <p:sldId id="382" r:id="rId14"/>
    <p:sldId id="403" r:id="rId15"/>
    <p:sldId id="402" r:id="rId16"/>
    <p:sldId id="404" r:id="rId17"/>
    <p:sldId id="335" r:id="rId18"/>
    <p:sldId id="405" r:id="rId19"/>
    <p:sldId id="406" r:id="rId20"/>
    <p:sldId id="331" r:id="rId21"/>
    <p:sldId id="330" r:id="rId22"/>
    <p:sldId id="352" r:id="rId23"/>
    <p:sldId id="408" r:id="rId24"/>
    <p:sldId id="407" r:id="rId25"/>
    <p:sldId id="350" r:id="rId26"/>
    <p:sldId id="410" r:id="rId27"/>
    <p:sldId id="413" r:id="rId28"/>
    <p:sldId id="411" r:id="rId29"/>
    <p:sldId id="412" r:id="rId30"/>
    <p:sldId id="409" r:id="rId31"/>
    <p:sldId id="359" r:id="rId32"/>
    <p:sldId id="360" r:id="rId33"/>
    <p:sldId id="357" r:id="rId34"/>
    <p:sldId id="356" r:id="rId35"/>
    <p:sldId id="354" r:id="rId36"/>
    <p:sldId id="355" r:id="rId37"/>
    <p:sldId id="36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0"/>
    <p:restoredTop sz="94674"/>
  </p:normalViewPr>
  <p:slideViewPr>
    <p:cSldViewPr snapToGrid="0">
      <p:cViewPr varScale="1">
        <p:scale>
          <a:sx n="109" d="100"/>
          <a:sy n="109" d="100"/>
        </p:scale>
        <p:origin x="1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19B9-1EA3-859C-8D19-C03752A64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22FA4-A724-659C-3B87-D581D2EE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D6EF5-8201-84D4-08AE-4CF3606A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323C-F9C5-BF40-8D4E-B4AF448872F4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212AE-4927-3D48-A639-19C6ACF8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ABCE-4BBD-9F7F-7D68-3EED2595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008-8307-834B-AEC7-B4CD837D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4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A3A7-8232-8135-B155-947852CE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C59FC-2BD3-AE0A-A526-FD825243A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FC7EB-6FA7-2875-719F-6037F3D4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323C-F9C5-BF40-8D4E-B4AF448872F4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2B9C9-A95E-9102-8394-9E0DD0B3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F8B4E-77C4-5DDB-C7B0-EA203B9C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008-8307-834B-AEC7-B4CD837D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9D092-4C03-5A95-CFA0-ED20A47A1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91A84-909F-DBC5-F35A-12975D531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6C2A0-2825-6952-4E20-13B791F6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323C-F9C5-BF40-8D4E-B4AF448872F4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07BBD-E41A-A0DF-D4FE-D9F0BEB3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5D649-1E71-D12A-D0DA-77701EF5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008-8307-834B-AEC7-B4CD837D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5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EE574-2D5A-3290-ADBC-31FB3D5FA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542B4-DDC5-0D30-AD8A-B2A32DDAB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9ACD6-3223-57BD-698D-33636849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071C-1CBB-2D4D-9BC0-37FE32906C13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ABF2E-5CA4-C94B-994C-7CFB8100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B10C9-36B9-354C-E00D-1273179D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5930-D748-4B40-8F7D-8D02E61B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85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21FB-F5AB-E27F-5555-2DE0E4B7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40302-EBC0-A181-AB0C-D95C8D5F1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A20A6-EF77-67BA-6891-1985F427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071C-1CBB-2D4D-9BC0-37FE32906C13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1205C-D4CA-097C-B5C8-03DF4111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A4646-94E5-0DBA-AC03-080BB904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5930-D748-4B40-8F7D-8D02E61B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1F74-4D86-E319-D9F4-0AF06815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63542-6D54-7EF5-AAC6-433A02839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B39CD-E81E-0824-A55C-01EE2E1D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071C-1CBB-2D4D-9BC0-37FE32906C13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CFFA4-FABB-48E2-B784-130A4391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48455-A7E2-D3E1-E428-7653BA67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5930-D748-4B40-8F7D-8D02E61B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21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68D5-E813-02EA-474B-3103F187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36729-6F18-96FD-7191-D70E52EA1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EE60A-0C6E-98AC-E23D-6B3FF20F2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D73FF-548E-4A2D-54BF-B508EF2A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071C-1CBB-2D4D-9BC0-37FE32906C13}" type="datetimeFigureOut">
              <a:rPr lang="en-US" smtClean="0"/>
              <a:t>3/15/26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5AB7F-AB7E-F70B-A081-95AD0B4B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ED42C-CC86-D0FA-98D7-884B703D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5930-D748-4B40-8F7D-8D02E61B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23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693B-D4E8-70F3-BA04-43E87E74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C9756-D53B-C04B-7C33-61C5C5A30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4F166-9E00-6303-3C4D-446357FFE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04100-471E-548B-3084-7A7C6C04E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3E091-77EB-4BA2-AB5A-4374BE330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39B42-B365-EF4C-396F-3E3297239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071C-1CBB-2D4D-9BC0-37FE32906C13}" type="datetimeFigureOut">
              <a:rPr lang="en-US" smtClean="0"/>
              <a:t>3/15/26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83B66-DE45-BACD-AD8F-97DE1C63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689974-CBF1-0842-38C0-2B01EDB7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5930-D748-4B40-8F7D-8D02E61B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6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EAA7-4FD6-4EB1-629F-8EAA265D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F376A-7575-7179-F106-FE863CEC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071C-1CBB-2D4D-9BC0-37FE32906C13}" type="datetimeFigureOut">
              <a:rPr lang="en-US" smtClean="0"/>
              <a:t>3/15/26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57E46-9F27-7B92-F307-6C23A7C55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5295D-DA59-7AE3-DDA2-BE3679D8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5930-D748-4B40-8F7D-8D02E61B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42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E809A-4FB1-4A29-2B21-2EEDAC0C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071C-1CBB-2D4D-9BC0-37FE32906C13}" type="datetimeFigureOut">
              <a:rPr lang="en-US" smtClean="0"/>
              <a:t>3/15/26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968A1-24E6-DECB-C310-85C3FE13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F73B5-E9C1-3032-B8DE-58A16FFE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5930-D748-4B40-8F7D-8D02E61B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55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FBE0-3E90-31AC-FE83-898B1AA8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B8E4-0B3F-9438-7C25-A754A2B76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60CC9-2DFF-412D-B28C-EFAEDD920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96615-655C-09C5-3C41-66C01608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071C-1CBB-2D4D-9BC0-37FE32906C13}" type="datetimeFigureOut">
              <a:rPr lang="en-US" smtClean="0"/>
              <a:t>3/15/26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46E7B-F34C-2A3E-A841-50634F3F8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B1DC7-B90B-34BF-F5D9-511B1AE0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5930-D748-4B40-8F7D-8D02E61B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6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9C78-051A-41FE-2F80-14B02F9D7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08182-AD19-9559-26DF-DCF68985E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ECC56-2BCE-C6E4-A6DB-8B2D62E3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323C-F9C5-BF40-8D4E-B4AF448872F4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50BD-7967-AB82-8C3A-D8C0BA64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31703-F4F2-1D22-C96C-1D0A77971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008-8307-834B-AEC7-B4CD837D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3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5EDC-2ED7-E14E-2F5D-C97D4AA2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F85184-5868-59D7-7B10-32863342A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3CCE7-153D-FA97-6F20-56B73F175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04FED-D371-6B68-5FD3-C20F4828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071C-1CBB-2D4D-9BC0-37FE32906C13}" type="datetimeFigureOut">
              <a:rPr lang="en-US" smtClean="0"/>
              <a:t>3/15/26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1ADB9-724C-7D11-4BE7-FB3B3A0B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66C68-DB66-A074-5C18-20F8E2D7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5930-D748-4B40-8F7D-8D02E61B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07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8411-84F2-B355-FB52-76D7C834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A4001-5FD4-E924-22D5-7AB4269EB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E5B4D-169F-0291-82D0-69F9D58A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071C-1CBB-2D4D-9BC0-37FE32906C13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4E01-365B-88FE-D2D5-251FEB67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802C8-2FC7-C955-467D-630881E0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5930-D748-4B40-8F7D-8D02E61B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7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68A56-D5A4-114D-5EF0-684C2BC64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854A4-F864-7E69-A6EF-FE22C049E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6494C-3911-2E73-3371-30DE9D03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6071C-1CBB-2D4D-9BC0-37FE32906C13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F1440-6F4B-8B2B-7829-966D3AFD4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E5C3F-B73E-3D47-8841-839CD734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5930-D748-4B40-8F7D-8D02E61B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2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C1C9-7F55-4FE9-F336-D50D3447B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D566C-76E0-31B1-8A21-DFDAC4ABD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76B55-84BF-FA69-0A4D-7438F882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C290A-6B85-3AD6-7996-28B8262E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42667-C07E-1C54-32D5-78FAF248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51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125D-D447-B335-690C-BA74CBF9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0D4C0-6032-066D-ABC6-D0A3CF310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9DDA4-86EA-E446-EE4C-6573B75A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81CC-CF19-CF94-2E4B-4E6A5529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A48F2-06B0-16A1-FE2E-46B61B61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21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8F5E-53C6-058C-F8C7-E343C352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8C0A9-BB14-D51F-518C-D349654DC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BE721-0C14-FFB7-14F7-16116710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AEFB8-DA96-6F52-FEE2-05CCF1F2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D7DD4-B6E5-A042-4DEB-83A15F6D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1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03CD-DEFD-793C-D28D-8FEE7F64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2AAE9-69AD-6931-20CE-51794C018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0ED33-B204-B3B4-3017-3DE4F5FFE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335F1-6391-4CF2-17A5-9C9168DF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3/15/26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C58E6-6395-9FD6-3C34-B6DADD79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6627B-A580-699C-FD6D-EA18F6B9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25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B3C9-B65F-127C-04F2-B909EF87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1C495-B0A9-F7C8-7C24-C3334E80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75D5B-0E0B-A30B-4EE9-C19F57DDB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7D142-F1A6-D80A-4F1A-D8D1EBD42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19566-1C96-F6AE-E0E1-E00B625D9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F85E5-4D49-C745-14B7-7ED735DD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3/15/26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D3384-19E2-A666-93EA-FAE233C0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23B195-EF59-7F55-318E-99796A13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7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C6AE-60EA-A0D8-9256-D323C33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EAF05-1ED4-D139-3A4B-4EE3A22C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3/15/26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E3474-9A15-4FC5-93C2-61D884A5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95DF0-81CA-D9D0-273A-013BD717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58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BAE8E-A6D9-9623-F887-B227FD98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3/15/26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75A5E-1170-FAB9-E79F-E8F76016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21E35-FBB4-9BCB-C35B-8C505194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9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3126-A666-5857-4292-A3082EDC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984FB-EBC6-F9ED-D495-1C5443584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E3E3-DCFD-426E-249D-C78C1A46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323C-F9C5-BF40-8D4E-B4AF448872F4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2A8BD-98A4-823E-2D00-A4B83A3D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5850D-674A-0245-7E7A-36CECC2D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008-8307-834B-AEC7-B4CD837D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25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217BB-529F-18FF-27A2-14E1C8EB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E1A2-FF56-E2A5-E470-3D3B5A38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AFFF4-4535-3BBB-E0AF-D07C84565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AD45E-437E-08F2-5994-8E60C481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3/15/26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FDFE6-7093-9870-8865-8CD596A8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E027F-0781-4594-EFD6-EBD4FDFA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8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7BED-3247-5291-EE1F-B8CD719C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2E563-ACAE-3C48-70B7-FFEA01A41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615FB-54AA-1404-381B-41BD5679C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285EB-FC2D-A89B-75B1-DBE8A9D1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3/15/26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1832F-41CC-C1CE-BBB6-217BF2177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CB3DC-A861-086E-C659-22767635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69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8FD5-1563-FA5F-B8B3-C6CE0C05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633D7-9B22-134A-DDFA-03FC9AA5B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1438E-C197-7B23-11AC-D8016798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B9388-C826-445C-6AC4-82277516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CDEB0-2F9A-8B08-3681-ADE4E8ED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26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612DC2-1CC4-D6AA-667A-1BFC56E9B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C804D-9C4C-201A-A037-CD8F89D7E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99F50-A288-CA35-4E0E-6D7173C8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9804-499D-5343-B6A5-BE7D52167ADC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7161F-06CE-FF91-B4C7-D4798C59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E858-C730-CAC4-7449-B865E96E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6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AD47-3DBD-1884-9BD8-FADA6B0F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06480-BDFD-7EF0-2386-511BF733B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D70D4-4797-85A3-E786-AF322A4F8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C13B4-0C45-CA5B-5EEC-993609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323C-F9C5-BF40-8D4E-B4AF448872F4}" type="datetimeFigureOut">
              <a:rPr lang="en-US" smtClean="0"/>
              <a:t>3/15/26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F7821-1500-E287-1324-E98220D6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4BD9C-6BD2-FD80-943A-980B3E46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008-8307-834B-AEC7-B4CD837D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A767-1BFF-9C49-0D2E-01B0A9A0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BF9DD-F91E-9A6C-ACF1-5C62CAECF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58AF0-DCF0-2A81-377E-A0045BB8B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D115E-18BE-B044-F619-E9D2E42E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CC6A1-DBA4-0286-2176-C2207528A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0B24E-5277-7235-C41F-C8F50E57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323C-F9C5-BF40-8D4E-B4AF448872F4}" type="datetimeFigureOut">
              <a:rPr lang="en-US" smtClean="0"/>
              <a:t>3/15/26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D10AE-B133-9FBB-D16F-EEE19B3E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B04B1B-81AA-2ED7-1CB5-A831C279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008-8307-834B-AEC7-B4CD837D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0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C5A7-E45F-87CC-A1AA-7BF6898C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470F7-2BC8-CFA0-B676-DEF4C925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323C-F9C5-BF40-8D4E-B4AF448872F4}" type="datetimeFigureOut">
              <a:rPr lang="en-US" smtClean="0"/>
              <a:t>3/15/26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F7E5D-583F-BA04-BBA2-83C8F8BC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5194F-A006-42BA-8CC5-F8A13C0CB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008-8307-834B-AEC7-B4CD837D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FCC79-8C3B-9D00-5827-A8A1D7E6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323C-F9C5-BF40-8D4E-B4AF448872F4}" type="datetimeFigureOut">
              <a:rPr lang="en-US" smtClean="0"/>
              <a:t>3/15/26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0987C-28C2-9525-B5DE-FB393B84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BDB6B-DD34-B6E6-7D86-6DF986BD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008-8307-834B-AEC7-B4CD837D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1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D62B-D646-7D14-9624-73DE29BF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4B96E-5F35-797C-24D6-6EA18C8B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F7368-2B0F-3449-649E-49ABADCC5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B976B-7012-166C-21ED-B2379478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323C-F9C5-BF40-8D4E-B4AF448872F4}" type="datetimeFigureOut">
              <a:rPr lang="en-US" smtClean="0"/>
              <a:t>3/15/26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5F33B-B807-6CC5-668A-204E60D4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44CF2-9EB0-9D81-C48A-8F3BFD32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008-8307-834B-AEC7-B4CD837D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3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DD4D-CD67-1AD2-939B-2C5AC37D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B415E-B477-40FD-EF03-F13D77F18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703E2-BBB2-8E21-1F1B-F6E8C5489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74F6A-A1CF-71A8-E3F0-B6819F93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323C-F9C5-BF40-8D4E-B4AF448872F4}" type="datetimeFigureOut">
              <a:rPr lang="en-US" smtClean="0"/>
              <a:t>3/15/26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8B00A-4A1F-709F-92C6-2386FD81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B3790-0412-3DDA-8389-2A2BC0AE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008-8307-834B-AEC7-B4CD837D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0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C849E-C86A-BD5B-4C6E-B10E6CBD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A1BDE-37FA-0B4F-C4B6-DA525BAB2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6388B-A44D-C69C-FEAC-50FE948C7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F1323C-F9C5-BF40-8D4E-B4AF448872F4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6288D-FFBF-125F-A5FC-BB50BD25A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C9A1B-6EF8-1C26-3D30-503DBF167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3DC008-8307-834B-AEC7-B4CD837D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7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9BB8F-4D49-B47E-3544-5DF536D6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4E152-6695-7FE5-C61C-A67D7F7CA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7B04A-44A4-1F5F-558F-DE00339E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D6071C-1CBB-2D4D-9BC0-37FE32906C13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33FE4-CA1A-A5C0-BDA6-38C3DD0C4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D61B9-E270-89CB-66C1-D4F17E2C3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8C5930-D748-4B40-8F7D-8D02E61B7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4AC8FD-0B04-D1D4-6AD2-77B685F6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D3686-FFDE-D9F6-5B67-C2E62D644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8859E-C6A3-530C-D55C-05D5694F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9804-499D-5343-B6A5-BE7D52167ADC}" type="datetimeFigureOut">
              <a:rPr lang="en-US" smtClean="0"/>
              <a:t>3/15/26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F46D-94A6-E2D1-08BD-5DAFE548C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324A8-684C-0E09-44E0-748AE5D12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F015B-CEF0-1E4E-AAFC-9B94F5726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5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tanfordnlp.github.io/stanza/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tanza.stanford.edu/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fordnlp.github.io/stanza/#getting-started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0/01/31/magazine/31FOB-onlanguage-t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14</a:t>
            </a:r>
          </a:p>
          <a:p>
            <a:r>
              <a:rPr lang="en-US" dirty="0"/>
              <a:t>Prof. </a:t>
            </a:r>
            <a:r>
              <a:rPr lang="en-US" dirty="0" err="1"/>
              <a:t>Sandiway</a:t>
            </a:r>
            <a:r>
              <a:rPr lang="en-US" dirty="0"/>
              <a:t> Fong</a:t>
            </a:r>
          </a:p>
        </p:txBody>
      </p:sp>
    </p:spTree>
    <p:extLst>
      <p:ext uri="{BB962C8B-B14F-4D97-AF65-F5344CB8AC3E}">
        <p14:creationId xmlns:p14="http://schemas.microsoft.com/office/powerpoint/2010/main" val="155944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D5C77-24FB-DAEC-401F-C9E2C772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7543C-D292-E90D-0956-6FF95693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 Review: </a:t>
            </a:r>
            <a:r>
              <a:rPr lang="en-US" i="1" dirty="0"/>
              <a:t>know + him</a:t>
            </a:r>
          </a:p>
        </p:txBody>
      </p:sp>
      <p:pic>
        <p:nvPicPr>
          <p:cNvPr id="5" name="Content Placeholder 4" descr="A screenshot of a chat&#10;&#10;AI-generated content may be incorrect.">
            <a:extLst>
              <a:ext uri="{FF2B5EF4-FFF2-40B4-BE49-F238E27FC236}">
                <a16:creationId xmlns:a16="http://schemas.microsoft.com/office/drawing/2014/main" id="{4C48271B-F137-FE20-6B58-12138EE55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4504"/>
            <a:ext cx="10515600" cy="2157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Content Placeholder 4" descr="A screenshot of a text&#10;&#10;Description automatically generated">
            <a:extLst>
              <a:ext uri="{FF2B5EF4-FFF2-40B4-BE49-F238E27FC236}">
                <a16:creationId xmlns:a16="http://schemas.microsoft.com/office/drawing/2014/main" id="{AA02B46C-F243-7F08-F84D-8A8AA1AA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77692"/>
            <a:ext cx="9751541" cy="3460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745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F9EA-B474-C691-C98A-9B1A5AFF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 Review:</a:t>
            </a:r>
            <a:r>
              <a:rPr lang="en-US" i="1" dirty="0"/>
              <a:t> </a:t>
            </a:r>
            <a:r>
              <a:rPr lang="en-US" sz="4000" i="1" dirty="0"/>
              <a:t>Bill + know + story about</a:t>
            </a:r>
            <a:endParaRPr lang="en-US" dirty="0"/>
          </a:p>
        </p:txBody>
      </p:sp>
      <p:pic>
        <p:nvPicPr>
          <p:cNvPr id="7" name="Content Placeholder 6" descr="A screenshot of a phone&#10;&#10;AI-generated content may be incorrect.">
            <a:extLst>
              <a:ext uri="{FF2B5EF4-FFF2-40B4-BE49-F238E27FC236}">
                <a16:creationId xmlns:a16="http://schemas.microsoft.com/office/drawing/2014/main" id="{5F2F74D1-808B-0CC8-5374-E557C20F4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50517"/>
            <a:ext cx="10515600" cy="20017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3AFFD03-1AD6-CF51-CDAF-63D709D3B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253" y="3358459"/>
            <a:ext cx="9588500" cy="302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64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3CDC-ED05-492A-B32E-547547E8F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D81F-E2D0-62DE-0B36-A20E0F069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552709" cy="37131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https://stanfordnlp.github.io/stanza/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16EDE9-D753-9728-70A8-BC3BD60243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87533" y="2331872"/>
            <a:ext cx="9358745" cy="3366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3157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E9E1B-F66C-61FC-A908-5190BC31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BAB0A-B977-B595-657B-714EBBA18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95857" cy="114320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https://stanza.stanford.edu</a:t>
            </a:r>
            <a:endParaRPr lang="en-US" dirty="0"/>
          </a:p>
          <a:p>
            <a:r>
              <a:rPr lang="en-US" dirty="0"/>
              <a:t>online and off-line (Python package support)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865CDA-1EE3-038F-AD3D-9B3AF88D08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55913" y="2968831"/>
            <a:ext cx="10178143" cy="2533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732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5368C-FBB8-3F40-EEA8-C984B606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Stanza (1.11.1 </a:t>
            </a:r>
            <a:r>
              <a:rPr lang="en-US" i="1" dirty="0"/>
              <a:t>most recent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626E-D811-E913-F99E-5716F2AA7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600" dirty="0">
                <a:effectLst/>
                <a:latin typeface="Menlo" panose="020B0609030804020204" pitchFamily="49" charset="0"/>
              </a:rPr>
              <a:t>$ </a:t>
            </a:r>
            <a:r>
              <a:rPr lang="en-US" sz="3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pip3 install stanza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Collecting stanza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Downloading stanza-1.11.1-py3-none-any.whl.metadata (14 kB)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Collecting emoji (from stanza)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Downloading emoji-2.15.0-py3-none-any.whl.metadata (5.7 kB)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…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Downloading stanza-1.11.1-py3-none-any.whl (1.7 MB)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dirty="0">
                <a:solidFill>
                  <a:srgbClr val="608E18"/>
                </a:solidFill>
                <a:effectLst/>
                <a:latin typeface="Menlo" panose="020B0609030804020204" pitchFamily="49" charset="0"/>
              </a:rPr>
              <a:t>━━━━━━━━━━━━━━━━━━━━━━━━━━━━━━━━━━━━━━━━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1.7/1.7 MB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4.9 MB/s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dirty="0">
                <a:solidFill>
                  <a:srgbClr val="9FA01C"/>
                </a:solidFill>
                <a:effectLst/>
                <a:latin typeface="Menlo" panose="020B0609030804020204" pitchFamily="49" charset="0"/>
              </a:rPr>
              <a:t>0:00:00</a:t>
            </a:r>
            <a:endParaRPr lang="en-US" dirty="0">
              <a:solidFill>
                <a:srgbClr val="608E18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Downloading udtools-0.2.7-py3-none-any.whl (773 kB)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dirty="0">
                <a:solidFill>
                  <a:srgbClr val="608E18"/>
                </a:solidFill>
                <a:effectLst/>
                <a:latin typeface="Menlo" panose="020B0609030804020204" pitchFamily="49" charset="0"/>
              </a:rPr>
              <a:t>━━━━━━━━━━━━━━━━━━━━━━━━━━━━━━━━━━━━━━━━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773.7/773.7 kB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7.1 MB/s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dirty="0">
                <a:solidFill>
                  <a:srgbClr val="9FA01C"/>
                </a:solidFill>
                <a:effectLst/>
                <a:latin typeface="Menlo" panose="020B0609030804020204" pitchFamily="49" charset="0"/>
              </a:rPr>
              <a:t>0:00:00</a:t>
            </a:r>
            <a:endParaRPr lang="en-US" dirty="0">
              <a:solidFill>
                <a:srgbClr val="608E18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Downloading udapi-0.5.1-py3-none-any.whl (337 kB)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Downloading emoji-2.15.0-py3-none-any.whl (608 kB)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dirty="0">
                <a:solidFill>
                  <a:srgbClr val="608E18"/>
                </a:solidFill>
                <a:effectLst/>
                <a:latin typeface="Menlo" panose="020B0609030804020204" pitchFamily="49" charset="0"/>
              </a:rPr>
              <a:t>━━━━━━━━━━━━━━━━━━━━━━━━━━━━━━━━━━━━━━━━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608.4/608.4 kB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5.4 MB/s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dirty="0">
                <a:solidFill>
                  <a:srgbClr val="9FA01C"/>
                </a:solidFill>
                <a:effectLst/>
                <a:latin typeface="Menlo" panose="020B0609030804020204" pitchFamily="49" charset="0"/>
              </a:rPr>
              <a:t>0:00:00</a:t>
            </a:r>
            <a:endParaRPr lang="en-US" dirty="0">
              <a:solidFill>
                <a:srgbClr val="608E18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Installing collected packages: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udapi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emoji,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udtools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stanza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Successfully installed emoji-2.15.0 stanza-1.11.1 udapi-0.5.1 udtools-0.2.7</a:t>
            </a:r>
          </a:p>
        </p:txBody>
      </p:sp>
    </p:spTree>
    <p:extLst>
      <p:ext uri="{BB962C8B-B14F-4D97-AF65-F5344CB8AC3E}">
        <p14:creationId xmlns:p14="http://schemas.microsoft.com/office/powerpoint/2010/main" val="133118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4031-842E-8B4A-B9A5-4046B1DE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Stanza (</a:t>
            </a:r>
            <a:r>
              <a:rPr lang="en-US" i="1" dirty="0"/>
              <a:t>last year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EA01-5FFB-0A22-7453-7E2F7B183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20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pip3 install stanza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Collecting stanza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Downloading stanza-1.5.0-py3-none-any.whl (802 kB)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|████████████████████████████████| 802 kB 2.6 MB/s 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Successfully built emoji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Installing collected packages: torch,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protobuf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emoji, stanza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Successfully installed emoji-2.2.0 protobuf-4.22.1 stanza-1.5.0 torch-2.0.0</a:t>
            </a:r>
          </a:p>
        </p:txBody>
      </p:sp>
    </p:spTree>
    <p:extLst>
      <p:ext uri="{BB962C8B-B14F-4D97-AF65-F5344CB8AC3E}">
        <p14:creationId xmlns:p14="http://schemas.microsoft.com/office/powerpoint/2010/main" val="96563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64B7-A0C6-77DB-B6EB-B6BBEE5C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Stanza: download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64638-50C1-BF4D-6089-EC59C3402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5249" cy="4667250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>
                <a:hlinkClick r:id="rId2"/>
              </a:rPr>
              <a:t>https://stanfordnlp.github.io/stanza/#getting-started</a:t>
            </a:r>
            <a:endParaRPr lang="en-US" sz="6000" dirty="0"/>
          </a:p>
          <a:p>
            <a:r>
              <a:rPr lang="en-US" sz="6000" dirty="0">
                <a:solidFill>
                  <a:srgbClr val="000000"/>
                </a:solidFill>
                <a:latin typeface="Aptos" panose="020B0004020202020204" pitchFamily="34" charset="0"/>
              </a:rPr>
              <a:t>Run:</a:t>
            </a:r>
          </a:p>
          <a:p>
            <a:pPr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4000" b="1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python3</a:t>
            </a:r>
          </a:p>
          <a:p>
            <a:pPr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Python 3.13.1 (v3.13.1:06714517797, Dec  3 2024, 14:00:22) [Clang 15.0.0 (clang-1500.3.9.4)] on 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darwin</a:t>
            </a:r>
            <a:endParaRPr lang="en-US" sz="3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Type "help", "copyright", "credits" or "license" for more information.</a:t>
            </a:r>
          </a:p>
          <a:p>
            <a:pPr>
              <a:buNone/>
            </a:pPr>
            <a:r>
              <a:rPr lang="en-US" sz="40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4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import stanza</a:t>
            </a:r>
          </a:p>
          <a:p>
            <a:pPr>
              <a:buNone/>
            </a:pPr>
            <a:r>
              <a:rPr lang="en-US" sz="40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4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stanza.download</a:t>
            </a:r>
            <a:r>
              <a:rPr lang="en-US" sz="4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</a:t>
            </a:r>
            <a:r>
              <a:rPr lang="en-US" sz="4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sz="4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') </a:t>
            </a:r>
          </a:p>
          <a:p>
            <a:pPr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Downloading https://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raw.githubusercontent.com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stanfordnlp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/stanza-resources/main/resources_1.11.0.json: 439kB [00:00, 22.8MB/s]</a:t>
            </a:r>
          </a:p>
          <a:p>
            <a:pPr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18:20:44 INFO: Downloaded file to /Users/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sandiway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/Library/Caches/stanza/1.11.0/resources/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resources.json</a:t>
            </a:r>
            <a:endParaRPr lang="en-US" sz="3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18:20:44 INFO: Downloading default packages for language: 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(English) ...</a:t>
            </a:r>
          </a:p>
          <a:p>
            <a:pPr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Downloading https://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huggingface.co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stanfordnlp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/stanza-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/resolve/v1.11.0/models/</a:t>
            </a:r>
          </a:p>
          <a:p>
            <a:pPr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18:21:51 INFO: Downloaded file to /Users/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sandiway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/Library/Caches/stanza/1.11.0/resources/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default.zip</a:t>
            </a:r>
            <a:endParaRPr lang="en-US" sz="3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18:21:52 INFO: Finished downloading models and saved to /Users/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sandiway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/Library/Caches/stanza/1.11.0/resources</a:t>
            </a:r>
          </a:p>
          <a:p>
            <a:pPr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[['zip', '</a:t>
            </a:r>
            <a:r>
              <a:rPr lang="en-US" sz="3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default.zip</a:t>
            </a:r>
            <a:r>
              <a:rPr lang="en-US" sz="3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']]</a:t>
            </a:r>
          </a:p>
          <a:p>
            <a:pPr>
              <a:buNone/>
            </a:pPr>
            <a:r>
              <a:rPr lang="en-US" sz="40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 </a:t>
            </a:r>
            <a:endParaRPr lang="en-US" sz="40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5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D795-AC4F-2364-0B76-A62E6349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Stanza: initialize English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15B31-E66D-DC70-661B-250959948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40000" lnSpcReduction="20000"/>
          </a:bodyPr>
          <a:lstStyle/>
          <a:p>
            <a:pPr>
              <a:buNone/>
            </a:pPr>
            <a:r>
              <a:rPr lang="en-US" sz="40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4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nlp</a:t>
            </a:r>
            <a:r>
              <a:rPr lang="en-US" sz="4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sz="4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stanza.Pipeline</a:t>
            </a:r>
            <a:r>
              <a:rPr lang="en-US" sz="4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</a:t>
            </a:r>
            <a:r>
              <a:rPr lang="en-US" sz="4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sz="4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18:24:36 INFO: Checking for updates to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resources.json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in case models have been updated.  Note: this behavior can be turned off with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download_method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=None or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download_method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DownloadMethod.REUSE_RESOURCES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Downloading https://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raw.githubusercontent.com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stanfordnlp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/stanza-resources/main/resources_1.11.0.json: 439kB [00:00, 10.8MB/s]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18:24:37 INFO: Downloaded file to /Users/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sandiway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/Library/Caches/stanza/1.11.0/resources/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resources.json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18:24:38 INFO: Loading these models for language: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(English):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============================================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Processor    | Package                   |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--------------------------------------------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tokenize     | combined                  |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mwt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| combined                  |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pos          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combined_charlm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|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lemma        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combined_nocharlm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|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constituency | ptb3-revised_charlm       |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depparse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combined_charlm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|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sentiment    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sstplus_charlm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|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ontonotes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-ww-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multi_charlm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|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============================================</a:t>
            </a:r>
          </a:p>
          <a:p>
            <a:pPr>
              <a:buNone/>
            </a:pPr>
            <a:b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18:24:38 INFO: Using device: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cpu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18:24:38 INFO: Loading: tokenize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18:24:39 INFO: Loading: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mwt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18:24:39 INFO: Loading: pos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18:24:40 INFO: Loading: lemma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18:24:40 INFO: Loading: constituency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18:24:41 INFO: Loading: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depparse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18:24:41 INFO: Loading: sentiment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18:24:41 INFO: Loading: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18:24:43 INFO: Done loading processors!</a:t>
            </a:r>
          </a:p>
          <a:p>
            <a:pPr>
              <a:buNone/>
            </a:pPr>
            <a:r>
              <a:rPr lang="en-US" sz="40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</a:t>
            </a: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 </a:t>
            </a:r>
            <a:endParaRPr lang="en-US" dirty="0">
              <a:solidFill>
                <a:srgbClr val="C814C9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9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newspaper with a person on it&#10;&#10;Description automatically generated with medium confidence">
            <a:extLst>
              <a:ext uri="{FF2B5EF4-FFF2-40B4-BE49-F238E27FC236}">
                <a16:creationId xmlns:a16="http://schemas.microsoft.com/office/drawing/2014/main" id="{CFF395E9-AD6B-A099-404D-25C63EB97C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31426" y="2095202"/>
            <a:ext cx="3615352" cy="394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D90B2D-C8A6-0144-BFCB-4ABEDC49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Crash Blossoms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36B75-4B33-0147-9A37-D7CE24113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590184" cy="4667250"/>
          </a:xfrm>
        </p:spPr>
        <p:txBody>
          <a:bodyPr>
            <a:normAutofit/>
          </a:bodyPr>
          <a:lstStyle/>
          <a:p>
            <a:r>
              <a:rPr lang="en-US" sz="3000" b="1" dirty="0"/>
              <a:t>Headlinese: </a:t>
            </a:r>
          </a:p>
          <a:p>
            <a:pPr lvl="1"/>
            <a:r>
              <a:rPr lang="en-US" dirty="0"/>
              <a:t>headlines are compressed (</a:t>
            </a:r>
            <a:r>
              <a:rPr lang="en-US" i="1" dirty="0"/>
              <a:t>due to a lack of space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Leaving out words, e.g. copulas etc., may lead to unfortunate structural ambiguities</a:t>
            </a:r>
          </a:p>
          <a:p>
            <a:pPr lvl="1"/>
            <a:r>
              <a:rPr lang="en-US" sz="1800" dirty="0">
                <a:hlinkClick r:id="rId3"/>
              </a:rPr>
              <a:t>https://www.nytimes.com/2010/01/31/magazine/31FOB-onlanguage-t.html</a:t>
            </a:r>
            <a:endParaRPr lang="en-US" sz="1800" dirty="0"/>
          </a:p>
          <a:p>
            <a:pPr lvl="1"/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Legendary headlines […] include “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apple-system-font"/>
              </a:rPr>
              <a:t>Giant Waves Down Queen Mary’s Funnel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,” “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apple-system-font"/>
              </a:rPr>
              <a:t>MacArthur Flies Back to Front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” and “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apple-system-font"/>
              </a:rPr>
              <a:t>Eighth Army Push Bottles Up Germans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.” </a:t>
            </a:r>
          </a:p>
          <a:p>
            <a:pPr lvl="1"/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The </a:t>
            </a:r>
            <a:r>
              <a:rPr lang="en-US" b="0" i="1" u="none" strike="noStrike" dirty="0">
                <a:solidFill>
                  <a:srgbClr val="1B1B1B"/>
                </a:solidFill>
                <a:effectLst/>
                <a:latin typeface="-apple-system-font"/>
              </a:rPr>
              <a:t>Columbia Journalism Review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 published two anthologies with the classic titles “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apple-system-font"/>
              </a:rPr>
              <a:t>Squad Helps Dog Bite Victim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” and “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-apple-system-font"/>
              </a:rPr>
              <a:t>Red Tape Holds Up New Bridge</a:t>
            </a:r>
            <a:r>
              <a:rPr lang="en-US" b="0" i="0" u="none" strike="noStrike" dirty="0">
                <a:solidFill>
                  <a:srgbClr val="1B1B1B"/>
                </a:solidFill>
                <a:effectLst/>
                <a:latin typeface="-apple-system-font"/>
              </a:rPr>
              <a:t>.”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E43E9-1DF9-B26F-7DFE-B6193F204B1E}"/>
              </a:ext>
            </a:extLst>
          </p:cNvPr>
          <p:cNvSpPr txBox="1"/>
          <p:nvPr/>
        </p:nvSpPr>
        <p:spPr>
          <a:xfrm>
            <a:off x="8507896" y="1825625"/>
            <a:ext cx="100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tabloid</a:t>
            </a:r>
          </a:p>
        </p:txBody>
      </p:sp>
    </p:spTree>
    <p:extLst>
      <p:ext uri="{BB962C8B-B14F-4D97-AF65-F5344CB8AC3E}">
        <p14:creationId xmlns:p14="http://schemas.microsoft.com/office/powerpoint/2010/main" val="9170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D90B2D-C8A6-0144-BFCB-4ABEDC49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Crash Blossoms</a:t>
            </a: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0AE62C30-C678-8BEB-841F-11F88A4DC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425" y="2311576"/>
            <a:ext cx="9703149" cy="32505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E78003-5DDD-8A48-8D0D-B42E5AFE2B5F}"/>
              </a:ext>
            </a:extLst>
          </p:cNvPr>
          <p:cNvSpPr/>
          <p:nvPr/>
        </p:nvSpPr>
        <p:spPr>
          <a:xfrm>
            <a:off x="4460789" y="5140411"/>
            <a:ext cx="5832389" cy="421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D6E805-729C-0E0B-F0C2-53C3F8CDBEBD}"/>
              </a:ext>
            </a:extLst>
          </p:cNvPr>
          <p:cNvSpPr/>
          <p:nvPr/>
        </p:nvSpPr>
        <p:spPr>
          <a:xfrm>
            <a:off x="6970816" y="3158836"/>
            <a:ext cx="3976758" cy="528905"/>
          </a:xfrm>
          <a:prstGeom prst="roundRect">
            <a:avLst/>
          </a:prstGeom>
          <a:solidFill>
            <a:srgbClr val="78ADFF">
              <a:alpha val="3137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F1D3034-3CC8-7AC5-214B-1D89A320438D}"/>
              </a:ext>
            </a:extLst>
          </p:cNvPr>
          <p:cNvSpPr/>
          <p:nvPr/>
        </p:nvSpPr>
        <p:spPr>
          <a:xfrm>
            <a:off x="1309245" y="3699616"/>
            <a:ext cx="8511649" cy="528905"/>
          </a:xfrm>
          <a:prstGeom prst="roundRect">
            <a:avLst/>
          </a:prstGeom>
          <a:solidFill>
            <a:srgbClr val="78ADFF">
              <a:alpha val="3137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9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1469-3D99-2C7F-F35A-1A598EA0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612B6-DEDE-9281-9AED-2136C7B59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Homework 7 Review</a:t>
            </a:r>
          </a:p>
          <a:p>
            <a:pPr lvl="1"/>
            <a:r>
              <a:rPr lang="en-US" sz="2800" dirty="0"/>
              <a:t>Human judgements</a:t>
            </a:r>
          </a:p>
          <a:p>
            <a:pPr lvl="1"/>
            <a:r>
              <a:rPr lang="en-US" sz="2800" dirty="0"/>
              <a:t>Humans vs. ChatGPT</a:t>
            </a:r>
          </a:p>
          <a:p>
            <a:r>
              <a:rPr lang="en-US" sz="3200" dirty="0"/>
              <a:t>Install Stanza on your laptop (Homework 8: Part 1)</a:t>
            </a:r>
          </a:p>
          <a:p>
            <a:r>
              <a:rPr lang="en-US" sz="3200" i="1" dirty="0"/>
              <a:t>Crash Blossoms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16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AE53-1DCF-0F4F-8DD2-C3169F7A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Violinist Linked to JAL Crash Blossoms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23D1E-D319-FECF-B2C9-5F519489D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817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C814C9"/>
                </a:solidFill>
                <a:latin typeface="Menlo" panose="020B0609030804020204" pitchFamily="49" charset="0"/>
              </a:rPr>
              <a:t>&gt;&gt;&gt;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doc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nlp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("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Violinist Linked to JAL Crash Blossoms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rgbClr val="C814C9"/>
                </a:solidFill>
                <a:latin typeface="Menlo" panose="020B0609030804020204" pitchFamily="49" charset="0"/>
              </a:rPr>
              <a:t>&gt;&gt;&gt;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words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doc.sentences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[0].words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latin typeface="Menlo" panose="020B0609030804020204" pitchFamily="49" charset="0"/>
              </a:rPr>
              <a:t>&gt;&gt;&gt;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for word in words: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latin typeface="Menlo" panose="020B0609030804020204" pitchFamily="49" charset="0"/>
              </a:rPr>
              <a:t>...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print(f"{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word.id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}: {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word.text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 - {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word.deprel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 -&gt; {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word.head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}")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latin typeface="Menlo" panose="020B0609030804020204" pitchFamily="49" charset="0"/>
              </a:rPr>
              <a:t>... 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   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1: Violinist - root -&gt; 0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2: Linked -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acl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-&gt; 1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3: to - case -&gt; 6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4: JAL - compound -&gt; 6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5: Crash - compound -&gt; 6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6: Blossoms -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obl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-&gt; 2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latin typeface="Menlo" panose="020B0609030804020204" pitchFamily="49" charset="0"/>
              </a:rPr>
              <a:t>&gt;&gt;&gt; </a:t>
            </a:r>
            <a:endParaRPr lang="en-US" dirty="0">
              <a:solidFill>
                <a:srgbClr val="C814C9"/>
              </a:solidFill>
              <a:latin typeface="Menlo" panose="020B060903080402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517FC-E498-48C0-3796-3B96B0CE4D2C}"/>
              </a:ext>
            </a:extLst>
          </p:cNvPr>
          <p:cNvSpPr txBox="1"/>
          <p:nvPr/>
        </p:nvSpPr>
        <p:spPr>
          <a:xfrm>
            <a:off x="838200" y="5820324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acl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clausal modifier of noun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EEBE8-055B-DC94-8690-0C2BC05C5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260" y="3310246"/>
            <a:ext cx="7086600" cy="2247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81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1317-05FF-F799-C18F-263B4409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Violinist Linked to JAL Crash Blossoms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A44516-5478-D499-7F93-15A632878C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5330" y="1298407"/>
            <a:ext cx="4080778" cy="540577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0E76A1-8428-F415-AD85-5850F3603F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3179481"/>
            <a:ext cx="5181600" cy="1643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Left Arrow Callout 7">
            <a:extLst>
              <a:ext uri="{FF2B5EF4-FFF2-40B4-BE49-F238E27FC236}">
                <a16:creationId xmlns:a16="http://schemas.microsoft.com/office/drawing/2014/main" id="{1AD03C12-AD62-4CFD-9E03-B84C7C493340}"/>
              </a:ext>
            </a:extLst>
          </p:cNvPr>
          <p:cNvSpPr/>
          <p:nvPr/>
        </p:nvSpPr>
        <p:spPr>
          <a:xfrm>
            <a:off x="3918204" y="1669551"/>
            <a:ext cx="2470068" cy="954419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WOW!</a:t>
            </a:r>
          </a:p>
        </p:txBody>
      </p:sp>
    </p:spTree>
    <p:extLst>
      <p:ext uri="{BB962C8B-B14F-4D97-AF65-F5344CB8AC3E}">
        <p14:creationId xmlns:p14="http://schemas.microsoft.com/office/powerpoint/2010/main" val="31637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A7870-6DA0-66DD-94FE-A69103CF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i="1">
                <a:solidFill>
                  <a:srgbClr val="FFFFFF"/>
                </a:solidFill>
              </a:rPr>
              <a:t>Violinist Linked to JAL Crash Blossoms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9EF32-2416-033A-0D02-F6EC5D84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1745672"/>
            <a:ext cx="11522852" cy="4619501"/>
          </a:xfrm>
        </p:spPr>
        <p:txBody>
          <a:bodyPr numCol="5" anchor="ctr">
            <a:normAutofit/>
          </a:bodyPr>
          <a:lstStyle/>
          <a:p>
            <a:pPr>
              <a:spcBef>
                <a:spcPts val="500"/>
              </a:spcBef>
              <a:buNone/>
            </a:pPr>
            <a:r>
              <a:rPr lang="en-US" sz="1050" b="1" dirty="0">
                <a:effectLst/>
                <a:latin typeface="Menlo" panose="020B0609030804020204" pitchFamily="49" charset="0"/>
              </a:rPr>
              <a:t>&gt;&gt;&gt; </a:t>
            </a:r>
            <a:r>
              <a:rPr lang="en-US" sz="1050" dirty="0">
                <a:effectLst/>
                <a:latin typeface="Menlo" panose="020B0609030804020204" pitchFamily="49" charset="0"/>
              </a:rPr>
              <a:t>doc = 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nlp</a:t>
            </a:r>
            <a:r>
              <a:rPr lang="en-US" sz="1050" dirty="0">
                <a:effectLst/>
                <a:latin typeface="Menlo" panose="020B0609030804020204" pitchFamily="49" charset="0"/>
              </a:rPr>
              <a:t>("Violinist Linked to JAL Crash Blossoms")</a:t>
            </a:r>
          </a:p>
          <a:p>
            <a:pPr>
              <a:spcBef>
                <a:spcPts val="500"/>
              </a:spcBef>
              <a:buNone/>
            </a:pPr>
            <a:r>
              <a:rPr lang="en-US" sz="1050" b="1" dirty="0">
                <a:effectLst/>
                <a:latin typeface="Menlo" panose="020B0609030804020204" pitchFamily="49" charset="0"/>
              </a:rPr>
              <a:t>&gt;&gt;&gt; </a:t>
            </a:r>
            <a:r>
              <a:rPr lang="en-US" sz="1050" dirty="0">
                <a:effectLst/>
                <a:latin typeface="Menlo" panose="020B0609030804020204" pitchFamily="49" charset="0"/>
              </a:rPr>
              <a:t>print(doc)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[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[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{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"id": 1,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"text": "Violinist",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"lemma": "violinist",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upos</a:t>
            </a:r>
            <a:r>
              <a:rPr lang="en-US" sz="1050" dirty="0">
                <a:effectLst/>
                <a:latin typeface="Menlo" panose="020B0609030804020204" pitchFamily="49" charset="0"/>
              </a:rPr>
              <a:t>": "NOUN",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xpos</a:t>
            </a:r>
            <a:r>
              <a:rPr lang="en-US" sz="1050" dirty="0">
                <a:effectLst/>
                <a:latin typeface="Menlo" panose="020B0609030804020204" pitchFamily="49" charset="0"/>
              </a:rPr>
              <a:t>": "NN",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"feats": "Number=Sing",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"head": 0,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deprel</a:t>
            </a:r>
            <a:r>
              <a:rPr lang="en-US" sz="1050" dirty="0">
                <a:effectLst/>
                <a:latin typeface="Menlo" panose="020B0609030804020204" pitchFamily="49" charset="0"/>
              </a:rPr>
              <a:t>": "root",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start_char</a:t>
            </a:r>
            <a:r>
              <a:rPr lang="en-US" sz="1050" dirty="0">
                <a:effectLst/>
                <a:latin typeface="Menlo" panose="020B0609030804020204" pitchFamily="49" charset="0"/>
              </a:rPr>
              <a:t>": 0,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end_char</a:t>
            </a:r>
            <a:r>
              <a:rPr lang="en-US" sz="1050" dirty="0">
                <a:effectLst/>
                <a:latin typeface="Menlo" panose="020B0609030804020204" pitchFamily="49" charset="0"/>
              </a:rPr>
              <a:t>": 9,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ner</a:t>
            </a:r>
            <a:r>
              <a:rPr lang="en-US" sz="1050" dirty="0">
                <a:effectLst/>
                <a:latin typeface="Menlo" panose="020B0609030804020204" pitchFamily="49" charset="0"/>
              </a:rPr>
              <a:t>": "O",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multi_ner</a:t>
            </a:r>
            <a:r>
              <a:rPr lang="en-US" sz="1050" dirty="0">
                <a:effectLst/>
                <a:latin typeface="Menlo" panose="020B0609030804020204" pitchFamily="49" charset="0"/>
              </a:rPr>
              <a:t>": [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  "O"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]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},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{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"id": 2,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"text": "Linked",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"lemma": "link",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upos</a:t>
            </a:r>
            <a:r>
              <a:rPr lang="en-US" sz="1050" dirty="0">
                <a:effectLst/>
                <a:latin typeface="Menlo" panose="020B0609030804020204" pitchFamily="49" charset="0"/>
              </a:rPr>
              <a:t>": "VERB",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xpos</a:t>
            </a:r>
            <a:r>
              <a:rPr lang="en-US" sz="1050" dirty="0">
                <a:effectLst/>
                <a:latin typeface="Menlo" panose="020B0609030804020204" pitchFamily="49" charset="0"/>
              </a:rPr>
              <a:t>": "VBN",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"feats": "Tense=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Past|VerbForm</a:t>
            </a:r>
            <a:r>
              <a:rPr lang="en-US" sz="1050" dirty="0">
                <a:effectLst/>
                <a:latin typeface="Menlo" panose="020B0609030804020204" pitchFamily="49" charset="0"/>
              </a:rPr>
              <a:t>=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Part|Voice</a:t>
            </a:r>
            <a:r>
              <a:rPr lang="en-US" sz="1050" dirty="0">
                <a:effectLst/>
                <a:latin typeface="Menlo" panose="020B0609030804020204" pitchFamily="49" charset="0"/>
              </a:rPr>
              <a:t>=Pass",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"head": 1,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deprel</a:t>
            </a:r>
            <a:r>
              <a:rPr lang="en-US" sz="1050" dirty="0">
                <a:effectLst/>
                <a:latin typeface="Menlo" panose="020B0609030804020204" pitchFamily="49" charset="0"/>
              </a:rPr>
              <a:t>":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acl</a:t>
            </a:r>
            <a:r>
              <a:rPr lang="en-US" sz="1050" dirty="0">
                <a:effectLst/>
                <a:latin typeface="Menlo" panose="020B0609030804020204" pitchFamily="49" charset="0"/>
              </a:rPr>
              <a:t>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start_char</a:t>
            </a:r>
            <a:r>
              <a:rPr lang="en-US" sz="1050" dirty="0">
                <a:effectLst/>
                <a:latin typeface="Menlo" panose="020B0609030804020204" pitchFamily="49" charset="0"/>
              </a:rPr>
              <a:t>": 10,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end_char</a:t>
            </a:r>
            <a:r>
              <a:rPr lang="en-US" sz="1050" dirty="0">
                <a:effectLst/>
                <a:latin typeface="Menlo" panose="020B0609030804020204" pitchFamily="49" charset="0"/>
              </a:rPr>
              <a:t>": 16,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ner</a:t>
            </a:r>
            <a:r>
              <a:rPr lang="en-US" sz="1050" dirty="0">
                <a:effectLst/>
                <a:latin typeface="Menlo" panose="020B0609030804020204" pitchFamily="49" charset="0"/>
              </a:rPr>
              <a:t>": "O",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multi_ner</a:t>
            </a:r>
            <a:r>
              <a:rPr lang="en-US" sz="1050" dirty="0">
                <a:effectLst/>
                <a:latin typeface="Menlo" panose="020B0609030804020204" pitchFamily="49" charset="0"/>
              </a:rPr>
              <a:t>": [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  "O"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]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},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{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"id": 3,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"text": "to",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"lemma": "to",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upos</a:t>
            </a:r>
            <a:r>
              <a:rPr lang="en-US" sz="1050" dirty="0">
                <a:effectLst/>
                <a:latin typeface="Menlo" panose="020B0609030804020204" pitchFamily="49" charset="0"/>
              </a:rPr>
              <a:t>": "ADP",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xpos</a:t>
            </a:r>
            <a:r>
              <a:rPr lang="en-US" sz="1050" dirty="0">
                <a:effectLst/>
                <a:latin typeface="Menlo" panose="020B0609030804020204" pitchFamily="49" charset="0"/>
              </a:rPr>
              <a:t>": "IN",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"head": 6,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deprel</a:t>
            </a:r>
            <a:r>
              <a:rPr lang="en-US" sz="1050" dirty="0">
                <a:effectLst/>
                <a:latin typeface="Menlo" panose="020B0609030804020204" pitchFamily="49" charset="0"/>
              </a:rPr>
              <a:t>": "case",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start_char</a:t>
            </a:r>
            <a:r>
              <a:rPr lang="en-US" sz="1050" dirty="0">
                <a:effectLst/>
                <a:latin typeface="Menlo" panose="020B0609030804020204" pitchFamily="49" charset="0"/>
              </a:rPr>
              <a:t>": 17,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end_char</a:t>
            </a:r>
            <a:r>
              <a:rPr lang="en-US" sz="1050" dirty="0">
                <a:effectLst/>
                <a:latin typeface="Menlo" panose="020B0609030804020204" pitchFamily="49" charset="0"/>
              </a:rPr>
              <a:t>": 19,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ner</a:t>
            </a:r>
            <a:r>
              <a:rPr lang="en-US" sz="1050" dirty="0">
                <a:effectLst/>
                <a:latin typeface="Menlo" panose="020B0609030804020204" pitchFamily="49" charset="0"/>
              </a:rPr>
              <a:t>": "O",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multi_ner</a:t>
            </a:r>
            <a:r>
              <a:rPr lang="en-US" sz="1050" dirty="0">
                <a:effectLst/>
                <a:latin typeface="Menlo" panose="020B0609030804020204" pitchFamily="49" charset="0"/>
              </a:rPr>
              <a:t>": [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  "O"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]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},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{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"id": 4,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"text": "JAL",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"lemma": "JAL",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upos</a:t>
            </a:r>
            <a:r>
              <a:rPr lang="en-US" sz="1050" dirty="0">
                <a:effectLst/>
                <a:latin typeface="Menlo" panose="020B0609030804020204" pitchFamily="49" charset="0"/>
              </a:rPr>
              <a:t>": "PROPN",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xpos</a:t>
            </a:r>
            <a:r>
              <a:rPr lang="en-US" sz="1050" dirty="0">
                <a:effectLst/>
                <a:latin typeface="Menlo" panose="020B0609030804020204" pitchFamily="49" charset="0"/>
              </a:rPr>
              <a:t>": "NNP",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"feats": "Number=Sing",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"head": 6,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deprel</a:t>
            </a:r>
            <a:r>
              <a:rPr lang="en-US" sz="1050" dirty="0">
                <a:effectLst/>
                <a:latin typeface="Menlo" panose="020B0609030804020204" pitchFamily="49" charset="0"/>
              </a:rPr>
              <a:t>": "compound",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start_char</a:t>
            </a:r>
            <a:r>
              <a:rPr lang="en-US" sz="1050" dirty="0">
                <a:effectLst/>
                <a:latin typeface="Menlo" panose="020B0609030804020204" pitchFamily="49" charset="0"/>
              </a:rPr>
              <a:t>": 20,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end_char</a:t>
            </a:r>
            <a:r>
              <a:rPr lang="en-US" sz="1050" dirty="0">
                <a:effectLst/>
                <a:latin typeface="Menlo" panose="020B0609030804020204" pitchFamily="49" charset="0"/>
              </a:rPr>
              <a:t>": 23,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ner</a:t>
            </a:r>
            <a:r>
              <a:rPr lang="en-US" sz="1050" dirty="0">
                <a:effectLst/>
                <a:latin typeface="Menlo" panose="020B0609030804020204" pitchFamily="49" charset="0"/>
              </a:rPr>
              <a:t>": "O",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multi_ner</a:t>
            </a:r>
            <a:r>
              <a:rPr lang="en-US" sz="1050" dirty="0">
                <a:effectLst/>
                <a:latin typeface="Menlo" panose="020B0609030804020204" pitchFamily="49" charset="0"/>
              </a:rPr>
              <a:t>": [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  "O"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]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},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{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"id": 5,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"text": "Crash",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"lemma": "Crash",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upos</a:t>
            </a:r>
            <a:r>
              <a:rPr lang="en-US" sz="1050" dirty="0">
                <a:effectLst/>
                <a:latin typeface="Menlo" panose="020B0609030804020204" pitchFamily="49" charset="0"/>
              </a:rPr>
              <a:t>": "PROPN",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xpos</a:t>
            </a:r>
            <a:r>
              <a:rPr lang="en-US" sz="1050" dirty="0">
                <a:effectLst/>
                <a:latin typeface="Menlo" panose="020B0609030804020204" pitchFamily="49" charset="0"/>
              </a:rPr>
              <a:t>": "NNP",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"feats": "Number=Sing",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"head": 6,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deprel</a:t>
            </a:r>
            <a:r>
              <a:rPr lang="en-US" sz="1050" dirty="0">
                <a:effectLst/>
                <a:latin typeface="Menlo" panose="020B0609030804020204" pitchFamily="49" charset="0"/>
              </a:rPr>
              <a:t>": "compound",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start_char</a:t>
            </a:r>
            <a:r>
              <a:rPr lang="en-US" sz="1050" dirty="0">
                <a:effectLst/>
                <a:latin typeface="Menlo" panose="020B0609030804020204" pitchFamily="49" charset="0"/>
              </a:rPr>
              <a:t>": 24,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end_char</a:t>
            </a:r>
            <a:r>
              <a:rPr lang="en-US" sz="1050" dirty="0">
                <a:effectLst/>
                <a:latin typeface="Menlo" panose="020B0609030804020204" pitchFamily="49" charset="0"/>
              </a:rPr>
              <a:t>": 29,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ner</a:t>
            </a:r>
            <a:r>
              <a:rPr lang="en-US" sz="1050" dirty="0">
                <a:effectLst/>
                <a:latin typeface="Menlo" panose="020B0609030804020204" pitchFamily="49" charset="0"/>
              </a:rPr>
              <a:t>": "O",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multi_ner</a:t>
            </a:r>
            <a:r>
              <a:rPr lang="en-US" sz="1050" dirty="0">
                <a:effectLst/>
                <a:latin typeface="Menlo" panose="020B0609030804020204" pitchFamily="49" charset="0"/>
              </a:rPr>
              <a:t>": [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  "O"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]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},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{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"id": 6,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"text": "Blossoms",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"lemma": "Blossom",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upos</a:t>
            </a:r>
            <a:r>
              <a:rPr lang="en-US" sz="1050" dirty="0">
                <a:effectLst/>
                <a:latin typeface="Menlo" panose="020B0609030804020204" pitchFamily="49" charset="0"/>
              </a:rPr>
              <a:t>": "PROPN",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xpos</a:t>
            </a:r>
            <a:r>
              <a:rPr lang="en-US" sz="1050" dirty="0">
                <a:effectLst/>
                <a:latin typeface="Menlo" panose="020B0609030804020204" pitchFamily="49" charset="0"/>
              </a:rPr>
              <a:t>": "NNPS",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"feats": "Number=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Plur</a:t>
            </a:r>
            <a:r>
              <a:rPr lang="en-US" sz="1050" dirty="0">
                <a:effectLst/>
                <a:latin typeface="Menlo" panose="020B0609030804020204" pitchFamily="49" charset="0"/>
              </a:rPr>
              <a:t>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"head": 2,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deprel</a:t>
            </a:r>
            <a:r>
              <a:rPr lang="en-US" sz="1050" dirty="0">
                <a:effectLst/>
                <a:latin typeface="Menlo" panose="020B0609030804020204" pitchFamily="49" charset="0"/>
              </a:rPr>
              <a:t>":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obl</a:t>
            </a:r>
            <a:r>
              <a:rPr lang="en-US" sz="1050" dirty="0">
                <a:effectLst/>
                <a:latin typeface="Menlo" panose="020B0609030804020204" pitchFamily="49" charset="0"/>
              </a:rPr>
              <a:t>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start_char</a:t>
            </a:r>
            <a:r>
              <a:rPr lang="en-US" sz="1050" dirty="0">
                <a:effectLst/>
                <a:latin typeface="Menlo" panose="020B0609030804020204" pitchFamily="49" charset="0"/>
              </a:rPr>
              <a:t>": 30,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end_char</a:t>
            </a:r>
            <a:r>
              <a:rPr lang="en-US" sz="1050" dirty="0">
                <a:effectLst/>
                <a:latin typeface="Menlo" panose="020B0609030804020204" pitchFamily="49" charset="0"/>
              </a:rPr>
              <a:t>": 38,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ner</a:t>
            </a:r>
            <a:r>
              <a:rPr lang="en-US" sz="1050" dirty="0">
                <a:effectLst/>
                <a:latin typeface="Menlo" panose="020B0609030804020204" pitchFamily="49" charset="0"/>
              </a:rPr>
              <a:t>": "O",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multi_ner</a:t>
            </a:r>
            <a:r>
              <a:rPr lang="en-US" sz="1050" dirty="0">
                <a:effectLst/>
                <a:latin typeface="Menlo" panose="020B0609030804020204" pitchFamily="49" charset="0"/>
              </a:rPr>
              <a:t>": [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  "O"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],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 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misc</a:t>
            </a:r>
            <a:r>
              <a:rPr lang="en-US" sz="1050" dirty="0">
                <a:effectLst/>
                <a:latin typeface="Menlo" panose="020B0609030804020204" pitchFamily="49" charset="0"/>
              </a:rPr>
              <a:t>": "</a:t>
            </a:r>
            <a:r>
              <a:rPr lang="en-US" sz="1050" dirty="0" err="1">
                <a:effectLst/>
                <a:latin typeface="Menlo" panose="020B0609030804020204" pitchFamily="49" charset="0"/>
              </a:rPr>
              <a:t>SpaceAfter</a:t>
            </a:r>
            <a:r>
              <a:rPr lang="en-US" sz="1050" dirty="0">
                <a:effectLst/>
                <a:latin typeface="Menlo" panose="020B0609030804020204" pitchFamily="49" charset="0"/>
              </a:rPr>
              <a:t>=No"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  }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  ]</a:t>
            </a:r>
          </a:p>
          <a:p>
            <a:pPr>
              <a:spcBef>
                <a:spcPts val="500"/>
              </a:spcBef>
              <a:buNone/>
            </a:pPr>
            <a:r>
              <a:rPr lang="en-US" sz="1050" dirty="0">
                <a:effectLst/>
                <a:latin typeface="Menlo" panose="020B0609030804020204" pitchFamily="49" charset="0"/>
              </a:rPr>
              <a:t>]</a:t>
            </a:r>
            <a:r>
              <a:rPr lang="en-US" sz="1050" b="1" dirty="0">
                <a:effectLst/>
                <a:latin typeface="Menlo" panose="020B0609030804020204" pitchFamily="49" charset="0"/>
              </a:rPr>
              <a:t> </a:t>
            </a:r>
            <a:endParaRPr lang="en-US" sz="1050" dirty="0"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CF045-A9EA-EC4D-9A2C-AFF21809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Violinist Linked to JAL Crash Blossoms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17E2FFF5-573B-024A-8C0F-84C84AB16B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27901"/>
            <a:ext cx="4351638" cy="3314610"/>
          </a:xfrm>
          <a:ln>
            <a:solidFill>
              <a:schemeClr val="tx1"/>
            </a:solidFill>
          </a:ln>
        </p:spPr>
      </p:pic>
      <p:pic>
        <p:nvPicPr>
          <p:cNvPr id="9" name="Content Placeholder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4BA930-2284-5D40-9009-635944C836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29881" y="2010608"/>
            <a:ext cx="6472970" cy="2253552"/>
          </a:xfrm>
          <a:ln>
            <a:solidFill>
              <a:schemeClr val="accent6"/>
            </a:solidFill>
          </a:ln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2B5BE9C-00A0-A44C-A782-CB104AA0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881" y="4396444"/>
            <a:ext cx="45720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2973E-743A-8BE5-71CB-4FCA19DC70AC}"/>
              </a:ext>
            </a:extLst>
          </p:cNvPr>
          <p:cNvSpPr txBox="1"/>
          <p:nvPr/>
        </p:nvSpPr>
        <p:spPr>
          <a:xfrm>
            <a:off x="838200" y="5342511"/>
            <a:ext cx="2688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parser.kitaev.io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4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28A4-6199-568D-183A-EB96E9A4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Stanza: Constituency Parse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757CAF-1D37-001D-8187-59FB12C57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pPr>
              <a:buNone/>
            </a:pPr>
            <a:r>
              <a:rPr lang="en-US" sz="3400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nlp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stanza.Pipeline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(lang='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', processors='</a:t>
            </a:r>
            <a:r>
              <a:rPr lang="en-US" sz="3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tokenize,pos,constituency</a:t>
            </a:r>
            <a:r>
              <a:rPr lang="en-US" sz="3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18:59:41 INFO: Checking for updates to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resources.json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in case models have been updated.  Note: this behavior can be turned off with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download_method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=None or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download_method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DownloadMethod.REUSE_RESOURCES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Downloading https://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raw.githubusercontent.com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stanfordnlp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/stanza-resources/main/resources_1.11.0.json: 439kB [00:00, 11.0MB/s]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18:59:41 INFO: Downloaded file to /Users/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sandiway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/Library/Caches/stanza/1.11.0/resources/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resources.json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18:59:41 WARNING: Language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package default expects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mwt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which has been added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18:59:42 INFO: Loading these models for language: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(English):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======================================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Processor    | Package             |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--------------------------------------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tokenize     | combined            |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mwt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| combined            |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pos          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combined_charlm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|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constituency | ptb3-revised_charlm |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======================================</a:t>
            </a:r>
          </a:p>
          <a:p>
            <a:pPr>
              <a:buNone/>
            </a:pPr>
            <a:b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18:59:42 INFO: Using device: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cpu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18:59:42 INFO: Loading: tokenize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18:59:42 INFO: Loading: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mwt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18:59:42 INFO: Loading: pos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18:59:43 INFO: Loading: constituency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2026-03-15 18:59:44 INFO: Done loading processors!</a:t>
            </a:r>
          </a:p>
        </p:txBody>
      </p:sp>
    </p:spTree>
    <p:extLst>
      <p:ext uri="{BB962C8B-B14F-4D97-AF65-F5344CB8AC3E}">
        <p14:creationId xmlns:p14="http://schemas.microsoft.com/office/powerpoint/2010/main" val="2362133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88582-B483-A818-0B93-24080904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Stanza: Constituency Parse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A2535E-EF54-8193-0AF5-791FCF8828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9828155" cy="313774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7BEA4C2-BB09-944F-4257-53CBA8EE1C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19907" y="4945664"/>
            <a:ext cx="922796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53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D8A8B-9DA9-3463-9770-B2A41EC5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Stanza: Constituency Parse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B9D58-8A77-4935-1311-429AD4C18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907190" cy="3535083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2000" b="1" dirty="0"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>
                <a:effectLst/>
                <a:latin typeface="Menlo" panose="020B0609030804020204" pitchFamily="49" charset="0"/>
              </a:rPr>
              <a:t>doc = </a:t>
            </a:r>
            <a:r>
              <a:rPr lang="en-US" sz="2000" dirty="0" err="1">
                <a:effectLst/>
                <a:latin typeface="Menlo" panose="020B0609030804020204" pitchFamily="49" charset="0"/>
              </a:rPr>
              <a:t>nlp</a:t>
            </a:r>
            <a:r>
              <a:rPr lang="en-US" sz="2000" dirty="0">
                <a:effectLst/>
                <a:latin typeface="Menlo" panose="020B0609030804020204" pitchFamily="49" charset="0"/>
              </a:rPr>
              <a:t>("Violinist Linked to JAL Crash Blossoms")</a:t>
            </a:r>
          </a:p>
          <a:p>
            <a:pPr>
              <a:buNone/>
            </a:pPr>
            <a:r>
              <a:rPr lang="en-US" sz="2000" b="1" dirty="0">
                <a:effectLst/>
                <a:latin typeface="Menlo" panose="020B0609030804020204" pitchFamily="49" charset="0"/>
              </a:rPr>
              <a:t>&gt;&gt;&gt; </a:t>
            </a:r>
            <a:r>
              <a:rPr lang="en-US" sz="2000" dirty="0">
                <a:effectLst/>
                <a:latin typeface="Menlo" panose="020B0609030804020204" pitchFamily="49" charset="0"/>
              </a:rPr>
              <a:t>for sentence in </a:t>
            </a:r>
            <a:r>
              <a:rPr lang="en-US" sz="2000" dirty="0" err="1">
                <a:effectLst/>
                <a:latin typeface="Menlo" panose="020B0609030804020204" pitchFamily="49" charset="0"/>
              </a:rPr>
              <a:t>doc.sentences</a:t>
            </a:r>
            <a:r>
              <a:rPr lang="en-US" sz="2000" dirty="0">
                <a:effectLst/>
                <a:latin typeface="Menlo" panose="020B0609030804020204" pitchFamily="49" charset="0"/>
              </a:rPr>
              <a:t>:</a:t>
            </a:r>
          </a:p>
          <a:p>
            <a:pPr>
              <a:buNone/>
            </a:pPr>
            <a:r>
              <a:rPr lang="en-US" sz="2000" b="1" dirty="0">
                <a:effectLst/>
                <a:latin typeface="Menlo" panose="020B0609030804020204" pitchFamily="49" charset="0"/>
              </a:rPr>
              <a:t>... </a:t>
            </a:r>
            <a:r>
              <a:rPr lang="en-US" sz="2000" dirty="0">
                <a:effectLst/>
                <a:latin typeface="Menlo" panose="020B0609030804020204" pitchFamily="49" charset="0"/>
              </a:rPr>
              <a:t>    print(</a:t>
            </a:r>
            <a:r>
              <a:rPr lang="en-US" sz="2000" dirty="0" err="1">
                <a:effectLst/>
                <a:latin typeface="Menlo" panose="020B0609030804020204" pitchFamily="49" charset="0"/>
              </a:rPr>
              <a:t>sentence.constituency</a:t>
            </a:r>
            <a:r>
              <a:rPr lang="en-US" sz="2000" dirty="0">
                <a:effectLst/>
                <a:latin typeface="Menlo" panose="020B0609030804020204" pitchFamily="49" charset="0"/>
              </a:rPr>
              <a:t>)</a:t>
            </a:r>
          </a:p>
          <a:p>
            <a:pPr>
              <a:buNone/>
            </a:pPr>
            <a:r>
              <a:rPr lang="en-US" sz="2000" b="1" dirty="0">
                <a:effectLst/>
                <a:latin typeface="Menlo" panose="020B0609030804020204" pitchFamily="49" charset="0"/>
              </a:rPr>
              <a:t>... </a:t>
            </a:r>
            <a:r>
              <a:rPr lang="en-US" sz="2000" dirty="0">
                <a:effectLst/>
                <a:latin typeface="Menlo" panose="020B0609030804020204" pitchFamily="49" charset="0"/>
              </a:rPr>
              <a:t>    </a:t>
            </a:r>
          </a:p>
          <a:p>
            <a:pPr>
              <a:buNone/>
            </a:pPr>
            <a:r>
              <a:rPr lang="en-US" sz="2000" dirty="0">
                <a:effectLst/>
                <a:latin typeface="Menlo" panose="020B0609030804020204" pitchFamily="49" charset="0"/>
              </a:rPr>
              <a:t>(ROOT (S (NP (NP (NN Violinist)) (VP (VBN Linked) (PP (IN to) (NP (NNP JAL) (NNP Crash))))) (VP (NNPS Blossoms))))</a:t>
            </a:r>
          </a:p>
          <a:p>
            <a:pPr>
              <a:buNone/>
            </a:pPr>
            <a:r>
              <a:rPr lang="en-US" sz="2000" b="1" dirty="0">
                <a:effectLst/>
                <a:latin typeface="Menlo" panose="020B0609030804020204" pitchFamily="49" charset="0"/>
              </a:rPr>
              <a:t>&gt;&gt;&gt; </a:t>
            </a:r>
            <a:endParaRPr lang="en-US" sz="2000" dirty="0">
              <a:effectLst/>
              <a:latin typeface="Menlo" panose="020B060903080402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82897-D236-BC24-E9B7-67269E03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125"/>
          <a:stretch>
            <a:fillRect/>
          </a:stretch>
        </p:blipFill>
        <p:spPr>
          <a:xfrm>
            <a:off x="7075967" y="1419034"/>
            <a:ext cx="4170530" cy="40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72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2C07A-CED3-CFE8-1757-84DEA7770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7771-B385-F0C4-23AC-BE93E0D1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Stanza: Constituency Parse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DA5D3-DCB7-39D2-884B-59330197E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dirty="0"/>
              <a:t>Labels / children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doc.sentences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[0].constituency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tree.label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'ROOT'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tree.children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((S (NP (NP (NN Violinist)) (VP (VBN Linked) (PP (IN to) (NP (NNP JAL) (NNP Crash))))) (VP (NNPS Blossoms))),)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tree.children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[0]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 (NP (NP (NN Violinist)) (VP (VBN Linked) (PP (IN to) (NP (NNP JAL) (NNP Crash))))) (VP (NNPS Blossoms)))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tree.children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[0].label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'S'</a:t>
            </a:r>
          </a:p>
          <a:p>
            <a:pPr>
              <a:buNone/>
            </a:pPr>
            <a:r>
              <a:rPr lang="en-US" b="1" dirty="0">
                <a:solidFill>
                  <a:srgbClr val="C814C9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tree.children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[0].children)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56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8A03-E5B4-CD8B-8B2E-240C9298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A16D43-D6EC-C349-9F06-17E3A3AC0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Violinist Linked to JAL Crash Blossoms</a:t>
            </a:r>
          </a:p>
          <a:p>
            <a:r>
              <a:rPr lang="en-US" i="1" dirty="0"/>
              <a:t>Violinist </a:t>
            </a:r>
            <a:r>
              <a:rPr lang="en-US" i="1" dirty="0">
                <a:solidFill>
                  <a:schemeClr val="accent1"/>
                </a:solidFill>
              </a:rPr>
              <a:t>Who Was</a:t>
            </a:r>
            <a:r>
              <a:rPr lang="en-US" i="1" dirty="0"/>
              <a:t> Linked to JAL Crash Blossoms</a:t>
            </a:r>
          </a:p>
          <a:p>
            <a:r>
              <a:rPr lang="en-US" i="1" dirty="0">
                <a:solidFill>
                  <a:schemeClr val="accent1"/>
                </a:solidFill>
              </a:rPr>
              <a:t>A</a:t>
            </a:r>
            <a:r>
              <a:rPr lang="en-US" i="1" dirty="0"/>
              <a:t> Violinist </a:t>
            </a:r>
            <a:r>
              <a:rPr lang="en-US" i="1" dirty="0">
                <a:solidFill>
                  <a:schemeClr val="accent1"/>
                </a:solidFill>
              </a:rPr>
              <a:t>Who Was</a:t>
            </a:r>
            <a:r>
              <a:rPr lang="en-US" i="1" dirty="0"/>
              <a:t> Linked to JAL Crash Blossoms</a:t>
            </a:r>
          </a:p>
          <a:p>
            <a:r>
              <a:rPr lang="en-US" i="1" dirty="0">
                <a:solidFill>
                  <a:schemeClr val="accent1"/>
                </a:solidFill>
              </a:rPr>
              <a:t>A</a:t>
            </a:r>
            <a:r>
              <a:rPr lang="en-US" i="1" dirty="0"/>
              <a:t> Violinist </a:t>
            </a:r>
            <a:r>
              <a:rPr lang="en-US" i="1" dirty="0">
                <a:solidFill>
                  <a:schemeClr val="accent1"/>
                </a:solidFill>
              </a:rPr>
              <a:t>Who Was</a:t>
            </a:r>
            <a:r>
              <a:rPr lang="en-US" i="1" dirty="0"/>
              <a:t> Linked to </a:t>
            </a:r>
            <a:r>
              <a:rPr lang="en-US" i="1" dirty="0">
                <a:solidFill>
                  <a:schemeClr val="accent1"/>
                </a:solidFill>
              </a:rPr>
              <a:t>the</a:t>
            </a:r>
            <a:r>
              <a:rPr lang="en-US" i="1" dirty="0"/>
              <a:t> JAL Crash Blossoms</a:t>
            </a:r>
            <a:endParaRPr lang="en-US" i="1" dirty="0">
              <a:solidFill>
                <a:schemeClr val="accent1"/>
              </a:solidFill>
            </a:endParaRPr>
          </a:p>
          <a:p>
            <a:r>
              <a:rPr lang="en-US" i="1" dirty="0">
                <a:solidFill>
                  <a:schemeClr val="accent1"/>
                </a:solidFill>
              </a:rPr>
              <a:t>A</a:t>
            </a:r>
            <a:r>
              <a:rPr lang="en-US" i="1" dirty="0"/>
              <a:t> Violinist </a:t>
            </a:r>
            <a:r>
              <a:rPr lang="en-US" i="1" dirty="0">
                <a:solidFill>
                  <a:schemeClr val="accent1"/>
                </a:solidFill>
              </a:rPr>
              <a:t>Who Was</a:t>
            </a:r>
            <a:r>
              <a:rPr lang="en-US" i="1" dirty="0"/>
              <a:t> Linked to </a:t>
            </a:r>
            <a:r>
              <a:rPr lang="en-US" i="1" dirty="0">
                <a:solidFill>
                  <a:schemeClr val="accent1"/>
                </a:solidFill>
              </a:rPr>
              <a:t>the</a:t>
            </a:r>
            <a:r>
              <a:rPr lang="en-US" i="1" dirty="0"/>
              <a:t> JAL Crash 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blossoms</a:t>
            </a:r>
          </a:p>
          <a:p>
            <a:r>
              <a:rPr lang="en-US" i="1" dirty="0">
                <a:solidFill>
                  <a:schemeClr val="accent1"/>
                </a:solidFill>
              </a:rPr>
              <a:t>A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violinist who was linked</a:t>
            </a:r>
            <a:r>
              <a:rPr lang="en-US" i="1" dirty="0"/>
              <a:t> to </a:t>
            </a:r>
            <a:r>
              <a:rPr lang="en-US" i="1" dirty="0">
                <a:solidFill>
                  <a:schemeClr val="accent1"/>
                </a:solidFill>
              </a:rPr>
              <a:t>the</a:t>
            </a:r>
            <a:r>
              <a:rPr lang="en-US" i="1" dirty="0"/>
              <a:t> JAL Crash 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blossoms</a:t>
            </a:r>
            <a:endParaRPr lang="en-US" dirty="0"/>
          </a:p>
          <a:p>
            <a:r>
              <a:rPr lang="en-US" i="1" dirty="0">
                <a:solidFill>
                  <a:schemeClr val="accent1"/>
                </a:solidFill>
              </a:rPr>
              <a:t>A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violinist who was linked</a:t>
            </a:r>
            <a:r>
              <a:rPr lang="en-US" i="1" dirty="0"/>
              <a:t> to </a:t>
            </a:r>
            <a:r>
              <a:rPr lang="en-US" i="1" dirty="0">
                <a:solidFill>
                  <a:schemeClr val="accent1"/>
                </a:solidFill>
              </a:rPr>
              <a:t>the</a:t>
            </a:r>
            <a:r>
              <a:rPr lang="en-US" i="1" dirty="0"/>
              <a:t> JAL Crash </a:t>
            </a:r>
            <a:r>
              <a:rPr lang="en-US" i="1" dirty="0">
                <a:solidFill>
                  <a:schemeClr val="accent1"/>
                </a:solidFill>
              </a:rPr>
              <a:t>is now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blossoming</a:t>
            </a:r>
            <a:endParaRPr lang="en-US" dirty="0"/>
          </a:p>
        </p:txBody>
      </p:sp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2313B702-85D0-935D-B588-BBFFF32BE6EE}"/>
              </a:ext>
            </a:extLst>
          </p:cNvPr>
          <p:cNvSpPr/>
          <p:nvPr/>
        </p:nvSpPr>
        <p:spPr>
          <a:xfrm>
            <a:off x="9968948" y="4581939"/>
            <a:ext cx="1789043" cy="1133060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one!</a:t>
            </a:r>
          </a:p>
        </p:txBody>
      </p:sp>
    </p:spTree>
    <p:extLst>
      <p:ext uri="{BB962C8B-B14F-4D97-AF65-F5344CB8AC3E}">
        <p14:creationId xmlns:p14="http://schemas.microsoft.com/office/powerpoint/2010/main" val="32217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0F54-F489-AFE6-2E44-6C58C839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A</a:t>
            </a:r>
            <a:r>
              <a:rPr lang="en-US" sz="3600" i="1" dirty="0"/>
              <a:t>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violinist who was linked</a:t>
            </a:r>
            <a:r>
              <a:rPr lang="en-US" sz="3600" i="1" dirty="0"/>
              <a:t> to </a:t>
            </a:r>
            <a:r>
              <a:rPr lang="en-US" sz="3600" i="1" dirty="0">
                <a:solidFill>
                  <a:schemeClr val="accent1"/>
                </a:solidFill>
              </a:rPr>
              <a:t>the</a:t>
            </a:r>
            <a:r>
              <a:rPr lang="en-US" sz="3600" i="1" dirty="0"/>
              <a:t> JAL Crash </a:t>
            </a:r>
            <a:r>
              <a:rPr lang="en-US" sz="3600" i="1" dirty="0">
                <a:solidFill>
                  <a:schemeClr val="accent1"/>
                </a:solidFill>
              </a:rPr>
              <a:t>is now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blossoming</a:t>
            </a:r>
            <a:endParaRPr lang="en-US" sz="3600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D4E1B1F-7DF7-DA28-2CF7-D61D5FC0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300" y="4321175"/>
            <a:ext cx="8661400" cy="2171700"/>
          </a:xfrm>
          <a:ln>
            <a:solidFill>
              <a:schemeClr val="tx1"/>
            </a:solidFill>
          </a:ln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20998DE-72D1-4FAF-1A11-61ED9B335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609" y="3426053"/>
            <a:ext cx="7962781" cy="1079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B29D529-3872-3CAF-B335-A2D757914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609" y="1737963"/>
            <a:ext cx="7962781" cy="1640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060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450F-8C9D-52AD-EC76-9AC46FF2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DB4A1-67FE-E3AA-7D74-ED2A88007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Contrast 1 vs 2 vs 3: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D0D0D"/>
                </a:solidFill>
                <a:latin typeface="Söhne"/>
              </a:rPr>
              <a:t>John knew an untrue story about </a:t>
            </a:r>
            <a:r>
              <a:rPr lang="en-US" i="1" dirty="0">
                <a:solidFill>
                  <a:schemeClr val="accent1"/>
                </a:solidFill>
                <a:latin typeface="Söhne"/>
              </a:rPr>
              <a:t>him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D0D0D"/>
                </a:solidFill>
                <a:latin typeface="Söhne"/>
              </a:rPr>
              <a:t>John listened to an untrue story about </a:t>
            </a:r>
            <a:r>
              <a:rPr lang="en-US" i="1" dirty="0">
                <a:solidFill>
                  <a:schemeClr val="accent1"/>
                </a:solidFill>
                <a:latin typeface="Söhne"/>
              </a:rPr>
              <a:t>him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D0D0D"/>
                </a:solidFill>
                <a:latin typeface="Söhne"/>
              </a:rPr>
              <a:t>John overheard an untrue story about </a:t>
            </a:r>
            <a:r>
              <a:rPr lang="en-US" i="1" dirty="0">
                <a:solidFill>
                  <a:schemeClr val="accent1"/>
                </a:solidFill>
                <a:latin typeface="Söhne"/>
              </a:rPr>
              <a:t>him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.</a:t>
            </a:r>
          </a:p>
          <a:p>
            <a:r>
              <a:rPr lang="en-US" sz="2400" dirty="0"/>
              <a:t>Humans vs. ChatGPT</a:t>
            </a:r>
          </a:p>
          <a:p>
            <a:r>
              <a:rPr lang="en-US" sz="2400" dirty="0"/>
              <a:t>Asking ChatGPT the </a:t>
            </a:r>
            <a:r>
              <a:rPr lang="en-US" sz="2400" i="1" dirty="0">
                <a:solidFill>
                  <a:schemeClr val="accent1"/>
                </a:solidFill>
              </a:rPr>
              <a:t>right</a:t>
            </a:r>
            <a:r>
              <a:rPr lang="en-US" sz="2400" dirty="0"/>
              <a:t> question is key:</a:t>
            </a:r>
          </a:p>
          <a:p>
            <a:pPr lvl="1"/>
            <a:r>
              <a:rPr lang="en-US" sz="2000" dirty="0"/>
              <a:t>Who is </a:t>
            </a:r>
            <a:r>
              <a:rPr lang="en-US" sz="2000" i="1" dirty="0"/>
              <a:t>him</a:t>
            </a:r>
            <a:r>
              <a:rPr lang="en-US" sz="2000" dirty="0"/>
              <a:t>?</a:t>
            </a:r>
          </a:p>
          <a:p>
            <a:pPr lvl="1"/>
            <a:r>
              <a:rPr lang="en-US" sz="2000" dirty="0"/>
              <a:t>Who does </a:t>
            </a:r>
            <a:r>
              <a:rPr lang="en-US" sz="2000" i="1" dirty="0"/>
              <a:t>him</a:t>
            </a:r>
            <a:r>
              <a:rPr lang="en-US" sz="2000" dirty="0"/>
              <a:t> refer to?</a:t>
            </a:r>
          </a:p>
          <a:p>
            <a:pPr lvl="1"/>
            <a:r>
              <a:rPr lang="en-US" sz="2000" dirty="0"/>
              <a:t>Who is the story about?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Responses may vary. Can we conclude anything?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733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169E-49D3-9121-9A68-E9D15EF5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violinist who was linked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 to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JAL Crash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is now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blossoming</a:t>
            </a:r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B367889-A968-25A8-66F2-B50D267C0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068" y="1915441"/>
            <a:ext cx="6273863" cy="457743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97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C420515-2A36-FB4E-0CC5-358335A28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428" y="4520748"/>
            <a:ext cx="7175500" cy="1816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AEBA21-A657-0C22-FA73-F7C8F380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A</a:t>
            </a:r>
            <a:r>
              <a:rPr lang="en-US" sz="3600" i="1" dirty="0"/>
              <a:t> Violinist </a:t>
            </a:r>
            <a:r>
              <a:rPr lang="en-US" sz="3600" i="1" dirty="0">
                <a:solidFill>
                  <a:schemeClr val="accent1"/>
                </a:solidFill>
              </a:rPr>
              <a:t>Who Was</a:t>
            </a:r>
            <a:r>
              <a:rPr lang="en-US" sz="3600" i="1" dirty="0"/>
              <a:t> Linked to </a:t>
            </a:r>
            <a:r>
              <a:rPr lang="en-US" sz="3600" i="1" dirty="0">
                <a:solidFill>
                  <a:schemeClr val="accent1"/>
                </a:solidFill>
              </a:rPr>
              <a:t>the</a:t>
            </a:r>
            <a:r>
              <a:rPr lang="en-US" sz="3600" i="1" dirty="0"/>
              <a:t> JAL Crash 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</a:rPr>
              <a:t>blossoms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B207A631-53C2-31D4-9B5E-19BDD4B761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4318000" cy="349250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100350-BDE5-C9F9-C2DA-2DEBAD0CC1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431569" y="1825625"/>
            <a:ext cx="7743327" cy="1562082"/>
          </a:xfrm>
          <a:ln>
            <a:solidFill>
              <a:schemeClr val="tx1"/>
            </a:solidFill>
          </a:ln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C5D4665-BD5C-5AB4-2114-C84E460CA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460" y="3522644"/>
            <a:ext cx="6387436" cy="863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87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8DE54FD9-C44F-11DD-6373-12FBE848F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336" y="4719155"/>
            <a:ext cx="7150100" cy="1816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0E94FB-0094-7C5D-771B-CAF8E6B7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A</a:t>
            </a:r>
            <a:r>
              <a:rPr lang="en-US" sz="3600" i="1" dirty="0"/>
              <a:t> Violinist </a:t>
            </a:r>
            <a:r>
              <a:rPr lang="en-US" sz="3600" i="1" dirty="0">
                <a:solidFill>
                  <a:schemeClr val="accent1"/>
                </a:solidFill>
              </a:rPr>
              <a:t>Who Was</a:t>
            </a:r>
            <a:r>
              <a:rPr lang="en-US" sz="3600" i="1" dirty="0"/>
              <a:t> Linked to </a:t>
            </a:r>
            <a:r>
              <a:rPr lang="en-US" sz="3600" i="1" dirty="0">
                <a:solidFill>
                  <a:schemeClr val="accent1"/>
                </a:solidFill>
              </a:rPr>
              <a:t>the</a:t>
            </a:r>
            <a:r>
              <a:rPr lang="en-US" sz="3600" i="1" dirty="0"/>
              <a:t> JAL Crash Blossoms</a:t>
            </a:r>
            <a:endParaRPr lang="en-US" sz="3600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5B744A63-10C8-5DE2-0A39-A0FA63BD87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4343400" cy="345440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Diagram&#10;&#10;Description automatically generated with low confidence">
            <a:extLst>
              <a:ext uri="{FF2B5EF4-FFF2-40B4-BE49-F238E27FC236}">
                <a16:creationId xmlns:a16="http://schemas.microsoft.com/office/drawing/2014/main" id="{274B6A23-E661-E230-7998-7269EF2D4D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638633" y="1825625"/>
            <a:ext cx="7534941" cy="1603375"/>
          </a:xfrm>
          <a:ln>
            <a:solidFill>
              <a:schemeClr val="tx1"/>
            </a:solidFill>
          </a:ln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CBE1BDF-A42D-3612-1644-370DB79A1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105" y="3552825"/>
            <a:ext cx="6170563" cy="10328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03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EAAC7421-C4E5-DFF4-DA6F-01021567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076" y="4600716"/>
            <a:ext cx="7255741" cy="1752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4792DD-EDD8-D999-BA02-39504AC6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chemeClr val="accent1"/>
                </a:solidFill>
              </a:rPr>
              <a:t>A</a:t>
            </a:r>
            <a:r>
              <a:rPr lang="en-US" sz="4000" i="1" dirty="0"/>
              <a:t> Violinist </a:t>
            </a:r>
            <a:r>
              <a:rPr lang="en-US" sz="4000" i="1" dirty="0">
                <a:solidFill>
                  <a:schemeClr val="accent1"/>
                </a:solidFill>
              </a:rPr>
              <a:t>Who Was</a:t>
            </a:r>
            <a:r>
              <a:rPr lang="en-US" sz="4000" i="1" dirty="0"/>
              <a:t> Linked to JAL Crash Blossoms</a:t>
            </a:r>
            <a:endParaRPr lang="en-US" sz="4000" dirty="0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491CD63-01F0-C6C7-FC0E-EC015D035C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3937000" cy="349250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85CFAFA-D187-A07E-0B73-C5482EE2F0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33962" y="1825624"/>
            <a:ext cx="7164731" cy="1444349"/>
          </a:xfrm>
          <a:ln>
            <a:solidFill>
              <a:schemeClr val="tx1"/>
            </a:solidFill>
          </a:ln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D78AB15-BFF2-32EB-56A2-FEC4B2E40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622" y="3429000"/>
            <a:ext cx="6313714" cy="9470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46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92DD-EDD8-D999-BA02-39504AC64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Violinist </a:t>
            </a:r>
            <a:r>
              <a:rPr lang="en-US" sz="4000" i="1" dirty="0">
                <a:solidFill>
                  <a:schemeClr val="accent1"/>
                </a:solidFill>
              </a:rPr>
              <a:t>Who Was</a:t>
            </a:r>
            <a:r>
              <a:rPr lang="en-US" sz="4000" i="1" dirty="0"/>
              <a:t> Linked to JAL Crash Blossoms</a:t>
            </a:r>
            <a:endParaRPr lang="en-US" sz="4000" dirty="0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3AE1868-1252-2C1B-EB14-9C12C5CA2D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3733800" cy="3505200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1694346-00E1-778F-3A3F-24BF786963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04337" y="1825625"/>
            <a:ext cx="7610958" cy="1603375"/>
          </a:xfrm>
          <a:ln>
            <a:solidFill>
              <a:schemeClr val="tx1"/>
            </a:solidFill>
          </a:ln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31B804F1-8596-8418-69EC-03E12AAC4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201" y="3531254"/>
            <a:ext cx="6243602" cy="11936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70FE2513-B59B-139C-0431-70FEDC5BD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827139"/>
            <a:ext cx="6558580" cy="1752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89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F814-C403-5567-B8E1-3D15D52F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 these Crash Blossoms?</a:t>
            </a:r>
            <a:endParaRPr lang="en-US" dirty="0"/>
          </a:p>
        </p:txBody>
      </p:sp>
      <p:pic>
        <p:nvPicPr>
          <p:cNvPr id="6" name="Content Placeholder 5" descr="A person with her arms up&#10;&#10;Description automatically generated">
            <a:extLst>
              <a:ext uri="{FF2B5EF4-FFF2-40B4-BE49-F238E27FC236}">
                <a16:creationId xmlns:a16="http://schemas.microsoft.com/office/drawing/2014/main" id="{3684544E-E3DE-B9EE-644C-8326D83889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241502" cy="3612667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A screenshot of an airplane&#10;&#10;Description automatically generated">
            <a:extLst>
              <a:ext uri="{FF2B5EF4-FFF2-40B4-BE49-F238E27FC236}">
                <a16:creationId xmlns:a16="http://schemas.microsoft.com/office/drawing/2014/main" id="{345F3BE1-FC71-7DDD-6FC2-DBB70E8866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63259" y="1690689"/>
            <a:ext cx="3058125" cy="3612666"/>
          </a:xfr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E163AE-00F9-5AD7-3C05-133F159509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-3588"/>
          <a:stretch/>
        </p:blipFill>
        <p:spPr>
          <a:xfrm>
            <a:off x="7704942" y="1735773"/>
            <a:ext cx="3744936" cy="3615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7D0250-FB5A-1DF3-1611-C2163EA8BFE4}"/>
              </a:ext>
            </a:extLst>
          </p:cNvPr>
          <p:cNvSpPr txBox="1"/>
          <p:nvPr/>
        </p:nvSpPr>
        <p:spPr>
          <a:xfrm>
            <a:off x="1597204" y="5565069"/>
            <a:ext cx="8997591" cy="46166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Perhaps not. Funny, yes, but are they the most likely parse/reading? </a:t>
            </a:r>
          </a:p>
        </p:txBody>
      </p:sp>
    </p:spTree>
    <p:extLst>
      <p:ext uri="{BB962C8B-B14F-4D97-AF65-F5344CB8AC3E}">
        <p14:creationId xmlns:p14="http://schemas.microsoft.com/office/powerpoint/2010/main" val="24464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C395-D861-1CD1-3D51-23A38EFC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Reflexives and Pronouns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4C9AC-419C-33EE-9210-D12862B23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108989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What is the "algorithm" the human brain uses?</a:t>
            </a:r>
          </a:p>
          <a:p>
            <a:r>
              <a:rPr lang="en-US" dirty="0"/>
              <a:t>Examples from Reuland (2010; 93)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 knows which pictures of </a:t>
            </a:r>
            <a:r>
              <a:rPr lang="en-US" dirty="0">
                <a:solidFill>
                  <a:schemeClr val="accent1"/>
                </a:solidFill>
              </a:rPr>
              <a:t>himself</a:t>
            </a:r>
            <a:r>
              <a:rPr lang="en-US" dirty="0"/>
              <a:t> Lucie likes</a:t>
            </a:r>
          </a:p>
          <a:p>
            <a:pPr lvl="1"/>
            <a:r>
              <a:rPr lang="en-US" dirty="0"/>
              <a:t>Max knows which pictures of </a:t>
            </a:r>
            <a:r>
              <a:rPr lang="en-US" dirty="0">
                <a:solidFill>
                  <a:schemeClr val="accent1"/>
                </a:solidFill>
              </a:rPr>
              <a:t>herself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Lucie</a:t>
            </a:r>
            <a:r>
              <a:rPr lang="en-US" dirty="0"/>
              <a:t> likes</a:t>
            </a:r>
          </a:p>
          <a:p>
            <a:r>
              <a:rPr lang="en-US" i="1" dirty="0"/>
              <a:t>What do you think of these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 knows which pictures of </a:t>
            </a:r>
            <a:r>
              <a:rPr lang="en-US" dirty="0">
                <a:solidFill>
                  <a:schemeClr val="accent1"/>
                </a:solidFill>
              </a:rPr>
              <a:t>him/ </a:t>
            </a:r>
            <a:r>
              <a:rPr lang="en-US" dirty="0">
                <a:solidFill>
                  <a:schemeClr val="accent5"/>
                </a:solidFill>
              </a:rPr>
              <a:t>him</a:t>
            </a:r>
            <a:r>
              <a:rPr lang="en-US" dirty="0"/>
              <a:t> Lucie likes</a:t>
            </a:r>
          </a:p>
          <a:p>
            <a:pPr lvl="1"/>
            <a:r>
              <a:rPr lang="en-US" dirty="0"/>
              <a:t>Max knows which pictures of </a:t>
            </a:r>
            <a:r>
              <a:rPr lang="en-US" dirty="0">
                <a:solidFill>
                  <a:srgbClr val="FF0000"/>
                </a:solidFill>
              </a:rPr>
              <a:t>??</a:t>
            </a:r>
            <a:r>
              <a:rPr lang="en-US" dirty="0">
                <a:solidFill>
                  <a:schemeClr val="accent1"/>
                </a:solidFill>
              </a:rPr>
              <a:t>her/ </a:t>
            </a:r>
            <a:r>
              <a:rPr lang="en-US" dirty="0">
                <a:solidFill>
                  <a:schemeClr val="accent5"/>
                </a:solidFill>
              </a:rPr>
              <a:t>her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Lucie</a:t>
            </a:r>
            <a:r>
              <a:rPr lang="en-US" dirty="0"/>
              <a:t> likes</a:t>
            </a:r>
          </a:p>
          <a:p>
            <a:pPr lvl="0"/>
            <a:r>
              <a:rPr lang="en-US" i="1" dirty="0">
                <a:solidFill>
                  <a:prstClr val="black"/>
                </a:solidFill>
              </a:rPr>
              <a:t>Or these</a:t>
            </a:r>
            <a:r>
              <a:rPr lang="en-US" dirty="0">
                <a:solidFill>
                  <a:prstClr val="black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>
                <a:solidFill>
                  <a:prstClr val="black"/>
                </a:solidFill>
              </a:rPr>
              <a:t> knows 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chemeClr val="accent1"/>
                </a:solidFill>
              </a:rPr>
              <a:t>him/ </a:t>
            </a:r>
            <a:r>
              <a:rPr lang="en-US" dirty="0">
                <a:solidFill>
                  <a:schemeClr val="accent5"/>
                </a:solidFill>
              </a:rPr>
              <a:t>him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>
                <a:solidFill>
                  <a:prstClr val="black"/>
                </a:solidFill>
              </a:rPr>
              <a:t> knows 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himself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B190F-4984-58BF-61E9-6A8CD409C2B0}"/>
              </a:ext>
            </a:extLst>
          </p:cNvPr>
          <p:cNvSpPr txBox="1"/>
          <p:nvPr/>
        </p:nvSpPr>
        <p:spPr>
          <a:xfrm>
            <a:off x="9116198" y="3835568"/>
            <a:ext cx="223760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 someone else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B03B5-CFB1-FF58-12EE-CBD264B3ACB5}"/>
              </a:ext>
            </a:extLst>
          </p:cNvPr>
          <p:cNvSpPr txBox="1"/>
          <p:nvPr/>
        </p:nvSpPr>
        <p:spPr>
          <a:xfrm>
            <a:off x="9116198" y="2770805"/>
            <a:ext cx="235417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Minimal Search </a:t>
            </a:r>
            <a:r>
              <a:rPr lang="en-US" dirty="0"/>
              <a:t>(</a:t>
            </a:r>
            <a:r>
              <a:rPr lang="en-US" b="1" dirty="0"/>
              <a:t>MS</a:t>
            </a:r>
            <a:r>
              <a:rPr lang="en-US" dirty="0"/>
              <a:t>) </a:t>
            </a:r>
          </a:p>
          <a:p>
            <a:r>
              <a:rPr lang="en-US" dirty="0"/>
              <a:t>upwards</a:t>
            </a:r>
          </a:p>
        </p:txBody>
      </p:sp>
    </p:spTree>
    <p:extLst>
      <p:ext uri="{BB962C8B-B14F-4D97-AF65-F5344CB8AC3E}">
        <p14:creationId xmlns:p14="http://schemas.microsoft.com/office/powerpoint/2010/main" val="271951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0521-0B64-07EB-D463-22291751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 7 Review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8830AF-D698-DD03-E1B2-0BD4E7821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835" y="1478277"/>
            <a:ext cx="9640330" cy="52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6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0DD7F-F8D0-7D9D-3915-72F1D5EA2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23E7-C899-89C2-D413-5F398C1C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 7 Review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E720720-FACD-8213-B18A-51BDEF4A9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232" y="1417851"/>
            <a:ext cx="7909535" cy="52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8735-CF06-91CF-BC23-AA80963F8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 Review: 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90A441-2114-1552-021E-4D9396AFB2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56691" y="1671955"/>
          <a:ext cx="9478617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539">
                  <a:extLst>
                    <a:ext uri="{9D8B030D-6E8A-4147-A177-3AD203B41FA5}">
                      <a16:colId xmlns:a16="http://schemas.microsoft.com/office/drawing/2014/main" val="800842456"/>
                    </a:ext>
                  </a:extLst>
                </a:gridCol>
                <a:gridCol w="3159539">
                  <a:extLst>
                    <a:ext uri="{9D8B030D-6E8A-4147-A177-3AD203B41FA5}">
                      <a16:colId xmlns:a16="http://schemas.microsoft.com/office/drawing/2014/main" val="199848517"/>
                    </a:ext>
                  </a:extLst>
                </a:gridCol>
                <a:gridCol w="3159539">
                  <a:extLst>
                    <a:ext uri="{9D8B030D-6E8A-4147-A177-3AD203B41FA5}">
                      <a16:colId xmlns:a16="http://schemas.microsoft.com/office/drawing/2014/main" val="2414065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ChatGPT 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ChatGPT 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054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know + </a:t>
                      </a:r>
                      <a:r>
                        <a:rPr lang="en-US" i="1" dirty="0"/>
                        <a:t>story 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28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Bill +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47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know + </a:t>
                      </a:r>
                      <a:r>
                        <a:rPr lang="en-US" i="1" dirty="0"/>
                        <a:t>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someone 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07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Bill +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80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listen + </a:t>
                      </a:r>
                      <a:r>
                        <a:rPr lang="en-US" i="1" dirty="0"/>
                        <a:t>story 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89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Bill +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19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listen + </a:t>
                      </a:r>
                      <a:r>
                        <a:rPr lang="en-US" i="1" dirty="0"/>
                        <a:t>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620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Bill +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53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overhear + </a:t>
                      </a:r>
                      <a:r>
                        <a:rPr lang="en-US" i="1" dirty="0"/>
                        <a:t>story about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92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Bill +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602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overhear + </a:t>
                      </a:r>
                      <a:r>
                        <a:rPr lang="en-US" i="1" dirty="0"/>
                        <a:t>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036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Bill +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746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2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25DD-40B4-22B3-474D-1D8DDBDC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 Review: GPT-5.3 vs 3.5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D85EBE1-2524-F4D5-8927-1A7EB6A10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305" y="1690688"/>
            <a:ext cx="5744903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10D6A029-25E3-2CA9-1E31-3C37FFCB1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447443"/>
            <a:ext cx="7772400" cy="159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B58307A0-A459-FEBE-4B82-BFEA8ACCC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1" y="2507480"/>
            <a:ext cx="6268278" cy="1123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8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74265-9F43-8E07-99FE-C818D623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 Review: </a:t>
            </a:r>
            <a:r>
              <a:rPr lang="en-US" i="1" dirty="0"/>
              <a:t>know + story about</a:t>
            </a:r>
          </a:p>
        </p:txBody>
      </p:sp>
      <p:pic>
        <p:nvPicPr>
          <p:cNvPr id="5" name="Content Placeholder 4" descr="A screenshot of a phone&#10;&#10;AI-generated content may be incorrect.">
            <a:extLst>
              <a:ext uri="{FF2B5EF4-FFF2-40B4-BE49-F238E27FC236}">
                <a16:creationId xmlns:a16="http://schemas.microsoft.com/office/drawing/2014/main" id="{A556155F-0860-535A-1458-224DF58A0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462" y="1506599"/>
            <a:ext cx="10515600" cy="2106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Content Placeholder 4" descr="A screenshot of a text&#10;&#10;Description automatically generated">
            <a:extLst>
              <a:ext uri="{FF2B5EF4-FFF2-40B4-BE49-F238E27FC236}">
                <a16:creationId xmlns:a16="http://schemas.microsoft.com/office/drawing/2014/main" id="{A5B95F74-F976-545F-7D89-003091660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430" y="3195330"/>
            <a:ext cx="8279456" cy="3514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05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2407</Words>
  <Application>Microsoft Macintosh PowerPoint</Application>
  <PresentationFormat>Widescreen</PresentationFormat>
  <Paragraphs>341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-apple-system-font</vt:lpstr>
      <vt:lpstr>Söhne</vt:lpstr>
      <vt:lpstr>Aptos</vt:lpstr>
      <vt:lpstr>Aptos Display</vt:lpstr>
      <vt:lpstr>Arial</vt:lpstr>
      <vt:lpstr>Calibri</vt:lpstr>
      <vt:lpstr>Calibri Light</vt:lpstr>
      <vt:lpstr>Menlo</vt:lpstr>
      <vt:lpstr>Open Sans</vt:lpstr>
      <vt:lpstr>Office Theme</vt:lpstr>
      <vt:lpstr>1_Office Theme</vt:lpstr>
      <vt:lpstr>2_Office Theme</vt:lpstr>
      <vt:lpstr>LING/C SC 581:  Advanced Computational Linguistics</vt:lpstr>
      <vt:lpstr>Today's Topics</vt:lpstr>
      <vt:lpstr>Homework 7 Review</vt:lpstr>
      <vt:lpstr>Reflexives and Pronouns</vt:lpstr>
      <vt:lpstr>Homework 7 Review</vt:lpstr>
      <vt:lpstr>Homework 7 Review</vt:lpstr>
      <vt:lpstr>Homework 7 Review: summary</vt:lpstr>
      <vt:lpstr>Homework 7 Review: GPT-5.3 vs 3.5</vt:lpstr>
      <vt:lpstr>Homework 7 Review: know + story about</vt:lpstr>
      <vt:lpstr>Homework 7 Review: know + him</vt:lpstr>
      <vt:lpstr>Homework 7 Review: Bill + know + story about</vt:lpstr>
      <vt:lpstr>Stanza</vt:lpstr>
      <vt:lpstr>Stanza</vt:lpstr>
      <vt:lpstr>Stanza (1.11.1 most recent)</vt:lpstr>
      <vt:lpstr>Stanza (last year)</vt:lpstr>
      <vt:lpstr>Stanza: download model</vt:lpstr>
      <vt:lpstr>Stanza: initialize English pipeline</vt:lpstr>
      <vt:lpstr>Crash Blossoms</vt:lpstr>
      <vt:lpstr>Crash Blossoms</vt:lpstr>
      <vt:lpstr>Violinist Linked to JAL Crash Blossoms</vt:lpstr>
      <vt:lpstr>Violinist Linked to JAL Crash Blossoms</vt:lpstr>
      <vt:lpstr>Violinist Linked to JAL Crash Blossoms</vt:lpstr>
      <vt:lpstr>Violinist Linked to JAL Crash Blossoms</vt:lpstr>
      <vt:lpstr>Stanza: Constituency Parse</vt:lpstr>
      <vt:lpstr>Stanza: Constituency Parse</vt:lpstr>
      <vt:lpstr>Stanza: Constituency Parse</vt:lpstr>
      <vt:lpstr>Stanza: Constituency Parse</vt:lpstr>
      <vt:lpstr>Headlinese</vt:lpstr>
      <vt:lpstr>A violinist who was linked to the JAL Crash is now blossoming</vt:lpstr>
      <vt:lpstr>A violinist who was linked to the JAL Crash is now blossoming</vt:lpstr>
      <vt:lpstr>A Violinist Who Was Linked to the JAL Crash blossoms</vt:lpstr>
      <vt:lpstr>A Violinist Who Was Linked to the JAL Crash Blossoms</vt:lpstr>
      <vt:lpstr>A Violinist Who Was Linked to JAL Crash Blossoms</vt:lpstr>
      <vt:lpstr>Violinist Who Was Linked to JAL Crash Blossoms</vt:lpstr>
      <vt:lpstr>Are these Crash Blossoms?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sandiway@mac.com</dc:creator>
  <cp:lastModifiedBy>sandiway@mac.com</cp:lastModifiedBy>
  <cp:revision>7</cp:revision>
  <dcterms:created xsi:type="dcterms:W3CDTF">2026-03-16T00:55:47Z</dcterms:created>
  <dcterms:modified xsi:type="dcterms:W3CDTF">2026-03-16T02:12:45Z</dcterms:modified>
</cp:coreProperties>
</file>