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262" r:id="rId2"/>
    <p:sldId id="283" r:id="rId3"/>
    <p:sldId id="370" r:id="rId4"/>
    <p:sldId id="387" r:id="rId5"/>
    <p:sldId id="372" r:id="rId6"/>
    <p:sldId id="261" r:id="rId7"/>
    <p:sldId id="322" r:id="rId8"/>
    <p:sldId id="270" r:id="rId9"/>
    <p:sldId id="271" r:id="rId10"/>
    <p:sldId id="272" r:id="rId11"/>
    <p:sldId id="273" r:id="rId12"/>
    <p:sldId id="323" r:id="rId13"/>
    <p:sldId id="324" r:id="rId14"/>
    <p:sldId id="325" r:id="rId15"/>
    <p:sldId id="326" r:id="rId16"/>
    <p:sldId id="327" r:id="rId17"/>
    <p:sldId id="328" r:id="rId18"/>
    <p:sldId id="330" r:id="rId19"/>
    <p:sldId id="331" r:id="rId20"/>
    <p:sldId id="332" r:id="rId21"/>
    <p:sldId id="333" r:id="rId22"/>
    <p:sldId id="334" r:id="rId23"/>
    <p:sldId id="335" r:id="rId24"/>
    <p:sldId id="336" r:id="rId25"/>
    <p:sldId id="337" r:id="rId26"/>
    <p:sldId id="338" r:id="rId27"/>
    <p:sldId id="339" r:id="rId28"/>
    <p:sldId id="340" r:id="rId29"/>
    <p:sldId id="341" r:id="rId30"/>
    <p:sldId id="342" r:id="rId31"/>
    <p:sldId id="343" r:id="rId32"/>
    <p:sldId id="344" r:id="rId33"/>
    <p:sldId id="345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>
      <p:cViewPr varScale="1">
        <p:scale>
          <a:sx n="123" d="100"/>
          <a:sy n="123" d="100"/>
        </p:scale>
        <p:origin x="200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C6A4A-BCE3-AE4E-B0F2-8483866EA252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1D7AF-1E3C-6C43-A145-427A50E26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25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C5113E-BA71-D240-87E0-076216BC159E}" type="slidenum">
              <a:rPr lang="en-US"/>
              <a:pPr/>
              <a:t>8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229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CFE1B5-E4AB-FE4C-BA42-8140377EFABD}" type="slidenum">
              <a:rPr lang="en-US"/>
              <a:pPr/>
              <a:t>17</a:t>
            </a:fld>
            <a:endParaRPr lang="en-US"/>
          </a:p>
        </p:txBody>
      </p:sp>
      <p:sp>
        <p:nvSpPr>
          <p:cNvPr id="1300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0690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68A075-1467-0247-A4B3-7E2B44D58D9F}" type="slidenum">
              <a:rPr lang="en-US"/>
              <a:pPr/>
              <a:t>18</a:t>
            </a:fld>
            <a:endParaRPr lang="en-US"/>
          </a:p>
        </p:txBody>
      </p:sp>
      <p:sp>
        <p:nvSpPr>
          <p:cNvPr id="1320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7288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CD33D2-DD1C-5F41-B93D-C4230B304258}" type="slidenum">
              <a:rPr lang="en-US"/>
              <a:pPr/>
              <a:t>19</a:t>
            </a:fld>
            <a:endParaRPr lang="en-US"/>
          </a:p>
        </p:txBody>
      </p:sp>
      <p:sp>
        <p:nvSpPr>
          <p:cNvPr id="1341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240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9C29BE-238F-DB4D-BA9A-49ED6FF3A8DD}" type="slidenum">
              <a:rPr lang="en-US"/>
              <a:pPr/>
              <a:t>20</a:t>
            </a:fld>
            <a:endParaRPr lang="en-US"/>
          </a:p>
        </p:txBody>
      </p:sp>
      <p:sp>
        <p:nvSpPr>
          <p:cNvPr id="1361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563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901DDC-0470-F74C-BDC6-88C71FCAA77D}" type="slidenum">
              <a:rPr lang="en-US"/>
              <a:pPr/>
              <a:t>21</a:t>
            </a:fld>
            <a:endParaRPr lang="en-US"/>
          </a:p>
        </p:txBody>
      </p:sp>
      <p:sp>
        <p:nvSpPr>
          <p:cNvPr id="1382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7594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545725-706D-7C46-B385-38DACFF22C7A}" type="slidenum">
              <a:rPr lang="en-US"/>
              <a:pPr/>
              <a:t>22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0142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A91A1B-9B63-9C46-9B23-974C2E22A0C6}" type="slidenum">
              <a:rPr lang="en-US"/>
              <a:pPr/>
              <a:t>23</a:t>
            </a:fld>
            <a:endParaRPr lang="en-US"/>
          </a:p>
        </p:txBody>
      </p:sp>
      <p:sp>
        <p:nvSpPr>
          <p:cNvPr id="14233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7113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E95934-D29B-874A-8687-3098BD464D3A}" type="slidenum">
              <a:rPr lang="en-US"/>
              <a:pPr/>
              <a:t>24</a:t>
            </a:fld>
            <a:endParaRPr lang="en-US"/>
          </a:p>
        </p:txBody>
      </p:sp>
      <p:sp>
        <p:nvSpPr>
          <p:cNvPr id="14438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7822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CD33FE-7E4E-B84C-950E-ACF26C1DA7B3}" type="slidenum">
              <a:rPr lang="en-US"/>
              <a:pPr/>
              <a:t>25</a:t>
            </a:fld>
            <a:endParaRPr lang="en-US"/>
          </a:p>
        </p:txBody>
      </p:sp>
      <p:sp>
        <p:nvSpPr>
          <p:cNvPr id="14643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985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CCA6AA-3E34-564E-92CE-D5533A3E2729}" type="slidenum">
              <a:rPr lang="en-US"/>
              <a:pPr/>
              <a:t>26</a:t>
            </a:fld>
            <a:endParaRPr lang="en-US"/>
          </a:p>
        </p:txBody>
      </p:sp>
      <p:sp>
        <p:nvSpPr>
          <p:cNvPr id="14848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05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4BC7D2-ACC3-AA44-BAF1-7F57A3551B79}" type="slidenum">
              <a:rPr lang="en-US"/>
              <a:pPr/>
              <a:t>9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307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4919A6-09E1-1142-8FC7-357327C118B5}" type="slidenum">
              <a:rPr lang="en-US"/>
              <a:pPr/>
              <a:t>28</a:t>
            </a:fld>
            <a:endParaRPr lang="en-US"/>
          </a:p>
        </p:txBody>
      </p:sp>
      <p:sp>
        <p:nvSpPr>
          <p:cNvPr id="1792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7786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652BF6-5BC5-F040-B43A-18B6C693FA8C}" type="slidenum">
              <a:rPr lang="en-US"/>
              <a:pPr/>
              <a:t>29</a:t>
            </a:fld>
            <a:endParaRPr lang="en-US"/>
          </a:p>
        </p:txBody>
      </p:sp>
      <p:sp>
        <p:nvSpPr>
          <p:cNvPr id="31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350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D05C34-A128-A446-B637-FFF53D9CAEAC}" type="slidenum">
              <a:rPr lang="en-US"/>
              <a:pPr/>
              <a:t>30</a:t>
            </a:fld>
            <a:endParaRPr lang="en-US"/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633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EED937-2740-6047-933C-311AB6A54B2E}" type="slidenum">
              <a:rPr lang="en-US"/>
              <a:pPr/>
              <a:t>31</a:t>
            </a:fld>
            <a:endParaRPr lang="en-US"/>
          </a:p>
        </p:txBody>
      </p:sp>
      <p:sp>
        <p:nvSpPr>
          <p:cNvPr id="318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9771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784E54-6926-204F-8B5D-8B509E635D00}" type="slidenum">
              <a:rPr lang="en-US"/>
              <a:pPr/>
              <a:t>32</a:t>
            </a:fld>
            <a:endParaRPr lang="en-US"/>
          </a:p>
        </p:txBody>
      </p:sp>
      <p:sp>
        <p:nvSpPr>
          <p:cNvPr id="31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599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160E38-5B0D-C743-B6EE-EC31F0BB051D}" type="slidenum">
              <a:rPr lang="en-US"/>
              <a:pPr/>
              <a:t>33</a:t>
            </a:fld>
            <a:endParaRPr lang="en-US"/>
          </a:p>
        </p:txBody>
      </p:sp>
      <p:sp>
        <p:nvSpPr>
          <p:cNvPr id="325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5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70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FEA9C2-8D28-7C46-95CE-4538E0676C43}" type="slidenum">
              <a:rPr lang="en-US"/>
              <a:pPr/>
              <a:t>10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7534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62EB6C-AB23-DE42-9BF6-910905A7130A}" type="slidenum">
              <a:rPr lang="en-US"/>
              <a:pPr/>
              <a:t>11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78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58957D-0C74-8B4B-9E37-E4CDAB029241}" type="slidenum">
              <a:rPr lang="en-US"/>
              <a:pPr/>
              <a:t>12</a:t>
            </a:fld>
            <a:endParaRPr lang="en-US"/>
          </a:p>
        </p:txBody>
      </p:sp>
      <p:sp>
        <p:nvSpPr>
          <p:cNvPr id="11981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279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FD97DF-CE73-EF4C-9092-6D9782F1431B}" type="slidenum">
              <a:rPr lang="en-US"/>
              <a:pPr/>
              <a:t>13</a:t>
            </a:fld>
            <a:endParaRPr lang="en-US"/>
          </a:p>
        </p:txBody>
      </p:sp>
      <p:sp>
        <p:nvSpPr>
          <p:cNvPr id="1218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76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DA4BD9-F05A-8D4C-B31D-DB5BB40DB7E3}" type="slidenum">
              <a:rPr lang="en-US"/>
              <a:pPr/>
              <a:t>14</a:t>
            </a:fld>
            <a:endParaRPr lang="en-US"/>
          </a:p>
        </p:txBody>
      </p:sp>
      <p:sp>
        <p:nvSpPr>
          <p:cNvPr id="1239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23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9B7133-A29C-FA41-9D50-3C3F5412530F}" type="slidenum">
              <a:rPr lang="en-US"/>
              <a:pPr/>
              <a:t>15</a:t>
            </a:fld>
            <a:endParaRPr lang="en-US"/>
          </a:p>
        </p:txBody>
      </p:sp>
      <p:sp>
        <p:nvSpPr>
          <p:cNvPr id="1259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8730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BBBF25-7681-5146-9EB2-5B97970B8FD7}" type="slidenum">
              <a:rPr lang="en-US"/>
              <a:pPr/>
              <a:t>16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50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98FF5-D7BC-89A0-1CE1-9223E5C65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BC844D-406B-4159-C079-5A612FEF8C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B098C-4DE3-9339-2D90-8300B0261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71E16-55B3-CB4F-A5B7-0B186A1BAF34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59C02-C5C6-4CC5-3536-77031D609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69B07-BFF2-B065-6FA3-2312E4A59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A59F-D160-0A46-8A7F-070AC07F4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726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4A410-E6D2-9F33-213E-8379BD6C5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C5B8CD-439F-77CC-B9C5-E3E5C1F271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A3EF0-FCDD-DA17-0031-95323B8D1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71E16-55B3-CB4F-A5B7-0B186A1BAF34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0A08D-52F5-E11B-3D66-77FF305C8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56E86-16F9-B85A-A316-D44F79413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A59F-D160-0A46-8A7F-070AC07F4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98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63623B-8E34-F16E-3E78-8D44024CB6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424C2E-AA3F-960E-FD45-501C47E8E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4C695D-5A59-F2DA-B5DC-9069610C3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71E16-55B3-CB4F-A5B7-0B186A1BAF34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A7639-B74B-FA08-6CBD-E769248C5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8124D-78BB-3D23-4324-9D047B155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A59F-D160-0A46-8A7F-070AC07F4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76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62E15-080B-801E-2366-78D30D0A8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FC5E5-2100-9201-BD07-0DDFE962B1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8C29F-49D4-A1F8-50E5-A7F71CDF8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71E16-55B3-CB4F-A5B7-0B186A1BAF34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BAF1A7-30E2-A410-C3CF-F6207436F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AC7E0-01AB-9C67-ED7D-3D595D497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A59F-D160-0A46-8A7F-070AC07F4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550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0C666-E91A-31FC-7A53-598B89926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98BDB-24DA-233E-435F-57C8BC9CD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8233ED-4334-827A-041F-B199B758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71E16-55B3-CB4F-A5B7-0B186A1BAF34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4037D-2CDE-DC1F-C859-303E07B4B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9441D-3A08-6DD7-E319-37AA8F076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A59F-D160-0A46-8A7F-070AC07F4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72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C6899-0605-BD2C-CE74-CEF43CE5E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B42AA-E1F8-B996-F203-83BB5EC063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1D052B-5676-AE60-EC1C-9D94EB8F7F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409B5-47E5-6805-2F53-8DCC29B39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71E16-55B3-CB4F-A5B7-0B186A1BAF34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79D592-95EC-D098-DF3B-D176020A2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42F6F-DC39-1941-C477-185490512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A59F-D160-0A46-8A7F-070AC07F4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370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4F123-016D-68D9-C0EB-2F2ADF6AD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187D58-C3E5-EBE0-9520-C77546FAA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94BC96-4F4D-9F8B-EC84-4EC088C50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171E7E-8F11-BDA5-0B9B-9C31183D45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38C64E-D8A1-7971-F2CC-C1479FB902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7352B5-C634-B1D6-3761-C3DB79B5A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71E16-55B3-CB4F-A5B7-0B186A1BAF34}" type="datetimeFigureOut">
              <a:rPr lang="en-US" smtClean="0"/>
              <a:t>3/4/26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82606C-156D-F581-135E-91210AFBB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378E81-C600-871E-95FA-141396728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A59F-D160-0A46-8A7F-070AC07F4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46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18C0D-FF3F-5AEF-E090-50A49E282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A48A1B-ABFF-B198-C5D3-208CFDD8C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71E16-55B3-CB4F-A5B7-0B186A1BAF34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16915E-6309-A654-55F6-256AB4342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E805CB-460E-4122-316B-E1E58EAE7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A59F-D160-0A46-8A7F-070AC07F4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4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1BFD18-1EC8-EAE2-96DB-1DA71E74C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71E16-55B3-CB4F-A5B7-0B186A1BAF34}" type="datetimeFigureOut">
              <a:rPr lang="en-US" smtClean="0"/>
              <a:t>3/4/26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BEF6B3-CFC8-736F-2153-8456FC072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87755F-C45A-8542-C2EF-3829CB813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A59F-D160-0A46-8A7F-070AC07F4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5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0DD32-6A1A-8344-627F-166E3E976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207E6-A673-75B4-0C11-7508D476E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B98394-A111-7A32-66CE-05D0AF494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5A382A-5090-BD92-A39B-811637BB2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71E16-55B3-CB4F-A5B7-0B186A1BAF34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AFED93-2175-9C11-67DF-459DB2BE9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317DCB-98EA-7EA7-E823-0F201DEF4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A59F-D160-0A46-8A7F-070AC07F4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1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00EEA-025B-340E-CEA7-25E3A3EB8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092A7C-C963-0F19-0739-61A8584F9B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DBD753-06AA-0A2D-28ED-22409AF4EE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1870A7-39FD-F4F0-D0D3-8897A421F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71E16-55B3-CB4F-A5B7-0B186A1BAF34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E7F7AD-D9F9-60AE-4457-7D5AEFE10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B72FC0-DB05-C476-53A5-A8660FA2C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9A59F-D160-0A46-8A7F-070AC07F4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29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E6E92B-56D4-ED0B-B60C-B03C94997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7DA65-2752-8338-3DBE-66C1B8BF5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E740A-167B-B8D5-FD4C-F5D0329D69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071E16-55B3-CB4F-A5B7-0B186A1BAF34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2991D0-771F-98B9-4CB7-0B562B489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22CCE0-EAEF-0F3C-5915-D743C299FF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29A59F-D160-0A46-8A7F-070AC07F4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3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sandiway@arizona.eduSUBJEC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1981200"/>
            <a:ext cx="7772400" cy="1752600"/>
          </a:xfrm>
        </p:spPr>
        <p:txBody>
          <a:bodyPr/>
          <a:lstStyle/>
          <a:p>
            <a:r>
              <a:rPr lang="en-US" dirty="0"/>
              <a:t>LING/C SC 581: </a:t>
            </a:r>
            <a:br>
              <a:rPr lang="en-US" dirty="0"/>
            </a:br>
            <a:r>
              <a:rPr lang="en-US" sz="4000" dirty="0"/>
              <a:t>Advanced Computational Linguistics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925956"/>
            <a:ext cx="9144000" cy="1331843"/>
          </a:xfrm>
        </p:spPr>
        <p:txBody>
          <a:bodyPr/>
          <a:lstStyle/>
          <a:p>
            <a:r>
              <a:rPr lang="en-US" dirty="0"/>
              <a:t>Lecture 13</a:t>
            </a:r>
          </a:p>
          <a:p>
            <a:r>
              <a:rPr lang="en-US" dirty="0"/>
              <a:t>Prof. </a:t>
            </a:r>
            <a:r>
              <a:rPr lang="en-US" dirty="0" err="1"/>
              <a:t>Sandiway</a:t>
            </a:r>
            <a:r>
              <a:rPr lang="en-US" dirty="0"/>
              <a:t> Fong</a:t>
            </a:r>
          </a:p>
        </p:txBody>
      </p:sp>
    </p:spTree>
    <p:extLst>
      <p:ext uri="{BB962C8B-B14F-4D97-AF65-F5344CB8AC3E}">
        <p14:creationId xmlns:p14="http://schemas.microsoft.com/office/powerpoint/2010/main" val="1559445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Tabular Parsing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b="1" dirty="0"/>
              <a:t>Shift-Reduce Parsing</a:t>
            </a:r>
            <a:endParaRPr lang="en-US" sz="2400" dirty="0"/>
          </a:p>
          <a:p>
            <a:pPr lvl="1"/>
            <a:r>
              <a:rPr lang="en-US" sz="2200" dirty="0"/>
              <a:t>an example is</a:t>
            </a:r>
            <a:r>
              <a:rPr lang="en-US" sz="2200" b="1" dirty="0"/>
              <a:t> LR(0)</a:t>
            </a:r>
            <a:endParaRPr lang="en-US" sz="2200" dirty="0"/>
          </a:p>
          <a:p>
            <a:pPr lvl="2"/>
            <a:r>
              <a:rPr lang="en-US" dirty="0"/>
              <a:t>left to right = LR</a:t>
            </a:r>
          </a:p>
          <a:p>
            <a:pPr lvl="2"/>
            <a:r>
              <a:rPr lang="en-US" b="1" dirty="0">
                <a:solidFill>
                  <a:schemeClr val="accent2"/>
                </a:solidFill>
              </a:rPr>
              <a:t>bottom-up </a:t>
            </a:r>
          </a:p>
          <a:p>
            <a:pPr lvl="2"/>
            <a:r>
              <a:rPr lang="en-US" dirty="0"/>
              <a:t>(0) no </a:t>
            </a:r>
            <a:r>
              <a:rPr lang="en-US" dirty="0" err="1"/>
              <a:t>lookahead</a:t>
            </a:r>
            <a:r>
              <a:rPr lang="en-US" dirty="0"/>
              <a:t> (</a:t>
            </a:r>
            <a:r>
              <a:rPr lang="en-US" i="1" dirty="0"/>
              <a:t>input word</a:t>
            </a:r>
            <a:r>
              <a:rPr lang="en-US" dirty="0"/>
              <a:t>)</a:t>
            </a:r>
          </a:p>
          <a:p>
            <a:pPr lvl="1"/>
            <a:r>
              <a:rPr lang="en-US" b="1" dirty="0"/>
              <a:t>Three possible machine actions</a:t>
            </a:r>
          </a:p>
          <a:p>
            <a:pPr lvl="2"/>
            <a:r>
              <a:rPr lang="en-US" sz="2600" b="1" i="1" dirty="0"/>
              <a:t>Shift</a:t>
            </a:r>
            <a:r>
              <a:rPr lang="en-US" sz="2600" dirty="0"/>
              <a:t>: read an input word</a:t>
            </a:r>
          </a:p>
          <a:p>
            <a:pPr lvl="3"/>
            <a:r>
              <a:rPr lang="en-US" dirty="0"/>
              <a:t>i.e. advance current input word pointer to the next word</a:t>
            </a:r>
          </a:p>
          <a:p>
            <a:pPr lvl="2"/>
            <a:r>
              <a:rPr lang="en-US" sz="2600" b="1" i="1" dirty="0"/>
              <a:t>Reduce</a:t>
            </a:r>
            <a:r>
              <a:rPr lang="en-US" sz="2600" dirty="0"/>
              <a:t>: complete a nonterminal</a:t>
            </a:r>
          </a:p>
          <a:p>
            <a:pPr lvl="3"/>
            <a:r>
              <a:rPr lang="en-US" dirty="0"/>
              <a:t>i.e. complete parsing a grammar rule</a:t>
            </a:r>
          </a:p>
          <a:p>
            <a:pPr lvl="2"/>
            <a:r>
              <a:rPr lang="en-US" sz="2600" b="1" i="1" dirty="0"/>
              <a:t>Accept</a:t>
            </a:r>
            <a:r>
              <a:rPr lang="en-US" sz="2600" dirty="0"/>
              <a:t>: complete the parse</a:t>
            </a:r>
          </a:p>
          <a:p>
            <a:pPr lvl="3"/>
            <a:r>
              <a:rPr lang="en-US" dirty="0"/>
              <a:t>i.e. start symbol (e.g. S) derives the terminal string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1758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Tabular Parsing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8100882" cy="43513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/>
              <a:t>LR(0) Parsing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L(G) = LR(0) </a:t>
            </a:r>
          </a:p>
          <a:p>
            <a:pPr lvl="2">
              <a:lnSpc>
                <a:spcPct val="90000"/>
              </a:lnSpc>
            </a:pPr>
            <a:r>
              <a:rPr lang="en-US" sz="1800" i="1" dirty="0"/>
              <a:t>i.e. the language generated by grammar G is LR(0)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800" dirty="0"/>
              <a:t>if there is a unique instruction per state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800" dirty="0"/>
              <a:t>(or no instruction = error state)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1800" dirty="0"/>
              <a:t>LR(0) is a proper subset of context-free languages (CFL)</a:t>
            </a:r>
          </a:p>
          <a:p>
            <a:pPr lvl="1">
              <a:lnSpc>
                <a:spcPct val="90000"/>
              </a:lnSpc>
            </a:pPr>
            <a:r>
              <a:rPr lang="en-US" sz="2000" b="1" dirty="0"/>
              <a:t>note</a:t>
            </a:r>
            <a:endParaRPr lang="en-US" sz="2000" dirty="0"/>
          </a:p>
          <a:p>
            <a:pPr lvl="2">
              <a:lnSpc>
                <a:spcPct val="90000"/>
              </a:lnSpc>
            </a:pPr>
            <a:r>
              <a:rPr lang="en-US" sz="1800" dirty="0"/>
              <a:t>human language tends to be ambiguous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there are likely to be multiple or conflicting actions per state</a:t>
            </a:r>
          </a:p>
          <a:p>
            <a:pPr lvl="2">
              <a:lnSpc>
                <a:spcPct val="90000"/>
              </a:lnSpc>
            </a:pPr>
            <a:r>
              <a:rPr lang="en-US" sz="1800" i="1" dirty="0"/>
              <a:t>if we are using Prolog, we can let Prolog’s computation rule handle it</a:t>
            </a:r>
          </a:p>
          <a:p>
            <a:pPr lvl="3">
              <a:lnSpc>
                <a:spcPct val="90000"/>
              </a:lnSpc>
            </a:pPr>
            <a:r>
              <a:rPr lang="en-US" sz="1600" i="1" dirty="0"/>
              <a:t>via Prolog backtracking</a:t>
            </a:r>
          </a:p>
        </p:txBody>
      </p:sp>
      <p:sp>
        <p:nvSpPr>
          <p:cNvPr id="2" name="Left Arrow Callout 1"/>
          <p:cNvSpPr/>
          <p:nvPr/>
        </p:nvSpPr>
        <p:spPr>
          <a:xfrm>
            <a:off x="6462356" y="2499497"/>
            <a:ext cx="2243666" cy="1086555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692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deterministic!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CB17420-1B50-834D-B43A-61DBA35A5CDE}"/>
              </a:ext>
            </a:extLst>
          </p:cNvPr>
          <p:cNvSpPr/>
          <p:nvPr/>
        </p:nvSpPr>
        <p:spPr>
          <a:xfrm>
            <a:off x="9119286" y="2261286"/>
            <a:ext cx="2607276" cy="31509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CFL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2F1CD85-C133-8542-B014-714370142AB1}"/>
              </a:ext>
            </a:extLst>
          </p:cNvPr>
          <p:cNvSpPr/>
          <p:nvPr/>
        </p:nvSpPr>
        <p:spPr>
          <a:xfrm>
            <a:off x="9502346" y="2499497"/>
            <a:ext cx="2001795" cy="202307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LR(0)</a:t>
            </a:r>
          </a:p>
          <a:p>
            <a:pPr algn="ctr"/>
            <a:r>
              <a:rPr lang="en-US" dirty="0"/>
              <a:t>languages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53C0BF3-F338-964F-8ECD-340379D86750}"/>
              </a:ext>
            </a:extLst>
          </p:cNvPr>
          <p:cNvSpPr/>
          <p:nvPr/>
        </p:nvSpPr>
        <p:spPr>
          <a:xfrm>
            <a:off x="9682548" y="2539160"/>
            <a:ext cx="1641389" cy="12446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regular</a:t>
            </a:r>
          </a:p>
          <a:p>
            <a:pPr algn="ctr"/>
            <a:r>
              <a:rPr lang="en-US" dirty="0"/>
              <a:t>languages</a:t>
            </a:r>
          </a:p>
        </p:txBody>
      </p:sp>
    </p:spTree>
    <p:extLst>
      <p:ext uri="{BB962C8B-B14F-4D97-AF65-F5344CB8AC3E}">
        <p14:creationId xmlns:p14="http://schemas.microsoft.com/office/powerpoint/2010/main" val="87229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Tabular Parsing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838199" y="1825625"/>
            <a:ext cx="5653216" cy="43513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b="1" dirty="0"/>
              <a:t>Dotted rule notation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1800" dirty="0"/>
              <a:t>“dot” </a:t>
            </a:r>
            <a:r>
              <a:rPr lang="en-US" sz="1800" i="1" dirty="0"/>
              <a:t>used to track the progress of a parse through a phrase structure rule</a:t>
            </a:r>
          </a:p>
          <a:p>
            <a:r>
              <a:rPr lang="en-US" sz="2200" b="1" dirty="0"/>
              <a:t>Examples:</a:t>
            </a:r>
            <a:endParaRPr lang="en-US" sz="2200" dirty="0"/>
          </a:p>
          <a:p>
            <a:pPr lvl="1"/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vp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--&gt;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vbd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.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np</a:t>
            </a:r>
            <a:endParaRPr lang="en-US" sz="20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>
              <a:buFontTx/>
              <a:buNone/>
            </a:pPr>
            <a:r>
              <a:rPr lang="en-US" sz="2000" dirty="0"/>
              <a:t> </a:t>
            </a:r>
            <a:r>
              <a:rPr lang="en-US" sz="1800" dirty="0"/>
              <a:t>means we’ve seen </a:t>
            </a:r>
            <a:r>
              <a:rPr lang="en-US" sz="1800" i="1" dirty="0"/>
              <a:t>v</a:t>
            </a:r>
            <a:r>
              <a:rPr lang="en-US" sz="1800" dirty="0"/>
              <a:t> and predict </a:t>
            </a:r>
            <a:r>
              <a:rPr lang="en-US" sz="1800" i="1" dirty="0" err="1"/>
              <a:t>np</a:t>
            </a:r>
            <a:endParaRPr lang="en-US" sz="1800" dirty="0"/>
          </a:p>
          <a:p>
            <a:pPr lvl="1"/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np --&gt; </a:t>
            </a:r>
            <a:r>
              <a:rPr lang="en-US" sz="2000" b="1" dirty="0">
                <a:solidFill>
                  <a:schemeClr val="accent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.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dt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nn</a:t>
            </a:r>
            <a:endParaRPr lang="en-US" sz="20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>
              <a:buFontTx/>
              <a:buNone/>
            </a:pPr>
            <a:r>
              <a:rPr lang="en-US" sz="2000" dirty="0"/>
              <a:t> </a:t>
            </a:r>
            <a:r>
              <a:rPr lang="en-US" sz="1800" dirty="0"/>
              <a:t>means we’re predicting a </a:t>
            </a:r>
            <a:r>
              <a:rPr lang="en-US" sz="1800" i="1" dirty="0"/>
              <a:t>dt</a:t>
            </a:r>
            <a:r>
              <a:rPr lang="en-US" sz="1800" dirty="0"/>
              <a:t> (followed by </a:t>
            </a:r>
            <a:r>
              <a:rPr lang="en-US" sz="1800" i="1" dirty="0" err="1"/>
              <a:t>nn</a:t>
            </a:r>
            <a:r>
              <a:rPr lang="en-US" sz="1800" dirty="0"/>
              <a:t>)</a:t>
            </a:r>
          </a:p>
          <a:p>
            <a:pPr lvl="1"/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vp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--&gt;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vp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pp</a:t>
            </a:r>
            <a:r>
              <a:rPr lang="en-US" sz="2000" b="1" dirty="0">
                <a:solidFill>
                  <a:schemeClr val="accent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.</a:t>
            </a:r>
            <a:endParaRPr lang="en-US" sz="2000" dirty="0">
              <a:solidFill>
                <a:srgbClr val="07FF1C"/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>
              <a:buFontTx/>
              <a:buNone/>
            </a:pPr>
            <a:r>
              <a:rPr lang="en-US" sz="2000" dirty="0"/>
              <a:t>  </a:t>
            </a:r>
            <a:r>
              <a:rPr lang="en-US" sz="1800" dirty="0"/>
              <a:t>means we’ve completed a </a:t>
            </a:r>
            <a:r>
              <a:rPr lang="en-US" sz="1800" i="1" dirty="0" err="1"/>
              <a:t>vp</a:t>
            </a:r>
            <a:r>
              <a:rPr lang="en-US" sz="1800" i="1" dirty="0"/>
              <a:t> </a:t>
            </a:r>
            <a:r>
              <a:rPr lang="en-US" sz="2000" dirty="0"/>
              <a:t>(with </a:t>
            </a:r>
            <a:r>
              <a:rPr lang="en-US" sz="2000" i="1" dirty="0"/>
              <a:t>pp </a:t>
            </a:r>
            <a:r>
              <a:rPr lang="en-US" sz="2000" dirty="0"/>
              <a:t>modification)</a:t>
            </a:r>
          </a:p>
        </p:txBody>
      </p:sp>
      <p:sp>
        <p:nvSpPr>
          <p:cNvPr id="11878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270170" y="1825625"/>
            <a:ext cx="5555245" cy="4351338"/>
          </a:xfrm>
        </p:spPr>
        <p:txBody>
          <a:bodyPr/>
          <a:lstStyle/>
          <a:p>
            <a:r>
              <a:rPr lang="en-US" sz="2000" b="1" dirty="0"/>
              <a:t>state</a:t>
            </a:r>
          </a:p>
          <a:p>
            <a:pPr lvl="1"/>
            <a:r>
              <a:rPr lang="en-US" sz="1800" dirty="0"/>
              <a:t>a set of dotted rules encodes the state of the parse</a:t>
            </a:r>
          </a:p>
          <a:p>
            <a:pPr lvl="1"/>
            <a:r>
              <a:rPr lang="en-US" sz="1800" i="1" dirty="0"/>
              <a:t>set of dotted rules = name of the state</a:t>
            </a:r>
          </a:p>
          <a:p>
            <a:r>
              <a:rPr lang="en-US" sz="2000" b="1" dirty="0"/>
              <a:t>kernel</a:t>
            </a:r>
          </a:p>
          <a:p>
            <a:pPr lvl="1"/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vp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--&gt;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vbd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.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np</a:t>
            </a:r>
            <a:endParaRPr lang="en-US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vp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--&gt;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vbd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.</a:t>
            </a:r>
          </a:p>
          <a:p>
            <a:r>
              <a:rPr lang="en-US" sz="2000" b="1" dirty="0"/>
              <a:t>completion </a:t>
            </a:r>
            <a:r>
              <a:rPr lang="en-US" sz="2000" dirty="0"/>
              <a:t>(of predict NP)</a:t>
            </a: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np --&gt; . dt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nn</a:t>
            </a:r>
            <a:endParaRPr lang="en-US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np --&gt; .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nnp</a:t>
            </a:r>
            <a:endParaRPr lang="en-US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np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--&gt; .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np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cp</a:t>
            </a:r>
            <a:endParaRPr lang="en-US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458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Tabular Parsing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compute all possible states through advancing the dot</a:t>
            </a:r>
          </a:p>
          <a:p>
            <a:r>
              <a:rPr lang="en-US" b="1" dirty="0"/>
              <a:t>Example</a:t>
            </a:r>
            <a:r>
              <a:rPr lang="en-US" dirty="0"/>
              <a:t>: </a:t>
            </a:r>
          </a:p>
          <a:p>
            <a:r>
              <a:rPr lang="en-US" dirty="0"/>
              <a:t>(Assume </a:t>
            </a:r>
            <a:r>
              <a:rPr lang="en-US" i="1" dirty="0"/>
              <a:t>dt is </a:t>
            </a:r>
            <a:r>
              <a:rPr lang="en-US" dirty="0"/>
              <a:t>next in the input)</a:t>
            </a: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vp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--&gt;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vbd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. np</a:t>
            </a: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dirty="0" err="1">
                <a:solidFill>
                  <a:srgbClr val="07FF1C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vp</a:t>
            </a:r>
            <a:r>
              <a:rPr lang="en-US" dirty="0">
                <a:solidFill>
                  <a:srgbClr val="07FF1C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--&gt; </a:t>
            </a:r>
            <a:r>
              <a:rPr lang="en-US" dirty="0" err="1">
                <a:solidFill>
                  <a:srgbClr val="07FF1C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vbd</a:t>
            </a:r>
            <a:r>
              <a:rPr lang="en-US" dirty="0">
                <a:solidFill>
                  <a:srgbClr val="07FF1C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.		</a:t>
            </a:r>
            <a:r>
              <a:rPr lang="en-US" dirty="0">
                <a:solidFill>
                  <a:schemeClr val="accent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(eliminated)</a:t>
            </a: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np --&gt; dt .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nn</a:t>
            </a:r>
            <a:endParaRPr lang="en-US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dirty="0">
                <a:solidFill>
                  <a:srgbClr val="FF020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np --&gt; . n	np	</a:t>
            </a:r>
            <a:r>
              <a:rPr lang="en-US" dirty="0">
                <a:solidFill>
                  <a:schemeClr val="accent2"/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(eliminated)</a:t>
            </a:r>
            <a:endParaRPr lang="en-US" dirty="0">
              <a:solidFill>
                <a:srgbClr val="FF0202"/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np --&gt; . np cp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8216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Tabular Parsing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/>
              <a:t>Dotted rules</a:t>
            </a:r>
          </a:p>
          <a:p>
            <a:r>
              <a:rPr lang="en-US" sz="2400" b="1" dirty="0"/>
              <a:t>Example:</a:t>
            </a:r>
          </a:p>
          <a:p>
            <a:pPr lvl="1"/>
            <a:r>
              <a:rPr lang="en-US" b="1" dirty="0"/>
              <a:t>State 0</a:t>
            </a:r>
            <a:r>
              <a:rPr lang="en-US" dirty="0"/>
              <a:t>:</a:t>
            </a: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s  --&gt; .np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vp</a:t>
            </a:r>
            <a:endParaRPr lang="en-US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np --&gt; .dt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nn</a:t>
            </a:r>
            <a:endParaRPr lang="en-US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np --&gt; .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nnp</a:t>
            </a:r>
            <a:endParaRPr lang="en-US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np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--&gt; .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np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pp</a:t>
            </a:r>
            <a:endParaRPr lang="en-US" sz="26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b="1" dirty="0"/>
              <a:t>possible actions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b="1" dirty="0">
                <a:solidFill>
                  <a:schemeClr val="accent2"/>
                </a:solidFill>
              </a:rPr>
              <a:t>shift</a:t>
            </a:r>
            <a:r>
              <a:rPr lang="en-US" dirty="0"/>
              <a:t> </a:t>
            </a:r>
            <a:r>
              <a:rPr lang="en-US" i="1" dirty="0"/>
              <a:t>dt</a:t>
            </a:r>
            <a:r>
              <a:rPr lang="en-US" dirty="0"/>
              <a:t> and go to new state</a:t>
            </a:r>
          </a:p>
          <a:p>
            <a:pPr lvl="2">
              <a:lnSpc>
                <a:spcPct val="90000"/>
              </a:lnSpc>
            </a:pPr>
            <a:r>
              <a:rPr lang="en-US" b="1" dirty="0">
                <a:solidFill>
                  <a:schemeClr val="accent2"/>
                </a:solidFill>
              </a:rPr>
              <a:t>shift</a:t>
            </a:r>
            <a:r>
              <a:rPr lang="en-US" dirty="0"/>
              <a:t> </a:t>
            </a:r>
            <a:r>
              <a:rPr lang="en-US" i="1" dirty="0" err="1"/>
              <a:t>nnp</a:t>
            </a:r>
            <a:r>
              <a:rPr lang="en-US" dirty="0"/>
              <a:t> and go to new state</a:t>
            </a:r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096000" y="2203656"/>
            <a:ext cx="3810000" cy="30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1800" dirty="0"/>
              <a:t>Creating new states</a:t>
            </a:r>
            <a:endParaRPr lang="en-US" sz="2000" dirty="0"/>
          </a:p>
        </p:txBody>
      </p:sp>
      <p:sp>
        <p:nvSpPr>
          <p:cNvPr id="122886" name="AutoShape 6"/>
          <p:cNvSpPr>
            <a:spLocks noChangeArrowheads="1"/>
          </p:cNvSpPr>
          <p:nvPr/>
        </p:nvSpPr>
        <p:spPr bwMode="auto">
          <a:xfrm>
            <a:off x="6248401" y="3276601"/>
            <a:ext cx="1669093" cy="113263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Times" charset="0"/>
            </a:endParaRPr>
          </a:p>
        </p:txBody>
      </p:sp>
      <p:sp>
        <p:nvSpPr>
          <p:cNvPr id="122887" name="Text Box 7"/>
          <p:cNvSpPr txBox="1">
            <a:spLocks noChangeArrowheads="1"/>
          </p:cNvSpPr>
          <p:nvPr/>
        </p:nvSpPr>
        <p:spPr bwMode="auto">
          <a:xfrm>
            <a:off x="6248401" y="3352801"/>
            <a:ext cx="158527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Monaco"/>
                <a:cs typeface="Monaco"/>
              </a:rPr>
              <a:t>s --&gt; . </a:t>
            </a:r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</a:t>
            </a:r>
            <a:r>
              <a:rPr lang="en-US" sz="1400" dirty="0" err="1">
                <a:latin typeface="Monaco"/>
                <a:cs typeface="Monaco"/>
              </a:rPr>
              <a:t>vp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>
                <a:latin typeface="Monaco"/>
                <a:cs typeface="Monaco"/>
              </a:rPr>
              <a:t>np --&gt; .dt </a:t>
            </a:r>
            <a:r>
              <a:rPr lang="en-US" sz="1400" dirty="0" err="1">
                <a:latin typeface="Monaco"/>
                <a:cs typeface="Monaco"/>
              </a:rPr>
              <a:t>nn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>
                <a:latin typeface="Monaco"/>
                <a:cs typeface="Monaco"/>
              </a:rPr>
              <a:t>np --&gt; .</a:t>
            </a:r>
            <a:r>
              <a:rPr lang="en-US" sz="1400" dirty="0" err="1">
                <a:latin typeface="Monaco"/>
                <a:cs typeface="Monaco"/>
              </a:rPr>
              <a:t>nnp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--&gt; .</a:t>
            </a:r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</a:t>
            </a:r>
            <a:r>
              <a:rPr lang="en-US" sz="1400" dirty="0" err="1">
                <a:latin typeface="Monaco"/>
                <a:cs typeface="Monaco"/>
              </a:rPr>
              <a:t>pp</a:t>
            </a:r>
            <a:endParaRPr lang="en-US" sz="1400" dirty="0">
              <a:latin typeface="Monaco"/>
              <a:cs typeface="Monaco"/>
            </a:endParaRPr>
          </a:p>
        </p:txBody>
      </p:sp>
      <p:sp>
        <p:nvSpPr>
          <p:cNvPr id="122888" name="AutoShape 8"/>
          <p:cNvSpPr>
            <a:spLocks noChangeArrowheads="1"/>
          </p:cNvSpPr>
          <p:nvPr/>
        </p:nvSpPr>
        <p:spPr bwMode="auto">
          <a:xfrm>
            <a:off x="8763000" y="3276600"/>
            <a:ext cx="1669092" cy="457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Monaco"/>
                <a:cs typeface="Monaco"/>
              </a:rPr>
              <a:t>np --&gt; dt. </a:t>
            </a:r>
            <a:r>
              <a:rPr lang="en-US" sz="1400" dirty="0" err="1">
                <a:latin typeface="Monaco"/>
                <a:cs typeface="Monaco"/>
              </a:rPr>
              <a:t>nn</a:t>
            </a:r>
            <a:endParaRPr lang="en-US" sz="1400" dirty="0">
              <a:latin typeface="Monaco"/>
              <a:cs typeface="Monaco"/>
            </a:endParaRPr>
          </a:p>
        </p:txBody>
      </p:sp>
      <p:sp>
        <p:nvSpPr>
          <p:cNvPr id="122889" name="AutoShape 9"/>
          <p:cNvSpPr>
            <a:spLocks noChangeArrowheads="1"/>
          </p:cNvSpPr>
          <p:nvPr/>
        </p:nvSpPr>
        <p:spPr bwMode="auto">
          <a:xfrm>
            <a:off x="8839201" y="4419601"/>
            <a:ext cx="1592891" cy="4266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Monaco"/>
                <a:cs typeface="Monaco"/>
              </a:rPr>
              <a:t>np --&gt; </a:t>
            </a:r>
            <a:r>
              <a:rPr lang="en-US" sz="1400" dirty="0" err="1">
                <a:latin typeface="Monaco"/>
                <a:cs typeface="Monaco"/>
              </a:rPr>
              <a:t>nnp</a:t>
            </a:r>
            <a:r>
              <a:rPr lang="en-US" sz="1400" dirty="0">
                <a:latin typeface="Monaco"/>
                <a:cs typeface="Monaco"/>
              </a:rPr>
              <a:t> .</a:t>
            </a:r>
          </a:p>
        </p:txBody>
      </p:sp>
      <p:sp>
        <p:nvSpPr>
          <p:cNvPr id="122890" name="Text Box 10"/>
          <p:cNvSpPr txBox="1">
            <a:spLocks noChangeArrowheads="1"/>
          </p:cNvSpPr>
          <p:nvPr/>
        </p:nvSpPr>
        <p:spPr bwMode="auto">
          <a:xfrm>
            <a:off x="6965560" y="4632246"/>
            <a:ext cx="7072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Times" charset="0"/>
              </a:rPr>
              <a:t>State 0</a:t>
            </a:r>
          </a:p>
        </p:txBody>
      </p:sp>
      <p:sp>
        <p:nvSpPr>
          <p:cNvPr id="122891" name="Text Box 11"/>
          <p:cNvSpPr txBox="1">
            <a:spLocks noChangeArrowheads="1"/>
          </p:cNvSpPr>
          <p:nvPr/>
        </p:nvSpPr>
        <p:spPr bwMode="auto">
          <a:xfrm>
            <a:off x="9039617" y="4872222"/>
            <a:ext cx="6783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" charset="0"/>
              </a:rPr>
              <a:t>State 2</a:t>
            </a:r>
          </a:p>
        </p:txBody>
      </p:sp>
      <p:sp>
        <p:nvSpPr>
          <p:cNvPr id="122892" name="Text Box 12"/>
          <p:cNvSpPr txBox="1">
            <a:spLocks noChangeArrowheads="1"/>
          </p:cNvSpPr>
          <p:nvPr/>
        </p:nvSpPr>
        <p:spPr bwMode="auto">
          <a:xfrm>
            <a:off x="8994732" y="2971801"/>
            <a:ext cx="673274" cy="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" charset="0"/>
              </a:rPr>
              <a:t>State 1</a:t>
            </a:r>
          </a:p>
        </p:txBody>
      </p:sp>
      <p:cxnSp>
        <p:nvCxnSpPr>
          <p:cNvPr id="122893" name="AutoShape 13"/>
          <p:cNvCxnSpPr>
            <a:cxnSpLocks noChangeShapeType="1"/>
            <a:stCxn id="122886" idx="3"/>
            <a:endCxn id="122888" idx="1"/>
          </p:cNvCxnSpPr>
          <p:nvPr/>
        </p:nvCxnSpPr>
        <p:spPr bwMode="auto">
          <a:xfrm flipV="1">
            <a:off x="7917494" y="3505200"/>
            <a:ext cx="845506" cy="337719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2894" name="AutoShape 14"/>
          <p:cNvCxnSpPr>
            <a:cxnSpLocks noChangeShapeType="1"/>
            <a:stCxn id="122886" idx="3"/>
            <a:endCxn id="122889" idx="1"/>
          </p:cNvCxnSpPr>
          <p:nvPr/>
        </p:nvCxnSpPr>
        <p:spPr bwMode="auto">
          <a:xfrm>
            <a:off x="7917494" y="3842919"/>
            <a:ext cx="921707" cy="78999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22895" name="Text Box 15"/>
          <p:cNvSpPr txBox="1">
            <a:spLocks noChangeArrowheads="1"/>
          </p:cNvSpPr>
          <p:nvPr/>
        </p:nvSpPr>
        <p:spPr bwMode="auto">
          <a:xfrm>
            <a:off x="7924801" y="3124201"/>
            <a:ext cx="7152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shift dt</a:t>
            </a:r>
          </a:p>
        </p:txBody>
      </p:sp>
      <p:sp>
        <p:nvSpPr>
          <p:cNvPr id="122896" name="Text Box 16"/>
          <p:cNvSpPr txBox="1">
            <a:spLocks noChangeArrowheads="1"/>
          </p:cNvSpPr>
          <p:nvPr/>
        </p:nvSpPr>
        <p:spPr bwMode="auto">
          <a:xfrm>
            <a:off x="7884555" y="4428723"/>
            <a:ext cx="8451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shift </a:t>
            </a:r>
            <a:r>
              <a:rPr lang="en-US" sz="1400" b="1" dirty="0" err="1">
                <a:solidFill>
                  <a:schemeClr val="accent2"/>
                </a:solidFill>
              </a:rPr>
              <a:t>nnp</a:t>
            </a:r>
            <a:endParaRPr lang="en-US" sz="1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171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5" grpId="0" build="p" autoUpdateAnimBg="0"/>
      <p:bldP spid="122896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Tabular Parsing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10515600" cy="721894"/>
          </a:xfrm>
        </p:spPr>
        <p:txBody>
          <a:bodyPr>
            <a:normAutofit/>
          </a:bodyPr>
          <a:lstStyle/>
          <a:p>
            <a:r>
              <a:rPr lang="en-US" sz="2400" b="1" dirty="0"/>
              <a:t>State 1: Shift </a:t>
            </a:r>
            <a:r>
              <a:rPr lang="en-US" sz="2400" i="1" dirty="0" err="1"/>
              <a:t>nn</a:t>
            </a:r>
            <a:r>
              <a:rPr lang="en-US" sz="2400" b="1" dirty="0"/>
              <a:t>, </a:t>
            </a:r>
            <a:r>
              <a:rPr lang="en-US" sz="2400" b="1" dirty="0" err="1"/>
              <a:t>goto</a:t>
            </a:r>
            <a:r>
              <a:rPr lang="en-US" sz="2400" b="1" dirty="0"/>
              <a:t> State 3</a:t>
            </a:r>
            <a:endParaRPr lang="en-US" sz="3200" b="1" dirty="0"/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auto">
          <a:xfrm>
            <a:off x="2971801" y="3810001"/>
            <a:ext cx="1669093" cy="113263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Times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971801" y="3886201"/>
            <a:ext cx="158527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Monaco"/>
                <a:cs typeface="Monaco"/>
              </a:rPr>
              <a:t>s --&gt; . </a:t>
            </a:r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</a:t>
            </a:r>
            <a:r>
              <a:rPr lang="en-US" sz="1400" dirty="0" err="1">
                <a:latin typeface="Monaco"/>
                <a:cs typeface="Monaco"/>
              </a:rPr>
              <a:t>vp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>
                <a:latin typeface="Monaco"/>
                <a:cs typeface="Monaco"/>
              </a:rPr>
              <a:t>np --&gt; .dt </a:t>
            </a:r>
            <a:r>
              <a:rPr lang="en-US" sz="1400" dirty="0" err="1">
                <a:latin typeface="Monaco"/>
                <a:cs typeface="Monaco"/>
              </a:rPr>
              <a:t>nn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>
                <a:latin typeface="Monaco"/>
                <a:cs typeface="Monaco"/>
              </a:rPr>
              <a:t>np --&gt; .</a:t>
            </a:r>
            <a:r>
              <a:rPr lang="en-US" sz="1400" dirty="0" err="1">
                <a:latin typeface="Monaco"/>
                <a:cs typeface="Monaco"/>
              </a:rPr>
              <a:t>nnp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--&gt; .</a:t>
            </a:r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</a:t>
            </a:r>
            <a:r>
              <a:rPr lang="en-US" sz="1400" dirty="0" err="1">
                <a:latin typeface="Monaco"/>
                <a:cs typeface="Monaco"/>
              </a:rPr>
              <a:t>pp</a:t>
            </a:r>
            <a:endParaRPr lang="en-US" sz="1400" dirty="0">
              <a:latin typeface="Monaco"/>
              <a:cs typeface="Monaco"/>
            </a:endParaRPr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auto">
          <a:xfrm>
            <a:off x="5486400" y="3810000"/>
            <a:ext cx="1600200" cy="457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Monaco"/>
                <a:cs typeface="Monaco"/>
              </a:rPr>
              <a:t>np --&gt; dt. </a:t>
            </a:r>
            <a:r>
              <a:rPr lang="en-US" sz="1400" dirty="0" err="1">
                <a:latin typeface="Monaco"/>
                <a:cs typeface="Monaco"/>
              </a:rPr>
              <a:t>nn</a:t>
            </a:r>
            <a:endParaRPr lang="en-US" sz="1400" dirty="0">
              <a:latin typeface="Monaco"/>
              <a:cs typeface="Monaco"/>
            </a:endParaRPr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auto">
          <a:xfrm>
            <a:off x="5562601" y="4953001"/>
            <a:ext cx="1523999" cy="4266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Monaco"/>
                <a:cs typeface="Monaco"/>
              </a:rPr>
              <a:t>np --&gt; </a:t>
            </a:r>
            <a:r>
              <a:rPr lang="en-US" sz="1400" dirty="0" err="1">
                <a:latin typeface="Monaco"/>
                <a:cs typeface="Monaco"/>
              </a:rPr>
              <a:t>nnp</a:t>
            </a:r>
            <a:r>
              <a:rPr lang="en-US" sz="1400" dirty="0">
                <a:latin typeface="Monaco"/>
                <a:cs typeface="Monaco"/>
              </a:rPr>
              <a:t> .</a:t>
            </a: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3688960" y="5165646"/>
            <a:ext cx="7072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Times" charset="0"/>
              </a:rPr>
              <a:t>State 0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5763017" y="5405622"/>
            <a:ext cx="6783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" charset="0"/>
              </a:rPr>
              <a:t>State 2</a:t>
            </a: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5718132" y="3505201"/>
            <a:ext cx="673274" cy="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Times" charset="0"/>
              </a:rPr>
              <a:t>State 1</a:t>
            </a:r>
          </a:p>
        </p:txBody>
      </p:sp>
      <p:cxnSp>
        <p:nvCxnSpPr>
          <p:cNvPr id="24" name="AutoShape 13"/>
          <p:cNvCxnSpPr>
            <a:cxnSpLocks noChangeShapeType="1"/>
            <a:stCxn id="17" idx="3"/>
            <a:endCxn id="19" idx="1"/>
          </p:cNvCxnSpPr>
          <p:nvPr/>
        </p:nvCxnSpPr>
        <p:spPr bwMode="auto">
          <a:xfrm flipV="1">
            <a:off x="4640894" y="4038600"/>
            <a:ext cx="845506" cy="337719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" name="AutoShape 14"/>
          <p:cNvCxnSpPr>
            <a:cxnSpLocks noChangeShapeType="1"/>
            <a:stCxn id="17" idx="3"/>
            <a:endCxn id="20" idx="1"/>
          </p:cNvCxnSpPr>
          <p:nvPr/>
        </p:nvCxnSpPr>
        <p:spPr bwMode="auto">
          <a:xfrm>
            <a:off x="4640894" y="4376319"/>
            <a:ext cx="921707" cy="78999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4648201" y="3657601"/>
            <a:ext cx="7152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shift dt</a:t>
            </a:r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4595153" y="4967656"/>
            <a:ext cx="8451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shift </a:t>
            </a:r>
            <a:r>
              <a:rPr lang="en-US" sz="1400" b="1" dirty="0" err="1">
                <a:solidFill>
                  <a:schemeClr val="accent2"/>
                </a:solidFill>
              </a:rPr>
              <a:t>nnp</a:t>
            </a:r>
            <a:endParaRPr lang="en-US" sz="1400" b="1" dirty="0">
              <a:solidFill>
                <a:schemeClr val="accent2"/>
              </a:solidFill>
            </a:endParaRPr>
          </a:p>
        </p:txBody>
      </p:sp>
      <p:sp>
        <p:nvSpPr>
          <p:cNvPr id="28" name="AutoShape 8"/>
          <p:cNvSpPr>
            <a:spLocks noChangeArrowheads="1"/>
          </p:cNvSpPr>
          <p:nvPr/>
        </p:nvSpPr>
        <p:spPr bwMode="auto">
          <a:xfrm>
            <a:off x="7086599" y="2590800"/>
            <a:ext cx="1618013" cy="457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Monaco"/>
                <a:cs typeface="Monaco"/>
              </a:rPr>
              <a:t>np --&gt; dt </a:t>
            </a:r>
            <a:r>
              <a:rPr lang="en-US" sz="1400" dirty="0" err="1">
                <a:latin typeface="Monaco"/>
                <a:cs typeface="Monaco"/>
              </a:rPr>
              <a:t>nn</a:t>
            </a:r>
            <a:r>
              <a:rPr lang="en-US" sz="1400" dirty="0">
                <a:latin typeface="Monaco"/>
                <a:cs typeface="Monaco"/>
              </a:rPr>
              <a:t>.</a:t>
            </a:r>
          </a:p>
        </p:txBody>
      </p:sp>
      <p:cxnSp>
        <p:nvCxnSpPr>
          <p:cNvPr id="29" name="AutoShape 13"/>
          <p:cNvCxnSpPr>
            <a:cxnSpLocks noChangeShapeType="1"/>
            <a:endCxn id="28" idx="2"/>
          </p:cNvCxnSpPr>
          <p:nvPr/>
        </p:nvCxnSpPr>
        <p:spPr bwMode="auto">
          <a:xfrm flipV="1">
            <a:off x="6371607" y="3048000"/>
            <a:ext cx="1523999" cy="721894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" name="Text Box 15"/>
          <p:cNvSpPr txBox="1">
            <a:spLocks noChangeArrowheads="1"/>
          </p:cNvSpPr>
          <p:nvPr/>
        </p:nvSpPr>
        <p:spPr bwMode="auto">
          <a:xfrm>
            <a:off x="6441408" y="3159322"/>
            <a:ext cx="7489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shift </a:t>
            </a:r>
            <a:r>
              <a:rPr lang="en-US" sz="1400" b="1" dirty="0" err="1">
                <a:solidFill>
                  <a:schemeClr val="accent2"/>
                </a:solidFill>
              </a:rPr>
              <a:t>nn</a:t>
            </a:r>
            <a:endParaRPr lang="en-US" sz="1400" b="1" dirty="0">
              <a:solidFill>
                <a:schemeClr val="accent2"/>
              </a:solidFill>
            </a:endParaRPr>
          </a:p>
        </p:txBody>
      </p:sp>
      <p:sp>
        <p:nvSpPr>
          <p:cNvPr id="32" name="Text Box 12"/>
          <p:cNvSpPr txBox="1">
            <a:spLocks noChangeArrowheads="1"/>
          </p:cNvSpPr>
          <p:nvPr/>
        </p:nvSpPr>
        <p:spPr bwMode="auto">
          <a:xfrm>
            <a:off x="7543800" y="2286001"/>
            <a:ext cx="673274" cy="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Times" charset="0"/>
              </a:rPr>
              <a:t>State 3</a:t>
            </a:r>
          </a:p>
        </p:txBody>
      </p:sp>
    </p:spTree>
    <p:extLst>
      <p:ext uri="{BB962C8B-B14F-4D97-AF65-F5344CB8AC3E}">
        <p14:creationId xmlns:p14="http://schemas.microsoft.com/office/powerpoint/2010/main" val="33429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1" grpId="0" build="p" autoUpdateAnimBg="0"/>
      <p:bldP spid="31" grpId="1" build="allAtOnce"/>
      <p:bldP spid="3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Tabular Parsing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Shift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take input word, and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put it on the stack</a:t>
            </a:r>
          </a:p>
        </p:txBody>
      </p:sp>
      <p:sp>
        <p:nvSpPr>
          <p:cNvPr id="126983" name="Text Box 7"/>
          <p:cNvSpPr txBox="1">
            <a:spLocks noChangeArrowheads="1"/>
          </p:cNvSpPr>
          <p:nvPr/>
        </p:nvSpPr>
        <p:spPr bwMode="auto">
          <a:xfrm>
            <a:off x="4276097" y="5012765"/>
            <a:ext cx="667709" cy="36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" charset="0"/>
              </a:rPr>
              <a:t>Input</a:t>
            </a:r>
          </a:p>
        </p:txBody>
      </p:sp>
      <p:sp>
        <p:nvSpPr>
          <p:cNvPr id="126984" name="Text Box 8"/>
          <p:cNvSpPr txBox="1">
            <a:spLocks noChangeArrowheads="1"/>
          </p:cNvSpPr>
          <p:nvPr/>
        </p:nvSpPr>
        <p:spPr bwMode="auto">
          <a:xfrm>
            <a:off x="7391401" y="4967942"/>
            <a:ext cx="691259" cy="36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Times" charset="0"/>
              </a:rPr>
              <a:t>Stack</a:t>
            </a:r>
          </a:p>
        </p:txBody>
      </p:sp>
      <p:sp>
        <p:nvSpPr>
          <p:cNvPr id="126985" name="Text Box 9"/>
          <p:cNvSpPr txBox="1">
            <a:spLocks noChangeArrowheads="1"/>
          </p:cNvSpPr>
          <p:nvPr/>
        </p:nvSpPr>
        <p:spPr bwMode="auto">
          <a:xfrm>
            <a:off x="2879726" y="5516096"/>
            <a:ext cx="948923" cy="367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>
                <a:latin typeface="Times" charset="0"/>
              </a:rPr>
              <a:t> </a:t>
            </a:r>
            <a:r>
              <a:rPr lang="en-US" b="1">
                <a:latin typeface="Times" charset="0"/>
              </a:rPr>
              <a:t>state 3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0" y="1066801"/>
            <a:ext cx="5413169" cy="3015207"/>
            <a:chOff x="1447800" y="2286000"/>
            <a:chExt cx="5811196" cy="3474254"/>
          </a:xfrm>
        </p:grpSpPr>
        <p:sp>
          <p:nvSpPr>
            <p:cNvPr id="25" name="AutoShape 6"/>
            <p:cNvSpPr>
              <a:spLocks noChangeArrowheads="1"/>
            </p:cNvSpPr>
            <p:nvPr/>
          </p:nvSpPr>
          <p:spPr bwMode="auto">
            <a:xfrm>
              <a:off x="1447800" y="3810001"/>
              <a:ext cx="1669093" cy="113263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>
                <a:latin typeface="Times" charset="0"/>
              </a:endParaRPr>
            </a:p>
          </p:txBody>
        </p:sp>
        <p:sp>
          <p:nvSpPr>
            <p:cNvPr id="26" name="Text Box 7"/>
            <p:cNvSpPr txBox="1">
              <a:spLocks noChangeArrowheads="1"/>
            </p:cNvSpPr>
            <p:nvPr/>
          </p:nvSpPr>
          <p:spPr bwMode="auto">
            <a:xfrm>
              <a:off x="1447800" y="3886200"/>
              <a:ext cx="1697123" cy="1099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400" dirty="0">
                  <a:latin typeface="Monaco"/>
                  <a:cs typeface="Monaco"/>
                </a:rPr>
                <a:t>s --&gt; . </a:t>
              </a:r>
              <a:r>
                <a:rPr lang="en-US" sz="1400" dirty="0" err="1">
                  <a:latin typeface="Monaco"/>
                  <a:cs typeface="Monaco"/>
                </a:rPr>
                <a:t>np</a:t>
              </a:r>
              <a:r>
                <a:rPr lang="en-US" sz="1400" dirty="0">
                  <a:latin typeface="Monaco"/>
                  <a:cs typeface="Monaco"/>
                </a:rPr>
                <a:t> </a:t>
              </a:r>
              <a:r>
                <a:rPr lang="en-US" sz="1400" dirty="0" err="1">
                  <a:latin typeface="Monaco"/>
                  <a:cs typeface="Monaco"/>
                </a:rPr>
                <a:t>vp</a:t>
              </a:r>
              <a:endParaRPr lang="en-US" sz="1400" dirty="0">
                <a:latin typeface="Monaco"/>
                <a:cs typeface="Monaco"/>
              </a:endParaRPr>
            </a:p>
            <a:p>
              <a:r>
                <a:rPr lang="en-US" sz="1400" dirty="0">
                  <a:latin typeface="Monaco"/>
                  <a:cs typeface="Monaco"/>
                </a:rPr>
                <a:t>np --&gt; .dt </a:t>
              </a:r>
              <a:r>
                <a:rPr lang="en-US" sz="1400" dirty="0" err="1">
                  <a:latin typeface="Monaco"/>
                  <a:cs typeface="Monaco"/>
                </a:rPr>
                <a:t>nn</a:t>
              </a:r>
              <a:endParaRPr lang="en-US" sz="1400" dirty="0">
                <a:latin typeface="Monaco"/>
                <a:cs typeface="Monaco"/>
              </a:endParaRPr>
            </a:p>
            <a:p>
              <a:r>
                <a:rPr lang="en-US" sz="1400" dirty="0">
                  <a:latin typeface="Monaco"/>
                  <a:cs typeface="Monaco"/>
                </a:rPr>
                <a:t>np --&gt; .</a:t>
              </a:r>
              <a:r>
                <a:rPr lang="en-US" sz="1400" dirty="0" err="1">
                  <a:latin typeface="Monaco"/>
                  <a:cs typeface="Monaco"/>
                </a:rPr>
                <a:t>nnp</a:t>
              </a:r>
              <a:endParaRPr lang="en-US" sz="1400" dirty="0">
                <a:latin typeface="Monaco"/>
                <a:cs typeface="Monaco"/>
              </a:endParaRPr>
            </a:p>
            <a:p>
              <a:r>
                <a:rPr lang="en-US" sz="1400" dirty="0" err="1">
                  <a:latin typeface="Monaco"/>
                  <a:cs typeface="Monaco"/>
                </a:rPr>
                <a:t>np</a:t>
              </a:r>
              <a:r>
                <a:rPr lang="en-US" sz="1400" dirty="0">
                  <a:latin typeface="Monaco"/>
                  <a:cs typeface="Monaco"/>
                </a:rPr>
                <a:t> --&gt; .</a:t>
              </a:r>
              <a:r>
                <a:rPr lang="en-US" sz="1400" dirty="0" err="1">
                  <a:latin typeface="Monaco"/>
                  <a:cs typeface="Monaco"/>
                </a:rPr>
                <a:t>np</a:t>
              </a:r>
              <a:r>
                <a:rPr lang="en-US" sz="1400" dirty="0">
                  <a:latin typeface="Monaco"/>
                  <a:cs typeface="Monaco"/>
                </a:rPr>
                <a:t> </a:t>
              </a:r>
              <a:r>
                <a:rPr lang="en-US" sz="1400" dirty="0" err="1">
                  <a:latin typeface="Monaco"/>
                  <a:cs typeface="Monaco"/>
                </a:rPr>
                <a:t>pp</a:t>
              </a:r>
              <a:endParaRPr lang="en-US" sz="1400" dirty="0">
                <a:latin typeface="Monaco"/>
                <a:cs typeface="Monaco"/>
              </a:endParaRPr>
            </a:p>
          </p:txBody>
        </p:sp>
        <p:sp>
          <p:nvSpPr>
            <p:cNvPr id="27" name="AutoShape 8"/>
            <p:cNvSpPr>
              <a:spLocks noChangeArrowheads="1"/>
            </p:cNvSpPr>
            <p:nvPr/>
          </p:nvSpPr>
          <p:spPr bwMode="auto">
            <a:xfrm>
              <a:off x="3962399" y="3810000"/>
              <a:ext cx="1766508" cy="4572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dirty="0">
                  <a:latin typeface="Monaco"/>
                  <a:cs typeface="Monaco"/>
                </a:rPr>
                <a:t>np --&gt; dt. </a:t>
              </a:r>
              <a:r>
                <a:rPr lang="en-US" sz="1400" dirty="0" err="1">
                  <a:latin typeface="Monaco"/>
                  <a:cs typeface="Monaco"/>
                </a:rPr>
                <a:t>nn</a:t>
              </a:r>
              <a:endParaRPr lang="en-US" sz="1400" dirty="0">
                <a:latin typeface="Monaco"/>
                <a:cs typeface="Monaco"/>
              </a:endParaRPr>
            </a:p>
          </p:txBody>
        </p:sp>
        <p:sp>
          <p:nvSpPr>
            <p:cNvPr id="28" name="AutoShape 9"/>
            <p:cNvSpPr>
              <a:spLocks noChangeArrowheads="1"/>
            </p:cNvSpPr>
            <p:nvPr/>
          </p:nvSpPr>
          <p:spPr bwMode="auto">
            <a:xfrm>
              <a:off x="4038600" y="4953000"/>
              <a:ext cx="1690306" cy="42662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dirty="0">
                  <a:latin typeface="Monaco"/>
                  <a:cs typeface="Monaco"/>
                </a:rPr>
                <a:t>np --&gt; </a:t>
              </a:r>
              <a:r>
                <a:rPr lang="en-US" sz="1400" dirty="0" err="1">
                  <a:latin typeface="Monaco"/>
                  <a:cs typeface="Monaco"/>
                </a:rPr>
                <a:t>nnp</a:t>
              </a:r>
              <a:r>
                <a:rPr lang="en-US" sz="1400" dirty="0">
                  <a:latin typeface="Monaco"/>
                  <a:cs typeface="Monaco"/>
                </a:rPr>
                <a:t> .</a:t>
              </a:r>
            </a:p>
          </p:txBody>
        </p:sp>
        <p:sp>
          <p:nvSpPr>
            <p:cNvPr id="29" name="Text Box 10"/>
            <p:cNvSpPr txBox="1">
              <a:spLocks noChangeArrowheads="1"/>
            </p:cNvSpPr>
            <p:nvPr/>
          </p:nvSpPr>
          <p:spPr bwMode="auto">
            <a:xfrm>
              <a:off x="2164960" y="5165645"/>
              <a:ext cx="759248" cy="354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400" b="1">
                  <a:solidFill>
                    <a:schemeClr val="accent2"/>
                  </a:solidFill>
                  <a:latin typeface="Times" charset="0"/>
                </a:rPr>
                <a:t>State 0</a:t>
              </a:r>
            </a:p>
          </p:txBody>
        </p:sp>
        <p:sp>
          <p:nvSpPr>
            <p:cNvPr id="30" name="Text Box 11"/>
            <p:cNvSpPr txBox="1">
              <a:spLocks noChangeArrowheads="1"/>
            </p:cNvSpPr>
            <p:nvPr/>
          </p:nvSpPr>
          <p:spPr bwMode="auto">
            <a:xfrm>
              <a:off x="4239016" y="5405620"/>
              <a:ext cx="728273" cy="354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400">
                  <a:latin typeface="Times" charset="0"/>
                </a:rPr>
                <a:t>State 2</a:t>
              </a:r>
            </a:p>
          </p:txBody>
        </p:sp>
        <p:sp>
          <p:nvSpPr>
            <p:cNvPr id="31" name="Text Box 12"/>
            <p:cNvSpPr txBox="1">
              <a:spLocks noChangeArrowheads="1"/>
            </p:cNvSpPr>
            <p:nvPr/>
          </p:nvSpPr>
          <p:spPr bwMode="auto">
            <a:xfrm>
              <a:off x="4194132" y="3505200"/>
              <a:ext cx="728273" cy="354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400" dirty="0">
                  <a:latin typeface="Times" charset="0"/>
                </a:rPr>
                <a:t>State 1</a:t>
              </a:r>
            </a:p>
          </p:txBody>
        </p:sp>
        <p:cxnSp>
          <p:nvCxnSpPr>
            <p:cNvPr id="32" name="AutoShape 13"/>
            <p:cNvCxnSpPr>
              <a:cxnSpLocks noChangeShapeType="1"/>
              <a:stCxn id="25" idx="3"/>
              <a:endCxn id="27" idx="1"/>
            </p:cNvCxnSpPr>
            <p:nvPr/>
          </p:nvCxnSpPr>
          <p:spPr bwMode="auto">
            <a:xfrm flipV="1">
              <a:off x="3116893" y="4038601"/>
              <a:ext cx="845505" cy="33771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3" name="AutoShape 14"/>
            <p:cNvCxnSpPr>
              <a:cxnSpLocks noChangeShapeType="1"/>
              <a:stCxn id="25" idx="3"/>
              <a:endCxn id="28" idx="1"/>
            </p:cNvCxnSpPr>
            <p:nvPr/>
          </p:nvCxnSpPr>
          <p:spPr bwMode="auto">
            <a:xfrm>
              <a:off x="3116893" y="4376319"/>
              <a:ext cx="921707" cy="789993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4" name="Text Box 15"/>
            <p:cNvSpPr txBox="1">
              <a:spLocks noChangeArrowheads="1"/>
            </p:cNvSpPr>
            <p:nvPr/>
          </p:nvSpPr>
          <p:spPr bwMode="auto">
            <a:xfrm>
              <a:off x="3124200" y="3657600"/>
              <a:ext cx="767853" cy="354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400" b="1" dirty="0">
                  <a:solidFill>
                    <a:schemeClr val="accent2"/>
                  </a:solidFill>
                </a:rPr>
                <a:t>shift dt</a:t>
              </a:r>
            </a:p>
          </p:txBody>
        </p:sp>
        <p:sp>
          <p:nvSpPr>
            <p:cNvPr id="35" name="Text Box 16"/>
            <p:cNvSpPr txBox="1">
              <a:spLocks noChangeArrowheads="1"/>
            </p:cNvSpPr>
            <p:nvPr/>
          </p:nvSpPr>
          <p:spPr bwMode="auto">
            <a:xfrm>
              <a:off x="3054504" y="5000627"/>
              <a:ext cx="907243" cy="354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400" b="1" dirty="0">
                  <a:solidFill>
                    <a:schemeClr val="accent2"/>
                  </a:solidFill>
                </a:rPr>
                <a:t>shift </a:t>
              </a:r>
              <a:r>
                <a:rPr lang="en-US" sz="1400" b="1" dirty="0" err="1">
                  <a:solidFill>
                    <a:schemeClr val="accent2"/>
                  </a:solidFill>
                </a:rPr>
                <a:t>nnp</a:t>
              </a:r>
              <a:endParaRPr lang="en-US" sz="1400" b="1" dirty="0">
                <a:solidFill>
                  <a:schemeClr val="accent2"/>
                </a:solidFill>
              </a:endParaRPr>
            </a:p>
          </p:txBody>
        </p:sp>
        <p:sp>
          <p:nvSpPr>
            <p:cNvPr id="36" name="AutoShape 8"/>
            <p:cNvSpPr>
              <a:spLocks noChangeArrowheads="1"/>
            </p:cNvSpPr>
            <p:nvPr/>
          </p:nvSpPr>
          <p:spPr bwMode="auto">
            <a:xfrm>
              <a:off x="5562599" y="2590800"/>
              <a:ext cx="1696397" cy="45720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dirty="0">
                  <a:latin typeface="Monaco"/>
                  <a:cs typeface="Monaco"/>
                </a:rPr>
                <a:t>np --&gt; dt </a:t>
              </a:r>
              <a:r>
                <a:rPr lang="en-US" sz="1400" dirty="0" err="1">
                  <a:latin typeface="Monaco"/>
                  <a:cs typeface="Monaco"/>
                </a:rPr>
                <a:t>nn</a:t>
              </a:r>
              <a:r>
                <a:rPr lang="en-US" sz="1400" dirty="0">
                  <a:latin typeface="Monaco"/>
                  <a:cs typeface="Monaco"/>
                </a:rPr>
                <a:t>.</a:t>
              </a:r>
            </a:p>
          </p:txBody>
        </p:sp>
        <p:cxnSp>
          <p:nvCxnSpPr>
            <p:cNvPr id="37" name="AutoShape 13"/>
            <p:cNvCxnSpPr>
              <a:cxnSpLocks noChangeShapeType="1"/>
              <a:endCxn id="36" idx="2"/>
            </p:cNvCxnSpPr>
            <p:nvPr/>
          </p:nvCxnSpPr>
          <p:spPr bwMode="auto">
            <a:xfrm flipV="1">
              <a:off x="4838699" y="3048000"/>
              <a:ext cx="1572099" cy="811834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8" name="Text Box 15"/>
            <p:cNvSpPr txBox="1">
              <a:spLocks noChangeArrowheads="1"/>
            </p:cNvSpPr>
            <p:nvPr/>
          </p:nvSpPr>
          <p:spPr bwMode="auto">
            <a:xfrm>
              <a:off x="4924916" y="3130541"/>
              <a:ext cx="803991" cy="354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400" b="1" dirty="0">
                  <a:solidFill>
                    <a:schemeClr val="accent2"/>
                  </a:solidFill>
                </a:rPr>
                <a:t>shift </a:t>
              </a:r>
              <a:r>
                <a:rPr lang="en-US" sz="1400" b="1" dirty="0" err="1">
                  <a:solidFill>
                    <a:schemeClr val="accent2"/>
                  </a:solidFill>
                </a:rPr>
                <a:t>nn</a:t>
              </a:r>
              <a:endParaRPr lang="en-US" sz="1400" b="1" dirty="0">
                <a:solidFill>
                  <a:schemeClr val="accent2"/>
                </a:solidFill>
              </a:endParaRPr>
            </a:p>
          </p:txBody>
        </p:sp>
        <p:sp>
          <p:nvSpPr>
            <p:cNvPr id="39" name="Text Box 12"/>
            <p:cNvSpPr txBox="1">
              <a:spLocks noChangeArrowheads="1"/>
            </p:cNvSpPr>
            <p:nvPr/>
          </p:nvSpPr>
          <p:spPr bwMode="auto">
            <a:xfrm>
              <a:off x="6019800" y="2286000"/>
              <a:ext cx="728273" cy="354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1400" dirty="0">
                  <a:latin typeface="Times" charset="0"/>
                </a:rPr>
                <a:t>State 3</a:t>
              </a:r>
            </a:p>
          </p:txBody>
        </p:sp>
      </p:grpSp>
      <p:sp>
        <p:nvSpPr>
          <p:cNvPr id="42" name="Rectangle 6"/>
          <p:cNvSpPr>
            <a:spLocks noChangeArrowheads="1"/>
          </p:cNvSpPr>
          <p:nvPr/>
        </p:nvSpPr>
        <p:spPr bwMode="auto">
          <a:xfrm>
            <a:off x="8382000" y="4419601"/>
            <a:ext cx="797926" cy="207084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endParaRPr lang="en-US" dirty="0">
              <a:latin typeface="Times" charset="0"/>
            </a:endParaRPr>
          </a:p>
        </p:txBody>
      </p:sp>
      <p:sp>
        <p:nvSpPr>
          <p:cNvPr id="45" name="Rectangle 5"/>
          <p:cNvSpPr>
            <a:spLocks noChangeArrowheads="1"/>
          </p:cNvSpPr>
          <p:nvPr/>
        </p:nvSpPr>
        <p:spPr bwMode="auto">
          <a:xfrm>
            <a:off x="3062112" y="4427569"/>
            <a:ext cx="4056125" cy="50202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>
                <a:latin typeface="Times" charset="0"/>
              </a:rPr>
              <a:t>[</a:t>
            </a:r>
            <a:r>
              <a:rPr lang="en-US" baseline="-25000" dirty="0">
                <a:latin typeface="Times" charset="0"/>
              </a:rPr>
              <a:t>DT</a:t>
            </a:r>
            <a:r>
              <a:rPr lang="en-US" dirty="0">
                <a:latin typeface="Times" charset="0"/>
              </a:rPr>
              <a:t> a ] [</a:t>
            </a:r>
            <a:r>
              <a:rPr lang="en-US" baseline="-25000" dirty="0">
                <a:latin typeface="Times" charset="0"/>
              </a:rPr>
              <a:t>NN</a:t>
            </a:r>
            <a:r>
              <a:rPr lang="en-US" dirty="0">
                <a:latin typeface="Times" charset="0"/>
              </a:rPr>
              <a:t> man][</a:t>
            </a:r>
            <a:r>
              <a:rPr lang="en-US" baseline="-25000" dirty="0">
                <a:latin typeface="Times" charset="0"/>
              </a:rPr>
              <a:t>VBD</a:t>
            </a:r>
            <a:r>
              <a:rPr lang="en-US" dirty="0">
                <a:latin typeface="Times" charset="0"/>
              </a:rPr>
              <a:t> hit ] …  </a:t>
            </a:r>
          </a:p>
        </p:txBody>
      </p: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3062112" y="4444989"/>
            <a:ext cx="4056125" cy="50202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>
                <a:latin typeface="Times" charset="0"/>
              </a:rPr>
              <a:t>[</a:t>
            </a:r>
            <a:r>
              <a:rPr lang="en-US" baseline="-25000" dirty="0">
                <a:latin typeface="Times" charset="0"/>
              </a:rPr>
              <a:t>NN</a:t>
            </a:r>
            <a:r>
              <a:rPr lang="en-US" dirty="0">
                <a:latin typeface="Times" charset="0"/>
              </a:rPr>
              <a:t> man][</a:t>
            </a:r>
            <a:r>
              <a:rPr lang="en-US" baseline="-25000" dirty="0">
                <a:latin typeface="Times" charset="0"/>
              </a:rPr>
              <a:t>VBD</a:t>
            </a:r>
            <a:r>
              <a:rPr lang="en-US" dirty="0">
                <a:latin typeface="Times" charset="0"/>
              </a:rPr>
              <a:t> hit ] …  </a:t>
            </a:r>
          </a:p>
        </p:txBody>
      </p:sp>
      <p:sp>
        <p:nvSpPr>
          <p:cNvPr id="126981" name="Rectangle 5"/>
          <p:cNvSpPr>
            <a:spLocks noChangeArrowheads="1"/>
          </p:cNvSpPr>
          <p:nvPr/>
        </p:nvSpPr>
        <p:spPr bwMode="auto">
          <a:xfrm>
            <a:off x="3062112" y="4436279"/>
            <a:ext cx="4056125" cy="50202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>
                <a:latin typeface="Times" charset="0"/>
              </a:rPr>
              <a:t>[</a:t>
            </a:r>
            <a:r>
              <a:rPr lang="en-US" baseline="-25000" dirty="0">
                <a:latin typeface="Times" charset="0"/>
              </a:rPr>
              <a:t>VBD</a:t>
            </a:r>
            <a:r>
              <a:rPr lang="en-US" dirty="0">
                <a:latin typeface="Times" charset="0"/>
              </a:rPr>
              <a:t> hit ] …  </a:t>
            </a:r>
          </a:p>
        </p:txBody>
      </p:sp>
      <p:sp>
        <p:nvSpPr>
          <p:cNvPr id="41" name="Rectangle 6"/>
          <p:cNvSpPr>
            <a:spLocks noChangeArrowheads="1"/>
          </p:cNvSpPr>
          <p:nvPr/>
        </p:nvSpPr>
        <p:spPr bwMode="auto">
          <a:xfrm>
            <a:off x="8382000" y="4419601"/>
            <a:ext cx="797926" cy="207084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Times" charset="0"/>
              </a:rPr>
              <a:t>[</a:t>
            </a:r>
            <a:r>
              <a:rPr lang="en-US" baseline="-25000" dirty="0">
                <a:latin typeface="Times" charset="0"/>
              </a:rPr>
              <a:t>DT</a:t>
            </a:r>
            <a:r>
              <a:rPr lang="en-US" dirty="0">
                <a:latin typeface="Times" charset="0"/>
              </a:rPr>
              <a:t> a ] </a:t>
            </a:r>
          </a:p>
        </p:txBody>
      </p:sp>
      <p:sp>
        <p:nvSpPr>
          <p:cNvPr id="126982" name="Rectangle 6"/>
          <p:cNvSpPr>
            <a:spLocks noChangeArrowheads="1"/>
          </p:cNvSpPr>
          <p:nvPr/>
        </p:nvSpPr>
        <p:spPr bwMode="auto">
          <a:xfrm>
            <a:off x="8315826" y="4419601"/>
            <a:ext cx="930274" cy="207084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Times" charset="0"/>
              </a:rPr>
              <a:t>[</a:t>
            </a:r>
            <a:r>
              <a:rPr lang="en-US" baseline="-25000" dirty="0">
                <a:latin typeface="Times" charset="0"/>
              </a:rPr>
              <a:t>NN</a:t>
            </a:r>
            <a:r>
              <a:rPr lang="en-US" dirty="0">
                <a:latin typeface="Times" charset="0"/>
              </a:rPr>
              <a:t> man]</a:t>
            </a:r>
          </a:p>
          <a:p>
            <a:pPr algn="ctr"/>
            <a:r>
              <a:rPr lang="en-US" dirty="0">
                <a:latin typeface="Times" charset="0"/>
              </a:rPr>
              <a:t>[</a:t>
            </a:r>
            <a:r>
              <a:rPr lang="en-US" baseline="-25000" dirty="0">
                <a:latin typeface="Times" charset="0"/>
              </a:rPr>
              <a:t>DT</a:t>
            </a:r>
            <a:r>
              <a:rPr lang="en-US" dirty="0">
                <a:latin typeface="Times" charset="0"/>
              </a:rPr>
              <a:t> a ]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43401" y="6248400"/>
            <a:ext cx="21666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(</a:t>
            </a:r>
            <a:r>
              <a:rPr lang="en-US" sz="1600" dirty="0" err="1"/>
              <a:t>Powerpoint</a:t>
            </a:r>
            <a:r>
              <a:rPr lang="en-US" sz="1600" dirty="0"/>
              <a:t> animation)</a:t>
            </a:r>
          </a:p>
        </p:txBody>
      </p:sp>
    </p:spTree>
    <p:extLst>
      <p:ext uri="{BB962C8B-B14F-4D97-AF65-F5344CB8AC3E}">
        <p14:creationId xmlns:p14="http://schemas.microsoft.com/office/powerpoint/2010/main" val="132365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126981" grpId="0" animBg="1"/>
      <p:bldP spid="41" grpId="0" animBg="1"/>
      <p:bldP spid="12698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Tabular Parsing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State 2</a:t>
            </a:r>
            <a:r>
              <a:rPr lang="en-US" dirty="0"/>
              <a:t>: Reduce action np --&gt; </a:t>
            </a:r>
            <a:r>
              <a:rPr lang="en-US" dirty="0" err="1"/>
              <a:t>nnp</a:t>
            </a:r>
            <a:r>
              <a:rPr lang="en-US" dirty="0"/>
              <a:t> .</a:t>
            </a:r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auto">
          <a:xfrm>
            <a:off x="2971801" y="3810001"/>
            <a:ext cx="1669093" cy="113263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Times" charset="0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971801" y="3886201"/>
            <a:ext cx="158527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Monaco"/>
                <a:cs typeface="Monaco"/>
              </a:rPr>
              <a:t>s --&gt; . </a:t>
            </a:r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</a:t>
            </a:r>
            <a:r>
              <a:rPr lang="en-US" sz="1400" dirty="0" err="1">
                <a:latin typeface="Monaco"/>
                <a:cs typeface="Monaco"/>
              </a:rPr>
              <a:t>vp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>
                <a:latin typeface="Monaco"/>
                <a:cs typeface="Monaco"/>
              </a:rPr>
              <a:t>np --&gt; .dt </a:t>
            </a:r>
            <a:r>
              <a:rPr lang="en-US" sz="1400" dirty="0" err="1">
                <a:latin typeface="Monaco"/>
                <a:cs typeface="Monaco"/>
              </a:rPr>
              <a:t>nn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>
                <a:latin typeface="Monaco"/>
                <a:cs typeface="Monaco"/>
              </a:rPr>
              <a:t>np --&gt; .</a:t>
            </a:r>
            <a:r>
              <a:rPr lang="en-US" sz="1400" dirty="0" err="1">
                <a:latin typeface="Monaco"/>
                <a:cs typeface="Monaco"/>
              </a:rPr>
              <a:t>nnp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--&gt; .</a:t>
            </a:r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</a:t>
            </a:r>
            <a:r>
              <a:rPr lang="en-US" sz="1400" dirty="0" err="1">
                <a:latin typeface="Monaco"/>
                <a:cs typeface="Monaco"/>
              </a:rPr>
              <a:t>pp</a:t>
            </a:r>
            <a:endParaRPr lang="en-US" sz="1400" dirty="0">
              <a:latin typeface="Monaco"/>
              <a:cs typeface="Monaco"/>
            </a:endParaRPr>
          </a:p>
        </p:txBody>
      </p:sp>
      <p:sp>
        <p:nvSpPr>
          <p:cNvPr id="19" name="AutoShape 8"/>
          <p:cNvSpPr>
            <a:spLocks noChangeArrowheads="1"/>
          </p:cNvSpPr>
          <p:nvPr/>
        </p:nvSpPr>
        <p:spPr bwMode="auto">
          <a:xfrm>
            <a:off x="5562601" y="3836622"/>
            <a:ext cx="1669092" cy="457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Monaco"/>
                <a:cs typeface="Monaco"/>
              </a:rPr>
              <a:t>np --&gt; dt. </a:t>
            </a:r>
            <a:r>
              <a:rPr lang="en-US" sz="1400" dirty="0" err="1">
                <a:latin typeface="Monaco"/>
                <a:cs typeface="Monaco"/>
              </a:rPr>
              <a:t>nn</a:t>
            </a:r>
            <a:endParaRPr lang="en-US" sz="1400" dirty="0">
              <a:latin typeface="Monaco"/>
              <a:cs typeface="Monaco"/>
            </a:endParaRPr>
          </a:p>
        </p:txBody>
      </p:sp>
      <p:sp>
        <p:nvSpPr>
          <p:cNvPr id="20" name="AutoShape 9"/>
          <p:cNvSpPr>
            <a:spLocks noChangeArrowheads="1"/>
          </p:cNvSpPr>
          <p:nvPr/>
        </p:nvSpPr>
        <p:spPr bwMode="auto">
          <a:xfrm>
            <a:off x="5562601" y="4953001"/>
            <a:ext cx="1447800" cy="42662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Monaco"/>
                <a:cs typeface="Monaco"/>
              </a:rPr>
              <a:t>np --&gt; </a:t>
            </a:r>
            <a:r>
              <a:rPr lang="en-US" sz="1400" dirty="0" err="1">
                <a:latin typeface="Monaco"/>
                <a:cs typeface="Monaco"/>
              </a:rPr>
              <a:t>nnp</a:t>
            </a:r>
            <a:r>
              <a:rPr lang="en-US" sz="1400" dirty="0">
                <a:latin typeface="Monaco"/>
                <a:cs typeface="Monaco"/>
              </a:rPr>
              <a:t> .</a:t>
            </a:r>
          </a:p>
        </p:txBody>
      </p:sp>
      <p:sp>
        <p:nvSpPr>
          <p:cNvPr id="21" name="Text Box 10"/>
          <p:cNvSpPr txBox="1">
            <a:spLocks noChangeArrowheads="1"/>
          </p:cNvSpPr>
          <p:nvPr/>
        </p:nvSpPr>
        <p:spPr bwMode="auto">
          <a:xfrm>
            <a:off x="3688960" y="5165646"/>
            <a:ext cx="7072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Times" charset="0"/>
              </a:rPr>
              <a:t>State 0</a:t>
            </a: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5763017" y="5405622"/>
            <a:ext cx="6783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" charset="0"/>
              </a:rPr>
              <a:t>State 2</a:t>
            </a: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5718132" y="3505201"/>
            <a:ext cx="673274" cy="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Times" charset="0"/>
              </a:rPr>
              <a:t>State 1</a:t>
            </a:r>
          </a:p>
        </p:txBody>
      </p:sp>
      <p:cxnSp>
        <p:nvCxnSpPr>
          <p:cNvPr id="24" name="AutoShape 13"/>
          <p:cNvCxnSpPr>
            <a:cxnSpLocks noChangeShapeType="1"/>
            <a:stCxn id="17" idx="3"/>
            <a:endCxn id="19" idx="1"/>
          </p:cNvCxnSpPr>
          <p:nvPr/>
        </p:nvCxnSpPr>
        <p:spPr bwMode="auto">
          <a:xfrm flipV="1">
            <a:off x="4640894" y="4065222"/>
            <a:ext cx="921707" cy="31109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" name="AutoShape 14"/>
          <p:cNvCxnSpPr>
            <a:cxnSpLocks noChangeShapeType="1"/>
            <a:stCxn id="17" idx="3"/>
            <a:endCxn id="20" idx="1"/>
          </p:cNvCxnSpPr>
          <p:nvPr/>
        </p:nvCxnSpPr>
        <p:spPr bwMode="auto">
          <a:xfrm>
            <a:off x="4640894" y="4376319"/>
            <a:ext cx="921707" cy="78999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6" name="Text Box 15"/>
          <p:cNvSpPr txBox="1">
            <a:spLocks noChangeArrowheads="1"/>
          </p:cNvSpPr>
          <p:nvPr/>
        </p:nvSpPr>
        <p:spPr bwMode="auto">
          <a:xfrm>
            <a:off x="4648201" y="3657601"/>
            <a:ext cx="7152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shift dt</a:t>
            </a:r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4556851" y="4965193"/>
            <a:ext cx="8451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shift </a:t>
            </a:r>
            <a:r>
              <a:rPr lang="en-US" sz="1400" b="1" dirty="0" err="1">
                <a:solidFill>
                  <a:schemeClr val="accent2"/>
                </a:solidFill>
              </a:rPr>
              <a:t>nnp</a:t>
            </a:r>
            <a:endParaRPr lang="en-US" sz="1400" b="1" dirty="0">
              <a:solidFill>
                <a:schemeClr val="accent2"/>
              </a:solidFill>
            </a:endParaRPr>
          </a:p>
        </p:txBody>
      </p:sp>
      <p:cxnSp>
        <p:nvCxnSpPr>
          <p:cNvPr id="28" name="AutoShape 13"/>
          <p:cNvCxnSpPr>
            <a:cxnSpLocks noChangeShapeType="1"/>
            <a:stCxn id="19" idx="0"/>
          </p:cNvCxnSpPr>
          <p:nvPr/>
        </p:nvCxnSpPr>
        <p:spPr bwMode="auto">
          <a:xfrm flipV="1">
            <a:off x="6397147" y="3048000"/>
            <a:ext cx="1413353" cy="78862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6482770" y="3121223"/>
            <a:ext cx="7489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shift </a:t>
            </a:r>
            <a:r>
              <a:rPr lang="en-US" sz="1400" b="1" dirty="0" err="1">
                <a:solidFill>
                  <a:schemeClr val="accent2"/>
                </a:solidFill>
              </a:rPr>
              <a:t>nn</a:t>
            </a:r>
            <a:endParaRPr lang="en-US" sz="1400" b="1" dirty="0">
              <a:solidFill>
                <a:schemeClr val="accent2"/>
              </a:solidFill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7543800" y="2286001"/>
            <a:ext cx="673274" cy="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Times" charset="0"/>
              </a:rPr>
              <a:t>State 3</a:t>
            </a:r>
          </a:p>
        </p:txBody>
      </p:sp>
      <p:sp>
        <p:nvSpPr>
          <p:cNvPr id="31" name="AutoShape 8"/>
          <p:cNvSpPr>
            <a:spLocks noChangeArrowheads="1"/>
          </p:cNvSpPr>
          <p:nvPr/>
        </p:nvSpPr>
        <p:spPr bwMode="auto">
          <a:xfrm>
            <a:off x="7086600" y="2590800"/>
            <a:ext cx="1677390" cy="457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Monaco"/>
                <a:cs typeface="Monaco"/>
              </a:rPr>
              <a:t>np --&gt; dt </a:t>
            </a:r>
            <a:r>
              <a:rPr lang="en-US" sz="1400" dirty="0" err="1">
                <a:latin typeface="Monaco"/>
                <a:cs typeface="Monaco"/>
              </a:rPr>
              <a:t>nn</a:t>
            </a:r>
            <a:r>
              <a:rPr lang="en-US" sz="1400" dirty="0">
                <a:latin typeface="Monaco"/>
                <a:cs typeface="Monaco"/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6840769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Tabular Parsing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Reduce</a:t>
            </a:r>
            <a:r>
              <a:rPr lang="en-US" dirty="0"/>
              <a:t> NP -&gt; NNP .</a:t>
            </a:r>
          </a:p>
          <a:p>
            <a:pPr lvl="1"/>
            <a:r>
              <a:rPr lang="en-US" dirty="0"/>
              <a:t>pop [</a:t>
            </a:r>
            <a:r>
              <a:rPr lang="en-US" baseline="-25000" dirty="0"/>
              <a:t>NNP</a:t>
            </a:r>
            <a:r>
              <a:rPr lang="en-US" dirty="0"/>
              <a:t> </a:t>
            </a:r>
            <a:r>
              <a:rPr lang="en-US" i="1" dirty="0"/>
              <a:t>John</a:t>
            </a:r>
            <a:r>
              <a:rPr lang="en-US" dirty="0"/>
              <a:t>] off the stack, and</a:t>
            </a:r>
          </a:p>
          <a:p>
            <a:pPr lvl="1"/>
            <a:r>
              <a:rPr lang="en-US" dirty="0"/>
              <a:t>replace with [</a:t>
            </a:r>
            <a:r>
              <a:rPr lang="en-US" baseline="-25000" dirty="0"/>
              <a:t>NP</a:t>
            </a:r>
            <a:r>
              <a:rPr lang="en-US" dirty="0"/>
              <a:t> [</a:t>
            </a:r>
            <a:r>
              <a:rPr lang="en-US" baseline="-25000" dirty="0"/>
              <a:t>NNP</a:t>
            </a:r>
            <a:r>
              <a:rPr lang="en-US" dirty="0"/>
              <a:t> </a:t>
            </a:r>
            <a:r>
              <a:rPr lang="en-US" i="1" dirty="0"/>
              <a:t>John</a:t>
            </a:r>
            <a:r>
              <a:rPr lang="en-US" dirty="0"/>
              <a:t>]] on stack</a:t>
            </a:r>
          </a:p>
        </p:txBody>
      </p:sp>
      <p:sp>
        <p:nvSpPr>
          <p:cNvPr id="131076" name="Rectangle 4"/>
          <p:cNvSpPr>
            <a:spLocks noChangeArrowheads="1"/>
          </p:cNvSpPr>
          <p:nvPr/>
        </p:nvSpPr>
        <p:spPr bwMode="auto">
          <a:xfrm>
            <a:off x="3581400" y="3886200"/>
            <a:ext cx="4648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>
                <a:latin typeface="Times" charset="0"/>
              </a:rPr>
              <a:t>[</a:t>
            </a:r>
            <a:r>
              <a:rPr lang="en-US" baseline="-25000">
                <a:latin typeface="Times" charset="0"/>
              </a:rPr>
              <a:t>V</a:t>
            </a:r>
            <a:r>
              <a:rPr lang="en-US">
                <a:latin typeface="Times" charset="0"/>
              </a:rPr>
              <a:t> is ] …  </a:t>
            </a:r>
          </a:p>
        </p:txBody>
      </p:sp>
      <p:sp>
        <p:nvSpPr>
          <p:cNvPr id="131077" name="Rectangle 5"/>
          <p:cNvSpPr>
            <a:spLocks noChangeArrowheads="1"/>
          </p:cNvSpPr>
          <p:nvPr/>
        </p:nvSpPr>
        <p:spPr bwMode="auto">
          <a:xfrm>
            <a:off x="9144000" y="3962400"/>
            <a:ext cx="1143000" cy="251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Times" charset="0"/>
              </a:rPr>
              <a:t>[</a:t>
            </a:r>
            <a:r>
              <a:rPr lang="en-US" baseline="-25000" dirty="0">
                <a:latin typeface="Times" charset="0"/>
              </a:rPr>
              <a:t>NNP</a:t>
            </a:r>
            <a:r>
              <a:rPr lang="en-US" dirty="0">
                <a:latin typeface="Times" charset="0"/>
              </a:rPr>
              <a:t> John] </a:t>
            </a:r>
          </a:p>
        </p:txBody>
      </p:sp>
      <p:sp>
        <p:nvSpPr>
          <p:cNvPr id="131078" name="Text Box 6"/>
          <p:cNvSpPr txBox="1">
            <a:spLocks noChangeArrowheads="1"/>
          </p:cNvSpPr>
          <p:nvPr/>
        </p:nvSpPr>
        <p:spPr bwMode="auto">
          <a:xfrm>
            <a:off x="4479926" y="4632325"/>
            <a:ext cx="6719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" charset="0"/>
              </a:rPr>
              <a:t>Input</a:t>
            </a:r>
          </a:p>
        </p:txBody>
      </p:sp>
      <p:sp>
        <p:nvSpPr>
          <p:cNvPr id="131079" name="Text Box 7"/>
          <p:cNvSpPr txBox="1">
            <a:spLocks noChangeArrowheads="1"/>
          </p:cNvSpPr>
          <p:nvPr/>
        </p:nvSpPr>
        <p:spPr bwMode="auto">
          <a:xfrm>
            <a:off x="8061326" y="5318125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" charset="0"/>
              </a:rPr>
              <a:t>Stack</a:t>
            </a:r>
          </a:p>
        </p:txBody>
      </p:sp>
      <p:sp>
        <p:nvSpPr>
          <p:cNvPr id="131080" name="Text Box 8"/>
          <p:cNvSpPr txBox="1">
            <a:spLocks noChangeArrowheads="1"/>
          </p:cNvSpPr>
          <p:nvPr/>
        </p:nvSpPr>
        <p:spPr bwMode="auto">
          <a:xfrm>
            <a:off x="2879726" y="5241925"/>
            <a:ext cx="9573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>
                <a:latin typeface="Times" charset="0"/>
              </a:rPr>
              <a:t> State 2</a:t>
            </a:r>
          </a:p>
        </p:txBody>
      </p:sp>
      <p:grpSp>
        <p:nvGrpSpPr>
          <p:cNvPr id="131081" name="Group 9"/>
          <p:cNvGrpSpPr>
            <a:grpSpLocks/>
          </p:cNvGrpSpPr>
          <p:nvPr/>
        </p:nvGrpSpPr>
        <p:grpSpPr bwMode="auto">
          <a:xfrm>
            <a:off x="8834440" y="2727326"/>
            <a:ext cx="1681163" cy="1768475"/>
            <a:chOff x="4605" y="1718"/>
            <a:chExt cx="1059" cy="1114"/>
          </a:xfrm>
        </p:grpSpPr>
        <p:sp>
          <p:nvSpPr>
            <p:cNvPr id="131082" name="Text Box 10"/>
            <p:cNvSpPr txBox="1">
              <a:spLocks noChangeArrowheads="1"/>
            </p:cNvSpPr>
            <p:nvPr/>
          </p:nvSpPr>
          <p:spPr bwMode="auto">
            <a:xfrm>
              <a:off x="4605" y="1718"/>
              <a:ext cx="1039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latin typeface="Times" charset="0"/>
                </a:rPr>
                <a:t>[</a:t>
              </a:r>
              <a:r>
                <a:rPr lang="en-US" baseline="-25000" dirty="0">
                  <a:latin typeface="Times" charset="0"/>
                </a:rPr>
                <a:t>NP</a:t>
              </a:r>
              <a:r>
                <a:rPr lang="en-US" dirty="0">
                  <a:latin typeface="Times" charset="0"/>
                </a:rPr>
                <a:t> [</a:t>
              </a:r>
              <a:r>
                <a:rPr lang="en-US" baseline="-25000" dirty="0">
                  <a:latin typeface="Times" charset="0"/>
                </a:rPr>
                <a:t>NNP</a:t>
              </a:r>
              <a:r>
                <a:rPr lang="en-US" dirty="0">
                  <a:latin typeface="Times" charset="0"/>
                </a:rPr>
                <a:t> John]] </a:t>
              </a:r>
              <a:endParaRPr lang="en-US" dirty="0"/>
            </a:p>
          </p:txBody>
        </p:sp>
        <p:sp>
          <p:nvSpPr>
            <p:cNvPr id="131083" name="Rectangle 11"/>
            <p:cNvSpPr>
              <a:spLocks noChangeArrowheads="1"/>
            </p:cNvSpPr>
            <p:nvPr/>
          </p:nvSpPr>
          <p:spPr bwMode="auto">
            <a:xfrm>
              <a:off x="4608" y="2352"/>
              <a:ext cx="1056" cy="480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31084" name="AutoShape 12"/>
            <p:cNvCxnSpPr>
              <a:cxnSpLocks noChangeShapeType="1"/>
              <a:stCxn id="131082" idx="2"/>
            </p:cNvCxnSpPr>
            <p:nvPr/>
          </p:nvCxnSpPr>
          <p:spPr bwMode="auto">
            <a:xfrm>
              <a:off x="5125" y="1951"/>
              <a:ext cx="13" cy="40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24583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Tabular Parsing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State 3:</a:t>
            </a:r>
            <a:r>
              <a:rPr lang="en-US" dirty="0"/>
              <a:t> Reduce np --&gt; dt </a:t>
            </a:r>
            <a:r>
              <a:rPr lang="en-US" dirty="0" err="1"/>
              <a:t>nn</a:t>
            </a:r>
            <a:r>
              <a:rPr lang="en-US" dirty="0"/>
              <a:t>.</a:t>
            </a:r>
            <a:endParaRPr lang="en-US" sz="3200" dirty="0"/>
          </a:p>
        </p:txBody>
      </p:sp>
      <p:sp>
        <p:nvSpPr>
          <p:cNvPr id="19" name="AutoShape 6"/>
          <p:cNvSpPr>
            <a:spLocks noChangeArrowheads="1"/>
          </p:cNvSpPr>
          <p:nvPr/>
        </p:nvSpPr>
        <p:spPr bwMode="auto">
          <a:xfrm>
            <a:off x="2971801" y="3810001"/>
            <a:ext cx="1669093" cy="113263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Times" charset="0"/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2971801" y="3886201"/>
            <a:ext cx="158527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Monaco"/>
                <a:cs typeface="Monaco"/>
              </a:rPr>
              <a:t>s --&gt; . </a:t>
            </a:r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</a:t>
            </a:r>
            <a:r>
              <a:rPr lang="en-US" sz="1400" dirty="0" err="1">
                <a:latin typeface="Monaco"/>
                <a:cs typeface="Monaco"/>
              </a:rPr>
              <a:t>vp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>
                <a:latin typeface="Monaco"/>
                <a:cs typeface="Monaco"/>
              </a:rPr>
              <a:t>np --&gt; .dt </a:t>
            </a:r>
            <a:r>
              <a:rPr lang="en-US" sz="1400" dirty="0" err="1">
                <a:latin typeface="Monaco"/>
                <a:cs typeface="Monaco"/>
              </a:rPr>
              <a:t>nn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>
                <a:latin typeface="Monaco"/>
                <a:cs typeface="Monaco"/>
              </a:rPr>
              <a:t>np --&gt; .</a:t>
            </a:r>
            <a:r>
              <a:rPr lang="en-US" sz="1400" dirty="0" err="1">
                <a:latin typeface="Monaco"/>
                <a:cs typeface="Monaco"/>
              </a:rPr>
              <a:t>nnp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--&gt; .</a:t>
            </a:r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</a:t>
            </a:r>
            <a:r>
              <a:rPr lang="en-US" sz="1400" dirty="0" err="1">
                <a:latin typeface="Monaco"/>
                <a:cs typeface="Monaco"/>
              </a:rPr>
              <a:t>pp</a:t>
            </a:r>
            <a:endParaRPr lang="en-US" sz="1400" dirty="0">
              <a:latin typeface="Monaco"/>
              <a:cs typeface="Monaco"/>
            </a:endParaRPr>
          </a:p>
        </p:txBody>
      </p:sp>
      <p:sp>
        <p:nvSpPr>
          <p:cNvPr id="21" name="AutoShape 8"/>
          <p:cNvSpPr>
            <a:spLocks noChangeArrowheads="1"/>
          </p:cNvSpPr>
          <p:nvPr/>
        </p:nvSpPr>
        <p:spPr bwMode="auto">
          <a:xfrm>
            <a:off x="5486400" y="3810000"/>
            <a:ext cx="1600200" cy="457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Monaco"/>
                <a:cs typeface="Monaco"/>
              </a:rPr>
              <a:t>np --&gt; dt. </a:t>
            </a:r>
            <a:r>
              <a:rPr lang="en-US" sz="1400" dirty="0" err="1">
                <a:latin typeface="Monaco"/>
                <a:cs typeface="Monaco"/>
              </a:rPr>
              <a:t>nn</a:t>
            </a:r>
            <a:endParaRPr lang="en-US" sz="1400" dirty="0">
              <a:latin typeface="Monaco"/>
              <a:cs typeface="Monaco"/>
            </a:endParaRPr>
          </a:p>
        </p:txBody>
      </p:sp>
      <p:sp>
        <p:nvSpPr>
          <p:cNvPr id="22" name="AutoShape 9"/>
          <p:cNvSpPr>
            <a:spLocks noChangeArrowheads="1"/>
          </p:cNvSpPr>
          <p:nvPr/>
        </p:nvSpPr>
        <p:spPr bwMode="auto">
          <a:xfrm>
            <a:off x="5562601" y="4953001"/>
            <a:ext cx="1523999" cy="4266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Monaco"/>
                <a:cs typeface="Monaco"/>
              </a:rPr>
              <a:t>np --&gt; </a:t>
            </a:r>
            <a:r>
              <a:rPr lang="en-US" sz="1400" dirty="0" err="1">
                <a:latin typeface="Monaco"/>
                <a:cs typeface="Monaco"/>
              </a:rPr>
              <a:t>nnp</a:t>
            </a:r>
            <a:r>
              <a:rPr lang="en-US" sz="1400" dirty="0">
                <a:latin typeface="Monaco"/>
                <a:cs typeface="Monaco"/>
              </a:rPr>
              <a:t> .</a:t>
            </a: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3688960" y="5165646"/>
            <a:ext cx="7072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Times" charset="0"/>
              </a:rPr>
              <a:t>State 0</a:t>
            </a:r>
          </a:p>
        </p:txBody>
      </p:sp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5763017" y="5405622"/>
            <a:ext cx="6783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>
                <a:latin typeface="Times" charset="0"/>
              </a:rPr>
              <a:t>State 2</a:t>
            </a:r>
          </a:p>
        </p:txBody>
      </p:sp>
      <p:sp>
        <p:nvSpPr>
          <p:cNvPr id="25" name="Text Box 12"/>
          <p:cNvSpPr txBox="1">
            <a:spLocks noChangeArrowheads="1"/>
          </p:cNvSpPr>
          <p:nvPr/>
        </p:nvSpPr>
        <p:spPr bwMode="auto">
          <a:xfrm>
            <a:off x="5718132" y="3505201"/>
            <a:ext cx="673274" cy="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Times" charset="0"/>
              </a:rPr>
              <a:t>State 1</a:t>
            </a:r>
          </a:p>
        </p:txBody>
      </p:sp>
      <p:cxnSp>
        <p:nvCxnSpPr>
          <p:cNvPr id="26" name="AutoShape 13"/>
          <p:cNvCxnSpPr>
            <a:cxnSpLocks noChangeShapeType="1"/>
            <a:stCxn id="19" idx="3"/>
            <a:endCxn id="21" idx="1"/>
          </p:cNvCxnSpPr>
          <p:nvPr/>
        </p:nvCxnSpPr>
        <p:spPr bwMode="auto">
          <a:xfrm flipV="1">
            <a:off x="4640894" y="4038600"/>
            <a:ext cx="845506" cy="337719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7" name="AutoShape 14"/>
          <p:cNvCxnSpPr>
            <a:cxnSpLocks noChangeShapeType="1"/>
            <a:stCxn id="19" idx="3"/>
            <a:endCxn id="22" idx="1"/>
          </p:cNvCxnSpPr>
          <p:nvPr/>
        </p:nvCxnSpPr>
        <p:spPr bwMode="auto">
          <a:xfrm>
            <a:off x="4640894" y="4376319"/>
            <a:ext cx="921707" cy="78999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4648201" y="3657601"/>
            <a:ext cx="7152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shift dt</a:t>
            </a: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4604941" y="4941005"/>
            <a:ext cx="7489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shift </a:t>
            </a:r>
            <a:r>
              <a:rPr lang="en-US" sz="1400" b="1" dirty="0" err="1">
                <a:solidFill>
                  <a:schemeClr val="accent2"/>
                </a:solidFill>
              </a:rPr>
              <a:t>nn</a:t>
            </a:r>
            <a:endParaRPr lang="en-US" sz="1400" b="1" dirty="0">
              <a:solidFill>
                <a:schemeClr val="accent2"/>
              </a:solidFill>
            </a:endParaRPr>
          </a:p>
        </p:txBody>
      </p:sp>
      <p:cxnSp>
        <p:nvCxnSpPr>
          <p:cNvPr id="30" name="AutoShape 13"/>
          <p:cNvCxnSpPr>
            <a:cxnSpLocks noChangeShapeType="1"/>
            <a:stCxn id="21" idx="0"/>
          </p:cNvCxnSpPr>
          <p:nvPr/>
        </p:nvCxnSpPr>
        <p:spPr bwMode="auto">
          <a:xfrm flipV="1">
            <a:off x="6286500" y="3048000"/>
            <a:ext cx="1524000" cy="7620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" name="Text Box 15"/>
          <p:cNvSpPr txBox="1">
            <a:spLocks noChangeArrowheads="1"/>
          </p:cNvSpPr>
          <p:nvPr/>
        </p:nvSpPr>
        <p:spPr bwMode="auto">
          <a:xfrm>
            <a:off x="6328538" y="3091917"/>
            <a:ext cx="7489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shift </a:t>
            </a:r>
            <a:r>
              <a:rPr lang="en-US" sz="1400" b="1" dirty="0" err="1">
                <a:solidFill>
                  <a:schemeClr val="accent2"/>
                </a:solidFill>
              </a:rPr>
              <a:t>nn</a:t>
            </a:r>
            <a:endParaRPr lang="en-US" sz="1400" b="1" dirty="0">
              <a:solidFill>
                <a:schemeClr val="accent2"/>
              </a:solidFill>
            </a:endParaRPr>
          </a:p>
        </p:txBody>
      </p:sp>
      <p:sp>
        <p:nvSpPr>
          <p:cNvPr id="32" name="Text Box 12"/>
          <p:cNvSpPr txBox="1">
            <a:spLocks noChangeArrowheads="1"/>
          </p:cNvSpPr>
          <p:nvPr/>
        </p:nvSpPr>
        <p:spPr bwMode="auto">
          <a:xfrm>
            <a:off x="7543800" y="2286001"/>
            <a:ext cx="673274" cy="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Times" charset="0"/>
              </a:rPr>
              <a:t>State 3</a:t>
            </a:r>
          </a:p>
        </p:txBody>
      </p:sp>
      <p:sp>
        <p:nvSpPr>
          <p:cNvPr id="33" name="AutoShape 8"/>
          <p:cNvSpPr>
            <a:spLocks noChangeArrowheads="1"/>
          </p:cNvSpPr>
          <p:nvPr/>
        </p:nvSpPr>
        <p:spPr bwMode="auto">
          <a:xfrm>
            <a:off x="7086600" y="2590800"/>
            <a:ext cx="1600200" cy="4572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Monaco"/>
                <a:cs typeface="Monaco"/>
              </a:rPr>
              <a:t>np --&gt; dt </a:t>
            </a:r>
            <a:r>
              <a:rPr lang="en-US" sz="1400" dirty="0" err="1">
                <a:latin typeface="Monaco"/>
                <a:cs typeface="Monaco"/>
              </a:rPr>
              <a:t>nn</a:t>
            </a:r>
            <a:r>
              <a:rPr lang="en-US" sz="1400" dirty="0">
                <a:latin typeface="Monaco"/>
                <a:cs typeface="Monac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75502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41469-3D99-2C7F-F35A-1A598EA0E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Today's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612B6-DEDE-9281-9AED-2136C7B59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Homework 7</a:t>
            </a:r>
          </a:p>
          <a:p>
            <a:r>
              <a:rPr lang="en-US" sz="3200" dirty="0"/>
              <a:t>(CFG) Context-Free Parsing:</a:t>
            </a:r>
          </a:p>
          <a:p>
            <a:pPr lvl="1"/>
            <a:r>
              <a:rPr lang="en-US" sz="2800" dirty="0"/>
              <a:t>Dotted rules</a:t>
            </a:r>
          </a:p>
          <a:p>
            <a:pPr lvl="1"/>
            <a:r>
              <a:rPr lang="en-US" sz="2800" dirty="0"/>
              <a:t>the Shift Reduce Parsing Algorithm</a:t>
            </a:r>
          </a:p>
        </p:txBody>
      </p:sp>
    </p:spTree>
    <p:extLst>
      <p:ext uri="{BB962C8B-B14F-4D97-AF65-F5344CB8AC3E}">
        <p14:creationId xmlns:p14="http://schemas.microsoft.com/office/powerpoint/2010/main" val="19516649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Tabular Parsing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/>
              <a:t>Reduce</a:t>
            </a:r>
            <a:r>
              <a:rPr lang="en-US" dirty="0"/>
              <a:t> NP -&gt; DT NN 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pop [</a:t>
            </a:r>
            <a:r>
              <a:rPr lang="en-US" baseline="-25000" dirty="0"/>
              <a:t>NN</a:t>
            </a:r>
            <a:r>
              <a:rPr lang="en-US" dirty="0"/>
              <a:t> </a:t>
            </a:r>
            <a:r>
              <a:rPr lang="en-US" i="1" dirty="0"/>
              <a:t>man</a:t>
            </a:r>
            <a:r>
              <a:rPr lang="en-US" dirty="0"/>
              <a:t>] and [</a:t>
            </a:r>
            <a:r>
              <a:rPr lang="en-US" baseline="-25000" dirty="0"/>
              <a:t>DT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] off the stack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replace with [</a:t>
            </a:r>
            <a:r>
              <a:rPr lang="en-US" baseline="-25000" dirty="0"/>
              <a:t>NP</a:t>
            </a:r>
            <a:r>
              <a:rPr lang="en-US" dirty="0"/>
              <a:t>[</a:t>
            </a:r>
            <a:r>
              <a:rPr lang="en-US" baseline="-25000" dirty="0"/>
              <a:t>DT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][</a:t>
            </a:r>
            <a:r>
              <a:rPr lang="en-US" baseline="-25000" dirty="0"/>
              <a:t>NN</a:t>
            </a:r>
            <a:r>
              <a:rPr lang="en-US" dirty="0"/>
              <a:t> </a:t>
            </a:r>
            <a:r>
              <a:rPr lang="en-US" i="1" dirty="0"/>
              <a:t>man</a:t>
            </a:r>
            <a:r>
              <a:rPr lang="en-US" dirty="0"/>
              <a:t>]]</a:t>
            </a:r>
          </a:p>
        </p:txBody>
      </p:sp>
      <p:sp>
        <p:nvSpPr>
          <p:cNvPr id="135172" name="Rectangle 4"/>
          <p:cNvSpPr>
            <a:spLocks noChangeArrowheads="1"/>
          </p:cNvSpPr>
          <p:nvPr/>
        </p:nvSpPr>
        <p:spPr bwMode="auto">
          <a:xfrm>
            <a:off x="3581400" y="3886200"/>
            <a:ext cx="46482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dirty="0">
                <a:latin typeface="Times" charset="0"/>
              </a:rPr>
              <a:t>[</a:t>
            </a:r>
            <a:r>
              <a:rPr lang="en-US" baseline="-25000" dirty="0">
                <a:latin typeface="Times" charset="0"/>
              </a:rPr>
              <a:t>VBD</a:t>
            </a:r>
            <a:r>
              <a:rPr lang="en-US" dirty="0">
                <a:latin typeface="Times" charset="0"/>
              </a:rPr>
              <a:t> hit ] …  </a:t>
            </a:r>
          </a:p>
        </p:txBody>
      </p:sp>
      <p:sp>
        <p:nvSpPr>
          <p:cNvPr id="135173" name="Rectangle 5"/>
          <p:cNvSpPr>
            <a:spLocks noChangeArrowheads="1"/>
          </p:cNvSpPr>
          <p:nvPr/>
        </p:nvSpPr>
        <p:spPr bwMode="auto">
          <a:xfrm>
            <a:off x="9144000" y="3962400"/>
            <a:ext cx="914400" cy="251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Times" charset="0"/>
              </a:rPr>
              <a:t>[</a:t>
            </a:r>
            <a:r>
              <a:rPr lang="en-US" baseline="-25000" dirty="0">
                <a:latin typeface="Times" charset="0"/>
              </a:rPr>
              <a:t>NN</a:t>
            </a:r>
            <a:r>
              <a:rPr lang="en-US" dirty="0">
                <a:latin typeface="Times" charset="0"/>
              </a:rPr>
              <a:t> </a:t>
            </a:r>
            <a:r>
              <a:rPr lang="en-US" i="1" dirty="0">
                <a:latin typeface="Times" charset="0"/>
              </a:rPr>
              <a:t>man</a:t>
            </a:r>
            <a:r>
              <a:rPr lang="en-US" dirty="0">
                <a:latin typeface="Times" charset="0"/>
              </a:rPr>
              <a:t>]</a:t>
            </a:r>
          </a:p>
          <a:p>
            <a:pPr algn="ctr"/>
            <a:r>
              <a:rPr lang="en-US" dirty="0">
                <a:latin typeface="Times" charset="0"/>
              </a:rPr>
              <a:t>[</a:t>
            </a:r>
            <a:r>
              <a:rPr lang="en-US" baseline="-25000" dirty="0">
                <a:latin typeface="Times" charset="0"/>
              </a:rPr>
              <a:t>DT</a:t>
            </a:r>
            <a:r>
              <a:rPr lang="en-US" dirty="0">
                <a:latin typeface="Times" charset="0"/>
              </a:rPr>
              <a:t> </a:t>
            </a:r>
            <a:r>
              <a:rPr lang="en-US" i="1" dirty="0">
                <a:latin typeface="Times" charset="0"/>
              </a:rPr>
              <a:t>a</a:t>
            </a:r>
            <a:r>
              <a:rPr lang="en-US" dirty="0">
                <a:latin typeface="Times" charset="0"/>
              </a:rPr>
              <a:t>] </a:t>
            </a:r>
          </a:p>
        </p:txBody>
      </p:sp>
      <p:sp>
        <p:nvSpPr>
          <p:cNvPr id="135174" name="Text Box 6"/>
          <p:cNvSpPr txBox="1">
            <a:spLocks noChangeArrowheads="1"/>
          </p:cNvSpPr>
          <p:nvPr/>
        </p:nvSpPr>
        <p:spPr bwMode="auto">
          <a:xfrm>
            <a:off x="4479925" y="4700588"/>
            <a:ext cx="666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" charset="0"/>
              </a:rPr>
              <a:t>Input</a:t>
            </a:r>
          </a:p>
        </p:txBody>
      </p:sp>
      <p:sp>
        <p:nvSpPr>
          <p:cNvPr id="135175" name="Text Box 7"/>
          <p:cNvSpPr txBox="1">
            <a:spLocks noChangeArrowheads="1"/>
          </p:cNvSpPr>
          <p:nvPr/>
        </p:nvSpPr>
        <p:spPr bwMode="auto">
          <a:xfrm>
            <a:off x="8061325" y="5386388"/>
            <a:ext cx="692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" charset="0"/>
              </a:rPr>
              <a:t>Stack</a:t>
            </a:r>
          </a:p>
        </p:txBody>
      </p:sp>
      <p:sp>
        <p:nvSpPr>
          <p:cNvPr id="135176" name="Text Box 8"/>
          <p:cNvSpPr txBox="1">
            <a:spLocks noChangeArrowheads="1"/>
          </p:cNvSpPr>
          <p:nvPr/>
        </p:nvSpPr>
        <p:spPr bwMode="auto">
          <a:xfrm>
            <a:off x="2879726" y="5310188"/>
            <a:ext cx="949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r>
              <a:rPr lang="en-US">
                <a:latin typeface="Times" charset="0"/>
              </a:rPr>
              <a:t> State 3</a:t>
            </a:r>
          </a:p>
        </p:txBody>
      </p:sp>
      <p:grpSp>
        <p:nvGrpSpPr>
          <p:cNvPr id="135177" name="Group 9"/>
          <p:cNvGrpSpPr>
            <a:grpSpLocks/>
          </p:cNvGrpSpPr>
          <p:nvPr/>
        </p:nvGrpSpPr>
        <p:grpSpPr bwMode="auto">
          <a:xfrm>
            <a:off x="8305800" y="2963864"/>
            <a:ext cx="1981200" cy="1760537"/>
            <a:chOff x="4272" y="1867"/>
            <a:chExt cx="1248" cy="1109"/>
          </a:xfrm>
        </p:grpSpPr>
        <p:sp>
          <p:nvSpPr>
            <p:cNvPr id="135178" name="Rectangle 10"/>
            <p:cNvSpPr>
              <a:spLocks noChangeArrowheads="1"/>
            </p:cNvSpPr>
            <p:nvPr/>
          </p:nvSpPr>
          <p:spPr bwMode="auto">
            <a:xfrm>
              <a:off x="4272" y="1867"/>
              <a:ext cx="12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dirty="0">
                  <a:latin typeface="Times" charset="0"/>
                </a:rPr>
                <a:t>[</a:t>
              </a:r>
              <a:r>
                <a:rPr lang="en-US" baseline="-25000" dirty="0">
                  <a:latin typeface="Times" charset="0"/>
                </a:rPr>
                <a:t>NP</a:t>
              </a:r>
              <a:r>
                <a:rPr lang="en-US" dirty="0">
                  <a:latin typeface="Times" charset="0"/>
                </a:rPr>
                <a:t>[</a:t>
              </a:r>
              <a:r>
                <a:rPr lang="en-US" baseline="-25000" dirty="0">
                  <a:latin typeface="Times" charset="0"/>
                </a:rPr>
                <a:t>DT</a:t>
              </a:r>
              <a:r>
                <a:rPr lang="en-US" dirty="0">
                  <a:latin typeface="Times" charset="0"/>
                </a:rPr>
                <a:t> </a:t>
              </a:r>
              <a:r>
                <a:rPr lang="en-US" i="1" dirty="0">
                  <a:latin typeface="Times" charset="0"/>
                </a:rPr>
                <a:t>a</a:t>
              </a:r>
              <a:r>
                <a:rPr lang="en-US" dirty="0">
                  <a:latin typeface="Times" charset="0"/>
                </a:rPr>
                <a:t>][</a:t>
              </a:r>
              <a:r>
                <a:rPr lang="en-US" baseline="-25000" dirty="0">
                  <a:latin typeface="Times" charset="0"/>
                </a:rPr>
                <a:t>NN</a:t>
              </a:r>
              <a:r>
                <a:rPr lang="en-US" dirty="0">
                  <a:latin typeface="Times" charset="0"/>
                </a:rPr>
                <a:t> </a:t>
              </a:r>
              <a:r>
                <a:rPr lang="en-US" i="1" dirty="0">
                  <a:latin typeface="Times" charset="0"/>
                </a:rPr>
                <a:t>man</a:t>
              </a:r>
              <a:r>
                <a:rPr lang="en-US" dirty="0">
                  <a:latin typeface="Times" charset="0"/>
                </a:rPr>
                <a:t>]]</a:t>
              </a:r>
            </a:p>
          </p:txBody>
        </p:sp>
        <p:sp>
          <p:nvSpPr>
            <p:cNvPr id="135179" name="Rectangle 11"/>
            <p:cNvSpPr>
              <a:spLocks noChangeArrowheads="1"/>
            </p:cNvSpPr>
            <p:nvPr/>
          </p:nvSpPr>
          <p:spPr bwMode="auto">
            <a:xfrm>
              <a:off x="4560" y="2304"/>
              <a:ext cx="960" cy="67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chemeClr val="accent2"/>
                </a:solidFill>
              </a:endParaRPr>
            </a:p>
          </p:txBody>
        </p:sp>
        <p:cxnSp>
          <p:nvCxnSpPr>
            <p:cNvPr id="135180" name="AutoShape 12"/>
            <p:cNvCxnSpPr>
              <a:cxnSpLocks noChangeShapeType="1"/>
              <a:endCxn id="135179" idx="0"/>
            </p:cNvCxnSpPr>
            <p:nvPr/>
          </p:nvCxnSpPr>
          <p:spPr bwMode="auto">
            <a:xfrm>
              <a:off x="4800" y="2112"/>
              <a:ext cx="240" cy="19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376424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Tabular Parsing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State 0:</a:t>
            </a:r>
            <a:r>
              <a:rPr lang="en-US" dirty="0"/>
              <a:t> Transition NP</a:t>
            </a:r>
          </a:p>
        </p:txBody>
      </p:sp>
      <p:sp>
        <p:nvSpPr>
          <p:cNvPr id="16" name="AutoShape 6"/>
          <p:cNvSpPr>
            <a:spLocks noChangeArrowheads="1"/>
          </p:cNvSpPr>
          <p:nvPr/>
        </p:nvSpPr>
        <p:spPr bwMode="auto">
          <a:xfrm>
            <a:off x="2971801" y="3810001"/>
            <a:ext cx="1669093" cy="113263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Times" charset="0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2971801" y="3886201"/>
            <a:ext cx="158527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Monaco"/>
                <a:cs typeface="Monaco"/>
              </a:rPr>
              <a:t>s --&gt; . </a:t>
            </a:r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</a:t>
            </a:r>
            <a:r>
              <a:rPr lang="en-US" sz="1400" dirty="0" err="1">
                <a:latin typeface="Monaco"/>
                <a:cs typeface="Monaco"/>
              </a:rPr>
              <a:t>vp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>
                <a:latin typeface="Monaco"/>
                <a:cs typeface="Monaco"/>
              </a:rPr>
              <a:t>np --&gt; .dt </a:t>
            </a:r>
            <a:r>
              <a:rPr lang="en-US" sz="1400" dirty="0" err="1">
                <a:latin typeface="Monaco"/>
                <a:cs typeface="Monaco"/>
              </a:rPr>
              <a:t>nn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>
                <a:latin typeface="Monaco"/>
                <a:cs typeface="Monaco"/>
              </a:rPr>
              <a:t>np --&gt; .</a:t>
            </a:r>
            <a:r>
              <a:rPr lang="en-US" sz="1400" dirty="0" err="1">
                <a:latin typeface="Monaco"/>
                <a:cs typeface="Monaco"/>
              </a:rPr>
              <a:t>nnp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--&gt; .</a:t>
            </a:r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</a:t>
            </a:r>
            <a:r>
              <a:rPr lang="en-US" sz="1400" dirty="0" err="1">
                <a:latin typeface="Monaco"/>
                <a:cs typeface="Monaco"/>
              </a:rPr>
              <a:t>pp</a:t>
            </a:r>
            <a:endParaRPr lang="en-US" sz="1400" dirty="0">
              <a:latin typeface="Monaco"/>
              <a:cs typeface="Monaco"/>
            </a:endParaRPr>
          </a:p>
        </p:txBody>
      </p:sp>
      <p:sp>
        <p:nvSpPr>
          <p:cNvPr id="18" name="AutoShape 8"/>
          <p:cNvSpPr>
            <a:spLocks noChangeArrowheads="1"/>
          </p:cNvSpPr>
          <p:nvPr/>
        </p:nvSpPr>
        <p:spPr bwMode="auto">
          <a:xfrm>
            <a:off x="5486399" y="3810000"/>
            <a:ext cx="1752599" cy="457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Monaco"/>
                <a:cs typeface="Monaco"/>
              </a:rPr>
              <a:t>np --&gt; dt. </a:t>
            </a:r>
            <a:r>
              <a:rPr lang="en-US" sz="1400" dirty="0" err="1">
                <a:latin typeface="Monaco"/>
                <a:cs typeface="Monaco"/>
              </a:rPr>
              <a:t>nn</a:t>
            </a:r>
            <a:endParaRPr lang="en-US" sz="1400" dirty="0">
              <a:latin typeface="Monaco"/>
              <a:cs typeface="Monaco"/>
            </a:endParaRPr>
          </a:p>
        </p:txBody>
      </p:sp>
      <p:sp>
        <p:nvSpPr>
          <p:cNvPr id="19" name="AutoShape 9"/>
          <p:cNvSpPr>
            <a:spLocks noChangeArrowheads="1"/>
          </p:cNvSpPr>
          <p:nvPr/>
        </p:nvSpPr>
        <p:spPr bwMode="auto">
          <a:xfrm>
            <a:off x="5562601" y="4953001"/>
            <a:ext cx="1600199" cy="4266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Monaco"/>
                <a:cs typeface="Monaco"/>
              </a:rPr>
              <a:t>np --&gt; </a:t>
            </a:r>
            <a:r>
              <a:rPr lang="en-US" sz="1400" dirty="0" err="1">
                <a:latin typeface="Monaco"/>
                <a:cs typeface="Monaco"/>
              </a:rPr>
              <a:t>nnp</a:t>
            </a:r>
            <a:r>
              <a:rPr lang="en-US" sz="1400" dirty="0">
                <a:latin typeface="Monaco"/>
                <a:cs typeface="Monaco"/>
              </a:rPr>
              <a:t> .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3688960" y="5165646"/>
            <a:ext cx="70724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solidFill>
                  <a:schemeClr val="accent2"/>
                </a:solidFill>
                <a:latin typeface="Times" charset="0"/>
              </a:rPr>
              <a:t>State 0</a:t>
            </a: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5763017" y="5405622"/>
            <a:ext cx="67839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Times" charset="0"/>
              </a:rPr>
              <a:t>State 2</a:t>
            </a:r>
          </a:p>
        </p:txBody>
      </p:sp>
      <p:sp>
        <p:nvSpPr>
          <p:cNvPr id="22" name="Text Box 12"/>
          <p:cNvSpPr txBox="1">
            <a:spLocks noChangeArrowheads="1"/>
          </p:cNvSpPr>
          <p:nvPr/>
        </p:nvSpPr>
        <p:spPr bwMode="auto">
          <a:xfrm>
            <a:off x="5718132" y="3505201"/>
            <a:ext cx="673274" cy="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Times" charset="0"/>
              </a:rPr>
              <a:t>State 1</a:t>
            </a:r>
          </a:p>
        </p:txBody>
      </p:sp>
      <p:cxnSp>
        <p:nvCxnSpPr>
          <p:cNvPr id="23" name="AutoShape 13"/>
          <p:cNvCxnSpPr>
            <a:cxnSpLocks noChangeShapeType="1"/>
            <a:stCxn id="16" idx="3"/>
            <a:endCxn id="18" idx="1"/>
          </p:cNvCxnSpPr>
          <p:nvPr/>
        </p:nvCxnSpPr>
        <p:spPr bwMode="auto">
          <a:xfrm flipV="1">
            <a:off x="4640894" y="4038600"/>
            <a:ext cx="845505" cy="337719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" name="AutoShape 14"/>
          <p:cNvCxnSpPr>
            <a:cxnSpLocks noChangeShapeType="1"/>
            <a:stCxn id="16" idx="3"/>
            <a:endCxn id="19" idx="1"/>
          </p:cNvCxnSpPr>
          <p:nvPr/>
        </p:nvCxnSpPr>
        <p:spPr bwMode="auto">
          <a:xfrm>
            <a:off x="4640894" y="4376319"/>
            <a:ext cx="921707" cy="78999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5" name="Text Box 15"/>
          <p:cNvSpPr txBox="1">
            <a:spLocks noChangeArrowheads="1"/>
          </p:cNvSpPr>
          <p:nvPr/>
        </p:nvSpPr>
        <p:spPr bwMode="auto">
          <a:xfrm>
            <a:off x="4648201" y="3657601"/>
            <a:ext cx="7152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shift dt</a:t>
            </a:r>
          </a:p>
        </p:txBody>
      </p:sp>
      <p:sp>
        <p:nvSpPr>
          <p:cNvPr id="26" name="Text Box 16"/>
          <p:cNvSpPr txBox="1">
            <a:spLocks noChangeArrowheads="1"/>
          </p:cNvSpPr>
          <p:nvPr/>
        </p:nvSpPr>
        <p:spPr bwMode="auto">
          <a:xfrm>
            <a:off x="4586341" y="4937360"/>
            <a:ext cx="8451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shift </a:t>
            </a:r>
            <a:r>
              <a:rPr lang="en-US" sz="1400" b="1" dirty="0" err="1">
                <a:solidFill>
                  <a:schemeClr val="accent2"/>
                </a:solidFill>
              </a:rPr>
              <a:t>nnp</a:t>
            </a:r>
            <a:endParaRPr lang="en-US" sz="1400" b="1" dirty="0">
              <a:solidFill>
                <a:schemeClr val="accent2"/>
              </a:solidFill>
            </a:endParaRPr>
          </a:p>
        </p:txBody>
      </p:sp>
      <p:cxnSp>
        <p:nvCxnSpPr>
          <p:cNvPr id="27" name="AutoShape 13"/>
          <p:cNvCxnSpPr>
            <a:cxnSpLocks noChangeShapeType="1"/>
            <a:stCxn id="18" idx="0"/>
          </p:cNvCxnSpPr>
          <p:nvPr/>
        </p:nvCxnSpPr>
        <p:spPr bwMode="auto">
          <a:xfrm flipV="1">
            <a:off x="6362699" y="3048000"/>
            <a:ext cx="1447801" cy="7620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6418003" y="3121223"/>
            <a:ext cx="7489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solidFill>
                  <a:schemeClr val="accent2"/>
                </a:solidFill>
              </a:rPr>
              <a:t>shift </a:t>
            </a:r>
            <a:r>
              <a:rPr lang="en-US" sz="1400" b="1" dirty="0" err="1">
                <a:solidFill>
                  <a:schemeClr val="accent2"/>
                </a:solidFill>
              </a:rPr>
              <a:t>nn</a:t>
            </a:r>
            <a:endParaRPr lang="en-US" sz="1400" b="1" dirty="0">
              <a:solidFill>
                <a:schemeClr val="accent2"/>
              </a:solidFill>
            </a:endParaRP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7543800" y="2286001"/>
            <a:ext cx="673274" cy="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Times" charset="0"/>
              </a:rPr>
              <a:t>State 3</a:t>
            </a:r>
          </a:p>
        </p:txBody>
      </p:sp>
      <p:sp>
        <p:nvSpPr>
          <p:cNvPr id="30" name="AutoShape 8"/>
          <p:cNvSpPr>
            <a:spLocks noChangeArrowheads="1"/>
          </p:cNvSpPr>
          <p:nvPr/>
        </p:nvSpPr>
        <p:spPr bwMode="auto">
          <a:xfrm>
            <a:off x="7086599" y="2590800"/>
            <a:ext cx="1618013" cy="457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Monaco"/>
                <a:cs typeface="Monaco"/>
              </a:rPr>
              <a:t>np --&gt; dt </a:t>
            </a:r>
            <a:r>
              <a:rPr lang="en-US" sz="1400" dirty="0" err="1">
                <a:latin typeface="Monaco"/>
                <a:cs typeface="Monaco"/>
              </a:rPr>
              <a:t>nn</a:t>
            </a:r>
            <a:r>
              <a:rPr lang="en-US" sz="1400" dirty="0">
                <a:latin typeface="Monaco"/>
                <a:cs typeface="Monaco"/>
              </a:rPr>
              <a:t>.</a:t>
            </a:r>
          </a:p>
        </p:txBody>
      </p:sp>
      <p:sp>
        <p:nvSpPr>
          <p:cNvPr id="31" name="AutoShape 6"/>
          <p:cNvSpPr>
            <a:spLocks noChangeArrowheads="1"/>
          </p:cNvSpPr>
          <p:nvPr/>
        </p:nvSpPr>
        <p:spPr bwMode="auto">
          <a:xfrm>
            <a:off x="8305800" y="3962400"/>
            <a:ext cx="1905000" cy="15240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400" dirty="0">
                <a:latin typeface="Monaco"/>
                <a:cs typeface="Monaco"/>
              </a:rPr>
              <a:t>s --&gt; </a:t>
            </a:r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. </a:t>
            </a:r>
            <a:r>
              <a:rPr lang="en-US" sz="1400" dirty="0" err="1">
                <a:latin typeface="Monaco"/>
                <a:cs typeface="Monaco"/>
              </a:rPr>
              <a:t>vp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--&gt; </a:t>
            </a:r>
            <a:r>
              <a:rPr lang="en-US" sz="1400" dirty="0" err="1">
                <a:latin typeface="Monaco"/>
                <a:cs typeface="Monaco"/>
              </a:rPr>
              <a:t>np</a:t>
            </a:r>
            <a:r>
              <a:rPr lang="en-US" sz="1400" dirty="0">
                <a:latin typeface="Monaco"/>
                <a:cs typeface="Monaco"/>
              </a:rPr>
              <a:t> . </a:t>
            </a:r>
            <a:r>
              <a:rPr lang="en-US" sz="1400" dirty="0" err="1">
                <a:latin typeface="Monaco"/>
                <a:cs typeface="Monaco"/>
              </a:rPr>
              <a:t>pp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 err="1">
                <a:latin typeface="Monaco"/>
                <a:cs typeface="Monaco"/>
              </a:rPr>
              <a:t>vp</a:t>
            </a:r>
            <a:r>
              <a:rPr lang="en-US" sz="1400" dirty="0">
                <a:latin typeface="Monaco"/>
                <a:cs typeface="Monaco"/>
              </a:rPr>
              <a:t> --&gt; . </a:t>
            </a:r>
            <a:r>
              <a:rPr lang="en-US" sz="1400" dirty="0" err="1">
                <a:latin typeface="Monaco"/>
                <a:cs typeface="Monaco"/>
              </a:rPr>
              <a:t>vbd</a:t>
            </a:r>
            <a:r>
              <a:rPr lang="en-US" sz="1400" dirty="0">
                <a:latin typeface="Monaco"/>
                <a:cs typeface="Monaco"/>
              </a:rPr>
              <a:t> np</a:t>
            </a:r>
          </a:p>
          <a:p>
            <a:r>
              <a:rPr lang="en-US" sz="1400" dirty="0" err="1">
                <a:latin typeface="Monaco"/>
                <a:cs typeface="Monaco"/>
              </a:rPr>
              <a:t>vp</a:t>
            </a:r>
            <a:r>
              <a:rPr lang="en-US" sz="1400" dirty="0">
                <a:latin typeface="Monaco"/>
                <a:cs typeface="Monaco"/>
              </a:rPr>
              <a:t> --&gt; . </a:t>
            </a:r>
            <a:r>
              <a:rPr lang="en-US" sz="1400" dirty="0" err="1">
                <a:latin typeface="Monaco"/>
                <a:cs typeface="Monaco"/>
              </a:rPr>
              <a:t>vbd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 err="1">
                <a:latin typeface="Monaco"/>
                <a:cs typeface="Monaco"/>
              </a:rPr>
              <a:t>vp</a:t>
            </a:r>
            <a:r>
              <a:rPr lang="en-US" sz="1400" dirty="0">
                <a:latin typeface="Monaco"/>
                <a:cs typeface="Monaco"/>
              </a:rPr>
              <a:t> --&gt; . </a:t>
            </a:r>
            <a:r>
              <a:rPr lang="en-US" sz="1400" dirty="0" err="1">
                <a:latin typeface="Monaco"/>
                <a:cs typeface="Monaco"/>
              </a:rPr>
              <a:t>vp</a:t>
            </a:r>
            <a:r>
              <a:rPr lang="en-US" sz="1400" dirty="0">
                <a:latin typeface="Monaco"/>
                <a:cs typeface="Monaco"/>
              </a:rPr>
              <a:t> </a:t>
            </a:r>
            <a:r>
              <a:rPr lang="en-US" sz="1400" dirty="0" err="1">
                <a:latin typeface="Monaco"/>
                <a:cs typeface="Monaco"/>
              </a:rPr>
              <a:t>pp</a:t>
            </a:r>
            <a:endParaRPr lang="en-US" sz="1400" dirty="0">
              <a:latin typeface="Monaco"/>
              <a:cs typeface="Monaco"/>
            </a:endParaRPr>
          </a:p>
          <a:p>
            <a:r>
              <a:rPr lang="en-US" sz="1400" dirty="0">
                <a:latin typeface="Monaco"/>
                <a:cs typeface="Monaco"/>
              </a:rPr>
              <a:t>pp --&gt; . in np</a:t>
            </a:r>
          </a:p>
        </p:txBody>
      </p:sp>
      <p:cxnSp>
        <p:nvCxnSpPr>
          <p:cNvPr id="32" name="AutoShape 14"/>
          <p:cNvCxnSpPr>
            <a:cxnSpLocks noChangeShapeType="1"/>
            <a:stCxn id="16" idx="3"/>
            <a:endCxn id="31" idx="1"/>
          </p:cNvCxnSpPr>
          <p:nvPr/>
        </p:nvCxnSpPr>
        <p:spPr bwMode="auto">
          <a:xfrm>
            <a:off x="4640894" y="4376320"/>
            <a:ext cx="3664907" cy="348081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7239000" y="4267201"/>
            <a:ext cx="3770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 err="1">
                <a:solidFill>
                  <a:schemeClr val="accent2"/>
                </a:solidFill>
              </a:rPr>
              <a:t>np</a:t>
            </a:r>
            <a:endParaRPr lang="en-US" sz="1400" b="1" dirty="0">
              <a:solidFill>
                <a:schemeClr val="accent2"/>
              </a:solidFill>
            </a:endParaRP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>
            <a:off x="8991601" y="5486401"/>
            <a:ext cx="67830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Times" charset="0"/>
              </a:rPr>
              <a:t>State 4</a:t>
            </a:r>
          </a:p>
        </p:txBody>
      </p:sp>
    </p:spTree>
    <p:extLst>
      <p:ext uri="{BB962C8B-B14F-4D97-AF65-F5344CB8AC3E}">
        <p14:creationId xmlns:p14="http://schemas.microsoft.com/office/powerpoint/2010/main" val="3566967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5" grpId="0" build="p" autoUpdateAnimBg="0"/>
      <p:bldP spid="35" grpId="1" build="allAtOnce"/>
      <p:bldP spid="3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Tabular Parsing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400" b="1" dirty="0"/>
              <a:t>for both states 2 and 3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NP -&gt; NNP .		(reduce NP -&gt; NNP)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NP -&gt; DT NN .		(reduce NP -&gt; DT NN)</a:t>
            </a:r>
          </a:p>
          <a:p>
            <a:pPr>
              <a:lnSpc>
                <a:spcPct val="90000"/>
              </a:lnSpc>
            </a:pPr>
            <a:r>
              <a:rPr lang="en-US" sz="2400" b="1" dirty="0"/>
              <a:t>after Reduce NP operation</a:t>
            </a:r>
          </a:p>
          <a:p>
            <a:pPr lvl="1">
              <a:lnSpc>
                <a:spcPct val="90000"/>
              </a:lnSpc>
            </a:pPr>
            <a:r>
              <a:rPr lang="en-US" b="1" dirty="0" err="1">
                <a:solidFill>
                  <a:schemeClr val="accent2"/>
                </a:solidFill>
              </a:rPr>
              <a:t>goto</a:t>
            </a:r>
            <a:r>
              <a:rPr lang="en-US" dirty="0"/>
              <a:t> state 4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b="1" dirty="0"/>
              <a:t>notes</a:t>
            </a:r>
            <a:r>
              <a:rPr lang="en-US" sz="2400" dirty="0"/>
              <a:t>: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states are unique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grammar is finite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procedure generating states must terminate since the number of possible dotted rules is finite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no left recursion problem (</a:t>
            </a:r>
            <a:r>
              <a:rPr lang="en-US" sz="2000" i="1" dirty="0"/>
              <a:t>bottom-up means input driven</a:t>
            </a:r>
            <a:r>
              <a:rPr 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52833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Tabular Parsing</a:t>
            </a:r>
          </a:p>
        </p:txBody>
      </p:sp>
      <p:graphicFrame>
        <p:nvGraphicFramePr>
          <p:cNvPr id="141315" name="Group 3"/>
          <p:cNvGraphicFramePr>
            <a:graphicFrameLocks noGrp="1"/>
          </p:cNvGraphicFramePr>
          <p:nvPr>
            <p:ph idx="1"/>
          </p:nvPr>
        </p:nvGraphicFramePr>
        <p:xfrm>
          <a:off x="1235677" y="2702105"/>
          <a:ext cx="8229599" cy="2743200"/>
        </p:xfrm>
        <a:graphic>
          <a:graphicData uri="http://schemas.openxmlformats.org/drawingml/2006/table">
            <a:tbl>
              <a:tblPr/>
              <a:tblGrid>
                <a:gridCol w="17912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2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58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State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Goto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56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Shift DT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Shift NNP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Shift NN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Reduce NP --&gt; NNP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Reduce NP --&gt; DT 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7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524465C-2858-784A-89F1-F240BC35E944}"/>
              </a:ext>
            </a:extLst>
          </p:cNvPr>
          <p:cNvSpPr txBox="1"/>
          <p:nvPr/>
        </p:nvSpPr>
        <p:spPr>
          <a:xfrm>
            <a:off x="838199" y="1965564"/>
            <a:ext cx="27903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It's a table! (= </a:t>
            </a:r>
            <a:r>
              <a:rPr lang="en-US" sz="2400" b="1" dirty="0">
                <a:solidFill>
                  <a:srgbClr val="FF0000"/>
                </a:solidFill>
              </a:rPr>
              <a:t>FSA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892557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Tabular Parsing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b="1" dirty="0"/>
              <a:t>Observations</a:t>
            </a:r>
          </a:p>
          <a:p>
            <a:pPr marL="914400" lvl="1" indent="-457200" eaLnBrk="0" hangingPunct="0">
              <a:spcBef>
                <a:spcPct val="0"/>
              </a:spcBef>
              <a:buFont typeface="+mj-lt"/>
              <a:buAutoNum type="arabicPeriod"/>
            </a:pPr>
            <a:r>
              <a:rPr lang="en-US" b="1" i="1" dirty="0"/>
              <a:t>table is sparse</a:t>
            </a:r>
          </a:p>
          <a:p>
            <a:pPr marL="971550" lvl="2" eaLnBrk="0" hangingPunct="0">
              <a:spcBef>
                <a:spcPct val="0"/>
              </a:spcBef>
              <a:buFontTx/>
              <a:buChar char="•"/>
            </a:pPr>
            <a:r>
              <a:rPr lang="en-US" sz="2200" b="1" dirty="0"/>
              <a:t>Example:</a:t>
            </a:r>
            <a:endParaRPr lang="en-US" sz="2200" dirty="0"/>
          </a:p>
          <a:p>
            <a:pPr lvl="3" eaLnBrk="0" hangingPunct="0">
              <a:spcBef>
                <a:spcPct val="0"/>
              </a:spcBef>
              <a:buFontTx/>
              <a:buChar char="•"/>
            </a:pPr>
            <a:r>
              <a:rPr lang="en-US" sz="2000" dirty="0"/>
              <a:t>State 0, Input: [</a:t>
            </a:r>
            <a:r>
              <a:rPr lang="en-US" sz="2000" baseline="-25000" dirty="0"/>
              <a:t>VBD</a:t>
            </a:r>
            <a:r>
              <a:rPr lang="en-US" sz="2000" dirty="0"/>
              <a:t> ..]</a:t>
            </a:r>
          </a:p>
          <a:p>
            <a:pPr lvl="3" eaLnBrk="0" hangingPunct="0">
              <a:spcBef>
                <a:spcPct val="0"/>
              </a:spcBef>
              <a:buFontTx/>
              <a:buChar char="•"/>
            </a:pPr>
            <a:r>
              <a:rPr lang="en-US" sz="2000" dirty="0"/>
              <a:t>parse fails immediately</a:t>
            </a:r>
            <a:endParaRPr lang="en-US" dirty="0"/>
          </a:p>
          <a:p>
            <a:pPr marL="914400" lvl="1" indent="-457200" eaLnBrk="0" hangingPunct="0">
              <a:spcBef>
                <a:spcPct val="0"/>
              </a:spcBef>
              <a:buFont typeface="+mj-lt"/>
              <a:buAutoNum type="arabicPeriod"/>
            </a:pPr>
            <a:r>
              <a:rPr lang="en-US" b="1" i="1" dirty="0"/>
              <a:t>in a given state, input may be irrelevant</a:t>
            </a:r>
          </a:p>
          <a:p>
            <a:pPr marL="971550" lvl="2" eaLnBrk="0" hangingPunct="0">
              <a:spcBef>
                <a:spcPct val="0"/>
              </a:spcBef>
              <a:buFontTx/>
              <a:buChar char="•"/>
            </a:pPr>
            <a:r>
              <a:rPr lang="en-US" sz="2200" b="1" dirty="0"/>
              <a:t>Example:</a:t>
            </a:r>
            <a:endParaRPr lang="en-US" sz="2200" dirty="0"/>
          </a:p>
          <a:p>
            <a:pPr lvl="3" eaLnBrk="0" hangingPunct="0">
              <a:spcBef>
                <a:spcPct val="0"/>
              </a:spcBef>
              <a:buFontTx/>
              <a:buChar char="•"/>
            </a:pPr>
            <a:r>
              <a:rPr lang="en-US" sz="2000" dirty="0"/>
              <a:t>State 2 (there is no shift operation)</a:t>
            </a:r>
          </a:p>
          <a:p>
            <a:pPr marL="914400" lvl="1" indent="-457200" eaLnBrk="0" hangingPunct="0">
              <a:spcBef>
                <a:spcPct val="0"/>
              </a:spcBef>
              <a:buFont typeface="+mj-lt"/>
              <a:buAutoNum type="arabicPeriod"/>
            </a:pPr>
            <a:r>
              <a:rPr lang="en-US" b="1" i="1" dirty="0"/>
              <a:t>there may be action conflicts</a:t>
            </a:r>
          </a:p>
          <a:p>
            <a:pPr marL="971550" lvl="2" eaLnBrk="0" hangingPunct="0">
              <a:spcBef>
                <a:spcPct val="0"/>
              </a:spcBef>
              <a:buFontTx/>
              <a:buChar char="•"/>
            </a:pPr>
            <a:r>
              <a:rPr lang="en-US" sz="2200" b="1" dirty="0"/>
              <a:t>Example:</a:t>
            </a:r>
          </a:p>
          <a:p>
            <a:pPr lvl="3" eaLnBrk="0" hangingPunct="0">
              <a:spcBef>
                <a:spcPct val="0"/>
              </a:spcBef>
              <a:buFontTx/>
              <a:buChar char="•"/>
            </a:pPr>
            <a:r>
              <a:rPr lang="en-US" sz="2000" dirty="0"/>
              <a:t>State 0: shift DT, shift NNP	(</a:t>
            </a:r>
            <a:r>
              <a:rPr lang="en-US" sz="2000" i="1" dirty="0"/>
              <a:t>only if word is ambiguous</a:t>
            </a:r>
            <a:r>
              <a:rPr lang="en-US" sz="2000" dirty="0"/>
              <a:t>…)</a:t>
            </a:r>
          </a:p>
          <a:p>
            <a:pPr marL="971550" lvl="2" eaLnBrk="0" hangingPunct="0">
              <a:spcBef>
                <a:spcPct val="0"/>
              </a:spcBef>
              <a:buFontTx/>
              <a:buChar char="•"/>
            </a:pPr>
            <a:r>
              <a:rPr lang="en-US" sz="2200" b="1" dirty="0"/>
              <a:t>more interesting cases</a:t>
            </a:r>
          </a:p>
          <a:p>
            <a:pPr lvl="3" eaLnBrk="0" hangingPunct="0">
              <a:spcBef>
                <a:spcPct val="0"/>
              </a:spcBef>
              <a:buFontTx/>
              <a:buChar char="•"/>
            </a:pPr>
            <a:r>
              <a:rPr lang="en-US" sz="2000" dirty="0"/>
              <a:t>shift-reduce and reduce-reduce conflicts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82913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Tabular Parsing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finishing up</a:t>
            </a:r>
          </a:p>
          <a:p>
            <a:pPr lvl="1"/>
            <a:r>
              <a:rPr lang="en-US" sz="2000" dirty="0"/>
              <a:t>an extra initial rule is usually added to the grammar</a:t>
            </a:r>
          </a:p>
          <a:p>
            <a:pPr lvl="1"/>
            <a:r>
              <a:rPr lang="en-US" sz="2000" dirty="0">
                <a:latin typeface="Courier New" charset="0"/>
              </a:rPr>
              <a:t>SS --&gt; S . $</a:t>
            </a:r>
          </a:p>
          <a:p>
            <a:pPr marL="1085850" lvl="2"/>
            <a:r>
              <a:rPr lang="en-US" dirty="0">
                <a:latin typeface="Courier New" charset="0"/>
              </a:rPr>
              <a:t>SS </a:t>
            </a:r>
            <a:r>
              <a:rPr lang="en-US" dirty="0"/>
              <a:t>= start symbol</a:t>
            </a:r>
            <a:endParaRPr lang="en-US" dirty="0">
              <a:latin typeface="Courier New" charset="0"/>
            </a:endParaRPr>
          </a:p>
          <a:p>
            <a:pPr marL="1085850" lvl="2"/>
            <a:r>
              <a:rPr lang="en-US" dirty="0">
                <a:latin typeface="Courier New" charset="0"/>
              </a:rPr>
              <a:t>$</a:t>
            </a:r>
            <a:r>
              <a:rPr lang="en-US" dirty="0"/>
              <a:t> = end of sentence marker</a:t>
            </a:r>
          </a:p>
          <a:p>
            <a:pPr lvl="1"/>
            <a:r>
              <a:rPr lang="en-US" b="1" dirty="0"/>
              <a:t>input</a:t>
            </a:r>
            <a:r>
              <a:rPr lang="en-US" dirty="0"/>
              <a:t>: </a:t>
            </a:r>
          </a:p>
          <a:p>
            <a:pPr marL="1085850" lvl="2"/>
            <a:r>
              <a:rPr lang="en-US" i="1" dirty="0"/>
              <a:t>milk is good for you $</a:t>
            </a:r>
            <a:endParaRPr lang="en-US" dirty="0"/>
          </a:p>
          <a:p>
            <a:pPr lvl="1"/>
            <a:r>
              <a:rPr lang="en-US" b="1" dirty="0"/>
              <a:t>accept action</a:t>
            </a:r>
            <a:endParaRPr lang="en-US" dirty="0"/>
          </a:p>
          <a:p>
            <a:pPr marL="1085850" lvl="2"/>
            <a:r>
              <a:rPr lang="en-US" dirty="0"/>
              <a:t>discard $ from input</a:t>
            </a:r>
          </a:p>
          <a:p>
            <a:pPr marL="1085850" lvl="2"/>
            <a:r>
              <a:rPr lang="en-US" dirty="0"/>
              <a:t>return element at the top of stack as the parse tree</a:t>
            </a:r>
          </a:p>
        </p:txBody>
      </p:sp>
    </p:spTree>
    <p:extLst>
      <p:ext uri="{BB962C8B-B14F-4D97-AF65-F5344CB8AC3E}">
        <p14:creationId xmlns:p14="http://schemas.microsoft.com/office/powerpoint/2010/main" val="78630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LR Parsing in Prolog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/>
              <a:t>Recap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b="1" dirty="0"/>
              <a:t>finite state machine technology + a stack</a:t>
            </a:r>
          </a:p>
          <a:p>
            <a:pPr lvl="2">
              <a:lnSpc>
                <a:spcPct val="90000"/>
              </a:lnSpc>
            </a:pPr>
            <a:r>
              <a:rPr lang="en-US" i="1" dirty="0"/>
              <a:t>each state represents a set of dotted rules</a:t>
            </a:r>
          </a:p>
          <a:p>
            <a:pPr lvl="2"/>
            <a:r>
              <a:rPr lang="en-US" sz="2600" b="1" dirty="0"/>
              <a:t>Example:</a:t>
            </a:r>
            <a:endParaRPr lang="en-US" sz="2600" dirty="0"/>
          </a:p>
          <a:p>
            <a:pPr lvl="3"/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 --&gt; .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np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vp</a:t>
            </a:r>
            <a:endParaRPr lang="en-US" sz="20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3"/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np --&gt; .dt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nn</a:t>
            </a:r>
            <a:endParaRPr lang="en-US" sz="20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3"/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np --&gt; .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nnp</a:t>
            </a:r>
            <a:endParaRPr lang="en-US" sz="20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3"/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np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--&gt; .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np</a:t>
            </a:r>
            <a:r>
              <a:rPr lang="en-US" sz="20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sz="20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pp</a:t>
            </a:r>
            <a:endParaRPr lang="en-US" sz="20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2">
              <a:lnSpc>
                <a:spcPct val="90000"/>
              </a:lnSpc>
            </a:pPr>
            <a:r>
              <a:rPr lang="en-US" dirty="0"/>
              <a:t>we transition, i.e. move,  from state to state by advancing the “dot” over the possible terminal and nonterminal symbols</a:t>
            </a:r>
          </a:p>
        </p:txBody>
      </p:sp>
    </p:spTree>
    <p:extLst>
      <p:ext uri="{BB962C8B-B14F-4D97-AF65-F5344CB8AC3E}">
        <p14:creationId xmlns:p14="http://schemas.microsoft.com/office/powerpoint/2010/main" val="634423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LR State Machine</a:t>
            </a:r>
          </a:p>
        </p:txBody>
      </p:sp>
      <p:sp>
        <p:nvSpPr>
          <p:cNvPr id="6" name="Rectangle 5"/>
          <p:cNvSpPr/>
          <p:nvPr/>
        </p:nvSpPr>
        <p:spPr>
          <a:xfrm>
            <a:off x="1981994" y="3485456"/>
            <a:ext cx="1202074" cy="13669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State 0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</a:rPr>
              <a:t>ss</a:t>
            </a:r>
            <a:r>
              <a:rPr lang="en-US" sz="1400" dirty="0">
                <a:solidFill>
                  <a:prstClr val="white"/>
                </a:solidFill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.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s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$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</a:rPr>
              <a:t>s</a:t>
            </a:r>
            <a:r>
              <a:rPr lang="en-US" sz="1400" dirty="0">
                <a:solidFill>
                  <a:prstClr val="white"/>
                </a:solidFill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.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vp</a:t>
            </a:r>
            <a:endParaRPr lang="en-US" sz="1400" dirty="0">
              <a:solidFill>
                <a:prstClr val="white"/>
              </a:solidFill>
              <a:sym typeface="Wingdings"/>
            </a:endParaRP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.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pp</a:t>
            </a:r>
          </a:p>
          <a:p>
            <a:pPr algn="ctr" defTabSz="457200"/>
            <a:r>
              <a:rPr lang="en-US" sz="1400" dirty="0">
                <a:solidFill>
                  <a:prstClr val="white"/>
                </a:solidFill>
                <a:sym typeface="Wingdings"/>
              </a:rPr>
              <a:t>np  .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nnp</a:t>
            </a:r>
            <a:endParaRPr lang="en-US" sz="1400" dirty="0">
              <a:solidFill>
                <a:prstClr val="white"/>
              </a:solidFill>
              <a:sym typeface="Wingdings"/>
            </a:endParaRPr>
          </a:p>
          <a:p>
            <a:pPr algn="ctr" defTabSz="457200"/>
            <a:r>
              <a:rPr lang="en-US" sz="1400" dirty="0">
                <a:solidFill>
                  <a:prstClr val="white"/>
                </a:solidFill>
                <a:sym typeface="Wingdings"/>
              </a:rPr>
              <a:t>np  .dt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nn</a:t>
            </a:r>
            <a:endParaRPr lang="en-US" sz="1400" dirty="0">
              <a:solidFill>
                <a:prstClr val="white"/>
              </a:solidFill>
              <a:sym typeface="Wingding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81200" y="2515161"/>
            <a:ext cx="1202074" cy="5623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State 1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</a:rPr>
              <a:t>ss</a:t>
            </a:r>
            <a:r>
              <a:rPr lang="en-US" sz="1400" dirty="0">
                <a:solidFill>
                  <a:prstClr val="white"/>
                </a:solidFill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s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.$</a:t>
            </a:r>
          </a:p>
        </p:txBody>
      </p:sp>
      <p:sp>
        <p:nvSpPr>
          <p:cNvPr id="8" name="Rectangle 7"/>
          <p:cNvSpPr/>
          <p:nvPr/>
        </p:nvSpPr>
        <p:spPr>
          <a:xfrm>
            <a:off x="1981994" y="1548623"/>
            <a:ext cx="1202074" cy="5623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State 13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</a:rPr>
              <a:t>ss</a:t>
            </a:r>
            <a:r>
              <a:rPr lang="en-US" sz="1400" dirty="0">
                <a:solidFill>
                  <a:prstClr val="white"/>
                </a:solidFill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s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$.</a:t>
            </a:r>
          </a:p>
        </p:txBody>
      </p:sp>
      <p:cxnSp>
        <p:nvCxnSpPr>
          <p:cNvPr id="10" name="Straight Arrow Connector 9"/>
          <p:cNvCxnSpPr>
            <a:stCxn id="6" idx="0"/>
            <a:endCxn id="7" idx="2"/>
          </p:cNvCxnSpPr>
          <p:nvPr/>
        </p:nvCxnSpPr>
        <p:spPr>
          <a:xfrm rot="16200000" flipV="1">
            <a:off x="2378642" y="3281066"/>
            <a:ext cx="40798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0"/>
            <a:endCxn id="8" idx="2"/>
          </p:cNvCxnSpPr>
          <p:nvPr/>
        </p:nvCxnSpPr>
        <p:spPr>
          <a:xfrm rot="5400000" flipH="1" flipV="1">
            <a:off x="2380520" y="2312650"/>
            <a:ext cx="404228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568030" y="2183556"/>
            <a:ext cx="2626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1200" dirty="0">
                <a:solidFill>
                  <a:prstClr val="black"/>
                </a:solidFill>
                <a:latin typeface="Calibri"/>
              </a:rPr>
              <a:t>$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82237" y="3208457"/>
            <a:ext cx="2487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sz="1200" dirty="0" err="1">
                <a:solidFill>
                  <a:prstClr val="black"/>
                </a:solidFill>
                <a:latin typeface="Calibri"/>
              </a:rPr>
              <a:t>s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53482" y="2002914"/>
            <a:ext cx="1202074" cy="158998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State 4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</a:rPr>
              <a:t>s</a:t>
            </a:r>
            <a:r>
              <a:rPr lang="en-US" sz="1400" dirty="0">
                <a:solidFill>
                  <a:prstClr val="white"/>
                </a:solidFill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.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vp</a:t>
            </a:r>
            <a:endParaRPr lang="en-US" sz="1400" dirty="0">
              <a:solidFill>
                <a:prstClr val="white"/>
              </a:solidFill>
              <a:sym typeface="Wingdings"/>
            </a:endParaRP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.pp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  <a:sym typeface="Wingdings"/>
              </a:rPr>
              <a:t>vp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 .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vbd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np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  <a:sym typeface="Wingdings"/>
              </a:rPr>
              <a:t>vp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 .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vbd</a:t>
            </a:r>
            <a:endParaRPr lang="en-US" sz="1400" dirty="0">
              <a:solidFill>
                <a:prstClr val="white"/>
              </a:solidFill>
              <a:sym typeface="Wingdings"/>
            </a:endParaRP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  <a:sym typeface="Wingdings"/>
              </a:rPr>
              <a:t>vp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.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vp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pp</a:t>
            </a:r>
          </a:p>
          <a:p>
            <a:pPr algn="ctr" defTabSz="457200"/>
            <a:r>
              <a:rPr lang="en-US" sz="1400" dirty="0">
                <a:solidFill>
                  <a:prstClr val="white"/>
                </a:solidFill>
                <a:sym typeface="Wingdings"/>
              </a:rPr>
              <a:t>pp  .in np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878631" y="5947446"/>
            <a:ext cx="1202074" cy="53109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State 2</a:t>
            </a:r>
          </a:p>
          <a:p>
            <a:pPr algn="ctr" defTabSz="457200"/>
            <a:r>
              <a:rPr lang="en-US" sz="1400" dirty="0">
                <a:solidFill>
                  <a:prstClr val="white"/>
                </a:solidFill>
                <a:sym typeface="Wingdings"/>
              </a:rPr>
              <a:t>np  dt .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nn</a:t>
            </a:r>
            <a:endParaRPr lang="en-US" sz="1400" dirty="0">
              <a:solidFill>
                <a:prstClr val="white"/>
              </a:solidFill>
              <a:sym typeface="Wingding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204430" y="5945858"/>
            <a:ext cx="1202074" cy="53109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State 12</a:t>
            </a:r>
          </a:p>
          <a:p>
            <a:pPr algn="ctr" defTabSz="457200"/>
            <a:r>
              <a:rPr lang="en-US" sz="1400" dirty="0">
                <a:solidFill>
                  <a:prstClr val="white"/>
                </a:solidFill>
                <a:sym typeface="Wingdings"/>
              </a:rPr>
              <a:t>np  dt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nn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153481" y="4473751"/>
            <a:ext cx="1202074" cy="53109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State 3</a:t>
            </a:r>
          </a:p>
          <a:p>
            <a:pPr algn="ctr" defTabSz="457200"/>
            <a:r>
              <a:rPr lang="en-US" sz="1400" dirty="0">
                <a:solidFill>
                  <a:prstClr val="white"/>
                </a:solidFill>
                <a:sym typeface="Wingdings"/>
              </a:rPr>
              <a:t>np 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.</a:t>
            </a:r>
          </a:p>
        </p:txBody>
      </p:sp>
      <p:cxnSp>
        <p:nvCxnSpPr>
          <p:cNvPr id="22" name="Straight Arrow Connector 21"/>
          <p:cNvCxnSpPr>
            <a:stCxn id="6" idx="3"/>
            <a:endCxn id="20" idx="1"/>
          </p:cNvCxnSpPr>
          <p:nvPr/>
        </p:nvCxnSpPr>
        <p:spPr>
          <a:xfrm>
            <a:off x="3184069" y="4168954"/>
            <a:ext cx="969413" cy="5703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6" idx="2"/>
            <a:endCxn id="18" idx="1"/>
          </p:cNvCxnSpPr>
          <p:nvPr/>
        </p:nvCxnSpPr>
        <p:spPr>
          <a:xfrm rot="16200000" flipH="1">
            <a:off x="3050560" y="4384922"/>
            <a:ext cx="1360545" cy="2295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8" idx="3"/>
            <a:endCxn id="19" idx="1"/>
          </p:cNvCxnSpPr>
          <p:nvPr/>
        </p:nvCxnSpPr>
        <p:spPr>
          <a:xfrm flipV="1">
            <a:off x="6080706" y="6211407"/>
            <a:ext cx="112372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rot="10800000" flipV="1">
            <a:off x="3315960" y="3938121"/>
            <a:ext cx="3605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 err="1">
                <a:solidFill>
                  <a:prstClr val="black"/>
                </a:solidFill>
                <a:latin typeface="Calibri"/>
              </a:rPr>
              <a:t>nnp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TextBox 27"/>
          <p:cNvSpPr txBox="1"/>
          <p:nvPr/>
        </p:nvSpPr>
        <p:spPr>
          <a:xfrm rot="10800000" flipV="1">
            <a:off x="3315959" y="5004850"/>
            <a:ext cx="360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>
                <a:solidFill>
                  <a:prstClr val="black"/>
                </a:solidFill>
                <a:latin typeface="Calibri"/>
              </a:rPr>
              <a:t>dt</a:t>
            </a:r>
          </a:p>
        </p:txBody>
      </p:sp>
      <p:sp>
        <p:nvSpPr>
          <p:cNvPr id="29" name="TextBox 28"/>
          <p:cNvSpPr txBox="1"/>
          <p:nvPr/>
        </p:nvSpPr>
        <p:spPr>
          <a:xfrm rot="10800000" flipV="1">
            <a:off x="6380429" y="5947447"/>
            <a:ext cx="360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 err="1">
                <a:solidFill>
                  <a:prstClr val="black"/>
                </a:solidFill>
                <a:latin typeface="Calibri"/>
              </a:rPr>
              <a:t>nn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31" name="Straight Arrow Connector 30"/>
          <p:cNvCxnSpPr>
            <a:stCxn id="6" idx="3"/>
            <a:endCxn id="17" idx="1"/>
          </p:cNvCxnSpPr>
          <p:nvPr/>
        </p:nvCxnSpPr>
        <p:spPr>
          <a:xfrm flipV="1">
            <a:off x="3184068" y="2797905"/>
            <a:ext cx="969414" cy="13710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 rot="10800000" flipV="1">
            <a:off x="3496257" y="3034740"/>
            <a:ext cx="360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 err="1">
                <a:solidFill>
                  <a:prstClr val="black"/>
                </a:solidFill>
                <a:latin typeface="Calibri"/>
              </a:rPr>
              <a:t>np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457981" y="1532199"/>
            <a:ext cx="1202074" cy="46338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State 5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pp.</a:t>
            </a:r>
          </a:p>
        </p:txBody>
      </p:sp>
      <p:cxnSp>
        <p:nvCxnSpPr>
          <p:cNvPr id="36" name="Straight Arrow Connector 35"/>
          <p:cNvCxnSpPr>
            <a:stCxn id="17" idx="3"/>
            <a:endCxn id="34" idx="1"/>
          </p:cNvCxnSpPr>
          <p:nvPr/>
        </p:nvCxnSpPr>
        <p:spPr>
          <a:xfrm flipV="1">
            <a:off x="5355557" y="1763890"/>
            <a:ext cx="1102425" cy="10340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 rot="10800000" flipV="1">
            <a:off x="5700721" y="2020938"/>
            <a:ext cx="360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>
                <a:solidFill>
                  <a:prstClr val="black"/>
                </a:solidFill>
                <a:latin typeface="Calibri"/>
              </a:rPr>
              <a:t>pp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120599" y="2663459"/>
            <a:ext cx="1202074" cy="13669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State 6</a:t>
            </a:r>
          </a:p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pp 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 in .np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.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pp</a:t>
            </a:r>
          </a:p>
          <a:p>
            <a:pPr algn="ctr" defTabSz="457200"/>
            <a:r>
              <a:rPr lang="en-US" sz="1400" dirty="0">
                <a:solidFill>
                  <a:prstClr val="white"/>
                </a:solidFill>
                <a:sym typeface="Wingdings"/>
              </a:rPr>
              <a:t>np  .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nnp</a:t>
            </a:r>
            <a:endParaRPr lang="en-US" sz="1400" dirty="0">
              <a:solidFill>
                <a:prstClr val="white"/>
              </a:solidFill>
              <a:sym typeface="Wingdings"/>
            </a:endParaRPr>
          </a:p>
          <a:p>
            <a:pPr algn="ctr" defTabSz="457200"/>
            <a:r>
              <a:rPr lang="en-US" sz="1400" dirty="0">
                <a:solidFill>
                  <a:prstClr val="white"/>
                </a:solidFill>
                <a:sym typeface="Wingdings"/>
              </a:rPr>
              <a:t>np  .dt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nn</a:t>
            </a:r>
            <a:endParaRPr lang="en-US" sz="1400" dirty="0">
              <a:solidFill>
                <a:prstClr val="white"/>
              </a:solidFill>
              <a:sym typeface="Wingdings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456480" y="4255243"/>
            <a:ext cx="1202074" cy="13669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State 7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</a:rPr>
              <a:t>vp</a:t>
            </a:r>
            <a:r>
              <a:rPr lang="en-US" sz="1400" dirty="0">
                <a:solidFill>
                  <a:prstClr val="white"/>
                </a:solidFill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v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.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endParaRPr lang="en-US" sz="1400" dirty="0">
              <a:solidFill>
                <a:prstClr val="white"/>
              </a:solidFill>
              <a:sym typeface="Wingdings"/>
            </a:endParaRP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</a:rPr>
              <a:t>vp</a:t>
            </a:r>
            <a:r>
              <a:rPr lang="en-US" sz="1400" dirty="0">
                <a:solidFill>
                  <a:prstClr val="white"/>
                </a:solidFill>
              </a:rPr>
              <a:t> 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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vbd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.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.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pp</a:t>
            </a:r>
          </a:p>
          <a:p>
            <a:pPr algn="ctr" defTabSz="457200"/>
            <a:r>
              <a:rPr lang="en-US" sz="1400" dirty="0">
                <a:solidFill>
                  <a:prstClr val="white"/>
                </a:solidFill>
                <a:sym typeface="Wingdings"/>
              </a:rPr>
              <a:t>np  .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nnp</a:t>
            </a:r>
            <a:endParaRPr lang="en-US" sz="1400" dirty="0">
              <a:solidFill>
                <a:prstClr val="white"/>
              </a:solidFill>
              <a:sym typeface="Wingdings"/>
            </a:endParaRPr>
          </a:p>
          <a:p>
            <a:pPr algn="ctr" defTabSz="457200"/>
            <a:r>
              <a:rPr lang="en-US" sz="1400" dirty="0">
                <a:solidFill>
                  <a:prstClr val="white"/>
                </a:solidFill>
                <a:sym typeface="Wingdings"/>
              </a:rPr>
              <a:t>np  .dt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nn</a:t>
            </a:r>
            <a:endParaRPr lang="en-US" sz="1400" dirty="0">
              <a:solidFill>
                <a:prstClr val="white"/>
              </a:solidFill>
              <a:sym typeface="Wingdings"/>
            </a:endParaRPr>
          </a:p>
        </p:txBody>
      </p:sp>
      <p:cxnSp>
        <p:nvCxnSpPr>
          <p:cNvPr id="48" name="Straight Arrow Connector 47"/>
          <p:cNvCxnSpPr>
            <a:stCxn id="17" idx="3"/>
            <a:endCxn id="38" idx="1"/>
          </p:cNvCxnSpPr>
          <p:nvPr/>
        </p:nvCxnSpPr>
        <p:spPr>
          <a:xfrm>
            <a:off x="5355557" y="2797904"/>
            <a:ext cx="765043" cy="5490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 rot="10800000" flipV="1">
            <a:off x="5701905" y="2772772"/>
            <a:ext cx="360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>
                <a:solidFill>
                  <a:prstClr val="black"/>
                </a:solidFill>
                <a:latin typeface="Calibri"/>
              </a:rPr>
              <a:t>in</a:t>
            </a:r>
          </a:p>
        </p:txBody>
      </p:sp>
      <p:cxnSp>
        <p:nvCxnSpPr>
          <p:cNvPr id="51" name="Straight Arrow Connector 50"/>
          <p:cNvCxnSpPr>
            <a:stCxn id="17" idx="2"/>
            <a:endCxn id="39" idx="1"/>
          </p:cNvCxnSpPr>
          <p:nvPr/>
        </p:nvCxnSpPr>
        <p:spPr>
          <a:xfrm rot="16200000" flipH="1">
            <a:off x="5432576" y="2914837"/>
            <a:ext cx="1345846" cy="270196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 rot="10800000" flipV="1">
            <a:off x="5479668" y="3693079"/>
            <a:ext cx="3509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 err="1">
                <a:solidFill>
                  <a:prstClr val="black"/>
                </a:solidFill>
                <a:latin typeface="Calibri"/>
              </a:rPr>
              <a:t>v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54" name="Straight Arrow Connector 53"/>
          <p:cNvCxnSpPr>
            <a:stCxn id="38" idx="2"/>
            <a:endCxn id="20" idx="0"/>
          </p:cNvCxnSpPr>
          <p:nvPr/>
        </p:nvCxnSpPr>
        <p:spPr>
          <a:xfrm rot="5400000">
            <a:off x="5516428" y="3268543"/>
            <a:ext cx="443298" cy="19671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 rot="10800000" flipV="1">
            <a:off x="5421501" y="4208899"/>
            <a:ext cx="469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 err="1">
                <a:solidFill>
                  <a:prstClr val="black"/>
                </a:solidFill>
                <a:latin typeface="Calibri"/>
              </a:rPr>
              <a:t>nnp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56" name="Straight Arrow Connector 55"/>
          <p:cNvCxnSpPr>
            <a:stCxn id="38" idx="2"/>
            <a:endCxn id="18" idx="0"/>
          </p:cNvCxnSpPr>
          <p:nvPr/>
        </p:nvCxnSpPr>
        <p:spPr>
          <a:xfrm rot="5400000">
            <a:off x="5142157" y="4367965"/>
            <a:ext cx="1916993" cy="12419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 rot="10800000" flipV="1">
            <a:off x="6097385" y="4295037"/>
            <a:ext cx="360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>
                <a:solidFill>
                  <a:prstClr val="black"/>
                </a:solidFill>
                <a:latin typeface="Calibri"/>
              </a:rPr>
              <a:t>dt</a:t>
            </a:r>
          </a:p>
        </p:txBody>
      </p:sp>
      <p:cxnSp>
        <p:nvCxnSpPr>
          <p:cNvPr id="60" name="Straight Arrow Connector 59"/>
          <p:cNvCxnSpPr>
            <a:stCxn id="39" idx="1"/>
            <a:endCxn id="20" idx="3"/>
          </p:cNvCxnSpPr>
          <p:nvPr/>
        </p:nvCxnSpPr>
        <p:spPr>
          <a:xfrm rot="10800000">
            <a:off x="5355557" y="4739300"/>
            <a:ext cx="2100925" cy="1994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 rot="10800000" flipV="1">
            <a:off x="6277683" y="5194293"/>
            <a:ext cx="360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>
                <a:solidFill>
                  <a:prstClr val="black"/>
                </a:solidFill>
                <a:latin typeface="Calibri"/>
              </a:rPr>
              <a:t>dt</a:t>
            </a:r>
          </a:p>
        </p:txBody>
      </p:sp>
      <p:cxnSp>
        <p:nvCxnSpPr>
          <p:cNvPr id="64" name="Straight Arrow Connector 63"/>
          <p:cNvCxnSpPr>
            <a:stCxn id="39" idx="1"/>
            <a:endCxn id="18" idx="0"/>
          </p:cNvCxnSpPr>
          <p:nvPr/>
        </p:nvCxnSpPr>
        <p:spPr>
          <a:xfrm rot="10800000" flipV="1">
            <a:off x="5479668" y="4938740"/>
            <a:ext cx="1976812" cy="10087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 rot="10800000" flipV="1">
            <a:off x="6457981" y="4633404"/>
            <a:ext cx="596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 err="1">
                <a:solidFill>
                  <a:prstClr val="black"/>
                </a:solidFill>
                <a:latin typeface="Calibri"/>
              </a:rPr>
              <a:t>nnp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057517" y="1532198"/>
            <a:ext cx="1202074" cy="8939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State 8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</a:rPr>
              <a:t>s</a:t>
            </a:r>
            <a:r>
              <a:rPr lang="en-US" sz="1400" dirty="0">
                <a:solidFill>
                  <a:prstClr val="white"/>
                </a:solidFill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vp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.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  <a:sym typeface="Wingdings"/>
              </a:rPr>
              <a:t>vp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vp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.pp</a:t>
            </a:r>
          </a:p>
          <a:p>
            <a:pPr algn="ctr" defTabSz="457200"/>
            <a:r>
              <a:rPr lang="en-US" sz="1400" dirty="0">
                <a:solidFill>
                  <a:prstClr val="white"/>
                </a:solidFill>
                <a:sym typeface="Wingdings"/>
              </a:rPr>
              <a:t>pp  .in np</a:t>
            </a:r>
          </a:p>
        </p:txBody>
      </p:sp>
      <p:cxnSp>
        <p:nvCxnSpPr>
          <p:cNvPr id="81" name="Straight Arrow Connector 80"/>
          <p:cNvCxnSpPr>
            <a:stCxn id="17" idx="3"/>
            <a:endCxn id="79" idx="1"/>
          </p:cNvCxnSpPr>
          <p:nvPr/>
        </p:nvCxnSpPr>
        <p:spPr>
          <a:xfrm flipV="1">
            <a:off x="5355557" y="1979156"/>
            <a:ext cx="2701961" cy="8187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 rot="10800000" flipV="1">
            <a:off x="6741025" y="2069516"/>
            <a:ext cx="360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 err="1">
                <a:solidFill>
                  <a:prstClr val="black"/>
                </a:solidFill>
                <a:latin typeface="Calibri"/>
              </a:rPr>
              <a:t>vp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9465926" y="2460555"/>
            <a:ext cx="1202074" cy="5741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State 9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  <a:sym typeface="Wingdings"/>
              </a:rPr>
              <a:t>vp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vp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pp.</a:t>
            </a:r>
          </a:p>
        </p:txBody>
      </p:sp>
      <p:cxnSp>
        <p:nvCxnSpPr>
          <p:cNvPr id="91" name="Straight Arrow Connector 90"/>
          <p:cNvCxnSpPr>
            <a:stCxn id="79" idx="3"/>
            <a:endCxn id="89" idx="0"/>
          </p:cNvCxnSpPr>
          <p:nvPr/>
        </p:nvCxnSpPr>
        <p:spPr>
          <a:xfrm>
            <a:off x="9259591" y="1979156"/>
            <a:ext cx="807372" cy="4813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 rot="10800000" flipV="1">
            <a:off x="9706367" y="2062356"/>
            <a:ext cx="360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>
                <a:solidFill>
                  <a:prstClr val="black"/>
                </a:solidFill>
                <a:latin typeface="Calibri"/>
              </a:rPr>
              <a:t>pp</a:t>
            </a:r>
          </a:p>
        </p:txBody>
      </p:sp>
      <p:sp>
        <p:nvSpPr>
          <p:cNvPr id="93" name="Rectangle 92"/>
          <p:cNvSpPr/>
          <p:nvPr/>
        </p:nvSpPr>
        <p:spPr>
          <a:xfrm>
            <a:off x="9259591" y="4739301"/>
            <a:ext cx="1202074" cy="9375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State 10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</a:rPr>
              <a:t>vp</a:t>
            </a:r>
            <a:r>
              <a:rPr lang="en-US" sz="1400" dirty="0">
                <a:solidFill>
                  <a:prstClr val="white"/>
                </a:solidFill>
              </a:rPr>
              <a:t> 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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vbd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np.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. pp</a:t>
            </a:r>
          </a:p>
          <a:p>
            <a:pPr algn="ctr" defTabSz="457200"/>
            <a:r>
              <a:rPr lang="en-US" sz="1400" dirty="0">
                <a:solidFill>
                  <a:prstClr val="white"/>
                </a:solidFill>
                <a:sym typeface="Wingdings"/>
              </a:rPr>
              <a:t>pp  .in np</a:t>
            </a:r>
          </a:p>
        </p:txBody>
      </p:sp>
      <p:cxnSp>
        <p:nvCxnSpPr>
          <p:cNvPr id="95" name="Straight Arrow Connector 94"/>
          <p:cNvCxnSpPr>
            <a:stCxn id="39" idx="3"/>
            <a:endCxn id="93" idx="1"/>
          </p:cNvCxnSpPr>
          <p:nvPr/>
        </p:nvCxnSpPr>
        <p:spPr>
          <a:xfrm>
            <a:off x="8658555" y="4938740"/>
            <a:ext cx="601037" cy="2693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 rot="10800000" flipV="1">
            <a:off x="7479757" y="3077472"/>
            <a:ext cx="360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 err="1">
                <a:solidFill>
                  <a:prstClr val="black"/>
                </a:solidFill>
                <a:latin typeface="Calibri"/>
              </a:rPr>
              <a:t>np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8209916" y="2797905"/>
            <a:ext cx="1202074" cy="93759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State 11</a:t>
            </a:r>
          </a:p>
          <a:p>
            <a:pPr algn="ctr" defTabSz="457200"/>
            <a:r>
              <a:rPr lang="en-US" sz="1400" dirty="0">
                <a:solidFill>
                  <a:prstClr val="white"/>
                </a:solidFill>
              </a:rPr>
              <a:t>pp 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 in np.</a:t>
            </a:r>
          </a:p>
          <a:p>
            <a:pPr algn="ctr" defTabSz="457200"/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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 </a:t>
            </a:r>
            <a:r>
              <a:rPr lang="en-US" sz="1400" dirty="0" err="1">
                <a:solidFill>
                  <a:prstClr val="white"/>
                </a:solidFill>
                <a:sym typeface="Wingdings"/>
              </a:rPr>
              <a:t>np</a:t>
            </a:r>
            <a:r>
              <a:rPr lang="en-US" sz="1400" dirty="0">
                <a:solidFill>
                  <a:prstClr val="white"/>
                </a:solidFill>
                <a:sym typeface="Wingdings"/>
              </a:rPr>
              <a:t>. pp</a:t>
            </a:r>
          </a:p>
          <a:p>
            <a:pPr algn="ctr" defTabSz="457200"/>
            <a:r>
              <a:rPr lang="en-US" sz="1400" dirty="0">
                <a:solidFill>
                  <a:prstClr val="white"/>
                </a:solidFill>
                <a:sym typeface="Wingdings"/>
              </a:rPr>
              <a:t>pp  .in np</a:t>
            </a:r>
          </a:p>
        </p:txBody>
      </p:sp>
      <p:sp>
        <p:nvSpPr>
          <p:cNvPr id="101" name="TextBox 100"/>
          <p:cNvSpPr txBox="1"/>
          <p:nvPr/>
        </p:nvSpPr>
        <p:spPr>
          <a:xfrm rot="10800000" flipV="1">
            <a:off x="8810953" y="4800241"/>
            <a:ext cx="360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 err="1">
                <a:solidFill>
                  <a:prstClr val="black"/>
                </a:solidFill>
                <a:latin typeface="Calibri"/>
              </a:rPr>
              <a:t>np</a:t>
            </a:r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103" name="Straight Arrow Connector 102"/>
          <p:cNvCxnSpPr>
            <a:stCxn id="38" idx="3"/>
            <a:endCxn id="98" idx="1"/>
          </p:cNvCxnSpPr>
          <p:nvPr/>
        </p:nvCxnSpPr>
        <p:spPr>
          <a:xfrm flipV="1">
            <a:off x="7322674" y="3266702"/>
            <a:ext cx="887243" cy="8025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93" idx="0"/>
            <a:endCxn id="38" idx="3"/>
          </p:cNvCxnSpPr>
          <p:nvPr/>
        </p:nvCxnSpPr>
        <p:spPr>
          <a:xfrm rot="16200000" flipV="1">
            <a:off x="7895479" y="2774151"/>
            <a:ext cx="1392344" cy="25379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 rot="10800000" flipV="1">
            <a:off x="9105330" y="4139869"/>
            <a:ext cx="360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>
                <a:solidFill>
                  <a:prstClr val="black"/>
                </a:solidFill>
                <a:latin typeface="Calibri"/>
              </a:rPr>
              <a:t>in</a:t>
            </a:r>
          </a:p>
        </p:txBody>
      </p:sp>
      <p:cxnSp>
        <p:nvCxnSpPr>
          <p:cNvPr id="119" name="Straight Arrow Connector 118"/>
          <p:cNvCxnSpPr>
            <a:stCxn id="93" idx="0"/>
          </p:cNvCxnSpPr>
          <p:nvPr/>
        </p:nvCxnSpPr>
        <p:spPr>
          <a:xfrm rot="16200000" flipV="1">
            <a:off x="6986669" y="1865341"/>
            <a:ext cx="2760144" cy="29877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 rot="10800000" flipV="1">
            <a:off x="9465926" y="4196753"/>
            <a:ext cx="360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>
                <a:solidFill>
                  <a:prstClr val="black"/>
                </a:solidFill>
                <a:latin typeface="Calibri"/>
              </a:rPr>
              <a:t>pp</a:t>
            </a:r>
          </a:p>
        </p:txBody>
      </p:sp>
      <p:cxnSp>
        <p:nvCxnSpPr>
          <p:cNvPr id="128" name="Shape 127"/>
          <p:cNvCxnSpPr>
            <a:stCxn id="98" idx="0"/>
            <a:endCxn id="38" idx="3"/>
          </p:cNvCxnSpPr>
          <p:nvPr/>
        </p:nvCxnSpPr>
        <p:spPr>
          <a:xfrm rot="16200000" flipH="1" flipV="1">
            <a:off x="7792287" y="2328290"/>
            <a:ext cx="549052" cy="1488280"/>
          </a:xfrm>
          <a:prstGeom prst="curvedConnector4">
            <a:avLst>
              <a:gd name="adj1" fmla="val -41635"/>
              <a:gd name="adj2" fmla="val 70192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 rot="10800000" flipV="1">
            <a:off x="8034233" y="2489640"/>
            <a:ext cx="360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>
                <a:solidFill>
                  <a:prstClr val="black"/>
                </a:solidFill>
                <a:latin typeface="Calibri"/>
              </a:rPr>
              <a:t>in</a:t>
            </a:r>
          </a:p>
        </p:txBody>
      </p:sp>
      <p:cxnSp>
        <p:nvCxnSpPr>
          <p:cNvPr id="131" name="Straight Arrow Connector 130"/>
          <p:cNvCxnSpPr>
            <a:stCxn id="98" idx="0"/>
          </p:cNvCxnSpPr>
          <p:nvPr/>
        </p:nvCxnSpPr>
        <p:spPr>
          <a:xfrm rot="16200000" flipV="1">
            <a:off x="7432532" y="1419482"/>
            <a:ext cx="818747" cy="19380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4" name="TextBox 133"/>
          <p:cNvSpPr txBox="1"/>
          <p:nvPr/>
        </p:nvSpPr>
        <p:spPr>
          <a:xfrm rot="10800000" flipV="1">
            <a:off x="7660055" y="2129726"/>
            <a:ext cx="360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>
                <a:solidFill>
                  <a:prstClr val="black"/>
                </a:solidFill>
                <a:latin typeface="Calibri"/>
              </a:rPr>
              <a:t>pp</a:t>
            </a:r>
          </a:p>
        </p:txBody>
      </p:sp>
      <p:cxnSp>
        <p:nvCxnSpPr>
          <p:cNvPr id="62" name="Straight Arrow Connector 61"/>
          <p:cNvCxnSpPr>
            <a:stCxn id="79" idx="1"/>
            <a:endCxn id="38" idx="0"/>
          </p:cNvCxnSpPr>
          <p:nvPr/>
        </p:nvCxnSpPr>
        <p:spPr>
          <a:xfrm rot="10800000" flipV="1">
            <a:off x="6721638" y="1979156"/>
            <a:ext cx="1335881" cy="6843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 rot="10800000" flipV="1">
            <a:off x="7017958" y="2376662"/>
            <a:ext cx="3605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1200" dirty="0">
                <a:solidFill>
                  <a:prstClr val="black"/>
                </a:solidFill>
                <a:latin typeface="Calibri"/>
              </a:rPr>
              <a:t>in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105329" y="6224446"/>
            <a:ext cx="1277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dirty="0">
                <a:solidFill>
                  <a:prstClr val="black"/>
                </a:solidFill>
                <a:latin typeface="Calibri"/>
              </a:rPr>
              <a:t>[animation]</a:t>
            </a:r>
          </a:p>
        </p:txBody>
      </p:sp>
    </p:spTree>
    <p:extLst>
      <p:ext uri="{BB962C8B-B14F-4D97-AF65-F5344CB8AC3E}">
        <p14:creationId xmlns:p14="http://schemas.microsoft.com/office/powerpoint/2010/main" val="2624966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5" grpId="0"/>
      <p:bldP spid="16" grpId="0"/>
      <p:bldP spid="17" grpId="0" animBg="1"/>
      <p:bldP spid="18" grpId="0" animBg="1"/>
      <p:bldP spid="19" grpId="0" animBg="1"/>
      <p:bldP spid="20" grpId="0" animBg="1"/>
      <p:bldP spid="27" grpId="0"/>
      <p:bldP spid="28" grpId="0"/>
      <p:bldP spid="29" grpId="0"/>
      <p:bldP spid="33" grpId="0"/>
      <p:bldP spid="34" grpId="0" animBg="1"/>
      <p:bldP spid="37" grpId="0"/>
      <p:bldP spid="38" grpId="0" animBg="1"/>
      <p:bldP spid="39" grpId="0" animBg="1"/>
      <p:bldP spid="49" grpId="0"/>
      <p:bldP spid="52" grpId="0"/>
      <p:bldP spid="55" grpId="0"/>
      <p:bldP spid="59" grpId="0"/>
      <p:bldP spid="63" grpId="0"/>
      <p:bldP spid="67" grpId="0"/>
      <p:bldP spid="79" grpId="0" animBg="1"/>
      <p:bldP spid="87" grpId="0"/>
      <p:bldP spid="89" grpId="0" animBg="1"/>
      <p:bldP spid="92" grpId="0"/>
      <p:bldP spid="93" grpId="0" animBg="1"/>
      <p:bldP spid="96" grpId="0"/>
      <p:bldP spid="98" grpId="0" animBg="1"/>
      <p:bldP spid="101" grpId="0"/>
      <p:bldP spid="118" grpId="0"/>
      <p:bldP spid="122" grpId="0"/>
      <p:bldP spid="129" grpId="0"/>
      <p:bldP spid="134" grpId="0"/>
      <p:bldP spid="6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 Actions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two main actions</a:t>
            </a:r>
            <a:endParaRPr lang="en-US" dirty="0"/>
          </a:p>
          <a:p>
            <a:pPr lvl="1"/>
            <a:r>
              <a:rPr lang="en-US" b="1" i="1" dirty="0"/>
              <a:t>Shift</a:t>
            </a:r>
            <a:endParaRPr lang="en-US" dirty="0"/>
          </a:p>
          <a:p>
            <a:pPr marL="1085850" lvl="2"/>
            <a:r>
              <a:rPr lang="en-US" dirty="0"/>
              <a:t>move a word from the input onto the stack</a:t>
            </a:r>
          </a:p>
          <a:p>
            <a:pPr marL="1085850" lvl="2"/>
            <a:r>
              <a:rPr lang="en-US" dirty="0"/>
              <a:t>Example: </a:t>
            </a:r>
          </a:p>
          <a:p>
            <a:pPr marL="1543050" lvl="3"/>
            <a:r>
              <a:rPr lang="en-US" i="1" dirty="0"/>
              <a:t>read a word with POS tag d</a:t>
            </a:r>
          </a:p>
          <a:p>
            <a:pPr lvl="3"/>
            <a:r>
              <a:rPr lang="en-US" dirty="0">
                <a:latin typeface="Courier" charset="0"/>
              </a:rPr>
              <a:t>np --&gt; </a:t>
            </a:r>
            <a:r>
              <a:rPr lang="en-US" b="1" dirty="0">
                <a:solidFill>
                  <a:schemeClr val="accent2"/>
                </a:solidFill>
                <a:latin typeface="Courier" charset="0"/>
              </a:rPr>
              <a:t>.</a:t>
            </a:r>
            <a:r>
              <a:rPr lang="en-US" dirty="0">
                <a:latin typeface="Courier" charset="0"/>
              </a:rPr>
              <a:t>dt </a:t>
            </a:r>
            <a:r>
              <a:rPr lang="en-US" dirty="0" err="1">
                <a:latin typeface="Courier" charset="0"/>
              </a:rPr>
              <a:t>nn</a:t>
            </a:r>
            <a:endParaRPr lang="en-US" dirty="0">
              <a:latin typeface="Courier" charset="0"/>
            </a:endParaRPr>
          </a:p>
          <a:p>
            <a:pPr lvl="1"/>
            <a:endParaRPr lang="en-US" b="1" i="1" dirty="0"/>
          </a:p>
          <a:p>
            <a:pPr lvl="1"/>
            <a:r>
              <a:rPr lang="en-US" b="1" i="1" dirty="0"/>
              <a:t>Reduce</a:t>
            </a:r>
            <a:endParaRPr lang="en-US" dirty="0"/>
          </a:p>
          <a:p>
            <a:pPr marL="1085850" lvl="2"/>
            <a:r>
              <a:rPr lang="en-US" dirty="0"/>
              <a:t>build a new constituent</a:t>
            </a:r>
          </a:p>
          <a:p>
            <a:pPr marL="1085850" lvl="2"/>
            <a:r>
              <a:rPr lang="en-US" dirty="0"/>
              <a:t>Example: </a:t>
            </a:r>
          </a:p>
          <a:p>
            <a:pPr marL="1543050" lvl="3"/>
            <a:r>
              <a:rPr lang="en-US" i="1" dirty="0"/>
              <a:t>build a new NP</a:t>
            </a:r>
          </a:p>
          <a:p>
            <a:pPr lvl="3"/>
            <a:r>
              <a:rPr lang="en-US" dirty="0">
                <a:latin typeface="Courier" charset="0"/>
              </a:rPr>
              <a:t>np --&gt; dt </a:t>
            </a:r>
            <a:r>
              <a:rPr lang="en-US" dirty="0" err="1">
                <a:latin typeface="Courier" charset="0"/>
              </a:rPr>
              <a:t>nn</a:t>
            </a:r>
            <a:r>
              <a:rPr lang="en-US" b="1" dirty="0">
                <a:solidFill>
                  <a:schemeClr val="accent2"/>
                </a:solidFill>
                <a:latin typeface="Courier" charset="0"/>
              </a:rPr>
              <a:t>.</a:t>
            </a:r>
            <a:endParaRPr lang="en-US" dirty="0">
              <a:latin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30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Lookahead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LR(1)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 shift/reduce tabular parser</a:t>
            </a:r>
          </a:p>
          <a:p>
            <a:pPr lvl="1"/>
            <a:r>
              <a:rPr lang="en-US" sz="2000" i="1" dirty="0"/>
              <a:t>using one (terminal) lookahead symbol</a:t>
            </a:r>
          </a:p>
          <a:p>
            <a:pPr lvl="1"/>
            <a:r>
              <a:rPr lang="en-US" sz="2000" i="1" dirty="0"/>
              <a:t>(like the left corner idea)</a:t>
            </a:r>
            <a:endParaRPr lang="en-US" dirty="0"/>
          </a:p>
          <a:p>
            <a:r>
              <a:rPr lang="en-US" b="1" dirty="0"/>
              <a:t>decide on whether to take a reduce action depending on </a:t>
            </a:r>
          </a:p>
          <a:p>
            <a:pPr lvl="1"/>
            <a:r>
              <a:rPr lang="en-US" sz="2000" i="1" dirty="0"/>
              <a:t>state</a:t>
            </a:r>
            <a:r>
              <a:rPr lang="en-US" sz="2000" dirty="0"/>
              <a:t> x </a:t>
            </a:r>
            <a:r>
              <a:rPr lang="en-US" sz="2000" i="1" dirty="0"/>
              <a:t>next</a:t>
            </a:r>
            <a:r>
              <a:rPr lang="en-US" sz="2000" dirty="0"/>
              <a:t> </a:t>
            </a:r>
            <a:r>
              <a:rPr lang="en-US" sz="2000" i="1" dirty="0"/>
              <a:t>input symbol</a:t>
            </a:r>
          </a:p>
          <a:p>
            <a:pPr lvl="2"/>
            <a:r>
              <a:rPr lang="en-US" sz="2400" b="1" dirty="0"/>
              <a:t>Example</a:t>
            </a:r>
            <a:endParaRPr lang="en-US" sz="2400" dirty="0"/>
          </a:p>
          <a:p>
            <a:pPr lvl="3"/>
            <a:r>
              <a:rPr lang="en-US" sz="2000" i="1" dirty="0"/>
              <a:t>select the valid reduce operation consulting the next word </a:t>
            </a:r>
          </a:p>
          <a:p>
            <a:pPr lvl="3"/>
            <a:r>
              <a:rPr lang="en-US" sz="2000" dirty="0"/>
              <a:t>cf. LR(0): </a:t>
            </a:r>
            <a:r>
              <a:rPr lang="en-US" sz="2000" i="1" dirty="0"/>
              <a:t>select an action based on just the current state</a:t>
            </a:r>
          </a:p>
        </p:txBody>
      </p:sp>
    </p:spTree>
    <p:extLst>
      <p:ext uri="{BB962C8B-B14F-4D97-AF65-F5344CB8AC3E}">
        <p14:creationId xmlns:p14="http://schemas.microsoft.com/office/powerpoint/2010/main" val="602258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04742-1774-E296-F9A7-412C4077C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E4199-16CC-4422-BE75-BFE67E261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Contrast 1 vs 2 vs 3: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D0D0D"/>
                </a:solidFill>
                <a:effectLst/>
                <a:latin typeface="Söhne"/>
              </a:rPr>
              <a:t>John knew an untrue story about </a:t>
            </a:r>
            <a:r>
              <a:rPr lang="en-US" b="0" i="1" u="none" strike="noStrike" dirty="0">
                <a:solidFill>
                  <a:schemeClr val="accent1"/>
                </a:solidFill>
                <a:effectLst/>
                <a:latin typeface="Söhne"/>
              </a:rPr>
              <a:t>him</a:t>
            </a:r>
            <a:r>
              <a:rPr lang="en-US" b="0" i="0" u="none" strike="noStrike" dirty="0">
                <a:solidFill>
                  <a:srgbClr val="0D0D0D"/>
                </a:solidFill>
                <a:effectLst/>
                <a:latin typeface="Söhne"/>
              </a:rPr>
              <a:t>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rgbClr val="0D0D0D"/>
                </a:solidFill>
                <a:latin typeface="Söhne"/>
              </a:rPr>
              <a:t>John listened to an untrue story about </a:t>
            </a:r>
            <a:r>
              <a:rPr lang="en-US" i="1" dirty="0">
                <a:solidFill>
                  <a:schemeClr val="accent1"/>
                </a:solidFill>
                <a:latin typeface="Söhne"/>
              </a:rPr>
              <a:t>him</a:t>
            </a:r>
            <a:r>
              <a:rPr lang="en-US" dirty="0">
                <a:solidFill>
                  <a:srgbClr val="0D0D0D"/>
                </a:solidFill>
                <a:latin typeface="Söhne"/>
              </a:rPr>
              <a:t>.</a:t>
            </a:r>
            <a:endParaRPr lang="en-US" b="0" i="0" u="none" strike="noStrike" dirty="0">
              <a:solidFill>
                <a:srgbClr val="0D0D0D"/>
              </a:solidFill>
              <a:effectLst/>
              <a:latin typeface="Söhne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rgbClr val="0D0D0D"/>
                </a:solidFill>
                <a:latin typeface="Söhne"/>
              </a:rPr>
              <a:t>John overheard an untrue story about </a:t>
            </a:r>
            <a:r>
              <a:rPr lang="en-US" i="1" dirty="0">
                <a:solidFill>
                  <a:schemeClr val="accent1"/>
                </a:solidFill>
                <a:latin typeface="Söhne"/>
              </a:rPr>
              <a:t>him</a:t>
            </a:r>
            <a:r>
              <a:rPr lang="en-US" dirty="0">
                <a:solidFill>
                  <a:srgbClr val="0D0D0D"/>
                </a:solidFill>
                <a:latin typeface="Söhne"/>
              </a:rPr>
              <a:t>.</a:t>
            </a:r>
          </a:p>
          <a:p>
            <a:r>
              <a:rPr lang="en-US" dirty="0">
                <a:solidFill>
                  <a:srgbClr val="0D0D0D"/>
                </a:solidFill>
                <a:latin typeface="Söhne"/>
              </a:rPr>
              <a:t>Q1: </a:t>
            </a:r>
          </a:p>
          <a:p>
            <a:pPr lvl="1"/>
            <a:r>
              <a:rPr lang="en-US" dirty="0">
                <a:solidFill>
                  <a:srgbClr val="0D0D0D"/>
                </a:solidFill>
                <a:latin typeface="Söhne"/>
              </a:rPr>
              <a:t>Do you get a difference in the possible antecedents of </a:t>
            </a:r>
            <a:r>
              <a:rPr lang="en-US" i="1" dirty="0">
                <a:solidFill>
                  <a:schemeClr val="accent1"/>
                </a:solidFill>
                <a:latin typeface="Söhne"/>
              </a:rPr>
              <a:t>him</a:t>
            </a:r>
            <a:r>
              <a:rPr lang="en-US" dirty="0"/>
              <a:t> for 1 vs 2 vs 3</a:t>
            </a:r>
            <a:r>
              <a:rPr lang="en-US" dirty="0">
                <a:solidFill>
                  <a:srgbClr val="0D0D0D"/>
                </a:solidFill>
                <a:latin typeface="Söhne"/>
              </a:rPr>
              <a:t>? </a:t>
            </a:r>
          </a:p>
          <a:p>
            <a:pPr lvl="1"/>
            <a:r>
              <a:rPr lang="en-US" dirty="0">
                <a:solidFill>
                  <a:srgbClr val="0D0D0D"/>
                </a:solidFill>
                <a:latin typeface="Söhne"/>
              </a:rPr>
              <a:t>Explain. You may want to consider some variants:</a:t>
            </a:r>
          </a:p>
          <a:p>
            <a:pPr lvl="2"/>
            <a:r>
              <a:rPr lang="en-US" sz="2400" dirty="0">
                <a:solidFill>
                  <a:srgbClr val="0D0D0D"/>
                </a:solidFill>
                <a:latin typeface="Söhne"/>
              </a:rPr>
              <a:t>e.g. when the prior sentence is </a:t>
            </a:r>
            <a:r>
              <a:rPr lang="en-US" sz="2400" i="1" dirty="0">
                <a:solidFill>
                  <a:srgbClr val="0D0D0D"/>
                </a:solidFill>
                <a:latin typeface="Söhne"/>
              </a:rPr>
              <a:t>Bill is an honest man</a:t>
            </a:r>
            <a:r>
              <a:rPr lang="en-US" sz="2400" dirty="0">
                <a:solidFill>
                  <a:srgbClr val="0D0D0D"/>
                </a:solidFill>
                <a:latin typeface="Söhne"/>
              </a:rPr>
              <a:t>.</a:t>
            </a:r>
          </a:p>
          <a:p>
            <a:pPr lvl="2"/>
            <a:r>
              <a:rPr lang="en-US" sz="2400" dirty="0">
                <a:solidFill>
                  <a:srgbClr val="0D0D0D"/>
                </a:solidFill>
                <a:latin typeface="Söhne"/>
              </a:rPr>
              <a:t>e.g. when pronoun </a:t>
            </a:r>
            <a:r>
              <a:rPr lang="en-US" sz="2400" i="1" dirty="0">
                <a:solidFill>
                  <a:schemeClr val="accent1"/>
                </a:solidFill>
                <a:latin typeface="Söhne"/>
              </a:rPr>
              <a:t>him</a:t>
            </a:r>
            <a:r>
              <a:rPr lang="en-US" sz="2400" dirty="0">
                <a:solidFill>
                  <a:srgbClr val="0D0D0D"/>
                </a:solidFill>
                <a:latin typeface="Söhne"/>
              </a:rPr>
              <a:t> is replaced by the reflexive </a:t>
            </a:r>
            <a:r>
              <a:rPr lang="en-US" sz="2400" i="1" dirty="0">
                <a:solidFill>
                  <a:schemeClr val="accent1"/>
                </a:solidFill>
                <a:latin typeface="Söhne"/>
              </a:rPr>
              <a:t>himself</a:t>
            </a:r>
          </a:p>
        </p:txBody>
      </p:sp>
    </p:spTree>
    <p:extLst>
      <p:ext uri="{BB962C8B-B14F-4D97-AF65-F5344CB8AC3E}">
        <p14:creationId xmlns:p14="http://schemas.microsoft.com/office/powerpoint/2010/main" val="3001098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Lookahead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b="1" dirty="0"/>
              <a:t>potential advantage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the input symbol may partition the action space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resulting in fewer conflicts</a:t>
            </a:r>
          </a:p>
          <a:p>
            <a:pPr lvl="2">
              <a:lnSpc>
                <a:spcPct val="90000"/>
              </a:lnSpc>
            </a:pPr>
            <a:r>
              <a:rPr lang="en-US" i="1" dirty="0">
                <a:solidFill>
                  <a:srgbClr val="FF0000"/>
                </a:solidFill>
              </a:rPr>
              <a:t>provided the current input symbol can help to choose between possible actions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b="1" dirty="0"/>
              <a:t>potential disadvantages</a:t>
            </a:r>
            <a:endParaRPr lang="en-US" sz="2400" dirty="0"/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000" dirty="0"/>
              <a:t>larger finite state machine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more possible dotted rule/lookahead combinations than just dotted rule combinations</a:t>
            </a:r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000" dirty="0"/>
              <a:t>might not help much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depends on the grammar</a:t>
            </a:r>
          </a:p>
          <a:p>
            <a:pPr marL="91440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000" dirty="0"/>
              <a:t>more complex (off-line) computation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building the LR machine gets more complicated</a:t>
            </a:r>
          </a:p>
        </p:txBody>
      </p:sp>
    </p:spTree>
    <p:extLst>
      <p:ext uri="{BB962C8B-B14F-4D97-AF65-F5344CB8AC3E}">
        <p14:creationId xmlns:p14="http://schemas.microsoft.com/office/powerpoint/2010/main" val="290997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Lookahead</a:t>
            </a:r>
            <a:endParaRPr lang="en-US" dirty="0"/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/>
              <a:t>formally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Courier New" charset="0"/>
              </a:rPr>
              <a:t>X --&gt; α</a:t>
            </a:r>
            <a:r>
              <a:rPr lang="en-US" dirty="0">
                <a:solidFill>
                  <a:schemeClr val="tx2"/>
                </a:solidFill>
                <a:latin typeface="Courier New" charset="0"/>
              </a:rPr>
              <a:t>.</a:t>
            </a:r>
            <a:r>
              <a:rPr lang="en-US" dirty="0">
                <a:latin typeface="Courier New" charset="0"/>
              </a:rPr>
              <a:t>Yβ, </a:t>
            </a:r>
            <a:r>
              <a:rPr lang="en-US" i="1" dirty="0">
                <a:latin typeface="Courier New" charset="0"/>
              </a:rPr>
              <a:t>L</a:t>
            </a:r>
            <a:endParaRPr lang="en-US" dirty="0">
              <a:latin typeface="Courier New" charset="0"/>
            </a:endParaRPr>
          </a:p>
          <a:p>
            <a:pPr lvl="2">
              <a:lnSpc>
                <a:spcPct val="90000"/>
              </a:lnSpc>
            </a:pPr>
            <a:r>
              <a:rPr lang="en-US" dirty="0">
                <a:latin typeface="Courier New" charset="0"/>
              </a:rPr>
              <a:t>L</a:t>
            </a:r>
            <a:r>
              <a:rPr lang="en-US" dirty="0"/>
              <a:t> = </a:t>
            </a:r>
            <a:r>
              <a:rPr lang="en-US" dirty="0" err="1"/>
              <a:t>lookahead</a:t>
            </a:r>
            <a:r>
              <a:rPr lang="en-US" dirty="0"/>
              <a:t> set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Courier New" charset="0"/>
              </a:rPr>
              <a:t>L</a:t>
            </a:r>
            <a:r>
              <a:rPr lang="en-US" dirty="0"/>
              <a:t> = set of possible terminals that can follow </a:t>
            </a:r>
            <a:r>
              <a:rPr lang="en-US" dirty="0">
                <a:latin typeface="Courier New" charset="0"/>
              </a:rPr>
              <a:t>X</a:t>
            </a:r>
          </a:p>
          <a:p>
            <a:pPr lvl="2">
              <a:lnSpc>
                <a:spcPct val="90000"/>
              </a:lnSpc>
            </a:pPr>
            <a:r>
              <a:rPr lang="en-US" dirty="0" err="1"/>
              <a:t>α,β</a:t>
            </a:r>
            <a:r>
              <a:rPr lang="en-US" dirty="0"/>
              <a:t> (possibly empty) strings of terminal/non-terminals</a:t>
            </a:r>
          </a:p>
          <a:p>
            <a:pPr>
              <a:lnSpc>
                <a:spcPct val="90000"/>
              </a:lnSpc>
            </a:pPr>
            <a:r>
              <a:rPr lang="en-US" sz="2400" b="1" dirty="0"/>
              <a:t>Example: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000" i="1" dirty="0"/>
              <a:t>State 0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ss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--&gt;.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$     	[[]] 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--&gt;.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np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vp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	[$]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np--&gt;.dt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nn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[in,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vbd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np--&gt;.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nnp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  	[in,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vbd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]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np--&gt;.np pp 	[in,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vbd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573463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Lookahead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/>
              <a:t>Central Idea</a:t>
            </a:r>
            <a:r>
              <a:rPr lang="en-US" sz="2400" dirty="0"/>
              <a:t> </a:t>
            </a:r>
          </a:p>
          <a:p>
            <a:pPr lvl="2"/>
            <a:r>
              <a:rPr lang="en-US" sz="1800" i="1" dirty="0"/>
              <a:t>for propagating lookahead in state machine</a:t>
            </a:r>
            <a:endParaRPr lang="en-US" dirty="0"/>
          </a:p>
          <a:p>
            <a:pPr lvl="1"/>
            <a:r>
              <a:rPr lang="en-US" sz="2000" dirty="0"/>
              <a:t>if dotted rule is complete, </a:t>
            </a:r>
          </a:p>
          <a:p>
            <a:pPr lvl="1"/>
            <a:r>
              <a:rPr lang="en-US" sz="2000" b="1" dirty="0"/>
              <a:t>lookahead</a:t>
            </a:r>
            <a:r>
              <a:rPr lang="en-US" sz="2000" dirty="0"/>
              <a:t> informs parser about what the next terminal symbol should be </a:t>
            </a:r>
          </a:p>
          <a:p>
            <a:pPr lvl="1"/>
            <a:endParaRPr lang="en-US" dirty="0"/>
          </a:p>
          <a:p>
            <a:r>
              <a:rPr lang="en-US" b="1" dirty="0"/>
              <a:t>Example:</a:t>
            </a:r>
            <a:endParaRPr lang="en-US" dirty="0"/>
          </a:p>
          <a:p>
            <a:pPr lvl="1"/>
            <a:r>
              <a:rPr lang="en-US" dirty="0">
                <a:latin typeface="Courier" charset="0"/>
              </a:rPr>
              <a:t> NP --&gt; Dt NN. , L</a:t>
            </a:r>
            <a:endParaRPr lang="en-US" dirty="0"/>
          </a:p>
          <a:p>
            <a:pPr lvl="1"/>
            <a:r>
              <a:rPr lang="en-US" dirty="0"/>
              <a:t> </a:t>
            </a:r>
            <a:r>
              <a:rPr lang="en-US" i="1" dirty="0"/>
              <a:t>reduce by NP rule </a:t>
            </a:r>
            <a:r>
              <a:rPr lang="en-US" i="1" dirty="0">
                <a:solidFill>
                  <a:srgbClr val="FF0000"/>
                </a:solidFill>
              </a:rPr>
              <a:t>only if</a:t>
            </a:r>
            <a:r>
              <a:rPr lang="en-US" i="1" dirty="0"/>
              <a:t> current input symbol is in lookahead set  </a:t>
            </a:r>
            <a:r>
              <a:rPr lang="en-US" dirty="0">
                <a:latin typeface="Courier" charset="0"/>
              </a:rPr>
              <a:t>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1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LR Parsing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b="1" dirty="0"/>
              <a:t>In fact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LR-parsers are generally acknowledged to be the fastest parsers</a:t>
            </a:r>
          </a:p>
          <a:p>
            <a:pPr lvl="2">
              <a:lnSpc>
                <a:spcPct val="90000"/>
              </a:lnSpc>
            </a:pPr>
            <a:r>
              <a:rPr lang="en-US" i="1" dirty="0"/>
              <a:t>especially when combined with the </a:t>
            </a:r>
            <a:r>
              <a:rPr lang="en-US" b="1" i="1" dirty="0"/>
              <a:t>chart technique</a:t>
            </a:r>
            <a:r>
              <a:rPr lang="en-US" i="1" dirty="0"/>
              <a:t> (table: dynamic programming)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reference</a:t>
            </a:r>
            <a:r>
              <a:rPr lang="en-US" dirty="0"/>
              <a:t>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(Tomita, 1985)</a:t>
            </a:r>
          </a:p>
          <a:p>
            <a:pPr lvl="1">
              <a:lnSpc>
                <a:spcPct val="90000"/>
              </a:lnSpc>
            </a:pPr>
            <a:r>
              <a:rPr lang="en-US" b="1" dirty="0"/>
              <a:t>textbook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b="1" dirty="0" err="1"/>
              <a:t>Earley’s</a:t>
            </a:r>
            <a:r>
              <a:rPr lang="en-US" b="1" dirty="0"/>
              <a:t> algorithm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uses chart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but follows the dotted-rule configurations </a:t>
            </a:r>
            <a:r>
              <a:rPr lang="en-US" b="1" dirty="0"/>
              <a:t>dynamically</a:t>
            </a:r>
            <a:r>
              <a:rPr lang="en-US" dirty="0"/>
              <a:t> </a:t>
            </a:r>
            <a:r>
              <a:rPr lang="en-US" b="1" dirty="0"/>
              <a:t>at parse-time</a:t>
            </a:r>
            <a:r>
              <a:rPr lang="en-US" dirty="0"/>
              <a:t>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instead of ahead of time (</a:t>
            </a:r>
            <a:r>
              <a:rPr lang="en-US" i="1" dirty="0"/>
              <a:t>so slower than LR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4987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9793B-D6EC-B763-B67E-C528343771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72ACE-AA5B-E7D1-C4BB-D662499AF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6F05B-5442-33F4-BCA6-0BEF10FC0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Contrast 1 vs 2 vs 3: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D0D0D"/>
                </a:solidFill>
                <a:effectLst/>
                <a:latin typeface="Söhne"/>
              </a:rPr>
              <a:t>John knew an untrue story about </a:t>
            </a:r>
            <a:r>
              <a:rPr lang="en-US" b="0" i="1" u="none" strike="noStrike" dirty="0">
                <a:solidFill>
                  <a:schemeClr val="accent1"/>
                </a:solidFill>
                <a:effectLst/>
                <a:latin typeface="Söhne"/>
              </a:rPr>
              <a:t>him</a:t>
            </a:r>
            <a:r>
              <a:rPr lang="en-US" b="0" i="0" u="none" strike="noStrike" dirty="0">
                <a:solidFill>
                  <a:srgbClr val="0D0D0D"/>
                </a:solidFill>
                <a:effectLst/>
                <a:latin typeface="Söhne"/>
              </a:rPr>
              <a:t>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rgbClr val="0D0D0D"/>
                </a:solidFill>
                <a:latin typeface="Söhne"/>
              </a:rPr>
              <a:t>John listened to an untrue story about </a:t>
            </a:r>
            <a:r>
              <a:rPr lang="en-US" i="1" dirty="0">
                <a:solidFill>
                  <a:schemeClr val="accent1"/>
                </a:solidFill>
                <a:latin typeface="Söhne"/>
              </a:rPr>
              <a:t>him</a:t>
            </a:r>
            <a:r>
              <a:rPr lang="en-US" dirty="0">
                <a:solidFill>
                  <a:srgbClr val="0D0D0D"/>
                </a:solidFill>
                <a:latin typeface="Söhne"/>
              </a:rPr>
              <a:t>.</a:t>
            </a:r>
            <a:endParaRPr lang="en-US" b="0" i="0" u="none" strike="noStrike" dirty="0">
              <a:solidFill>
                <a:srgbClr val="0D0D0D"/>
              </a:solidFill>
              <a:effectLst/>
              <a:latin typeface="Söhne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rgbClr val="0D0D0D"/>
                </a:solidFill>
                <a:latin typeface="Söhne"/>
              </a:rPr>
              <a:t>John overheard an untrue story about </a:t>
            </a:r>
            <a:r>
              <a:rPr lang="en-US" i="1" dirty="0">
                <a:solidFill>
                  <a:schemeClr val="accent1"/>
                </a:solidFill>
                <a:latin typeface="Söhne"/>
              </a:rPr>
              <a:t>him</a:t>
            </a:r>
            <a:r>
              <a:rPr lang="en-US" dirty="0">
                <a:solidFill>
                  <a:srgbClr val="0D0D0D"/>
                </a:solidFill>
                <a:latin typeface="Söhne"/>
              </a:rPr>
              <a:t>.</a:t>
            </a:r>
          </a:p>
          <a:p>
            <a:pPr lvl="0">
              <a:defRPr/>
            </a:pPr>
            <a:r>
              <a:rPr lang="en-US" dirty="0">
                <a:solidFill>
                  <a:srgbClr val="0D0D0D"/>
                </a:solidFill>
                <a:latin typeface="Söhne"/>
              </a:rPr>
              <a:t>Q2: </a:t>
            </a:r>
          </a:p>
          <a:p>
            <a:pPr lvl="1">
              <a:defRPr/>
            </a:pPr>
            <a:r>
              <a:rPr lang="en-US" dirty="0">
                <a:solidFill>
                  <a:srgbClr val="0D0D0D"/>
                </a:solidFill>
                <a:latin typeface="Söhne"/>
              </a:rPr>
              <a:t>type the sentence into ChatGPT. </a:t>
            </a:r>
          </a:p>
          <a:p>
            <a:pPr lvl="1">
              <a:defRPr/>
            </a:pPr>
            <a:r>
              <a:rPr lang="en-US" b="1" dirty="0">
                <a:solidFill>
                  <a:srgbClr val="0D0D0D"/>
                </a:solidFill>
                <a:latin typeface="Söhne"/>
              </a:rPr>
              <a:t>Note:</a:t>
            </a:r>
            <a:r>
              <a:rPr lang="en-US" dirty="0">
                <a:solidFill>
                  <a:srgbClr val="0D0D0D"/>
                </a:solidFill>
                <a:latin typeface="Söhne"/>
              </a:rPr>
              <a:t> use a fresh chat for each one.</a:t>
            </a:r>
          </a:p>
          <a:p>
            <a:pPr lvl="1">
              <a:spcBef>
                <a:spcPts val="1000"/>
              </a:spcBef>
              <a:defRPr/>
            </a:pPr>
            <a:r>
              <a:rPr lang="en-US" dirty="0">
                <a:solidFill>
                  <a:srgbClr val="0D0D0D"/>
                </a:solidFill>
                <a:latin typeface="Söhne"/>
              </a:rPr>
              <a:t>Add a question: ask it (</a:t>
            </a:r>
            <a:r>
              <a:rPr lang="en-US" i="1" dirty="0">
                <a:solidFill>
                  <a:srgbClr val="0D0D0D"/>
                </a:solidFill>
                <a:latin typeface="Söhne"/>
              </a:rPr>
              <a:t>in at least two different ways</a:t>
            </a:r>
            <a:r>
              <a:rPr lang="en-US" dirty="0">
                <a:solidFill>
                  <a:srgbClr val="0D0D0D"/>
                </a:solidFill>
                <a:latin typeface="Söhne"/>
              </a:rPr>
              <a:t>) who is meant by the pronoun?</a:t>
            </a:r>
          </a:p>
          <a:p>
            <a:pPr lvl="1"/>
            <a:r>
              <a:rPr lang="en-US" i="1" dirty="0"/>
              <a:t>Evaluate whether ChatGPT gets the same contrast as you.</a:t>
            </a:r>
          </a:p>
        </p:txBody>
      </p:sp>
    </p:spTree>
    <p:extLst>
      <p:ext uri="{BB962C8B-B14F-4D97-AF65-F5344CB8AC3E}">
        <p14:creationId xmlns:p14="http://schemas.microsoft.com/office/powerpoint/2010/main" val="2361342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9FC53-8CB3-F642-3994-C7CA129E3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3FCED-9F3D-15B5-052F-5504A46B7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112B7-1B70-3824-A68A-00C59B541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Contrast 1 vs 2 vs 3: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0D0D0D"/>
                </a:solidFill>
                <a:effectLst/>
                <a:latin typeface="Söhne"/>
              </a:rPr>
              <a:t>John knew an untrue story about </a:t>
            </a:r>
            <a:r>
              <a:rPr lang="en-US" b="0" i="1" u="none" strike="noStrike" dirty="0">
                <a:solidFill>
                  <a:schemeClr val="accent1"/>
                </a:solidFill>
                <a:effectLst/>
                <a:latin typeface="Söhne"/>
              </a:rPr>
              <a:t>him</a:t>
            </a:r>
            <a:r>
              <a:rPr lang="en-US" b="0" i="0" u="none" strike="noStrike" dirty="0">
                <a:solidFill>
                  <a:srgbClr val="0D0D0D"/>
                </a:solidFill>
                <a:effectLst/>
                <a:latin typeface="Söhne"/>
              </a:rPr>
              <a:t>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rgbClr val="0D0D0D"/>
                </a:solidFill>
                <a:latin typeface="Söhne"/>
              </a:rPr>
              <a:t>John listened to an untrue story about </a:t>
            </a:r>
            <a:r>
              <a:rPr lang="en-US" i="1" dirty="0">
                <a:solidFill>
                  <a:schemeClr val="accent1"/>
                </a:solidFill>
                <a:latin typeface="Söhne"/>
              </a:rPr>
              <a:t>him</a:t>
            </a:r>
            <a:r>
              <a:rPr lang="en-US" dirty="0">
                <a:solidFill>
                  <a:srgbClr val="0D0D0D"/>
                </a:solidFill>
                <a:latin typeface="Söhne"/>
              </a:rPr>
              <a:t>.</a:t>
            </a:r>
            <a:endParaRPr lang="en-US" b="0" i="0" u="none" strike="noStrike" dirty="0">
              <a:solidFill>
                <a:srgbClr val="0D0D0D"/>
              </a:solidFill>
              <a:effectLst/>
              <a:latin typeface="Söhne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>
                <a:solidFill>
                  <a:srgbClr val="0D0D0D"/>
                </a:solidFill>
                <a:latin typeface="Söhne"/>
              </a:rPr>
              <a:t>John overheard an untrue story about </a:t>
            </a:r>
            <a:r>
              <a:rPr lang="en-US" i="1" dirty="0">
                <a:solidFill>
                  <a:schemeClr val="accent1"/>
                </a:solidFill>
                <a:latin typeface="Söhne"/>
              </a:rPr>
              <a:t>him</a:t>
            </a:r>
            <a:r>
              <a:rPr lang="en-US" dirty="0">
                <a:solidFill>
                  <a:srgbClr val="0D0D0D"/>
                </a:solidFill>
                <a:latin typeface="Söhne"/>
              </a:rPr>
              <a:t>.</a:t>
            </a:r>
          </a:p>
          <a:p>
            <a:pPr lvl="0">
              <a:defRPr/>
            </a:pPr>
            <a:r>
              <a:rPr lang="en-US" dirty="0">
                <a:solidFill>
                  <a:srgbClr val="0D0D0D"/>
                </a:solidFill>
                <a:latin typeface="Söhne"/>
              </a:rPr>
              <a:t>Q3: </a:t>
            </a:r>
          </a:p>
          <a:p>
            <a:pPr lvl="1">
              <a:defRPr/>
            </a:pPr>
            <a:r>
              <a:rPr lang="en-US" dirty="0">
                <a:solidFill>
                  <a:srgbClr val="0D0D0D"/>
                </a:solidFill>
                <a:latin typeface="Söhne"/>
              </a:rPr>
              <a:t>Prefix each sentence with </a:t>
            </a:r>
            <a:r>
              <a:rPr lang="en-US" i="1" dirty="0">
                <a:solidFill>
                  <a:srgbClr val="0D0D0D"/>
                </a:solidFill>
                <a:latin typeface="Söhne"/>
              </a:rPr>
              <a:t>Bill is an honest man. </a:t>
            </a:r>
          </a:p>
          <a:p>
            <a:pPr lvl="1">
              <a:defRPr/>
            </a:pPr>
            <a:r>
              <a:rPr lang="en-US" dirty="0">
                <a:solidFill>
                  <a:srgbClr val="0D0D0D"/>
                </a:solidFill>
                <a:latin typeface="Söhne"/>
              </a:rPr>
              <a:t>Then add the sentence into ChatGPT. </a:t>
            </a:r>
          </a:p>
          <a:p>
            <a:pPr lvl="1">
              <a:defRPr/>
            </a:pPr>
            <a:r>
              <a:rPr lang="en-US" b="1" dirty="0">
                <a:solidFill>
                  <a:srgbClr val="0D0D0D"/>
                </a:solidFill>
                <a:latin typeface="Söhne"/>
              </a:rPr>
              <a:t>Note:</a:t>
            </a:r>
            <a:r>
              <a:rPr lang="en-US" dirty="0">
                <a:solidFill>
                  <a:srgbClr val="0D0D0D"/>
                </a:solidFill>
                <a:latin typeface="Söhne"/>
              </a:rPr>
              <a:t> use a fresh chat for each one.</a:t>
            </a:r>
          </a:p>
          <a:p>
            <a:pPr lvl="1">
              <a:spcBef>
                <a:spcPts val="1000"/>
              </a:spcBef>
              <a:defRPr/>
            </a:pPr>
            <a:r>
              <a:rPr lang="en-US" dirty="0">
                <a:solidFill>
                  <a:srgbClr val="0D0D0D"/>
                </a:solidFill>
                <a:latin typeface="Söhne"/>
              </a:rPr>
              <a:t>Ask it (</a:t>
            </a:r>
            <a:r>
              <a:rPr lang="en-US" i="1" dirty="0">
                <a:solidFill>
                  <a:srgbClr val="0D0D0D"/>
                </a:solidFill>
                <a:latin typeface="Söhne"/>
              </a:rPr>
              <a:t>in at least two different ways</a:t>
            </a:r>
            <a:r>
              <a:rPr lang="en-US" dirty="0">
                <a:solidFill>
                  <a:srgbClr val="0D0D0D"/>
                </a:solidFill>
                <a:latin typeface="Söhne"/>
              </a:rPr>
              <a:t>) who the pronoun is?</a:t>
            </a:r>
          </a:p>
          <a:p>
            <a:pPr lvl="1"/>
            <a:r>
              <a:rPr lang="en-US" i="1" dirty="0"/>
              <a:t>Evaluate whether ChatGPT gets the same contrast as you.</a:t>
            </a:r>
          </a:p>
        </p:txBody>
      </p:sp>
    </p:spTree>
    <p:extLst>
      <p:ext uri="{BB962C8B-B14F-4D97-AF65-F5344CB8AC3E}">
        <p14:creationId xmlns:p14="http://schemas.microsoft.com/office/powerpoint/2010/main" val="815089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8281B-79D1-52BD-5F19-95E318670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42303-8107-93B5-8884-829396D87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Submit to </a:t>
            </a:r>
            <a:r>
              <a:rPr lang="en-US" dirty="0" err="1">
                <a:hlinkClick r:id="rId2"/>
              </a:rPr>
              <a:t>sandiway@arizona.edu</a:t>
            </a:r>
            <a:endParaRPr lang="en-US" dirty="0">
              <a:hlinkClick r:id="" action="ppaction://noaction"/>
            </a:endParaRPr>
          </a:p>
          <a:p>
            <a:r>
              <a:rPr lang="en-US" dirty="0">
                <a:hlinkClick r:id="" action="ppaction://noaction"/>
              </a:rPr>
              <a:t>SUBJECT</a:t>
            </a:r>
            <a:r>
              <a:rPr lang="en-US" dirty="0"/>
              <a:t>: 581 Homework 7 </a:t>
            </a:r>
            <a:r>
              <a:rPr lang="en-US" i="1" dirty="0">
                <a:solidFill>
                  <a:srgbClr val="FF0000"/>
                </a:solidFill>
              </a:rPr>
              <a:t>YOUR NAME</a:t>
            </a:r>
          </a:p>
          <a:p>
            <a:r>
              <a:rPr lang="en-US" dirty="0"/>
              <a:t>One PDF file (for grading) </a:t>
            </a:r>
          </a:p>
          <a:p>
            <a:pPr lvl="1"/>
            <a:r>
              <a:rPr lang="en-US" dirty="0"/>
              <a:t>include your </a:t>
            </a:r>
            <a:r>
              <a:rPr lang="en-US" dirty="0" err="1"/>
              <a:t>ChatGPT</a:t>
            </a:r>
            <a:r>
              <a:rPr lang="en-US" dirty="0"/>
              <a:t> screenshots in your answer</a:t>
            </a:r>
          </a:p>
          <a:p>
            <a:r>
              <a:rPr lang="en-US" dirty="0"/>
              <a:t>Deadline:</a:t>
            </a:r>
          </a:p>
          <a:p>
            <a:pPr lvl="1"/>
            <a:r>
              <a:rPr lang="en-US" i="1" dirty="0">
                <a:solidFill>
                  <a:schemeClr val="accent1"/>
                </a:solidFill>
              </a:rPr>
              <a:t>Spring Break next week, but perhaps let's stick to our usual schedule</a:t>
            </a:r>
          </a:p>
          <a:p>
            <a:pPr lvl="1"/>
            <a:r>
              <a:rPr lang="en-US" dirty="0"/>
              <a:t>midnight Saturday </a:t>
            </a:r>
          </a:p>
          <a:p>
            <a:pPr lvl="1"/>
            <a:r>
              <a:rPr lang="en-US" dirty="0"/>
              <a:t>graded Sunday</a:t>
            </a:r>
          </a:p>
        </p:txBody>
      </p:sp>
    </p:spTree>
    <p:extLst>
      <p:ext uri="{BB962C8B-B14F-4D97-AF65-F5344CB8AC3E}">
        <p14:creationId xmlns:p14="http://schemas.microsoft.com/office/powerpoint/2010/main" val="561376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FE38B-C901-9749-AD03-8F54C6F2C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Dotted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27F4A-D3C0-5B4F-8CFE-FABC62A55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Dot (●) indicates where we are in a grammar rule</a:t>
            </a:r>
          </a:p>
          <a:p>
            <a:r>
              <a:rPr lang="en-US" dirty="0"/>
              <a:t>Examples:</a:t>
            </a: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 -&gt; ● NP VP		[the, man, saw, the, dog]</a:t>
            </a: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 -&gt; NP ● VP		[saw, the, dog]</a:t>
            </a: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 -&gt; NP VP ● 	[]</a:t>
            </a:r>
          </a:p>
          <a:p>
            <a:pPr lvl="1"/>
            <a:endParaRPr lang="en-US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VP -&gt; ● V NP		[saw, the, dog]</a:t>
            </a: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VP -&gt; V ● NP		[the, dog]</a:t>
            </a: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VP -&gt; V NP ●		[]</a:t>
            </a:r>
          </a:p>
          <a:p>
            <a:pPr lvl="1"/>
            <a:endParaRPr lang="en-US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NP -&gt; ● DT NN	[the, man, saw, the, dog]</a:t>
            </a: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NP -&gt; DT ● NN	[man, saw, the, dog]</a:t>
            </a:r>
          </a:p>
          <a:p>
            <a:pPr lvl="1"/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NP -&gt; DT NN ● 	[saw, the, dog]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259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Bottom-Up Parsing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solidFill>
                  <a:schemeClr val="accent1"/>
                </a:solidFill>
              </a:rPr>
              <a:t>We've already seen the CKY algorithm</a:t>
            </a:r>
          </a:p>
          <a:p>
            <a:r>
              <a:rPr lang="en-US" b="1" i="1" dirty="0"/>
              <a:t>LR(0) parsing</a:t>
            </a:r>
          </a:p>
          <a:p>
            <a:pPr lvl="1"/>
            <a:r>
              <a:rPr lang="en-US" dirty="0"/>
              <a:t>An example of </a:t>
            </a:r>
            <a:r>
              <a:rPr lang="en-US" b="1" dirty="0"/>
              <a:t>bottom-up</a:t>
            </a:r>
            <a:r>
              <a:rPr lang="en-US" dirty="0"/>
              <a:t> tabular parsing</a:t>
            </a:r>
          </a:p>
          <a:p>
            <a:pPr lvl="1"/>
            <a:r>
              <a:rPr lang="en-US" dirty="0"/>
              <a:t>0 = zero symbols of lookahead, generally </a:t>
            </a:r>
            <a:r>
              <a:rPr lang="en-US" i="1" dirty="0"/>
              <a:t>N</a:t>
            </a:r>
            <a:r>
              <a:rPr lang="en-US" dirty="0"/>
              <a:t> (</a:t>
            </a:r>
            <a:r>
              <a:rPr lang="en-US" i="1" dirty="0"/>
              <a:t>a bit like the left corner idea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Similar to the </a:t>
            </a:r>
            <a:r>
              <a:rPr lang="en-US" b="1" dirty="0"/>
              <a:t>top-down</a:t>
            </a:r>
            <a:r>
              <a:rPr lang="en-US" dirty="0"/>
              <a:t> </a:t>
            </a:r>
            <a:r>
              <a:rPr lang="en-US" b="1" dirty="0" err="1"/>
              <a:t>Earley</a:t>
            </a:r>
            <a:r>
              <a:rPr lang="en-US" b="1" dirty="0"/>
              <a:t> algorithm</a:t>
            </a:r>
            <a:r>
              <a:rPr lang="en-US" dirty="0"/>
              <a:t> described in the textbook in that it uses the idea of dotted rules</a:t>
            </a:r>
          </a:p>
          <a:p>
            <a:pPr lvl="1"/>
            <a:endParaRPr lang="en-US" dirty="0"/>
          </a:p>
          <a:p>
            <a:pPr lvl="1"/>
            <a:r>
              <a:rPr lang="en-US" i="1" dirty="0"/>
              <a:t>finite state automata revisited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878882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Tabular Parsing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b="1" dirty="0"/>
              <a:t>e.g. LR(</a:t>
            </a:r>
            <a:r>
              <a:rPr lang="en-US" sz="2400" b="1" i="1" dirty="0"/>
              <a:t>k</a:t>
            </a:r>
            <a:r>
              <a:rPr lang="en-US" sz="2400" b="1" dirty="0"/>
              <a:t>)</a:t>
            </a:r>
            <a:r>
              <a:rPr lang="en-US" sz="2400" dirty="0"/>
              <a:t> (Knuth, 1960)</a:t>
            </a:r>
          </a:p>
          <a:p>
            <a:pPr lvl="1">
              <a:lnSpc>
                <a:spcPct val="90000"/>
              </a:lnSpc>
            </a:pPr>
            <a:r>
              <a:rPr lang="en-US" sz="2000" i="1" dirty="0"/>
              <a:t>invented for efficient parsing of programming languages</a:t>
            </a:r>
            <a:r>
              <a:rPr lang="en-US" sz="20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2000" b="1" dirty="0"/>
              <a:t>disadvantage</a:t>
            </a:r>
            <a:r>
              <a:rPr lang="en-US" sz="2000" dirty="0"/>
              <a:t>: a potentially huge number of states can be generated when the number of rules in the grammar is large</a:t>
            </a:r>
          </a:p>
          <a:p>
            <a:pPr lvl="1">
              <a:lnSpc>
                <a:spcPct val="90000"/>
              </a:lnSpc>
            </a:pPr>
            <a:r>
              <a:rPr lang="en-US" sz="2000" i="1" dirty="0"/>
              <a:t>can be applied to natural languages</a:t>
            </a:r>
            <a:r>
              <a:rPr lang="en-US" sz="2000" dirty="0"/>
              <a:t> (Tomita 1985)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build a Finite State Automaton (FSA) from the grammar rules, then add a stack</a:t>
            </a:r>
          </a:p>
          <a:p>
            <a:pPr>
              <a:lnSpc>
                <a:spcPct val="90000"/>
              </a:lnSpc>
            </a:pPr>
            <a:r>
              <a:rPr lang="en-US" sz="2400" b="1" dirty="0"/>
              <a:t>tables encode the grammar (FSA)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grammar rules are compiled, we no longer interpret the grammar rules directly</a:t>
            </a:r>
          </a:p>
          <a:p>
            <a:pPr>
              <a:lnSpc>
                <a:spcPct val="90000"/>
              </a:lnSpc>
            </a:pPr>
            <a:r>
              <a:rPr lang="en-US" sz="2400" b="1" dirty="0"/>
              <a:t>Parser = Table + Push-down Stack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table entries contain instruction(s) that tell what to do at a given state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400" dirty="0"/>
              <a:t>… </a:t>
            </a:r>
            <a:r>
              <a:rPr lang="en-US" i="1" dirty="0"/>
              <a:t>possibly factoring in </a:t>
            </a:r>
            <a:r>
              <a:rPr lang="en-US" i="1" dirty="0" err="1"/>
              <a:t>lookahead</a:t>
            </a:r>
            <a:endParaRPr lang="en-US" i="1" dirty="0"/>
          </a:p>
          <a:p>
            <a:pPr lvl="1">
              <a:lnSpc>
                <a:spcPct val="90000"/>
              </a:lnSpc>
            </a:pPr>
            <a:r>
              <a:rPr lang="en-US" sz="2000" dirty="0"/>
              <a:t>stack data structure deals with maintaining the history of computation and recursion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9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2528</Words>
  <Application>Microsoft Macintosh PowerPoint</Application>
  <PresentationFormat>Widescreen</PresentationFormat>
  <Paragraphs>535</Paragraphs>
  <Slides>33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5" baseType="lpstr">
      <vt:lpstr>Söhne</vt:lpstr>
      <vt:lpstr>Times</vt:lpstr>
      <vt:lpstr>Aptos</vt:lpstr>
      <vt:lpstr>Aptos Display</vt:lpstr>
      <vt:lpstr>Arial</vt:lpstr>
      <vt:lpstr>Calibri</vt:lpstr>
      <vt:lpstr>Courier</vt:lpstr>
      <vt:lpstr>Courier New</vt:lpstr>
      <vt:lpstr>Menlo</vt:lpstr>
      <vt:lpstr>Monaco</vt:lpstr>
      <vt:lpstr>Wingdings</vt:lpstr>
      <vt:lpstr>Office Theme</vt:lpstr>
      <vt:lpstr>LING/C SC 581:  Advanced Computational Linguistics</vt:lpstr>
      <vt:lpstr>Today's Topics</vt:lpstr>
      <vt:lpstr>Homework 7</vt:lpstr>
      <vt:lpstr>Homework 7</vt:lpstr>
      <vt:lpstr>Homework 7</vt:lpstr>
      <vt:lpstr>Homework 7</vt:lpstr>
      <vt:lpstr>Dotted Rules</vt:lpstr>
      <vt:lpstr>Bottom-Up Parsing</vt:lpstr>
      <vt:lpstr>Tabular Parsing</vt:lpstr>
      <vt:lpstr>Tabular Parsing</vt:lpstr>
      <vt:lpstr>Tabular Parsing</vt:lpstr>
      <vt:lpstr>Tabular Parsing</vt:lpstr>
      <vt:lpstr>Tabular Parsing</vt:lpstr>
      <vt:lpstr>Tabular Parsing</vt:lpstr>
      <vt:lpstr>Tabular Parsing</vt:lpstr>
      <vt:lpstr>Tabular Parsing</vt:lpstr>
      <vt:lpstr>Tabular Parsing</vt:lpstr>
      <vt:lpstr>Tabular Parsing</vt:lpstr>
      <vt:lpstr>Tabular Parsing</vt:lpstr>
      <vt:lpstr>Tabular Parsing</vt:lpstr>
      <vt:lpstr>Tabular Parsing</vt:lpstr>
      <vt:lpstr>Tabular Parsing</vt:lpstr>
      <vt:lpstr>Tabular Parsing</vt:lpstr>
      <vt:lpstr>Tabular Parsing</vt:lpstr>
      <vt:lpstr>Tabular Parsing</vt:lpstr>
      <vt:lpstr>LR Parsing in Prolog</vt:lpstr>
      <vt:lpstr>LR State Machine</vt:lpstr>
      <vt:lpstr>Build Actions</vt:lpstr>
      <vt:lpstr>Lookahead</vt:lpstr>
      <vt:lpstr>Lookahead</vt:lpstr>
      <vt:lpstr>Lookahead</vt:lpstr>
      <vt:lpstr>Lookahead</vt:lpstr>
      <vt:lpstr>LR Parsing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LING/C SC 581:  Advanced Computational Linguistics</dc:title>
  <dc:creator>sandiway@mac.com</dc:creator>
  <cp:lastModifiedBy>sandiway@mac.com</cp:lastModifiedBy>
  <cp:revision>8</cp:revision>
  <cp:lastPrinted>2024-02-18T04:21:37Z</cp:lastPrinted>
  <dcterms:created xsi:type="dcterms:W3CDTF">2024-02-18T04:16:40Z</dcterms:created>
  <dcterms:modified xsi:type="dcterms:W3CDTF">2026-03-04T17:40:23Z</dcterms:modified>
</cp:coreProperties>
</file>