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83" r:id="rId3"/>
    <p:sldId id="324" r:id="rId4"/>
    <p:sldId id="298" r:id="rId5"/>
    <p:sldId id="381" r:id="rId6"/>
    <p:sldId id="382" r:id="rId7"/>
    <p:sldId id="383" r:id="rId8"/>
    <p:sldId id="384" r:id="rId9"/>
    <p:sldId id="385" r:id="rId10"/>
    <p:sldId id="386" r:id="rId11"/>
    <p:sldId id="325" r:id="rId12"/>
    <p:sldId id="326" r:id="rId13"/>
    <p:sldId id="390" r:id="rId14"/>
    <p:sldId id="387" r:id="rId15"/>
    <p:sldId id="389" r:id="rId16"/>
    <p:sldId id="388" r:id="rId17"/>
    <p:sldId id="272" r:id="rId18"/>
    <p:sldId id="296" r:id="rId19"/>
    <p:sldId id="263" r:id="rId20"/>
    <p:sldId id="273" r:id="rId21"/>
    <p:sldId id="327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338" r:id="rId30"/>
    <p:sldId id="339" r:id="rId31"/>
    <p:sldId id="341" r:id="rId32"/>
    <p:sldId id="342" r:id="rId33"/>
    <p:sldId id="343" r:id="rId34"/>
    <p:sldId id="3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3"/>
    <p:restoredTop sz="96327"/>
  </p:normalViewPr>
  <p:slideViewPr>
    <p:cSldViewPr snapToGrid="0">
      <p:cViewPr varScale="1">
        <p:scale>
          <a:sx n="127" d="100"/>
          <a:sy n="127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6AEF-0D14-65AB-E458-A112832CB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547B8-C65E-455F-CA98-ECE53358F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DC308-1FB8-7D22-E978-934C3332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E308C-582B-95E3-2CAD-E06C2243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8442-E263-AA37-77D5-16A64811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20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3DBE-EBA0-9D31-37C2-3AE456C5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5F910-9C55-B3E8-8CA3-96819EB47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0BB3-3ED3-B3B1-3988-0CF8AD69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6EB41-F445-01CC-3444-EF880E3E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A88C1-7F4B-30FF-5338-9C142AC3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C368D-290D-11E4-7320-62A3BA8FB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E5512-C725-66EB-7D1A-948C87B0C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3F3FE-0EBD-19DA-34A5-AB536953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F17A-BFFA-8450-F435-19757CAD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2C28-86BE-F3FC-B791-C1B8E47B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964-7243-8CE3-B5EB-E9939912F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4FB1-9836-AEB1-21DF-B0C33F46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159B-DB3E-0B92-767C-9F365270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460FA-7F60-79CD-D00B-40A31ECE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0B275-2AD0-4B10-EFB4-631F55B7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80B1E-A84E-593C-5837-786FADCE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DD707-8975-B863-5D7F-7DF5F64A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3D614-5882-2F73-A948-A40ABA35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6CE6E-7F66-A12B-2550-2BD43EB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1EA66-9FD1-12E7-F35E-76CBD34D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5267-8776-2CE1-DC1A-C0B7EE12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7046-C02C-2188-2458-BC7EE2C007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62137-BE94-000A-DB96-2D8C627B7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D73EA-6C5D-3477-A268-D94F9E2A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9627F-8C32-35DD-5C9E-4D05A438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9C377-C981-5CA2-617D-2493015B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EDFB-8BBB-DAAA-6623-B22945F6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F6604-4568-A379-6E80-80D141FC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CA75B-890A-2338-B02D-B1D2E2BC0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D8800-0162-044C-F9C6-17077B165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6B916-8DCB-8F42-5076-B968563AB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3DA12-59EA-D2B2-443E-F233E0E3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C732F-D1A2-93AC-A72B-D497E57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427EEE-80A2-EA03-100B-7B184AFF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836F-87E4-86B0-25DA-C4AC0BE3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9FF503-E5DB-127D-8E53-4CB5C6D3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F51C5-8A06-2FCB-6C3A-ED501D73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0D59-01DE-6B05-DE76-7E5A2E0D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3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E03386-9BD5-9309-EDC0-2B312536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423C0-A4E0-D480-DEAE-4032AC95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12B6D-AC1A-A158-FCC0-EC7273C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5ADA-7AAB-6123-B16D-3B4487AA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7DC4-8DE1-55DD-3ACA-9A90DE77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1F103-7391-1A29-4051-AF9231FBC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C2824-DD6A-54E3-0526-275D27F1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F60E8-1B17-8D2D-482A-E95D4BF9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F297B-76BA-0CD8-376B-656B1CC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715D-EB4A-1DDA-0D75-098E13AC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57104-6CCA-7557-6E25-65109E8BF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A5F5F-DE8E-D03A-CC97-121A23653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2DFF-CCCD-A8A8-FC66-869ED4F2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8AA8B-CA47-F854-3971-AD7612DD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9E37E-94DB-6030-9357-8FEBF1B9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48E3CD-7533-13F8-3B8C-EA99403D1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C83C-B992-71FC-96FF-6187C0EB1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D10D-B9D5-630F-8D1C-AE53BC814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8E31C-4AFB-B14B-B5E3-40241D05E6CA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FD19F-6D16-5560-1F0E-B5DCB388C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DA50-6D52-654A-AEF1-667520E1F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F8A57B-FBA9-4543-BC2D-27045E4E5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ltk.org/book/ch08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12</a:t>
            </a:r>
          </a:p>
          <a:p>
            <a:r>
              <a:rPr lang="en-US" dirty="0"/>
              <a:t>Prof. </a:t>
            </a:r>
            <a:r>
              <a:rPr lang="en-US" dirty="0" err="1"/>
              <a:t>Sandiway</a:t>
            </a:r>
            <a:r>
              <a:rPr lang="en-US" dirty="0"/>
              <a:t> Fong</a:t>
            </a:r>
          </a:p>
        </p:txBody>
      </p:sp>
    </p:spTree>
    <p:extLst>
      <p:ext uri="{BB962C8B-B14F-4D97-AF65-F5344CB8AC3E}">
        <p14:creationId xmlns:p14="http://schemas.microsoft.com/office/powerpoint/2010/main" val="15594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1486-4300-F029-6279-D731C560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E854D-ACD0-0566-0A5F-5F68FEF87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Naïve algorithm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F7A951-85AE-3F1E-DB82-CF80D785AB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time(f(10,N)).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352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inferences, 0.000 CPU in 0.000 seconds (83% CPU, 5587302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55.</a:t>
            </a:r>
            <a:b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time(f(20,N)).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43,779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inferences, 0.008 CPU in 0.010 seconds (81% CPU, 5229216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6765.</a:t>
            </a:r>
            <a:b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time(f(30,N)).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5,385,071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inferences, 0.389 CPU in 0.466 seconds (84% CPU, 13836505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832040.</a:t>
            </a:r>
            <a:b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time(f(40,N)).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662,320,559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inferences, 45.644 CPU in 54.645 seconds (84% CPU, 14510661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102334155.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C8EECD-20B2-F6A3-F7A0-E07659A43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Using a table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99D1BA-8BA7-44C2-6828-FDD1899712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time(f(10,N)).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108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inferences, 0.000 CPU in 0.000 seconds (88% CPU, 3085714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55.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^D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time(f(20,N)).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228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inferences, 0.000 CPU in 0.000 seconds (87% CPU, 3864407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6765.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^D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time(f(30,N)).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348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inferences, 0.000 CPU in 0.000 seconds (85% CPU, 4350000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832040.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^D</a:t>
            </a:r>
            <a:b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time(f(40,N)).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468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inferences, 0.000 CPU in 0.000 seconds (88% CPU, 4500000 Lips)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102334155.</a:t>
            </a:r>
          </a:p>
        </p:txBody>
      </p:sp>
    </p:spTree>
    <p:extLst>
      <p:ext uri="{BB962C8B-B14F-4D97-AF65-F5344CB8AC3E}">
        <p14:creationId xmlns:p14="http://schemas.microsoft.com/office/powerpoint/2010/main" val="1751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dirty="0"/>
              <a:t>CKY</a:t>
            </a:r>
            <a:r>
              <a:rPr lang="en-US" sz="3400" dirty="0"/>
              <a:t> = </a:t>
            </a:r>
            <a:r>
              <a:rPr lang="en-US" sz="3400" dirty="0" err="1"/>
              <a:t>Cocke</a:t>
            </a:r>
            <a:r>
              <a:rPr lang="en-US" sz="3400" dirty="0"/>
              <a:t>-</a:t>
            </a:r>
            <a:r>
              <a:rPr lang="en-US" sz="3400" dirty="0" err="1"/>
              <a:t>Kasami</a:t>
            </a:r>
            <a:r>
              <a:rPr lang="en-US" sz="3400" dirty="0"/>
              <a:t>-Younger, sometimes </a:t>
            </a:r>
            <a:r>
              <a:rPr lang="en-US" sz="3400" b="1" dirty="0"/>
              <a:t>CYK</a:t>
            </a:r>
          </a:p>
          <a:p>
            <a:r>
              <a:rPr lang="en-US" dirty="0"/>
              <a:t>A </a:t>
            </a:r>
            <a:r>
              <a:rPr lang="en-US" b="1" dirty="0"/>
              <a:t>tabular</a:t>
            </a:r>
            <a:r>
              <a:rPr lang="en-US" dirty="0"/>
              <a:t> </a:t>
            </a:r>
            <a:r>
              <a:rPr lang="en-US" b="1" dirty="0"/>
              <a:t>method</a:t>
            </a:r>
            <a:r>
              <a:rPr lang="en-US" dirty="0"/>
              <a:t> (</a:t>
            </a:r>
            <a:r>
              <a:rPr lang="en-US" i="1" dirty="0"/>
              <a:t>dynamic programming</a:t>
            </a:r>
            <a:r>
              <a:rPr lang="en-US" dirty="0"/>
              <a:t>) for parsing </a:t>
            </a:r>
            <a:r>
              <a:rPr lang="en-US" dirty="0">
                <a:solidFill>
                  <a:schemeClr val="accent1"/>
                </a:solidFill>
              </a:rPr>
              <a:t>Context-Free Grammars</a:t>
            </a:r>
            <a:r>
              <a:rPr lang="en-US" dirty="0"/>
              <a:t> (CFG) (JM textbook, 13.4)</a:t>
            </a:r>
          </a:p>
          <a:p>
            <a:r>
              <a:rPr lang="en-US" dirty="0"/>
              <a:t>Works with </a:t>
            </a:r>
            <a:r>
              <a:rPr lang="en-US" b="1" dirty="0"/>
              <a:t>CFG</a:t>
            </a:r>
            <a:r>
              <a:rPr lang="en-US" dirty="0"/>
              <a:t>s expressed in </a:t>
            </a:r>
            <a:r>
              <a:rPr lang="en-US" b="1" dirty="0"/>
              <a:t>Chomsky Normal Form </a:t>
            </a:r>
            <a:r>
              <a:rPr lang="en-US" dirty="0"/>
              <a:t>(</a:t>
            </a:r>
            <a:r>
              <a:rPr lang="en-US" b="1" dirty="0"/>
              <a:t>CNF</a:t>
            </a:r>
            <a:r>
              <a:rPr lang="en-US" dirty="0"/>
              <a:t>) format (JM textbook, 12.5):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>
                <a:latin typeface="Menlo Bold"/>
                <a:cs typeface="Menlo Bold"/>
              </a:rPr>
              <a:t>x --&gt; y, z.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>
                <a:latin typeface="Menlo Bold"/>
                <a:cs typeface="Menlo Bold"/>
              </a:rPr>
              <a:t>x --&gt; [w].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dirty="0">
                <a:latin typeface="Menlo Bold"/>
                <a:cs typeface="Menlo Bold"/>
              </a:rPr>
              <a:t>s --&gt; [].</a:t>
            </a:r>
            <a:r>
              <a:rPr lang="en-US" dirty="0">
                <a:latin typeface="Menlo Bold"/>
                <a:cs typeface="Menlo Bold"/>
              </a:rPr>
              <a:t> </a:t>
            </a:r>
            <a:r>
              <a:rPr lang="en-US" dirty="0">
                <a:cs typeface="Menlo Bold"/>
              </a:rPr>
              <a:t>(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dirty="0">
                <a:cs typeface="Menlo Bold"/>
              </a:rPr>
              <a:t> start symbol) (optional rule, not for non-start symbols)</a:t>
            </a:r>
          </a:p>
          <a:p>
            <a:pPr lvl="1"/>
            <a:r>
              <a:rPr lang="en-US" dirty="0"/>
              <a:t>Note 1: </a:t>
            </a:r>
          </a:p>
          <a:p>
            <a:pPr lvl="2"/>
            <a:r>
              <a:rPr lang="en-US" sz="2300" dirty="0"/>
              <a:t>all CFGs can be expressed in this format, although it destroys</a:t>
            </a:r>
            <a:r>
              <a:rPr lang="en-US" sz="2300" dirty="0">
                <a:solidFill>
                  <a:schemeClr val="accent1"/>
                </a:solidFill>
              </a:rPr>
              <a:t> linguistic structure</a:t>
            </a:r>
            <a:r>
              <a:rPr lang="en-US" sz="2300" dirty="0"/>
              <a:t> (</a:t>
            </a:r>
            <a:r>
              <a:rPr lang="en-US" sz="2300" i="1" dirty="0"/>
              <a:t>which can be rebuilt</a:t>
            </a:r>
            <a:r>
              <a:rPr lang="en-US" sz="2300" dirty="0"/>
              <a:t>).</a:t>
            </a:r>
          </a:p>
          <a:p>
            <a:pPr lvl="1"/>
            <a:r>
              <a:rPr lang="en-US" dirty="0"/>
              <a:t>Note 2: </a:t>
            </a:r>
          </a:p>
          <a:p>
            <a:pPr lvl="2"/>
            <a:r>
              <a:rPr lang="en-US" sz="2300" dirty="0"/>
              <a:t>cf. regular grammars: rule 1 vs. 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--&gt; [w], y.</a:t>
            </a:r>
            <a:r>
              <a:rPr lang="en-US" sz="2300" dirty="0"/>
              <a:t> or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x --&gt; y, [w].</a:t>
            </a:r>
          </a:p>
          <a:p>
            <a:pPr lvl="1"/>
            <a:r>
              <a:rPr lang="en-US" dirty="0"/>
              <a:t>Note 3: </a:t>
            </a:r>
          </a:p>
          <a:p>
            <a:pPr lvl="2"/>
            <a:r>
              <a:rPr lang="en-US" sz="2300" dirty="0"/>
              <a:t>other normal forms are also possible: </a:t>
            </a:r>
          </a:p>
          <a:p>
            <a:pPr lvl="2"/>
            <a:r>
              <a:rPr lang="en-US" sz="2300" dirty="0"/>
              <a:t>e.g. </a:t>
            </a:r>
            <a:r>
              <a:rPr lang="en-US" sz="2300" b="1" dirty="0" err="1"/>
              <a:t>Greibach</a:t>
            </a:r>
            <a:r>
              <a:rPr lang="en-US" sz="2300" b="1" dirty="0"/>
              <a:t> Normal Form </a:t>
            </a:r>
            <a:r>
              <a:rPr lang="en-US" sz="2300" dirty="0"/>
              <a:t>(GNF): </a:t>
            </a:r>
            <a:r>
              <a:rPr lang="en-US" sz="2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x --&gt; [a], </a:t>
            </a:r>
            <a:r>
              <a:rPr lang="en-US" sz="2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y..z</a:t>
            </a:r>
            <a:endParaRPr lang="en-US" sz="2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2"/>
            <a:r>
              <a:rPr lang="en-US" sz="2300" dirty="0"/>
              <a:t>non-left recursive!</a:t>
            </a:r>
          </a:p>
        </p:txBody>
      </p:sp>
    </p:spTree>
    <p:extLst>
      <p:ext uri="{BB962C8B-B14F-4D97-AF65-F5344CB8AC3E}">
        <p14:creationId xmlns:p14="http://schemas.microsoft.com/office/powerpoint/2010/main" val="40072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Normal Form (CNF)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300" b="1" dirty="0"/>
              <a:t>Conversion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new start symbol 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baseline="-25000" dirty="0">
                <a:latin typeface="Menlo Bold"/>
                <a:cs typeface="Menlo Bold"/>
              </a:rPr>
              <a:t>0</a:t>
            </a:r>
            <a:r>
              <a:rPr lang="en-US" dirty="0">
                <a:latin typeface="Menlo Bold"/>
                <a:cs typeface="Menlo Bold"/>
              </a:rPr>
              <a:t> --&gt; s.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	(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dirty="0"/>
              <a:t> original start symbol) to cope with possible empty derivation.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baseline="-25000" dirty="0">
                <a:latin typeface="Menlo Bold"/>
                <a:cs typeface="Menlo Bold"/>
              </a:rPr>
              <a:t>0 </a:t>
            </a:r>
            <a:r>
              <a:rPr lang="en-US" dirty="0"/>
              <a:t>is the only nonterminal allowed to have form 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baseline="-25000" dirty="0">
                <a:latin typeface="Menlo Bold"/>
                <a:cs typeface="Menlo Bold"/>
              </a:rPr>
              <a:t>0</a:t>
            </a:r>
            <a:r>
              <a:rPr lang="en-US" dirty="0">
                <a:latin typeface="Menlo Bold"/>
                <a:cs typeface="Menlo Bold"/>
              </a:rPr>
              <a:t> --&gt; s</a:t>
            </a:r>
            <a:endParaRPr lang="en-US" dirty="0"/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 new nonterminal for terminals on the RHS:</a:t>
            </a:r>
          </a:p>
          <a:p>
            <a:pPr marL="457200" lvl="1" indent="0">
              <a:buNone/>
            </a:pPr>
            <a:r>
              <a:rPr lang="en-US" dirty="0">
                <a:latin typeface="Menlo Bold"/>
                <a:cs typeface="Menlo Bold"/>
              </a:rPr>
              <a:t>	x --&gt; </a:t>
            </a:r>
            <a:r>
              <a:rPr lang="is-IS" dirty="0">
                <a:latin typeface="Menlo Bold"/>
                <a:cs typeface="Menlo Bold"/>
              </a:rPr>
              <a:t>… [w] </a:t>
            </a:r>
            <a:r>
              <a:rPr lang="is-IS" dirty="0"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 </a:t>
            </a:r>
            <a:r>
              <a:rPr lang="is-IS" dirty="0"/>
              <a:t>(|RHS| &gt; 1)</a:t>
            </a:r>
          </a:p>
          <a:p>
            <a:pPr marL="457200" lvl="1" indent="0">
              <a:buNone/>
            </a:pPr>
            <a:r>
              <a:rPr lang="is-IS" dirty="0"/>
              <a:t>	becomes</a:t>
            </a:r>
            <a:r>
              <a:rPr lang="is-IS" dirty="0">
                <a:latin typeface="Menlo Bold"/>
                <a:cs typeface="Menlo Bold"/>
              </a:rPr>
              <a:t> x --&gt; </a:t>
            </a:r>
            <a:r>
              <a:rPr lang="is-IS" dirty="0"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 x</a:t>
            </a:r>
            <a:r>
              <a:rPr lang="is-IS" baseline="-25000" dirty="0">
                <a:latin typeface="Menlo Bold"/>
                <a:cs typeface="Menlo Bold"/>
              </a:rPr>
              <a:t>w</a:t>
            </a:r>
            <a:r>
              <a:rPr lang="is-IS" dirty="0">
                <a:latin typeface="Menlo Bold"/>
                <a:cs typeface="Menlo Bold"/>
              </a:rPr>
              <a:t> </a:t>
            </a:r>
            <a:r>
              <a:rPr lang="is-IS" dirty="0"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 </a:t>
            </a:r>
            <a:r>
              <a:rPr lang="is-IS" dirty="0"/>
              <a:t>and </a:t>
            </a:r>
            <a:r>
              <a:rPr lang="is-IS" dirty="0">
                <a:latin typeface="Menlo Bold"/>
                <a:cs typeface="Menlo Bold"/>
              </a:rPr>
              <a:t>x</a:t>
            </a:r>
            <a:r>
              <a:rPr lang="is-IS" baseline="-25000" dirty="0">
                <a:latin typeface="Menlo Bold"/>
                <a:cs typeface="Menlo Bold"/>
              </a:rPr>
              <a:t>w</a:t>
            </a:r>
            <a:r>
              <a:rPr lang="is-IS" dirty="0">
                <a:latin typeface="Menlo Bold"/>
                <a:cs typeface="Menlo Bold"/>
              </a:rPr>
              <a:t> --&gt; [w].</a:t>
            </a:r>
            <a:r>
              <a:rPr lang="is-IS" dirty="0"/>
              <a:t> 	(</a:t>
            </a:r>
            <a:r>
              <a:rPr lang="is-IS" dirty="0">
                <a:latin typeface="Menlo Bold"/>
                <a:cs typeface="Menlo Bold"/>
              </a:rPr>
              <a:t>x</a:t>
            </a:r>
            <a:r>
              <a:rPr lang="is-IS" baseline="-25000" dirty="0">
                <a:latin typeface="Menlo Bold"/>
                <a:cs typeface="Menlo Bold"/>
              </a:rPr>
              <a:t>w</a:t>
            </a:r>
            <a:r>
              <a:rPr lang="is-IS" dirty="0"/>
              <a:t> a new nonterminal)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Binarize the RHS: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s-IS" dirty="0">
                <a:latin typeface="Menlo Bold"/>
                <a:cs typeface="Menlo Bold"/>
              </a:rPr>
              <a:t>x --&gt; y</a:t>
            </a:r>
            <a:r>
              <a:rPr lang="is-IS" baseline="-25000" dirty="0">
                <a:latin typeface="Menlo Bold"/>
                <a:cs typeface="Menlo Bold"/>
              </a:rPr>
              <a:t>1</a:t>
            </a:r>
            <a:r>
              <a:rPr lang="is-IS" dirty="0">
                <a:latin typeface="Menlo Bold"/>
                <a:cs typeface="Menlo Bold"/>
              </a:rPr>
              <a:t>, </a:t>
            </a:r>
            <a:r>
              <a:rPr lang="is-IS" dirty="0"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,y</a:t>
            </a:r>
            <a:r>
              <a:rPr lang="is-IS" baseline="-25000" dirty="0">
                <a:latin typeface="Menlo Bold"/>
                <a:cs typeface="Menlo Bold"/>
              </a:rPr>
              <a:t>n-1</a:t>
            </a:r>
            <a:r>
              <a:rPr lang="is-IS" dirty="0">
                <a:latin typeface="Menlo Bold"/>
                <a:cs typeface="Menlo Bold"/>
              </a:rPr>
              <a:t>,y</a:t>
            </a:r>
            <a:r>
              <a:rPr lang="is-IS" baseline="-25000" dirty="0">
                <a:latin typeface="Menlo Bold"/>
                <a:cs typeface="Menlo Bold"/>
              </a:rPr>
              <a:t>n</a:t>
            </a:r>
            <a:r>
              <a:rPr lang="is-IS" dirty="0">
                <a:latin typeface="Menlo Bold"/>
                <a:cs typeface="Menlo Bold"/>
              </a:rPr>
              <a:t>. </a:t>
            </a:r>
            <a:r>
              <a:rPr lang="is-IS" dirty="0"/>
              <a:t>(|RHS| &gt; 2)</a:t>
            </a:r>
          </a:p>
          <a:p>
            <a:pPr marL="457200" lvl="1" indent="0">
              <a:buNone/>
            </a:pPr>
            <a:r>
              <a:rPr lang="is-IS" dirty="0"/>
              <a:t>	becomes a cascading sequence of binary rules: </a:t>
            </a:r>
          </a:p>
          <a:p>
            <a:pPr marL="457200" lvl="1" indent="0">
              <a:buNone/>
            </a:pPr>
            <a:r>
              <a:rPr lang="is-IS" dirty="0">
                <a:latin typeface="Menlo Bold"/>
                <a:cs typeface="Menlo Bold"/>
              </a:rPr>
              <a:t>	x --&gt; </a:t>
            </a:r>
            <a:r>
              <a:rPr lang="is-IS" dirty="0">
                <a:solidFill>
                  <a:schemeClr val="accent1"/>
                </a:solidFill>
                <a:latin typeface="Menlo Bold"/>
                <a:cs typeface="Menlo Bold"/>
              </a:rPr>
              <a:t>y</a:t>
            </a:r>
            <a:r>
              <a:rPr lang="is-IS" baseline="-25000" dirty="0">
                <a:solidFill>
                  <a:schemeClr val="accent1"/>
                </a:solidFill>
                <a:latin typeface="Menlo Bold"/>
                <a:cs typeface="Menlo Bold"/>
              </a:rPr>
              <a:t>1</a:t>
            </a:r>
            <a:r>
              <a:rPr lang="is-IS" dirty="0">
                <a:latin typeface="Menlo Bold"/>
                <a:cs typeface="Menlo Bold"/>
              </a:rPr>
              <a:t>,x</a:t>
            </a:r>
            <a:r>
              <a:rPr lang="is-IS" baseline="-25000" dirty="0">
                <a:latin typeface="Menlo Bold"/>
                <a:cs typeface="Menlo Bold"/>
              </a:rPr>
              <a:t>1</a:t>
            </a:r>
            <a:r>
              <a:rPr lang="is-IS" dirty="0">
                <a:latin typeface="Menlo Bold"/>
                <a:cs typeface="Menlo Bold"/>
              </a:rPr>
              <a:t>. x</a:t>
            </a:r>
            <a:r>
              <a:rPr lang="is-IS" baseline="-25000" dirty="0">
                <a:latin typeface="Menlo Bold"/>
                <a:cs typeface="Menlo Bold"/>
              </a:rPr>
              <a:t>1</a:t>
            </a:r>
            <a:r>
              <a:rPr lang="is-IS" dirty="0">
                <a:latin typeface="Menlo Bold"/>
                <a:cs typeface="Menlo Bold"/>
              </a:rPr>
              <a:t> --&gt; </a:t>
            </a:r>
            <a:r>
              <a:rPr lang="is-IS" dirty="0">
                <a:solidFill>
                  <a:schemeClr val="accent1"/>
                </a:solidFill>
                <a:latin typeface="Menlo Bold"/>
                <a:cs typeface="Menlo Bold"/>
              </a:rPr>
              <a:t>y</a:t>
            </a:r>
            <a:r>
              <a:rPr lang="is-IS" baseline="-25000" dirty="0">
                <a:solidFill>
                  <a:schemeClr val="accent1"/>
                </a:solidFill>
                <a:latin typeface="Menlo Bold"/>
                <a:cs typeface="Menlo Bold"/>
              </a:rPr>
              <a:t>2</a:t>
            </a:r>
            <a:r>
              <a:rPr lang="is-IS" dirty="0">
                <a:latin typeface="Menlo Bold"/>
                <a:cs typeface="Menlo Bold"/>
              </a:rPr>
              <a:t>,x</a:t>
            </a:r>
            <a:r>
              <a:rPr lang="is-IS" baseline="-25000" dirty="0">
                <a:latin typeface="Menlo Bold"/>
                <a:cs typeface="Menlo Bold"/>
              </a:rPr>
              <a:t>2</a:t>
            </a:r>
            <a:r>
              <a:rPr lang="is-IS" dirty="0">
                <a:latin typeface="Menlo Bold"/>
                <a:cs typeface="Menlo Bold"/>
              </a:rPr>
              <a:t>. </a:t>
            </a:r>
            <a:r>
              <a:rPr lang="is-IS" dirty="0"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 x</a:t>
            </a:r>
            <a:r>
              <a:rPr lang="is-IS" baseline="-25000" dirty="0">
                <a:latin typeface="Menlo Bold"/>
                <a:cs typeface="Menlo Bold"/>
              </a:rPr>
              <a:t>n-1 </a:t>
            </a:r>
            <a:r>
              <a:rPr lang="is-IS" dirty="0">
                <a:latin typeface="Menlo Bold"/>
                <a:cs typeface="Menlo Bold"/>
              </a:rPr>
              <a:t>--&gt; </a:t>
            </a:r>
            <a:r>
              <a:rPr lang="is-IS" dirty="0">
                <a:solidFill>
                  <a:schemeClr val="accent1"/>
                </a:solidFill>
                <a:latin typeface="Menlo Bold"/>
                <a:cs typeface="Menlo Bold"/>
              </a:rPr>
              <a:t>y</a:t>
            </a:r>
            <a:r>
              <a:rPr lang="is-IS" baseline="-25000" dirty="0">
                <a:solidFill>
                  <a:schemeClr val="accent1"/>
                </a:solidFill>
                <a:latin typeface="Menlo Bold"/>
                <a:cs typeface="Menlo Bold"/>
              </a:rPr>
              <a:t>n-1</a:t>
            </a:r>
            <a:r>
              <a:rPr lang="is-IS" dirty="0">
                <a:latin typeface="Menlo Bold"/>
                <a:cs typeface="Menlo Bold"/>
              </a:rPr>
              <a:t>,</a:t>
            </a:r>
            <a:r>
              <a:rPr lang="is-IS" dirty="0">
                <a:solidFill>
                  <a:schemeClr val="accent1"/>
                </a:solidFill>
                <a:latin typeface="Menlo Bold"/>
                <a:cs typeface="Menlo Bold"/>
              </a:rPr>
              <a:t>y</a:t>
            </a:r>
            <a:r>
              <a:rPr lang="is-IS" baseline="-25000" dirty="0">
                <a:solidFill>
                  <a:schemeClr val="accent1"/>
                </a:solidFill>
                <a:latin typeface="Menlo Bold"/>
                <a:cs typeface="Menlo Bold"/>
              </a:rPr>
              <a:t>n</a:t>
            </a:r>
            <a:r>
              <a:rPr lang="is-IS" dirty="0">
                <a:latin typeface="Menlo Bold"/>
                <a:cs typeface="Menlo Bold"/>
              </a:rPr>
              <a:t>.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is-IS" dirty="0"/>
              <a:t>Delete epsilon rules:</a:t>
            </a:r>
          </a:p>
          <a:p>
            <a:pPr marL="457200" lvl="1" indent="0">
              <a:buNone/>
            </a:pPr>
            <a:r>
              <a:rPr lang="is-IS" dirty="0"/>
              <a:t>	for each instance of </a:t>
            </a:r>
            <a:r>
              <a:rPr lang="is-IS" dirty="0">
                <a:latin typeface="Menlo Bold"/>
                <a:cs typeface="Menlo Bold"/>
              </a:rPr>
              <a:t>x --&gt; []. </a:t>
            </a:r>
            <a:r>
              <a:rPr lang="is-IS" dirty="0"/>
              <a:t>and </a:t>
            </a:r>
            <a:r>
              <a:rPr lang="is-IS" dirty="0">
                <a:latin typeface="Menlo Bold"/>
                <a:cs typeface="Menlo Bold"/>
              </a:rPr>
              <a:t>y --&gt; </a:t>
            </a:r>
            <a:r>
              <a:rPr lang="is-IS" dirty="0">
                <a:latin typeface="Calibri"/>
                <a:cs typeface="Calibri"/>
              </a:rPr>
              <a:t>...</a:t>
            </a:r>
            <a:r>
              <a:rPr lang="is-IS" dirty="0">
                <a:latin typeface="Menlo Bold"/>
                <a:cs typeface="Menlo Bold"/>
              </a:rPr>
              <a:t> x </a:t>
            </a:r>
            <a:r>
              <a:rPr lang="is-IS" dirty="0">
                <a:cs typeface="Calibri"/>
              </a:rPr>
              <a:t>...</a:t>
            </a:r>
            <a:endParaRPr lang="is-IS" dirty="0">
              <a:latin typeface="Menlo Bold"/>
              <a:cs typeface="Menlo Bold"/>
            </a:endParaRPr>
          </a:p>
          <a:p>
            <a:pPr marL="457200" lvl="1" indent="0">
              <a:buNone/>
            </a:pPr>
            <a:r>
              <a:rPr lang="is-IS" dirty="0"/>
              <a:t>	add a copy of y-rule without </a:t>
            </a:r>
            <a:r>
              <a:rPr lang="is-IS" dirty="0">
                <a:latin typeface="Menlo Bold"/>
                <a:cs typeface="Menlo Bold"/>
              </a:rPr>
              <a:t>x</a:t>
            </a:r>
            <a:r>
              <a:rPr lang="is-IS" dirty="0"/>
              <a:t>, i.e</a:t>
            </a:r>
            <a:r>
              <a:rPr lang="is-IS" dirty="0">
                <a:latin typeface="Menlo Bold"/>
                <a:cs typeface="Menlo Bold"/>
              </a:rPr>
              <a:t>. y --&gt;</a:t>
            </a:r>
            <a:r>
              <a:rPr lang="is-IS" dirty="0"/>
              <a:t> ... ... then delete </a:t>
            </a:r>
            <a:r>
              <a:rPr lang="is-IS" dirty="0">
                <a:latin typeface="Menlo Bold"/>
                <a:cs typeface="Menlo Bold"/>
              </a:rPr>
              <a:t>x --&gt; [].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is-IS" dirty="0"/>
              <a:t> Remove singleton rules:</a:t>
            </a:r>
          </a:p>
          <a:p>
            <a:pPr marL="457200" lvl="1" indent="0">
              <a:buNone/>
            </a:pPr>
            <a:r>
              <a:rPr lang="is-IS" dirty="0"/>
              <a:t>	remove </a:t>
            </a:r>
            <a:r>
              <a:rPr lang="is-IS" dirty="0">
                <a:latin typeface="Menlo Bold"/>
                <a:cs typeface="Menlo Bold"/>
              </a:rPr>
              <a:t>x --&gt; y.</a:t>
            </a:r>
            <a:r>
              <a:rPr lang="is-IS" dirty="0"/>
              <a:t>(exception: </a:t>
            </a:r>
            <a:r>
              <a:rPr lang="is-IS" dirty="0">
                <a:latin typeface="Menlo Bold"/>
                <a:cs typeface="Menlo Bold"/>
              </a:rPr>
              <a:t>x</a:t>
            </a:r>
            <a:r>
              <a:rPr lang="is-IS" dirty="0"/>
              <a:t> cannot be </a:t>
            </a:r>
            <a:r>
              <a:rPr lang="en-US" dirty="0">
                <a:latin typeface="Menlo Bold"/>
                <a:cs typeface="Menlo Bold"/>
              </a:rPr>
              <a:t>s</a:t>
            </a:r>
            <a:r>
              <a:rPr lang="en-US" baseline="-25000" dirty="0">
                <a:latin typeface="Menlo Bold"/>
                <a:cs typeface="Menlo Bold"/>
              </a:rPr>
              <a:t>0</a:t>
            </a:r>
            <a:r>
              <a:rPr lang="is-IS" dirty="0"/>
              <a:t>) Replace </a:t>
            </a:r>
            <a:r>
              <a:rPr lang="is-IS" dirty="0">
                <a:latin typeface="Menlo Bold"/>
                <a:cs typeface="Menlo Bold"/>
              </a:rPr>
              <a:t>x</a:t>
            </a:r>
            <a:r>
              <a:rPr lang="is-IS" dirty="0"/>
              <a:t> by </a:t>
            </a:r>
            <a:r>
              <a:rPr lang="is-IS" dirty="0">
                <a:latin typeface="Menlo Bold"/>
                <a:cs typeface="Menlo Bold"/>
              </a:rPr>
              <a:t>y</a:t>
            </a:r>
            <a:r>
              <a:rPr lang="is-IS" dirty="0"/>
              <a:t> in other rules.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C50CC-F3CF-4C69-CA01-18BD7F90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Chomsky Normal Form (CNF)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6702E-BA58-AD63-6572-79F3C6C8A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Replace terminals on the RHS, e.g. </a:t>
            </a:r>
            <a:r>
              <a:rPr lang="en-US" sz="2400" kern="12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[the]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Writing on a white board&#10;&#10;AI-generated content may be incorrect.">
            <a:extLst>
              <a:ext uri="{FF2B5EF4-FFF2-40B4-BE49-F238E27FC236}">
                <a16:creationId xmlns:a16="http://schemas.microsoft.com/office/drawing/2014/main" id="{E1DBFA3A-4B38-FF31-98C5-F07AEB1C9D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0572" y="1768184"/>
            <a:ext cx="5608830" cy="32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D068D-C3E0-E525-50AF-C2467FC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Chomsky Normal Form (CNF)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8070F-7FC9-EE30-B8D1-FB35F1EDF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687" y="4121253"/>
            <a:ext cx="3669938" cy="159625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Binarization of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ary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rules (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 2), e.g. 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 --&gt; </a:t>
            </a:r>
            <a:r>
              <a:rPr lang="en-US" sz="2400" kern="12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q,r,s,t</a:t>
            </a:r>
            <a:r>
              <a:rPr lang="en-US" sz="2400" kern="12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endParaRPr lang="en-US" kern="1200" dirty="0">
              <a:solidFill>
                <a:schemeClr val="tx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7" name="Content Placeholder 6" descr="A white board with writing on it&#10;&#10;AI-generated content may be incorrect.">
            <a:extLst>
              <a:ext uri="{FF2B5EF4-FFF2-40B4-BE49-F238E27FC236}">
                <a16:creationId xmlns:a16="http://schemas.microsoft.com/office/drawing/2014/main" id="{71B7616A-73EC-BBCA-2D19-E5B232E0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34662" y="511178"/>
            <a:ext cx="7505652" cy="583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51CF6-22AB-5B92-83C7-A0665FB6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Chomsky Normal Form (CNF)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82ED5-7773-648B-4979-9D3977A6C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 epsilon rules, e.g.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what/which man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vs. 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what/which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white board with writing on it&#10;&#10;AI-generated content may be incorrect.">
            <a:extLst>
              <a:ext uri="{FF2B5EF4-FFF2-40B4-BE49-F238E27FC236}">
                <a16:creationId xmlns:a16="http://schemas.microsoft.com/office/drawing/2014/main" id="{D8C7B466-ADD8-8FEE-E368-CFC5350972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7110" y="557360"/>
            <a:ext cx="4435754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2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1C2AF-19CD-8F02-7921-9BC36CD34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Chomsky Normal Form (CNF)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423BF-D223-A134-3432-8FF109E58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dirty="0"/>
              <a:t>Singleton rules:</a:t>
            </a:r>
          </a:p>
          <a:p>
            <a:pPr lvl="1"/>
            <a:r>
              <a:rPr lang="en-US" sz="3200" dirty="0"/>
              <a:t>e.g. </a:t>
            </a:r>
            <a:r>
              <a:rPr lang="en-US" sz="3200" i="1" dirty="0"/>
              <a:t>cats are nice</a:t>
            </a:r>
          </a:p>
        </p:txBody>
      </p:sp>
      <p:pic>
        <p:nvPicPr>
          <p:cNvPr id="7" name="Content Placeholder 6" descr="A number on a white surface&#10;&#10;AI-generated content may be incorrect.">
            <a:extLst>
              <a:ext uri="{FF2B5EF4-FFF2-40B4-BE49-F238E27FC236}">
                <a16:creationId xmlns:a16="http://schemas.microsoft.com/office/drawing/2014/main" id="{A650B9CD-A686-B8CD-D1E3-8A682957C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11532" y="3781284"/>
            <a:ext cx="5150277" cy="11201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Normal Form (CNF)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73137" cy="4351338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s --&gt;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[].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s --&gt;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a, b, b,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b --&gt; [b], c, [b].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c --&gt; [c].</a:t>
            </a:r>
          </a:p>
          <a:p>
            <a:pPr lvl="1"/>
            <a:endParaRPr lang="en-US" dirty="0">
              <a:sym typeface="Wingding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20519" y="1825625"/>
            <a:ext cx="634541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[]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[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[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[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]</a:t>
            </a:r>
          </a:p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[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c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b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, </a:t>
            </a:r>
            <a:r>
              <a:rPr lang="mr-IN" sz="1400" dirty="0" err="1">
                <a:latin typeface="Menlo" panose="020B0609030804020204" pitchFamily="49" charset="0"/>
                <a:ea typeface="Menlo" panose="020B0609030804020204" pitchFamily="49" charset="0"/>
              </a:rPr>
              <a:t>a</a:t>
            </a: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]</a:t>
            </a:r>
            <a:endParaRPr lang="en-US" sz="1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mr-IN" sz="1400" dirty="0">
                <a:latin typeface="Menlo" panose="020B0609030804020204" pitchFamily="49" charset="0"/>
                <a:ea typeface="Menlo" panose="020B0609030804020204" pitchFamily="49" charset="0"/>
              </a:rPr>
              <a:t>…</a:t>
            </a:r>
          </a:p>
          <a:p>
            <a:r>
              <a:rPr lang="en-US" i="1" dirty="0">
                <a:solidFill>
                  <a:schemeClr val="accent1"/>
                </a:solidFill>
              </a:rPr>
              <a:t>Let's convert this grammar to CNF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0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Normal Form (CNF)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8392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s --&gt;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[].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s --&gt;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a, b, b, 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[a].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b --&gt; [b], c, [b].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c --&gt; [c].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32981" y="2144280"/>
            <a:ext cx="2911710" cy="40927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s0 </a:t>
            </a:r>
            <a:r>
              <a:rPr lang="mr-IN" sz="2000" dirty="0">
                <a:latin typeface="Menlo" charset="0"/>
                <a:ea typeface="Menlo" charset="0"/>
                <a:cs typeface="Menlo" charset="0"/>
                <a:sym typeface="Wingdings"/>
              </a:rPr>
              <a:t>--&gt;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s --&gt; [].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s --&gt; 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a, </a:t>
            </a:r>
            <a:r>
              <a:rPr lang="en-US" sz="20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b, </a:t>
            </a:r>
            <a:r>
              <a:rPr lang="en-US" sz="20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b, 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[a].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b --&gt; </a:t>
            </a:r>
            <a:r>
              <a:rPr lang="en-US" sz="2000" dirty="0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b2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cb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b2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[b].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cb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c, </a:t>
            </a:r>
            <a:r>
              <a:rPr lang="en-US" sz="2000" dirty="0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  <a:sym typeface="Wingdings"/>
              </a:rPr>
              <a:t>b2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c --&gt; [c].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37517" y="2308053"/>
            <a:ext cx="2911710" cy="40326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</a:rPr>
              <a:t>s0 </a:t>
            </a:r>
            <a:r>
              <a:rPr lang="mr-IN" sz="2000" dirty="0">
                <a:latin typeface="Menlo" charset="0"/>
                <a:ea typeface="Menlo" charset="0"/>
                <a:cs typeface="Menlo" charset="0"/>
                <a:sym typeface="Wingdings"/>
              </a:rPr>
              <a:t>--&gt;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[].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s0 --&gt; a.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[a].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a --&gt; a,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bba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bba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b,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ba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b, a.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b --&gt; b2, </a:t>
            </a: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cb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b2 --&gt; [b].</a:t>
            </a:r>
          </a:p>
          <a:p>
            <a:pPr marL="0" indent="0">
              <a:buNone/>
            </a:pPr>
            <a:r>
              <a:rPr lang="en-US" sz="2000" dirty="0" err="1">
                <a:latin typeface="Menlo" charset="0"/>
                <a:ea typeface="Menlo" charset="0"/>
                <a:cs typeface="Menlo" charset="0"/>
                <a:sym typeface="Wingdings"/>
              </a:rPr>
              <a:t>cb</a:t>
            </a: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 --&gt; c, b2.</a:t>
            </a:r>
          </a:p>
          <a:p>
            <a:pPr marL="0" indent="0">
              <a:buNone/>
            </a:pPr>
            <a:r>
              <a:rPr lang="en-US" sz="2000" dirty="0">
                <a:latin typeface="Menlo" charset="0"/>
                <a:ea typeface="Menlo" charset="0"/>
                <a:cs typeface="Menlo" charset="0"/>
                <a:sym typeface="Wingdings"/>
              </a:rPr>
              <a:t>c --&gt; [c].</a:t>
            </a:r>
            <a:endParaRPr lang="en-US" sz="20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453592" y="2644055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453592" y="3306837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extLst>
              <a:ext uri="{FF2B5EF4-FFF2-40B4-BE49-F238E27FC236}">
                <a16:creationId xmlns:a16="http://schemas.microsoft.com/office/drawing/2014/main" id="{217EFD40-49FF-DD46-FB87-D0FD779C483A}"/>
              </a:ext>
            </a:extLst>
          </p:cNvPr>
          <p:cNvSpPr/>
          <p:nvPr/>
        </p:nvSpPr>
        <p:spPr>
          <a:xfrm rot="10800000">
            <a:off x="7744690" y="2144280"/>
            <a:ext cx="551926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507419E3-FC1B-BDC6-F15E-29EE1E37C08C}"/>
              </a:ext>
            </a:extLst>
          </p:cNvPr>
          <p:cNvSpPr/>
          <p:nvPr/>
        </p:nvSpPr>
        <p:spPr>
          <a:xfrm rot="16200000">
            <a:off x="645840" y="2779714"/>
            <a:ext cx="662784" cy="49977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BB1D1-6AF2-4514-5B66-FF0918E05C5B}"/>
              </a:ext>
            </a:extLst>
          </p:cNvPr>
          <p:cNvSpPr txBox="1"/>
          <p:nvPr/>
        </p:nvSpPr>
        <p:spPr>
          <a:xfrm>
            <a:off x="541752" y="4770953"/>
            <a:ext cx="4015266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Grammars behave the same!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0D2E0-BBF2-C9CC-A476-C48F399785C4}"/>
              </a:ext>
            </a:extLst>
          </p:cNvPr>
          <p:cNvCxnSpPr/>
          <p:nvPr/>
        </p:nvCxnSpPr>
        <p:spPr>
          <a:xfrm flipV="1">
            <a:off x="2565779" y="4114800"/>
            <a:ext cx="327546" cy="627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52236B-7672-C38F-03FA-064C9057BF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549385" y="5232618"/>
            <a:ext cx="5788132" cy="8324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7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2" grpId="0" animBg="1"/>
      <p:bldP spid="2" grpId="1" animBg="1"/>
      <p:bldP spid="8" grpId="0" animBg="1"/>
      <p:bldP spid="8" grpId="1" animBg="1"/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083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Grammar transformed into: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Menlo Bold"/>
                <a:cs typeface="Menlo Bold"/>
              </a:rPr>
              <a:t>x --&gt; y, z.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Menlo Bold"/>
                <a:cs typeface="Menlo Bold"/>
              </a:rPr>
              <a:t>x --&gt; [w].</a:t>
            </a:r>
          </a:p>
          <a:p>
            <a:r>
              <a:rPr lang="en-US" dirty="0"/>
              <a:t>Given a sentence w</a:t>
            </a:r>
            <a:r>
              <a:rPr lang="en-US" baseline="-25000" dirty="0"/>
              <a:t>1</a:t>
            </a:r>
            <a:r>
              <a:rPr lang="en-US" dirty="0"/>
              <a:t>,..,w</a:t>
            </a:r>
            <a:r>
              <a:rPr lang="en-US" baseline="-25000" dirty="0"/>
              <a:t>n</a:t>
            </a:r>
            <a:r>
              <a:rPr lang="en-US" dirty="0"/>
              <a:t>, represent the possible </a:t>
            </a:r>
            <a:r>
              <a:rPr lang="en-US" dirty="0" err="1"/>
              <a:t>parsings</a:t>
            </a:r>
            <a:r>
              <a:rPr lang="en-US" dirty="0"/>
              <a:t> of this string by a table, where each cell may hold a nonterminal covering a substring. </a:t>
            </a:r>
          </a:p>
          <a:p>
            <a:r>
              <a:rPr lang="en-US" b="1" dirty="0"/>
              <a:t>Example</a:t>
            </a:r>
            <a:r>
              <a:rPr lang="en-US" dirty="0"/>
              <a:t>: </a:t>
            </a:r>
            <a:r>
              <a:rPr lang="en-US" baseline="30000" dirty="0"/>
              <a:t>0</a:t>
            </a:r>
            <a:r>
              <a:rPr lang="en-US" dirty="0"/>
              <a:t> w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 w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baseline="30000" dirty="0"/>
              <a:t>3</a:t>
            </a:r>
            <a:r>
              <a:rPr lang="en-US" dirty="0"/>
              <a:t>		(</a:t>
            </a:r>
            <a:r>
              <a:rPr lang="en-US" baseline="30000" dirty="0"/>
              <a:t>0</a:t>
            </a:r>
            <a:r>
              <a:rPr lang="en-US" dirty="0"/>
              <a:t>..</a:t>
            </a:r>
            <a:r>
              <a:rPr lang="en-US" baseline="30000" dirty="0"/>
              <a:t>3</a:t>
            </a:r>
            <a:r>
              <a:rPr lang="en-US" dirty="0"/>
              <a:t> are position markers)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27875" y="4234021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6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2760-BE06-DC41-98B2-88D0A6F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62F4-0978-3349-B861-EBA44116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CKY Parsing algorithm</a:t>
            </a:r>
          </a:p>
          <a:p>
            <a:pPr lvl="1"/>
            <a:r>
              <a:rPr lang="en-US" sz="3200" dirty="0"/>
              <a:t>Dynamic Programming</a:t>
            </a:r>
          </a:p>
          <a:p>
            <a:pPr lvl="1"/>
            <a:r>
              <a:rPr lang="en-US" sz="3200" dirty="0"/>
              <a:t>Chomsky Normal Form (CNF)</a:t>
            </a:r>
            <a:endParaRPr lang="en-US" sz="3200" i="1" dirty="0">
              <a:solidFill>
                <a:schemeClr val="accent1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8891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Chomsky Normal Form (CNF) </a:t>
            </a:r>
          </a:p>
          <a:p>
            <a:pPr lvl="2"/>
            <a:r>
              <a:rPr lang="en-US" sz="2800" dirty="0"/>
              <a:t>binary branching</a:t>
            </a:r>
          </a:p>
          <a:p>
            <a:pPr lvl="1"/>
            <a:r>
              <a:rPr lang="en-US" sz="3200" dirty="0"/>
              <a:t>2D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00573" y="3833200"/>
          <a:ext cx="3355770" cy="2361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enlo Bold"/>
                          <a:cs typeface="Menlo Bold"/>
                        </a:rPr>
                        <a:t>   </a:t>
                      </a:r>
                      <a:r>
                        <a:rPr lang="en-US" baseline="0" dirty="0">
                          <a:latin typeface="Menlo Bold"/>
                          <a:cs typeface="Menlo Bold"/>
                        </a:rPr>
                        <a:t> </a:t>
                      </a:r>
                      <a:endParaRPr lang="en-US" dirty="0">
                        <a:latin typeface="Menlo Bold"/>
                        <a:cs typeface="Menlo Bold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Curved Connector 4"/>
          <p:cNvCxnSpPr>
            <a:cxnSpLocks/>
          </p:cNvCxnSpPr>
          <p:nvPr/>
        </p:nvCxnSpPr>
        <p:spPr>
          <a:xfrm rot="10800000">
            <a:off x="4763450" y="4651149"/>
            <a:ext cx="978351" cy="7342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urved Connector 5"/>
          <p:cNvCxnSpPr>
            <a:cxnSpLocks/>
          </p:cNvCxnSpPr>
          <p:nvPr/>
        </p:nvCxnSpPr>
        <p:spPr>
          <a:xfrm rot="16200000" flipH="1">
            <a:off x="5372400" y="5088512"/>
            <a:ext cx="891373" cy="163489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cxnSpLocks/>
          </p:cNvCxnSpPr>
          <p:nvPr/>
        </p:nvCxnSpPr>
        <p:spPr>
          <a:xfrm rot="10800000">
            <a:off x="3872167" y="4724571"/>
            <a:ext cx="1927398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cxnSpLocks/>
          </p:cNvCxnSpPr>
          <p:nvPr/>
        </p:nvCxnSpPr>
        <p:spPr>
          <a:xfrm rot="5400000">
            <a:off x="5589366" y="4935493"/>
            <a:ext cx="421844" cy="12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10495" y="3833199"/>
            <a:ext cx="199131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s --&gt; y, x3.</a:t>
            </a:r>
          </a:p>
          <a:p>
            <a:r>
              <a:rPr lang="en-US" dirty="0">
                <a:latin typeface="Menlo Regular"/>
                <a:cs typeface="Menlo Regular"/>
              </a:rPr>
              <a:t>s --&gt; x1, z.</a:t>
            </a:r>
          </a:p>
          <a:p>
            <a:r>
              <a:rPr lang="en-US" dirty="0">
                <a:latin typeface="Menlo Regular"/>
                <a:cs typeface="Menlo Regular"/>
              </a:rPr>
              <a:t>s --&gt; y, z.</a:t>
            </a:r>
          </a:p>
          <a:p>
            <a:r>
              <a:rPr lang="en-US" dirty="0">
                <a:latin typeface="Menlo Regular"/>
                <a:cs typeface="Menlo Regular"/>
              </a:rPr>
              <a:t>y --&gt; x1, x2.</a:t>
            </a:r>
          </a:p>
          <a:p>
            <a:r>
              <a:rPr lang="en-US" dirty="0">
                <a:latin typeface="Menlo Regular"/>
                <a:cs typeface="Menlo Regular"/>
              </a:rPr>
              <a:t>z --&gt; x2, x3.</a:t>
            </a:r>
          </a:p>
          <a:p>
            <a:r>
              <a:rPr lang="en-US" dirty="0">
                <a:latin typeface="Menlo Regular"/>
                <a:cs typeface="Menlo Regular"/>
              </a:rPr>
              <a:t>x1 --&gt; [w1].</a:t>
            </a:r>
          </a:p>
          <a:p>
            <a:r>
              <a:rPr lang="en-US" dirty="0">
                <a:latin typeface="Menlo Regular"/>
                <a:cs typeface="Menlo Regular"/>
              </a:rPr>
              <a:t>x2 --&gt; [w2].</a:t>
            </a:r>
          </a:p>
          <a:p>
            <a:r>
              <a:rPr lang="en-US" dirty="0">
                <a:latin typeface="Menlo Regular"/>
                <a:cs typeface="Menlo Regular"/>
              </a:rPr>
              <a:t>x3 --&gt; [w3].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06F3842-E693-62A9-92AC-DB4E8C1683B8}"/>
              </a:ext>
            </a:extLst>
          </p:cNvPr>
          <p:cNvSpPr/>
          <p:nvPr/>
        </p:nvSpPr>
        <p:spPr>
          <a:xfrm>
            <a:off x="8912113" y="3652826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60EF01C-4557-6079-0A5E-EE75BA2667CA}"/>
              </a:ext>
            </a:extLst>
          </p:cNvPr>
          <p:cNvSpPr/>
          <p:nvPr/>
        </p:nvSpPr>
        <p:spPr>
          <a:xfrm>
            <a:off x="8912038" y="3966082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B13EBFB-3C6E-B170-5576-A17344CD1933}"/>
              </a:ext>
            </a:extLst>
          </p:cNvPr>
          <p:cNvCxnSpPr>
            <a:cxnSpLocks/>
          </p:cNvCxnSpPr>
          <p:nvPr/>
        </p:nvCxnSpPr>
        <p:spPr>
          <a:xfrm rot="10800000">
            <a:off x="3872166" y="4717916"/>
            <a:ext cx="792625" cy="8008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7F60936-3A71-3AF8-5FA7-D59C274653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89225" y="4868097"/>
            <a:ext cx="244324" cy="10411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Left Arrow 20">
            <a:extLst>
              <a:ext uri="{FF2B5EF4-FFF2-40B4-BE49-F238E27FC236}">
                <a16:creationId xmlns:a16="http://schemas.microsoft.com/office/drawing/2014/main" id="{411989EA-1E87-6E62-D1D8-2A62B675DA53}"/>
              </a:ext>
            </a:extLst>
          </p:cNvPr>
          <p:cNvSpPr/>
          <p:nvPr/>
        </p:nvSpPr>
        <p:spPr>
          <a:xfrm>
            <a:off x="9006923" y="4507474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1D63B3CD-3C10-6B8A-5CDE-948246A04217}"/>
              </a:ext>
            </a:extLst>
          </p:cNvPr>
          <p:cNvSpPr/>
          <p:nvPr/>
        </p:nvSpPr>
        <p:spPr>
          <a:xfrm>
            <a:off x="9006923" y="4783106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E19E737D-9661-F623-A12F-CFDA8503A657}"/>
              </a:ext>
            </a:extLst>
          </p:cNvPr>
          <p:cNvCxnSpPr>
            <a:cxnSpLocks/>
          </p:cNvCxnSpPr>
          <p:nvPr/>
        </p:nvCxnSpPr>
        <p:spPr>
          <a:xfrm rot="10800000">
            <a:off x="4901609" y="5346102"/>
            <a:ext cx="913240" cy="5095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70B63545-9389-6CEA-8660-3B7CAB151C87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19770" y="5504834"/>
            <a:ext cx="281490" cy="7863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Left Arrow 32">
            <a:extLst>
              <a:ext uri="{FF2B5EF4-FFF2-40B4-BE49-F238E27FC236}">
                <a16:creationId xmlns:a16="http://schemas.microsoft.com/office/drawing/2014/main" id="{A6389DFD-96BD-E689-F25B-F4324BC68BB0}"/>
              </a:ext>
            </a:extLst>
          </p:cNvPr>
          <p:cNvSpPr/>
          <p:nvPr/>
        </p:nvSpPr>
        <p:spPr>
          <a:xfrm>
            <a:off x="8856638" y="4227374"/>
            <a:ext cx="379389" cy="6627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F56B1963-46ED-B4E3-4630-4F074C05FD85}"/>
              </a:ext>
            </a:extLst>
          </p:cNvPr>
          <p:cNvCxnSpPr>
            <a:cxnSpLocks/>
          </p:cNvCxnSpPr>
          <p:nvPr/>
        </p:nvCxnSpPr>
        <p:spPr>
          <a:xfrm rot="10800000">
            <a:off x="4825547" y="4695020"/>
            <a:ext cx="910793" cy="48602"/>
          </a:xfrm>
          <a:prstGeom prst="curved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F91A4F33-1134-3CA0-E9C1-694639E511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65868" y="4915537"/>
            <a:ext cx="447550" cy="58033"/>
          </a:xfrm>
          <a:prstGeom prst="curved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white board with blue writing on it&#10;&#10;AI-generated content may be incorrect.">
            <a:extLst>
              <a:ext uri="{FF2B5EF4-FFF2-40B4-BE49-F238E27FC236}">
                <a16:creationId xmlns:a16="http://schemas.microsoft.com/office/drawing/2014/main" id="{51E6A7DF-3635-F28B-BBDF-ED0328A05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43" y="697272"/>
            <a:ext cx="3384367" cy="2775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25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21" grpId="0" animBg="1"/>
      <p:bldP spid="21" grpId="1" animBg="1"/>
      <p:bldP spid="26" grpId="0" animBg="1"/>
      <p:bldP spid="26" grpId="1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24105" y="2339854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[2,3]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50516"/>
          </a:xfrm>
        </p:spPr>
        <p:txBody>
          <a:bodyPr/>
          <a:lstStyle/>
          <a:p>
            <a:r>
              <a:rPr lang="en-US" dirty="0"/>
              <a:t>Bottom-up: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24105" y="2339854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6258" y="2250717"/>
            <a:ext cx="185234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x1 --&gt; [w1].</a:t>
            </a:r>
          </a:p>
          <a:p>
            <a:r>
              <a:rPr lang="en-US" dirty="0">
                <a:latin typeface="Menlo Regular"/>
                <a:cs typeface="Menlo Regular"/>
              </a:rPr>
              <a:t>x2 --&gt; [w2].</a:t>
            </a:r>
          </a:p>
          <a:p>
            <a:r>
              <a:rPr lang="en-US" dirty="0">
                <a:latin typeface="Menlo Regular"/>
                <a:cs typeface="Menlo Regular"/>
              </a:rPr>
              <a:t>x3 --&gt; [w3].</a:t>
            </a:r>
          </a:p>
        </p:txBody>
      </p:sp>
    </p:spTree>
    <p:extLst>
      <p:ext uri="{BB962C8B-B14F-4D97-AF65-F5344CB8AC3E}">
        <p14:creationId xmlns:p14="http://schemas.microsoft.com/office/powerpoint/2010/main" val="19025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83780"/>
          </a:xfrm>
        </p:spPr>
        <p:txBody>
          <a:bodyPr/>
          <a:lstStyle/>
          <a:p>
            <a:r>
              <a:rPr lang="en-US" dirty="0"/>
              <a:t>Bottom-up: </a:t>
            </a:r>
            <a:r>
              <a:rPr lang="en-US" baseline="30000" dirty="0"/>
              <a:t>0</a:t>
            </a:r>
            <a:r>
              <a:rPr lang="en-US" dirty="0"/>
              <a:t> w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baseline="30000" dirty="0"/>
              <a:t>1</a:t>
            </a:r>
            <a:r>
              <a:rPr lang="en-US" dirty="0"/>
              <a:t>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 w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baseline="30000" dirty="0"/>
              <a:t>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01820" y="2295285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6259" y="2250718"/>
            <a:ext cx="199131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y --&gt; x1, x2.</a:t>
            </a:r>
          </a:p>
          <a:p>
            <a:r>
              <a:rPr lang="en-US" dirty="0">
                <a:latin typeface="Menlo Regular"/>
                <a:cs typeface="Menlo Regular"/>
              </a:rPr>
              <a:t>z --&gt; x2, x3.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01820" y="2295285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50516"/>
          </a:xfrm>
        </p:spPr>
        <p:txBody>
          <a:bodyPr/>
          <a:lstStyle/>
          <a:p>
            <a:r>
              <a:rPr lang="en-US" dirty="0"/>
              <a:t>Bottom-up: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259" y="2250717"/>
            <a:ext cx="171336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s --&gt; y, z.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 </a:t>
                      </a:r>
                      <a:endParaRPr lang="en-US" dirty="0">
                        <a:latin typeface="Menlo Bold"/>
                        <a:cs typeface="Menlo Bold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46179" y="2896963"/>
            <a:ext cx="36557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Menlo Bold"/>
                <a:cs typeface="Menlo Bold"/>
              </a:rPr>
              <a:t>s</a:t>
            </a:r>
            <a:r>
              <a:rPr lang="en-US" sz="2000" dirty="0"/>
              <a:t> is not derivable because</a:t>
            </a:r>
          </a:p>
          <a:p>
            <a:r>
              <a:rPr lang="en-US" sz="2000" dirty="0">
                <a:latin typeface="Menlo Bold"/>
                <a:cs typeface="Menlo Bold"/>
              </a:rPr>
              <a:t>[0,2]y </a:t>
            </a:r>
            <a:r>
              <a:rPr lang="en-US" sz="2000" dirty="0"/>
              <a:t>overlaps with </a:t>
            </a:r>
            <a:r>
              <a:rPr lang="en-US" sz="2000" dirty="0">
                <a:latin typeface="Menlo Bold"/>
                <a:cs typeface="Menlo Bold"/>
              </a:rPr>
              <a:t>[1,3]z</a:t>
            </a:r>
          </a:p>
        </p:txBody>
      </p:sp>
    </p:spTree>
    <p:extLst>
      <p:ext uri="{BB962C8B-B14F-4D97-AF65-F5344CB8AC3E}">
        <p14:creationId xmlns:p14="http://schemas.microsoft.com/office/powerpoint/2010/main" val="22037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50516"/>
          </a:xfrm>
        </p:spPr>
        <p:txBody>
          <a:bodyPr/>
          <a:lstStyle/>
          <a:p>
            <a:r>
              <a:rPr lang="en-US" dirty="0"/>
              <a:t>Bottom-up: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258" y="2250717"/>
            <a:ext cx="18523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s --&gt; x1, z.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179" y="2896963"/>
            <a:ext cx="372129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Menlo Bold"/>
                <a:cs typeface="Menlo Bold"/>
              </a:rPr>
              <a:t>[0,3]s</a:t>
            </a:r>
            <a:r>
              <a:rPr lang="en-US" sz="2000" dirty="0"/>
              <a:t> is derivable because</a:t>
            </a:r>
          </a:p>
          <a:p>
            <a:r>
              <a:rPr lang="en-US" sz="2000" dirty="0">
                <a:latin typeface="Menlo Bold"/>
                <a:cs typeface="Menlo Bold"/>
              </a:rPr>
              <a:t>[0,1]x1 </a:t>
            </a:r>
            <a:r>
              <a:rPr lang="en-US" sz="2000" dirty="0" err="1"/>
              <a:t>concats</a:t>
            </a:r>
            <a:r>
              <a:rPr lang="en-US" sz="2000" dirty="0"/>
              <a:t> with </a:t>
            </a:r>
            <a:r>
              <a:rPr lang="en-US" sz="2000" dirty="0">
                <a:latin typeface="Menlo Bold"/>
                <a:cs typeface="Menlo Bold"/>
              </a:rPr>
              <a:t>[1,3]z</a:t>
            </a:r>
          </a:p>
        </p:txBody>
      </p:sp>
    </p:spTree>
    <p:extLst>
      <p:ext uri="{BB962C8B-B14F-4D97-AF65-F5344CB8AC3E}">
        <p14:creationId xmlns:p14="http://schemas.microsoft.com/office/powerpoint/2010/main" val="6566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50516"/>
          </a:xfrm>
        </p:spPr>
        <p:txBody>
          <a:bodyPr/>
          <a:lstStyle/>
          <a:p>
            <a:r>
              <a:rPr lang="en-US" dirty="0"/>
              <a:t>Bottom-up: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6258" y="2250717"/>
            <a:ext cx="18523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 Regular"/>
                <a:cs typeface="Menlo Regular"/>
              </a:rPr>
              <a:t>s --&gt; y, x3.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424102" y="2250717"/>
          <a:ext cx="3355770" cy="2295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46179" y="2896963"/>
            <a:ext cx="372129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Menlo Bold"/>
                <a:cs typeface="Menlo Bold"/>
              </a:rPr>
              <a:t>[0,3]s</a:t>
            </a:r>
            <a:r>
              <a:rPr lang="en-US" sz="2000" dirty="0"/>
              <a:t> is derivable because</a:t>
            </a:r>
          </a:p>
          <a:p>
            <a:r>
              <a:rPr lang="en-US" sz="2000" dirty="0">
                <a:latin typeface="Menlo Bold"/>
                <a:cs typeface="Menlo Bold"/>
              </a:rPr>
              <a:t>[0,2]y </a:t>
            </a:r>
            <a:r>
              <a:rPr lang="en-US" sz="2000" dirty="0" err="1"/>
              <a:t>concats</a:t>
            </a:r>
            <a:r>
              <a:rPr lang="en-US" sz="2000" dirty="0"/>
              <a:t> with </a:t>
            </a:r>
            <a:r>
              <a:rPr lang="en-US" sz="2000" dirty="0">
                <a:latin typeface="Menlo Bold"/>
                <a:cs typeface="Menlo Bold"/>
              </a:rPr>
              <a:t>[2,3]x3</a:t>
            </a:r>
          </a:p>
        </p:txBody>
      </p:sp>
    </p:spTree>
    <p:extLst>
      <p:ext uri="{BB962C8B-B14F-4D97-AF65-F5344CB8AC3E}">
        <p14:creationId xmlns:p14="http://schemas.microsoft.com/office/powerpoint/2010/main" val="31087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72801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indicate parse: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01820" y="2339856"/>
          <a:ext cx="3355770" cy="2361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r>
                        <a:rPr lang="en-US" dirty="0"/>
                        <a:t>[0,1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] x1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[0,2]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enlo Bold"/>
                          <a:cs typeface="Menlo Bold"/>
                        </a:rPr>
                        <a:t>   </a:t>
                      </a:r>
                      <a:r>
                        <a:rPr lang="en-US" baseline="0" dirty="0">
                          <a:latin typeface="Menlo Bold"/>
                          <a:cs typeface="Menlo Bold"/>
                        </a:rPr>
                        <a:t> 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[1,2]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x2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[1,3] 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[2,3]</a:t>
                      </a:r>
                      <a:r>
                        <a:rPr lang="en-US" dirty="0">
                          <a:latin typeface="Menlo Bold"/>
                          <a:cs typeface="Menlo Bold"/>
                        </a:rPr>
                        <a:t> x3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Curved Connector 6"/>
          <p:cNvCxnSpPr/>
          <p:nvPr/>
        </p:nvCxnSpPr>
        <p:spPr>
          <a:xfrm rot="10800000" flipV="1">
            <a:off x="4264695" y="3208942"/>
            <a:ext cx="935847" cy="2228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H="1">
            <a:off x="4843981" y="3565502"/>
            <a:ext cx="913659" cy="20053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3373413" y="3231227"/>
            <a:ext cx="1979531" cy="130116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6200000" flipH="1">
            <a:off x="5219222" y="3495058"/>
            <a:ext cx="315574" cy="48137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26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CKY Algorithm</a:t>
            </a:r>
          </a:p>
        </p:txBody>
      </p:sp>
      <p:pic>
        <p:nvPicPr>
          <p:cNvPr id="4" name="Content Placeholder 3" descr="Screen Shot 2015-11-25 at 1.24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9829"/>
            <a:ext cx="10515600" cy="4042929"/>
          </a:xfrm>
        </p:spPr>
      </p:pic>
    </p:spTree>
    <p:extLst>
      <p:ext uri="{BB962C8B-B14F-4D97-AF65-F5344CB8AC3E}">
        <p14:creationId xmlns:p14="http://schemas.microsoft.com/office/powerpoint/2010/main" val="2803450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CKY Algorithm and Prolog Grammar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CNF:</a:t>
            </a:r>
          </a:p>
          <a:p>
            <a:pPr lvl="1"/>
            <a:r>
              <a:rPr lang="en-US" dirty="0"/>
              <a:t>we can make conversion </a:t>
            </a:r>
            <a:r>
              <a:rPr lang="en-US" i="1" dirty="0"/>
              <a:t>transparent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because we can decide what to produce as a parse tree using an extra argument, cf. </a:t>
            </a:r>
            <a:r>
              <a:rPr lang="en-US" i="1" dirty="0"/>
              <a:t>left recursive parse transformation</a:t>
            </a:r>
          </a:p>
          <a:p>
            <a:r>
              <a:rPr lang="en-US" dirty="0"/>
              <a:t>Table representation:</a:t>
            </a:r>
          </a:p>
          <a:p>
            <a:pPr lvl="1"/>
            <a:r>
              <a:rPr lang="en-US" dirty="0"/>
              <a:t>(if using Prolog) must be careful about variable bindings: </a:t>
            </a:r>
          </a:p>
          <a:p>
            <a:pPr lvl="1"/>
            <a:r>
              <a:rPr lang="en-US" dirty="0"/>
              <a:t>solution: make fresh copies of variables</a:t>
            </a:r>
          </a:p>
          <a:p>
            <a:r>
              <a:rPr lang="en-US" dirty="0"/>
              <a:t>Agreement (</a:t>
            </a:r>
            <a:r>
              <a:rPr lang="en-US" i="1" dirty="0"/>
              <a:t>feature propagation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must save all arguments into table</a:t>
            </a:r>
          </a:p>
          <a:p>
            <a:pPr lvl="1"/>
            <a:r>
              <a:rPr lang="en-US" dirty="0"/>
              <a:t>and relink up properly, e.g</a:t>
            </a:r>
            <a:r>
              <a:rPr lang="en-US" dirty="0">
                <a:latin typeface="Menlo Bold"/>
                <a:cs typeface="Menlo Bold"/>
              </a:rPr>
              <a:t>. </a:t>
            </a:r>
          </a:p>
          <a:p>
            <a:pPr lvl="1"/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np(np(DT,NN)) --&gt; dt(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DT,Num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NN,Num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8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F58C-1135-82F4-823B-D1B35A7F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561EC-5689-0647-0AE1-58FD5981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941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Link:  </a:t>
            </a:r>
          </a:p>
          <a:p>
            <a:pPr lvl="1"/>
            <a:r>
              <a:rPr lang="en-US" dirty="0">
                <a:hlinkClick r:id="rId2"/>
              </a:rPr>
              <a:t>https://www.nltk.org/book/ch08.html</a:t>
            </a:r>
            <a:endParaRPr lang="en-US" dirty="0"/>
          </a:p>
          <a:p>
            <a:r>
              <a:rPr lang="en-US" dirty="0"/>
              <a:t>Steps: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$</a:t>
            </a: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python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3.9.12 (main, Jun  1 2022, 06:34:44) 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cnf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open('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cnf.txt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').read()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cnf</a:t>
            </a: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"s -&gt; y x3\ns -&gt; x1 z\ns -&gt; y z\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ny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-&gt; x1 x2\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nz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-&gt; x2 x3\nx1 -&gt; 'w1'\nx2 -&gt; 'w2'\nx3 -&gt; 'w3'\n"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cfg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nltk.CFG.fromstring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cnf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cfg</a:t>
            </a: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&lt;Grammar with 8 productions&gt;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p =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nltk.ChartParser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cfg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CD21E95E-4BA8-60F0-A915-6B4449E9A5C8}"/>
              </a:ext>
            </a:extLst>
          </p:cNvPr>
          <p:cNvSpPr/>
          <p:nvPr/>
        </p:nvSpPr>
        <p:spPr>
          <a:xfrm>
            <a:off x="4861610" y="3645638"/>
            <a:ext cx="2676810" cy="42842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cnf.txt</a:t>
            </a:r>
            <a:r>
              <a:rPr lang="en-US" dirty="0"/>
              <a:t> on website</a:t>
            </a: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10A8ADB6-51E4-4A31-E9CC-42AFE1210A39}"/>
              </a:ext>
            </a:extLst>
          </p:cNvPr>
          <p:cNvSpPr/>
          <p:nvPr/>
        </p:nvSpPr>
        <p:spPr>
          <a:xfrm>
            <a:off x="5136332" y="4649882"/>
            <a:ext cx="2676809" cy="59878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cnf</a:t>
            </a:r>
            <a:r>
              <a:rPr lang="en-US" dirty="0"/>
              <a:t> is a string,</a:t>
            </a:r>
          </a:p>
          <a:p>
            <a:pPr algn="ctr"/>
            <a:r>
              <a:rPr lang="en-US" dirty="0" err="1"/>
              <a:t>cfg</a:t>
            </a:r>
            <a:r>
              <a:rPr lang="en-US" dirty="0"/>
              <a:t> is a grammar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FA5A6980-D79D-CA76-2828-1208B5CE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420" y="1633192"/>
            <a:ext cx="2012698" cy="2453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21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Context-Free Grammar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Algorithm:</a:t>
            </a:r>
          </a:p>
          <a:p>
            <a:pPr lvl="1"/>
            <a:r>
              <a:rPr lang="en-US" dirty="0"/>
              <a:t>use Prolog's top-down, left-to-right depth-first search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avoid left recursion problems: our grammar transformation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There are lots of algorithms for parsing context-free rules</a:t>
            </a:r>
          </a:p>
          <a:p>
            <a:pPr lvl="1"/>
            <a:r>
              <a:rPr lang="en-US" dirty="0"/>
              <a:t> In this course, we'll examine two</a:t>
            </a:r>
          </a:p>
          <a:p>
            <a:pPr lvl="1"/>
            <a:r>
              <a:rPr lang="en-US" dirty="0"/>
              <a:t>Today: CKY – because of the 2D table (</a:t>
            </a:r>
            <a:r>
              <a:rPr lang="en-US" i="1" dirty="0"/>
              <a:t>it's used for tabular parsing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2D table is computationally efficient (</a:t>
            </a:r>
            <a:r>
              <a:rPr lang="en-US" i="1" dirty="0"/>
              <a:t>memorization of partial results</a:t>
            </a:r>
            <a:r>
              <a:rPr lang="en-US" dirty="0"/>
              <a:t>)</a:t>
            </a:r>
          </a:p>
          <a:p>
            <a:pPr lvl="2"/>
            <a:r>
              <a:rPr lang="en-US" sz="2400" dirty="0"/>
              <a:t>particularly useful when there is </a:t>
            </a:r>
            <a:r>
              <a:rPr lang="en-US" sz="2400" dirty="0">
                <a:solidFill>
                  <a:schemeClr val="accent1"/>
                </a:solidFill>
              </a:rPr>
              <a:t>structural ambiguity</a:t>
            </a:r>
          </a:p>
          <a:p>
            <a:pPr lvl="2"/>
            <a:r>
              <a:rPr lang="en-US" sz="2400" dirty="0"/>
              <a:t>e.g.  … </a:t>
            </a:r>
            <a:r>
              <a:rPr lang="en-US" sz="2400" i="1" dirty="0"/>
              <a:t>with a telescope</a:t>
            </a:r>
          </a:p>
        </p:txBody>
      </p:sp>
    </p:spTree>
    <p:extLst>
      <p:ext uri="{BB962C8B-B14F-4D97-AF65-F5344CB8AC3E}">
        <p14:creationId xmlns:p14="http://schemas.microsoft.com/office/powerpoint/2010/main" val="23637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11E5-D275-3D60-23A5-27D974A30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4E6C-46FE-2A8C-6108-830FBF5E9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5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parse, supply a pre-tokenized sentence (a list):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tree in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p.parse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(['w1','w2','w3']):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tree.draw</a:t>
            </a: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 </a:t>
            </a: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4261F6C6-63F3-FAB9-A385-0382EA2D2F6B}"/>
              </a:ext>
            </a:extLst>
          </p:cNvPr>
          <p:cNvSpPr/>
          <p:nvPr/>
        </p:nvSpPr>
        <p:spPr>
          <a:xfrm>
            <a:off x="5109862" y="2291364"/>
            <a:ext cx="3987114" cy="93602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&lt;TAB&gt; to indent, and need a blank line as well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DE07F73-3ED5-3B57-9262-4E75849C8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88" y="3523543"/>
            <a:ext cx="3822700" cy="3009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63E18172-7117-C81C-E3EE-24398E0D5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288" y="3521923"/>
            <a:ext cx="3822700" cy="306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17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A38D-E586-3034-F396-7799A66C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6E26DE-ED71-7B27-984B-80F0F301B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perform parsing, call:</a:t>
            </a:r>
          </a:p>
          <a:p>
            <a:pPr lvl="1"/>
            <a:r>
              <a:rPr lang="en-US" sz="2000" i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.parse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list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dirty="0"/>
              <a:t>		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en-US" dirty="0"/>
              <a:t> is a parser</a:t>
            </a:r>
          </a:p>
          <a:p>
            <a:r>
              <a:rPr lang="en-US" dirty="0"/>
              <a:t>But, first define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en-US" dirty="0"/>
              <a:t>, the parser you want to use.</a:t>
            </a:r>
          </a:p>
          <a:p>
            <a:r>
              <a:rPr lang="en-US" dirty="0"/>
              <a:t>Different parsing strategies available, e.g.: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nltk.ChartParser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cfg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</a:t>
            </a:r>
            <a:r>
              <a:rPr lang="en-US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nltk.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ShiftReduceParser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cfg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	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doesn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't do backtracking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nltk.RecursiveDescentParser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-webkit-standard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doesn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't do left recursion</a:t>
            </a:r>
            <a:endParaRPr lang="en-US" b="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09A0-C457-34C0-1056-5E8014DE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C557-3B84-65FA-2313-8C7ACC9F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641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Same sentence, different parser: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nltk.RecursiveDescentParser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cfg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tree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p.parse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(['w1','w2','w3']):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tree.draw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 </a:t>
            </a:r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02D2F5D-CC7D-C5C7-F2E7-E6A91EBA2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31" y="3381375"/>
            <a:ext cx="3822700" cy="3060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BE10523B-8095-1334-D513-C98A573A1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31" y="3381375"/>
            <a:ext cx="3860800" cy="3111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73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09A0-C457-34C0-1056-5E8014DE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6C557-3B84-65FA-2313-8C7ACC9FA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6419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/>
              <a:t>Same sentence, different parser: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nltk.ShiftReduceParser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cfg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tree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p.parse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(['w1','w2','w3']):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tree.draw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 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D63031DC-8311-A82E-378B-00EE3EEA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03" y="3079248"/>
            <a:ext cx="3784600" cy="303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818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F2F62-5BB3-F922-604D-AF8AB8C6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chapter 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EB767-3496-4AFD-460B-1E7E98BA7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on grammar format:</a:t>
            </a:r>
          </a:p>
          <a:p>
            <a:pPr lvl="1"/>
            <a:r>
              <a:rPr lang="en-US" dirty="0"/>
              <a:t>plain text file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defines the start-symbol (S)</a:t>
            </a:r>
          </a:p>
          <a:p>
            <a:pPr lvl="1"/>
            <a:r>
              <a:rPr lang="en-US" dirty="0"/>
              <a:t>-&gt; is the rewrite symbol (cf. Prolog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--&gt;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space between symbols (cf. Prolog 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lexical items are quoted, e.g. 'I' (cf. Prolog 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[word]</a:t>
            </a:r>
            <a:r>
              <a:rPr lang="en-US" dirty="0"/>
              <a:t>)</a:t>
            </a:r>
          </a:p>
          <a:p>
            <a:pPr lvl="1"/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you cannot combine grammatical categories with lexical items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</a:p>
          <a:p>
            <a:pPr lvl="2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PP -&gt; </a:t>
            </a:r>
            <a:r>
              <a:rPr lang="en-US" b="0" i="0" u="none" strike="noStrike" dirty="0">
                <a:solidFill>
                  <a:srgbClr val="00AA00"/>
                </a:solidFill>
                <a:effectLst/>
                <a:latin typeface="-webkit-standard"/>
              </a:rPr>
              <a:t>'of'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NP 	(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-webkit-standard"/>
              </a:rPr>
              <a:t>disallowed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cf.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pp --&gt; [of], np.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)</a:t>
            </a:r>
          </a:p>
          <a:p>
            <a:pPr lvl="1"/>
            <a:r>
              <a:rPr lang="en-US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you are not permitted multi-word lexical items </a:t>
            </a:r>
          </a:p>
          <a:p>
            <a:pPr lvl="2"/>
            <a:r>
              <a:rPr lang="en-US" b="0" i="0" u="none" strike="noStrike" dirty="0">
                <a:solidFill>
                  <a:srgbClr val="FF0000"/>
                </a:solidFill>
                <a:effectLst/>
                <a:latin typeface="-webkit-standard"/>
              </a:rPr>
              <a:t>not ok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NP -&gt; </a:t>
            </a:r>
            <a:r>
              <a:rPr lang="en-US" b="0" i="0" u="none" strike="noStrike" dirty="0">
                <a:solidFill>
                  <a:srgbClr val="00AA00"/>
                </a:solidFill>
                <a:effectLst/>
                <a:latin typeface="-webkit-standard"/>
              </a:rPr>
              <a:t>'New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US" b="0" i="0" u="none" strike="noStrike" dirty="0">
                <a:solidFill>
                  <a:srgbClr val="00AA00"/>
                </a:solidFill>
                <a:effectLst/>
                <a:latin typeface="-webkit-standard"/>
              </a:rPr>
              <a:t>York' 	</a:t>
            </a:r>
            <a:endParaRPr lang="en-US" dirty="0">
              <a:solidFill>
                <a:srgbClr val="00AA00"/>
              </a:solidFill>
              <a:latin typeface="-webkit-standard"/>
            </a:endParaRPr>
          </a:p>
          <a:p>
            <a:pPr lvl="2"/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ok:	  NP -&gt; </a:t>
            </a:r>
            <a:r>
              <a:rPr lang="en-US" b="0" i="0" u="none" strike="noStrike" dirty="0">
                <a:solidFill>
                  <a:srgbClr val="00AA00"/>
                </a:solidFill>
                <a:effectLst/>
                <a:latin typeface="-webkit-standard"/>
              </a:rPr>
              <a:t>'</a:t>
            </a:r>
            <a:r>
              <a:rPr lang="en-US" b="0" i="0" u="none" strike="noStrike" dirty="0" err="1">
                <a:solidFill>
                  <a:srgbClr val="00AA00"/>
                </a:solidFill>
                <a:effectLst/>
                <a:latin typeface="-webkit-standard"/>
              </a:rPr>
              <a:t>New_York</a:t>
            </a:r>
            <a:r>
              <a:rPr lang="en-US" b="0" i="0" u="none" strike="noStrike" dirty="0">
                <a:solidFill>
                  <a:srgbClr val="00AA00"/>
                </a:solidFill>
                <a:effectLst/>
                <a:latin typeface="-webkit-standard"/>
              </a:rPr>
              <a:t>'</a:t>
            </a:r>
            <a:r>
              <a:rPr lang="en-US" dirty="0"/>
              <a:t>   (cf. Prolog 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new,york</a:t>
            </a:r>
            <a:r>
              <a:rPr lang="en-US" sz="1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n-US" dirty="0"/>
              <a:t>)</a:t>
            </a:r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2"/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2"/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8F63-2956-534C-A826-06EFFBBB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C1E9-3FEF-424A-B4E9-AF86F6545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general computational trick (also used in math)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0,1,1,2,3,5,8,13,21,34,55,89,…</a:t>
            </a:r>
          </a:p>
          <a:p>
            <a:pPr lvl="1"/>
            <a:r>
              <a:rPr lang="en-US" dirty="0"/>
              <a:t>Fibonacci sequence</a:t>
            </a:r>
          </a:p>
          <a:p>
            <a:pPr lvl="2"/>
            <a:r>
              <a:rPr lang="en-US" dirty="0"/>
              <a:t>f(0)=0, </a:t>
            </a:r>
          </a:p>
          <a:p>
            <a:pPr lvl="2"/>
            <a:r>
              <a:rPr lang="en-US" dirty="0"/>
              <a:t>f(1)=1, </a:t>
            </a:r>
          </a:p>
          <a:p>
            <a:pPr lvl="2"/>
            <a:r>
              <a:rPr lang="en-US" dirty="0"/>
              <a:t>f(n)=f(n-1)+f(n-2) for n&gt;1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f(5) = f(4) + f(3)</a:t>
            </a:r>
          </a:p>
          <a:p>
            <a:pPr lvl="1"/>
            <a:r>
              <a:rPr lang="en-US" dirty="0"/>
              <a:t> 	     = f(3) + f(2) + f(3)</a:t>
            </a:r>
          </a:p>
          <a:p>
            <a:pPr lvl="1"/>
            <a:r>
              <a:rPr lang="en-US" dirty="0"/>
              <a:t> 	      = 2    +  1    +  </a:t>
            </a: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5240C0-7948-434A-A064-FB1221222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3403" y="2471306"/>
            <a:ext cx="4885945" cy="30648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183AD6-E864-F242-91DA-0165D4E50684}"/>
              </a:ext>
            </a:extLst>
          </p:cNvPr>
          <p:cNvSpPr txBox="1"/>
          <p:nvPr/>
        </p:nvSpPr>
        <p:spPr>
          <a:xfrm>
            <a:off x="6343403" y="1774915"/>
            <a:ext cx="4548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Fibonacci Spiral</a:t>
            </a:r>
            <a:r>
              <a:rPr lang="en-US" sz="2400" dirty="0"/>
              <a:t>: </a:t>
            </a:r>
            <a:r>
              <a:rPr lang="en-US" dirty="0"/>
              <a:t>adapted from </a:t>
            </a:r>
            <a:r>
              <a:rPr lang="en-US" dirty="0" err="1"/>
              <a:t>wikipedia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70764-2F54-604C-9CB8-4D81CC97F6C6}"/>
              </a:ext>
            </a:extLst>
          </p:cNvPr>
          <p:cNvSpPr txBox="1"/>
          <p:nvPr/>
        </p:nvSpPr>
        <p:spPr>
          <a:xfrm>
            <a:off x="9332832" y="446230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3x3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FF7ED-28FF-5240-8AFD-BCAA0A6312A2}"/>
              </a:ext>
            </a:extLst>
          </p:cNvPr>
          <p:cNvSpPr txBox="1"/>
          <p:nvPr/>
        </p:nvSpPr>
        <p:spPr>
          <a:xfrm>
            <a:off x="9671094" y="438171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2x2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F1944-657F-454F-A317-C6A4F147A4A5}"/>
              </a:ext>
            </a:extLst>
          </p:cNvPr>
          <p:cNvSpPr txBox="1"/>
          <p:nvPr/>
        </p:nvSpPr>
        <p:spPr>
          <a:xfrm>
            <a:off x="9904088" y="5899964"/>
            <a:ext cx="4090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1x1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16A1E7-6FD3-D84A-BFB5-C16AA6A72958}"/>
              </a:ext>
            </a:extLst>
          </p:cNvPr>
          <p:cNvCxnSpPr>
            <a:stCxn id="10" idx="0"/>
            <a:endCxn id="8" idx="3"/>
          </p:cNvCxnSpPr>
          <p:nvPr/>
        </p:nvCxnSpPr>
        <p:spPr>
          <a:xfrm flipH="1" flipV="1">
            <a:off x="9850923" y="4646975"/>
            <a:ext cx="257708" cy="125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961904-1B42-8345-BF32-4218F7DCFBB7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979777" y="4658709"/>
            <a:ext cx="128854" cy="124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6D50-EA0C-A216-94FC-47BD23E3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A3644-18B4-9171-F899-3B4BC016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5827"/>
          </a:xfrm>
        </p:spPr>
        <p:txBody>
          <a:bodyPr>
            <a:normAutofit/>
          </a:bodyPr>
          <a:lstStyle/>
          <a:p>
            <a:r>
              <a:rPr lang="en-US" dirty="0"/>
              <a:t>Not a standard feature of Prolog</a:t>
            </a:r>
          </a:p>
          <a:p>
            <a:pPr lvl="1"/>
            <a:r>
              <a:rPr lang="en-US" dirty="0"/>
              <a:t>Program: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fibonacci.prolog</a:t>
            </a:r>
            <a:r>
              <a:rPr lang="en-US" dirty="0"/>
              <a:t> implements</a:t>
            </a:r>
          </a:p>
          <a:p>
            <a:pPr lvl="1"/>
            <a:r>
              <a:rPr lang="en-US" dirty="0"/>
              <a:t>Fibonacci sequence</a:t>
            </a:r>
          </a:p>
          <a:p>
            <a:pPr lvl="2"/>
            <a:r>
              <a:rPr lang="en-US" dirty="0"/>
              <a:t>f(0)=0, </a:t>
            </a:r>
          </a:p>
          <a:p>
            <a:pPr lvl="2"/>
            <a:r>
              <a:rPr lang="en-US" dirty="0"/>
              <a:t>f(1)=1, </a:t>
            </a:r>
          </a:p>
          <a:p>
            <a:pPr lvl="2"/>
            <a:r>
              <a:rPr lang="en-US" dirty="0"/>
              <a:t>f(n)=f(n-1)+f(n-2) for n&gt;1</a:t>
            </a:r>
          </a:p>
          <a:p>
            <a:pPr lvl="1"/>
            <a:r>
              <a:rPr lang="en-US" sz="2000" i="1" dirty="0">
                <a:solidFill>
                  <a:schemeClr val="accent1"/>
                </a:solidFill>
              </a:rPr>
              <a:t>no</a:t>
            </a:r>
            <a:r>
              <a:rPr lang="en-US" sz="2000" dirty="0">
                <a:solidFill>
                  <a:schemeClr val="accent1"/>
                </a:solidFill>
              </a:rPr>
              <a:t> {…} </a:t>
            </a:r>
            <a:r>
              <a:rPr lang="en-US" sz="2000" i="1" dirty="0">
                <a:solidFill>
                  <a:schemeClr val="accent1"/>
                </a:solidFill>
              </a:rPr>
              <a:t>needed here, it's not a grammar, i.e. doesn't use </a:t>
            </a:r>
            <a:r>
              <a:rPr lang="en-US" sz="1800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--&gt;</a:t>
            </a:r>
            <a:endParaRPr lang="en-US" sz="20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46842-814F-94D1-8109-33F65046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286" y="4576930"/>
            <a:ext cx="7772400" cy="100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561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4C02-63FD-562C-28D3-C30190E9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D5663-05E8-4C34-4428-91B4432A94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9820701" cy="474386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dirty="0"/>
              <a:t>Correct but inefficient: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swipl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-l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fibonacci.prolog</a:t>
            </a: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</a:t>
            </a:r>
            <a:b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f(0,N).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0.</a:t>
            </a:r>
            <a:b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f(1,N).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1.</a:t>
            </a:r>
            <a:b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f(5,N).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5.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f(6,N).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8.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f(7,N).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13.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f(8,N).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21.</a:t>
            </a:r>
          </a:p>
        </p:txBody>
      </p:sp>
    </p:spTree>
    <p:extLst>
      <p:ext uri="{BB962C8B-B14F-4D97-AF65-F5344CB8AC3E}">
        <p14:creationId xmlns:p14="http://schemas.microsoft.com/office/powerpoint/2010/main" val="344960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B0F0-9450-478D-5C45-20363ED3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ED294-8D8F-23F5-DB8F-626E7D63B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?- spy(f).</a:t>
            </a:r>
          </a:p>
          <a:p>
            <a:pPr marL="0" indent="0">
              <a:buNone/>
            </a:pPr>
            <a:r>
              <a:rPr lang="en-US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% Spy point on f/2</a:t>
            </a:r>
            <a:endParaRPr lang="en-US" dirty="0"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true.</a:t>
            </a:r>
            <a:b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[debug]  ?- f(5, N).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(10) f(5, _34086)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f(4, _35386)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f(3, _36288)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f(2, _37190)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f(1, _38092)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f(1,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f(0, _39886)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f(0, 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f(2,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_42578)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f(3, 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f(2, _45270)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_46172)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_47966)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f(2,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f(4, 3)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f(3, _51556)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 f(2, _52458)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_53360)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_55154)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</a:t>
            </a:r>
            <a:r>
              <a:rPr lang="en-US" dirty="0">
                <a:solidFill>
                  <a:schemeClr val="accent5"/>
                </a:solidFill>
                <a:effectLst/>
                <a:latin typeface="Menlo" panose="020B0609030804020204" pitchFamily="49" charset="0"/>
              </a:rPr>
              <a:t>f(2,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Call: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f(1, _57846)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f(1, 1)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f(3, 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2FB41D"/>
                </a:solidFill>
                <a:effectLst/>
                <a:latin typeface="Menlo" panose="020B0609030804020204" pitchFamily="49" charset="0"/>
              </a:rPr>
              <a:t>Exit: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(10) f(5, 5)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 = 5 </a:t>
            </a:r>
            <a:r>
              <a:rPr lang="en-US" b="1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;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f(1, _57846)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_55154)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_53360)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f(2, _52458)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f(3, _51556)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f(0, _47966)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_46172)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f(2, _45270)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f(1, _42578)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f(0, _39886)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(14) f(1, _38092)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(13) f(2, _37190)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(12) f(3, _36288)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(11) f(4, _35386) ? leap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Fail: 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(10) f(5, _34086) ? leap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42419"/>
                </a:solidFill>
                <a:effectLst/>
                <a:latin typeface="Menlo" panose="020B0609030804020204" pitchFamily="49" charset="0"/>
              </a:rPr>
              <a:t>false.</a:t>
            </a:r>
            <a:endParaRPr lang="en-US" dirty="0">
              <a:solidFill>
                <a:srgbClr val="B42419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9C53700D-8F69-E313-6DBD-C8C1C25454E0}"/>
              </a:ext>
            </a:extLst>
          </p:cNvPr>
          <p:cNvSpPr/>
          <p:nvPr/>
        </p:nvSpPr>
        <p:spPr>
          <a:xfrm>
            <a:off x="2594113" y="1825625"/>
            <a:ext cx="1739348" cy="58640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5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Menlo" panose="020B0609030804020204" pitchFamily="49" charset="0"/>
              </a:rPr>
              <a:t>type </a:t>
            </a:r>
            <a:r>
              <a:rPr lang="en-US" sz="1600" dirty="0">
                <a:effectLst/>
                <a:latin typeface="Menlo" panose="020B0609030804020204" pitchFamily="49" charset="0"/>
              </a:rPr>
              <a:t>l for leap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63CD6-6986-6F63-636D-3E7BE03CB7D4}"/>
              </a:ext>
            </a:extLst>
          </p:cNvPr>
          <p:cNvSpPr txBox="1"/>
          <p:nvPr/>
        </p:nvSpPr>
        <p:spPr>
          <a:xfrm>
            <a:off x="7305262" y="3770461"/>
            <a:ext cx="4192879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Computes f(2) = 1 three times!</a:t>
            </a:r>
          </a:p>
        </p:txBody>
      </p:sp>
    </p:spTree>
    <p:extLst>
      <p:ext uri="{BB962C8B-B14F-4D97-AF65-F5344CB8AC3E}">
        <p14:creationId xmlns:p14="http://schemas.microsoft.com/office/powerpoint/2010/main" val="35381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5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6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8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E4CBF-0A57-3CE0-564F-7A44793E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928C-F36E-39C7-03DE-03CC3458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Using 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time/1</a:t>
            </a:r>
            <a:r>
              <a:rPr lang="en-US" dirty="0"/>
              <a:t> to measure inferences: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time(f(10,N)).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352 inferences, 0.000 CPU in 0.000 seconds (83% CPU, 5587302 Lips)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55.</a:t>
            </a:r>
            <a:b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time(f(20,N)).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43,779 inferences, 0.008 CPU in 0.010 seconds (81% CPU, 5229216 Lips)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6765.</a:t>
            </a:r>
            <a:b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time(f(30,N)).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5,385,071 inferences, 0.389 CPU in 0.466 seconds (84% CPU, 13836505 Lips)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832040.</a:t>
            </a:r>
            <a:b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endParaRPr lang="en-US" sz="16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?- time(f(40,N)).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662,320,559 inferences, 45.644 CPU in 54.645 seconds (84% CPU, 14510661 Lips)</a:t>
            </a:r>
          </a:p>
          <a:p>
            <a:pPr marL="0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 = 102334155.</a:t>
            </a:r>
          </a:p>
        </p:txBody>
      </p:sp>
    </p:spTree>
    <p:extLst>
      <p:ext uri="{BB962C8B-B14F-4D97-AF65-F5344CB8AC3E}">
        <p14:creationId xmlns:p14="http://schemas.microsoft.com/office/powerpoint/2010/main" val="33905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44F9-E90F-E33B-4964-007507075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C6A2-91EC-DA50-D7D0-A3837939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Memorization aka 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585FE-EF26-FA41-D0D9-506502433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improve its efficiency?</a:t>
            </a:r>
          </a:p>
          <a:p>
            <a:pPr lvl="1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Computes f(2) = 1 three times!</a:t>
            </a:r>
          </a:p>
          <a:p>
            <a:r>
              <a:rPr lang="en-US" dirty="0"/>
              <a:t>Memorize result in a table first time it's computed</a:t>
            </a:r>
          </a:p>
          <a:p>
            <a:pPr lvl="1"/>
            <a:r>
              <a:rPr lang="en-US" dirty="0"/>
              <a:t>and use the answer when asked again</a:t>
            </a:r>
          </a:p>
          <a:p>
            <a:r>
              <a:rPr lang="en-US" dirty="0"/>
              <a:t>Class Exercise:</a:t>
            </a:r>
          </a:p>
          <a:p>
            <a:pPr lvl="1"/>
            <a:r>
              <a:rPr lang="en-US" dirty="0"/>
              <a:t>let's compute using a table!</a:t>
            </a:r>
          </a:p>
        </p:txBody>
      </p:sp>
    </p:spTree>
    <p:extLst>
      <p:ext uri="{BB962C8B-B14F-4D97-AF65-F5344CB8AC3E}">
        <p14:creationId xmlns:p14="http://schemas.microsoft.com/office/powerpoint/2010/main" val="11561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3399</Words>
  <Application>Microsoft Macintosh PowerPoint</Application>
  <PresentationFormat>Widescreen</PresentationFormat>
  <Paragraphs>490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-webkit-standard</vt:lpstr>
      <vt:lpstr>Aptos</vt:lpstr>
      <vt:lpstr>Aptos Display</vt:lpstr>
      <vt:lpstr>Arial</vt:lpstr>
      <vt:lpstr>Calibri</vt:lpstr>
      <vt:lpstr>Menlo</vt:lpstr>
      <vt:lpstr>Menlo Bold</vt:lpstr>
      <vt:lpstr>Menlo Regular</vt:lpstr>
      <vt:lpstr>Wingdings</vt:lpstr>
      <vt:lpstr>Office Theme</vt:lpstr>
      <vt:lpstr>LING/C SC 581:  Advanced Computational Linguistics</vt:lpstr>
      <vt:lpstr>Today's Topics</vt:lpstr>
      <vt:lpstr>Context-Free Grammar Parsing</vt:lpstr>
      <vt:lpstr>Memorization aka Dynamic Programming</vt:lpstr>
      <vt:lpstr>Memorization aka Dynamic Programming</vt:lpstr>
      <vt:lpstr>Memorization aka Dynamic Programming</vt:lpstr>
      <vt:lpstr>Memorization aka Dynamic Programming</vt:lpstr>
      <vt:lpstr>Memorization aka Dynamic Programming</vt:lpstr>
      <vt:lpstr>Memorization aka Dynamic Programming</vt:lpstr>
      <vt:lpstr>Memorization aka Dynamic Programming</vt:lpstr>
      <vt:lpstr>CKY Algorithm</vt:lpstr>
      <vt:lpstr>Chomsky Normal Form (CNF) </vt:lpstr>
      <vt:lpstr>Chomsky Normal Form (CNF) </vt:lpstr>
      <vt:lpstr>Chomsky Normal Form (CNF) </vt:lpstr>
      <vt:lpstr>Chomsky Normal Form (CNF) </vt:lpstr>
      <vt:lpstr>Chomsky Normal Form (CNF) </vt:lpstr>
      <vt:lpstr>Chomsky Normal Form (CNF) </vt:lpstr>
      <vt:lpstr>Chomsky Normal Form (CNF) </vt:lpstr>
      <vt:lpstr>CKY Algorithm</vt:lpstr>
      <vt:lpstr>CKY Algorithm</vt:lpstr>
      <vt:lpstr>CKY Algorithm</vt:lpstr>
      <vt:lpstr>CKY Algorithm</vt:lpstr>
      <vt:lpstr>CKY Algorithm</vt:lpstr>
      <vt:lpstr>CKY Algorithm</vt:lpstr>
      <vt:lpstr>CKY Algorithm</vt:lpstr>
      <vt:lpstr>CKY Algorithm</vt:lpstr>
      <vt:lpstr>CKY Algorithm</vt:lpstr>
      <vt:lpstr>CKY Algorithm and Prolog Grammar Rules</vt:lpstr>
      <vt:lpstr>nltk book: chapter 8</vt:lpstr>
      <vt:lpstr>nltk book: chapter 8</vt:lpstr>
      <vt:lpstr>nltk book: chapter 8</vt:lpstr>
      <vt:lpstr>nltk book: chapter 8</vt:lpstr>
      <vt:lpstr>nltk book: chapter 8</vt:lpstr>
      <vt:lpstr>nltk book: chapter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7</cp:revision>
  <dcterms:created xsi:type="dcterms:W3CDTF">2024-02-18T02:42:09Z</dcterms:created>
  <dcterms:modified xsi:type="dcterms:W3CDTF">2026-03-02T19:56:11Z</dcterms:modified>
</cp:coreProperties>
</file>