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323" r:id="rId3"/>
    <p:sldId id="342" r:id="rId4"/>
    <p:sldId id="343" r:id="rId5"/>
    <p:sldId id="344" r:id="rId6"/>
    <p:sldId id="318" r:id="rId7"/>
    <p:sldId id="317" r:id="rId8"/>
    <p:sldId id="319" r:id="rId9"/>
    <p:sldId id="320" r:id="rId10"/>
    <p:sldId id="328" r:id="rId11"/>
    <p:sldId id="257" r:id="rId12"/>
    <p:sldId id="258" r:id="rId13"/>
    <p:sldId id="324" r:id="rId14"/>
    <p:sldId id="321" r:id="rId15"/>
    <p:sldId id="259" r:id="rId16"/>
    <p:sldId id="325" r:id="rId17"/>
    <p:sldId id="260" r:id="rId18"/>
    <p:sldId id="326" r:id="rId19"/>
    <p:sldId id="261" r:id="rId20"/>
    <p:sldId id="327" r:id="rId21"/>
    <p:sldId id="267" r:id="rId22"/>
    <p:sldId id="322" r:id="rId23"/>
    <p:sldId id="329" r:id="rId24"/>
    <p:sldId id="264" r:id="rId25"/>
    <p:sldId id="330" r:id="rId26"/>
    <p:sldId id="265" r:id="rId27"/>
    <p:sldId id="331" r:id="rId28"/>
    <p:sldId id="290" r:id="rId29"/>
    <p:sldId id="332" r:id="rId30"/>
    <p:sldId id="263" r:id="rId31"/>
    <p:sldId id="333" r:id="rId32"/>
    <p:sldId id="334" r:id="rId33"/>
    <p:sldId id="336" r:id="rId34"/>
    <p:sldId id="33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/>
    <p:restoredTop sz="94658"/>
  </p:normalViewPr>
  <p:slideViewPr>
    <p:cSldViewPr snapToGrid="0">
      <p:cViewPr varScale="1">
        <p:scale>
          <a:sx n="120" d="100"/>
          <a:sy n="120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B932-3865-D7B9-3AF2-86F27EA20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F3D1-F73B-FD92-FF2C-CA5A61C11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D4B03-3761-0F5F-B7A6-12F5BF66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01EB-841A-8347-89D2-7EE52AD08A4E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2E284-8D2D-E573-509E-922CF48B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A9E42-655C-8888-B5F2-2B1738B9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B2E8-C8E5-6440-9A94-240608BD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4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4D6B-5816-12D8-AF2C-6C6233E0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6F4D5-BC92-ED35-07B1-338F09319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CCA36-7E6E-CD2E-3954-1E9B1EF4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01EB-841A-8347-89D2-7EE52AD08A4E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E884E-4A62-D8EC-4009-378E4CB7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3492D-15DB-7057-BF6C-0E23D0CF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B2E8-C8E5-6440-9A94-240608BD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2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023CDC-9502-5316-B0DB-4A2AA9B9F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AC8DE-E857-A2A1-DE2E-233327D5C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22EE6-CD7A-BA92-A13E-28EA1720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01EB-841A-8347-89D2-7EE52AD08A4E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2F77C-E799-61CA-849F-7C170789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24D92-8655-1F3F-447E-F24D3FD0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B2E8-C8E5-6440-9A94-240608BD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7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1874-88E2-ECED-E53E-EEB8B29B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DADD5-0FAE-7559-0E79-0E8DA4D76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093E-D474-C139-E1FA-369A6D59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01EB-841A-8347-89D2-7EE52AD08A4E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119ED-8FA9-B102-208C-EDEA978E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6EB4-6A9D-09CC-0B58-D0D5B60A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B2E8-C8E5-6440-9A94-240608BD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0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559A-56A8-9B73-3161-725339B4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109D7-8E27-39A2-CCF3-5789348C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9377E-6840-9393-4B3F-8ADDE390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01EB-841A-8347-89D2-7EE52AD08A4E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C40CE-9A6F-7D87-D10C-D3A1C478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5AD68-0DBB-8CEE-3A7D-C930CC08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B2E8-C8E5-6440-9A94-240608BD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D9A52-02CC-D52C-2EB8-85CB2B90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18D8-0A46-7549-301A-7D61B3162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18628-B1D9-FCB5-EF58-055D4DC2C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E6ECC-E481-A472-DB1C-3ED953C8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01EB-841A-8347-89D2-7EE52AD08A4E}" type="datetimeFigureOut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7555B-62D4-EF78-BC37-0EA90061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188E6-43E1-59F9-C70B-97D61DC8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B2E8-C8E5-6440-9A94-240608BD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1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B881-90C9-AE19-73A9-13264D185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08298-694C-1FC9-EA0C-9DCE95EB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15EFF-FCD0-38CE-CDC4-907A4C2B8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7F753-EF22-E7CF-A764-6C17B4E93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FA6DD-342D-80DA-1224-6E94A863F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DD268-8050-84F0-9144-DF95C3F9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01EB-841A-8347-89D2-7EE52AD08A4E}" type="datetimeFigureOut">
              <a:rPr lang="en-US" smtClean="0"/>
              <a:t>2/24/26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5E685-434D-F35B-9B21-B50446C95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BFC1C-AB32-EFBA-72AE-12EB0E1F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B2E8-C8E5-6440-9A94-240608BD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97C7-1BDF-BBDA-BC21-ECEB0EC4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B49C7-608C-5829-AE65-AEDA94CC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01EB-841A-8347-89D2-7EE52AD08A4E}" type="datetimeFigureOut">
              <a:rPr lang="en-US" smtClean="0"/>
              <a:t>2/24/26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DC5E5-7BF1-7ABB-07CF-2F53C22A5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34DF8-6171-A896-C4B7-C74C2AC7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B2E8-C8E5-6440-9A94-240608BD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DC089-9C36-E8C9-3525-88DA21B7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01EB-841A-8347-89D2-7EE52AD08A4E}" type="datetimeFigureOut">
              <a:rPr lang="en-US" smtClean="0"/>
              <a:t>2/24/26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12B5C-F861-0387-1B1D-B7D85786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127FC-B269-C84E-7BD8-F19F1B0D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B2E8-C8E5-6440-9A94-240608BD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1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78E2-719A-DDBF-F2F3-88E2028D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83DA-F385-E73D-D410-978A626D8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A46F5-6A34-1485-C754-E5ABB8F69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DC829-568D-34DE-478E-218D5989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01EB-841A-8347-89D2-7EE52AD08A4E}" type="datetimeFigureOut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F1995-47C9-5C55-AFFA-5916A481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AED51-75F3-8004-5BAC-D65247FA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B2E8-C8E5-6440-9A94-240608BD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760D-3D0D-6F30-50CD-E5CEBDB1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96457F-41D2-95BA-70CB-01BFF08E2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BBFD9-598F-42DE-B75A-0EF6D8272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85866-1863-FB96-713D-86711FE79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01EB-841A-8347-89D2-7EE52AD08A4E}" type="datetimeFigureOut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AB54F-E45E-DAF4-5F2A-EB9DBE4B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85E37-0CA7-88FE-F4B0-9BA9AECE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B2E8-C8E5-6440-9A94-240608BD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9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A81C7-74A1-91F7-D4F7-3E740672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62561-D54F-5FD2-1BA0-E5C1F44A2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CFF1A-51D1-2F36-2A6B-272217EAA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7501EB-841A-8347-89D2-7EE52AD08A4E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F1F8F-6F1B-747D-784C-473B8499C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5C73D-C69B-6246-61C4-4F64564C0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82B2E8-C8E5-6440-9A94-240608BD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4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arser.kitaev.i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natural-langu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11</a:t>
            </a:r>
          </a:p>
          <a:p>
            <a:r>
              <a:rPr lang="en-US" dirty="0"/>
              <a:t>Prof. </a:t>
            </a:r>
            <a:r>
              <a:rPr lang="en-US" dirty="0" err="1"/>
              <a:t>Sandiway</a:t>
            </a:r>
            <a:r>
              <a:rPr lang="en-US" dirty="0"/>
              <a:t> Fong</a:t>
            </a:r>
          </a:p>
        </p:txBody>
      </p:sp>
    </p:spTree>
    <p:extLst>
      <p:ext uri="{BB962C8B-B14F-4D97-AF65-F5344CB8AC3E}">
        <p14:creationId xmlns:p14="http://schemas.microsoft.com/office/powerpoint/2010/main" val="155944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B877-EE82-E3C8-ACAC-1581E37E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ChatGPT and Anaphora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DD5F3-1CD4-8258-A8A3-B05BADB9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Let's introduce anaphor resolution:</a:t>
            </a:r>
          </a:p>
          <a:p>
            <a:pPr lvl="1"/>
            <a:r>
              <a:rPr lang="en-US" sz="2800" i="1" dirty="0"/>
              <a:t>part of our innate language ability: something that we have strong judgements about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when faced with a choice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Does ChatGPT mimic human choice?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Is ChatGPT getting more human-like?</a:t>
            </a:r>
          </a:p>
          <a:p>
            <a:pPr lvl="1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early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2023 (v3)     vs. </a:t>
            </a:r>
          </a:p>
          <a:p>
            <a:pPr lvl="1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early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2026 (v5.3)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D525C281-262A-EFF3-F313-89465FF60A12}"/>
              </a:ext>
            </a:extLst>
          </p:cNvPr>
          <p:cNvSpPr/>
          <p:nvPr/>
        </p:nvSpPr>
        <p:spPr>
          <a:xfrm>
            <a:off x="4537443" y="4759732"/>
            <a:ext cx="3912782" cy="74427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65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much bigger model, also backed up by web search</a:t>
            </a:r>
          </a:p>
        </p:txBody>
      </p:sp>
    </p:spTree>
    <p:extLst>
      <p:ext uri="{BB962C8B-B14F-4D97-AF65-F5344CB8AC3E}">
        <p14:creationId xmlns:p14="http://schemas.microsoft.com/office/powerpoint/2010/main" val="16184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4DE-0410-84F9-AEAE-06219ACA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1CCF2-EFCA-8C94-F554-443422DA5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examples from (</a:t>
            </a:r>
            <a:r>
              <a:rPr lang="en-US" dirty="0" err="1"/>
              <a:t>Reuland</a:t>
            </a:r>
            <a:r>
              <a:rPr lang="en-US" dirty="0"/>
              <a:t> 2011)</a:t>
            </a:r>
            <a:r>
              <a:rPr lang="en-US" baseline="30000" dirty="0"/>
              <a:t> 1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Alice looked at the Queen. 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Söhne"/>
              </a:rPr>
              <a:t>She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was angry.		(pg4)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DBB87-AE2C-BB72-94D5-C17982CE5187}"/>
              </a:ext>
            </a:extLst>
          </p:cNvPr>
          <p:cNvSpPr txBox="1"/>
          <p:nvPr/>
        </p:nvSpPr>
        <p:spPr>
          <a:xfrm>
            <a:off x="956440" y="6311900"/>
            <a:ext cx="76305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aseline="30000" dirty="0"/>
              <a:t>1</a:t>
            </a:r>
            <a:r>
              <a:rPr lang="en-US" sz="2000" i="1" dirty="0"/>
              <a:t>Reuland, E., Anaphora and Language Design</a:t>
            </a:r>
            <a:r>
              <a:rPr lang="en-US" sz="2000" dirty="0"/>
              <a:t> (2011), MIT Press.</a:t>
            </a:r>
          </a:p>
        </p:txBody>
      </p:sp>
    </p:spTree>
    <p:extLst>
      <p:ext uri="{BB962C8B-B14F-4D97-AF65-F5344CB8AC3E}">
        <p14:creationId xmlns:p14="http://schemas.microsoft.com/office/powerpoint/2010/main" val="324936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FD52B-4B1E-C9D1-75C2-EB5C0726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ChatGPT and Anaphora Resolution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D0FE3-7144-0FBC-6693-391261372AF9}"/>
              </a:ext>
            </a:extLst>
          </p:cNvPr>
          <p:cNvSpPr txBox="1"/>
          <p:nvPr/>
        </p:nvSpPr>
        <p:spPr>
          <a:xfrm>
            <a:off x="638881" y="1809541"/>
            <a:ext cx="10909643" cy="68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1" algn="ctr">
              <a:lnSpc>
                <a:spcPct val="90000"/>
              </a:lnSpc>
              <a:spcBef>
                <a:spcPts val="1000"/>
              </a:spcBef>
            </a:pPr>
            <a:r>
              <a:rPr lang="en-US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Alice looked at the Queen. </a:t>
            </a:r>
            <a:r>
              <a:rPr lang="en-US" sz="2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She</a:t>
            </a:r>
            <a:r>
              <a:rPr lang="en-US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angry.		(pg4)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7E77BF-CA4E-DB3C-7173-81BBCF906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641" y="3152443"/>
            <a:ext cx="8920717" cy="1984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2593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F268-D488-546C-0ADD-DB03A4E0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ChatGPT 5.3 and Anaphora Resolution</a:t>
            </a:r>
          </a:p>
        </p:txBody>
      </p:sp>
      <p:pic>
        <p:nvPicPr>
          <p:cNvPr id="5" name="Content Placeholder 4" descr="A screenshot of a chat&#10;&#10;AI-generated content may be incorrect.">
            <a:extLst>
              <a:ext uri="{FF2B5EF4-FFF2-40B4-BE49-F238E27FC236}">
                <a16:creationId xmlns:a16="http://schemas.microsoft.com/office/drawing/2014/main" id="{E5EC7495-587E-E000-8DD5-C36C2E474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931" y="1522178"/>
            <a:ext cx="9516138" cy="49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2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C89C4-86DD-0850-2670-137CA7BA5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A693-1FC6-096D-4C85-47BF793C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38C8A-87A2-46DA-36AB-C6E41560C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examples from (</a:t>
            </a:r>
            <a:r>
              <a:rPr lang="en-US" dirty="0" err="1"/>
              <a:t>Reuland</a:t>
            </a:r>
            <a:r>
              <a:rPr lang="en-US" dirty="0"/>
              <a:t> 2011)</a:t>
            </a:r>
            <a:r>
              <a:rPr lang="en-US" baseline="30000" dirty="0"/>
              <a:t> 1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Söhne"/>
              </a:rPr>
              <a:t>Alice looked at the Queen. </a:t>
            </a:r>
            <a:r>
              <a:rPr lang="en-US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Söhne"/>
              </a:rPr>
              <a:t>She</a:t>
            </a:r>
            <a:r>
              <a:rPr lang="en-US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Söhne"/>
              </a:rPr>
              <a:t> was angry.			(pg4)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white rabbit </a:t>
            </a:r>
            <a:r>
              <a:rPr lang="en-US" dirty="0"/>
              <a:t>jumped from behind the bushes.	(pg26)</a:t>
            </a:r>
          </a:p>
          <a:p>
            <a:pPr marL="457200" lvl="1" indent="0">
              <a:buNone/>
            </a:pPr>
            <a:r>
              <a:rPr lang="en-US" dirty="0"/>
              <a:t>    	The </a:t>
            </a:r>
            <a:r>
              <a:rPr lang="en-US" b="1" dirty="0"/>
              <a:t>animal</a:t>
            </a:r>
            <a:r>
              <a:rPr lang="en-US" dirty="0"/>
              <a:t> looked around and then </a:t>
            </a:r>
            <a:r>
              <a:rPr lang="en-US" b="1" dirty="0">
                <a:solidFill>
                  <a:srgbClr val="FF0000"/>
                </a:solidFill>
              </a:rPr>
              <a:t>he</a:t>
            </a:r>
            <a:r>
              <a:rPr lang="en-US" dirty="0"/>
              <a:t> ran away to avoid the angry 	queen.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315C7-FE1E-BC11-E37E-0CC6BE4A0036}"/>
              </a:ext>
            </a:extLst>
          </p:cNvPr>
          <p:cNvSpPr txBox="1"/>
          <p:nvPr/>
        </p:nvSpPr>
        <p:spPr>
          <a:xfrm>
            <a:off x="956440" y="6311900"/>
            <a:ext cx="76305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aseline="30000" dirty="0"/>
              <a:t>1</a:t>
            </a:r>
            <a:r>
              <a:rPr lang="en-US" sz="2000" i="1" dirty="0"/>
              <a:t>Reuland, E., Anaphora and Language Design</a:t>
            </a:r>
            <a:r>
              <a:rPr lang="en-US" sz="2000" dirty="0"/>
              <a:t> (2011), MIT Press.</a:t>
            </a:r>
          </a:p>
        </p:txBody>
      </p:sp>
      <p:sp>
        <p:nvSpPr>
          <p:cNvPr id="4" name="Up Arrow Callout 3">
            <a:extLst>
              <a:ext uri="{FF2B5EF4-FFF2-40B4-BE49-F238E27FC236}">
                <a16:creationId xmlns:a16="http://schemas.microsoft.com/office/drawing/2014/main" id="{8A9E1B4D-8406-FACE-3934-1DAF61ECA7F0}"/>
              </a:ext>
            </a:extLst>
          </p:cNvPr>
          <p:cNvSpPr/>
          <p:nvPr/>
        </p:nvSpPr>
        <p:spPr>
          <a:xfrm>
            <a:off x="5569611" y="3524692"/>
            <a:ext cx="2375453" cy="1451113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Who ran away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21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ED3F-4570-F8C9-7FA7-DA50826D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EAE06C-BB70-8110-D46C-B352127AF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300" y="3836901"/>
            <a:ext cx="9169400" cy="196850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397E29-F409-CDD9-54D3-38057A01CE26}"/>
              </a:ext>
            </a:extLst>
          </p:cNvPr>
          <p:cNvSpPr txBox="1"/>
          <p:nvPr/>
        </p:nvSpPr>
        <p:spPr>
          <a:xfrm>
            <a:off x="1244428" y="2062718"/>
            <a:ext cx="10270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white rabbit </a:t>
            </a:r>
            <a:r>
              <a:rPr lang="en-US" sz="2400" dirty="0"/>
              <a:t>jumped from behind the bushes.	(Reuland 2011: 26)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animal</a:t>
            </a:r>
            <a:r>
              <a:rPr lang="en-US" sz="2400" dirty="0"/>
              <a:t> looked around and then </a:t>
            </a:r>
            <a:r>
              <a:rPr lang="en-US" sz="2400" b="1" dirty="0">
                <a:solidFill>
                  <a:srgbClr val="FF0000"/>
                </a:solidFill>
              </a:rPr>
              <a:t>he</a:t>
            </a:r>
            <a:r>
              <a:rPr lang="en-US" sz="2400" dirty="0"/>
              <a:t> ran away to avoid the angry queen.</a:t>
            </a:r>
          </a:p>
        </p:txBody>
      </p:sp>
    </p:spTree>
    <p:extLst>
      <p:ext uri="{BB962C8B-B14F-4D97-AF65-F5344CB8AC3E}">
        <p14:creationId xmlns:p14="http://schemas.microsoft.com/office/powerpoint/2010/main" val="40947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CD3D09-B6BC-D99F-D0DC-684A032B9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6C2DCE-7237-C52A-326F-020E2375F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43C0B-C0FA-7E02-665D-A76CD16F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ChatGPT 5.3 and Anaphora Resolution</a:t>
            </a:r>
          </a:p>
        </p:txBody>
      </p:sp>
      <p:pic>
        <p:nvPicPr>
          <p:cNvPr id="7" name="Content Placeholder 6" descr="A screenshot of a chat&#10;&#10;AI-generated content may be incorrect.">
            <a:extLst>
              <a:ext uri="{FF2B5EF4-FFF2-40B4-BE49-F238E27FC236}">
                <a16:creationId xmlns:a16="http://schemas.microsoft.com/office/drawing/2014/main" id="{356DD541-719A-920A-A853-C61B31706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11797"/>
            <a:ext cx="10515600" cy="35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50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ED3F-4570-F8C9-7FA7-DA50826D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97E29-F409-CDD9-54D3-38057A01CE26}"/>
              </a:ext>
            </a:extLst>
          </p:cNvPr>
          <p:cNvSpPr txBox="1"/>
          <p:nvPr/>
        </p:nvSpPr>
        <p:spPr>
          <a:xfrm>
            <a:off x="1244428" y="2062718"/>
            <a:ext cx="9995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white rabbit </a:t>
            </a:r>
            <a:r>
              <a:rPr lang="en-US" sz="2400" dirty="0"/>
              <a:t>jumped from behind the bushes.	(</a:t>
            </a:r>
            <a:r>
              <a:rPr lang="en-US" sz="2400" dirty="0" err="1"/>
              <a:t>Reuland</a:t>
            </a:r>
            <a:r>
              <a:rPr lang="en-US" sz="2400" dirty="0"/>
              <a:t> 2011: 26)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animal</a:t>
            </a:r>
            <a:r>
              <a:rPr lang="en-US" sz="2400" dirty="0"/>
              <a:t> looked around and then </a:t>
            </a:r>
            <a:r>
              <a:rPr lang="en-US" sz="2400" b="1" dirty="0">
                <a:solidFill>
                  <a:srgbClr val="FF0000"/>
                </a:solidFill>
              </a:rPr>
              <a:t>he</a:t>
            </a:r>
            <a:r>
              <a:rPr lang="en-US" sz="2400" dirty="0"/>
              <a:t> ran away to avoid the angry queen.</a:t>
            </a:r>
          </a:p>
        </p:txBody>
      </p:sp>
      <p:pic>
        <p:nvPicPr>
          <p:cNvPr id="12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4A0EAC-B9D1-B8D6-B230-3000EA3A2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3017044"/>
            <a:ext cx="10287000" cy="1968500"/>
          </a:xfr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1E30AE-BF98-B50D-1466-4470A7C001D2}"/>
              </a:ext>
            </a:extLst>
          </p:cNvPr>
          <p:cNvSpPr txBox="1"/>
          <p:nvPr/>
        </p:nvSpPr>
        <p:spPr>
          <a:xfrm>
            <a:off x="1491563" y="5206048"/>
            <a:ext cx="92088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"/>
              </a:rPr>
              <a:t>the expressions </a:t>
            </a:r>
            <a:r>
              <a:rPr lang="en-US" sz="2400" i="1" dirty="0">
                <a:effectLst/>
                <a:latin typeface="Times"/>
              </a:rPr>
              <a:t>the white rabbit, the animal. </a:t>
            </a:r>
            <a:r>
              <a:rPr lang="en-US" sz="2400" dirty="0">
                <a:effectLst/>
                <a:latin typeface="Times"/>
              </a:rPr>
              <a:t>and </a:t>
            </a:r>
            <a:r>
              <a:rPr lang="en-US" sz="2400" i="1" dirty="0">
                <a:effectLst/>
                <a:latin typeface="Times"/>
              </a:rPr>
              <a:t>he </a:t>
            </a:r>
            <a:r>
              <a:rPr lang="en-US" sz="2400" dirty="0">
                <a:effectLst/>
                <a:latin typeface="Times"/>
              </a:rPr>
              <a:t>easily receive the same value. For </a:t>
            </a:r>
            <a:r>
              <a:rPr lang="en-US" sz="2400" i="1" dirty="0">
                <a:effectLst/>
                <a:latin typeface="Times"/>
              </a:rPr>
              <a:t>he, </a:t>
            </a:r>
            <a:r>
              <a:rPr lang="en-US" sz="2400" dirty="0">
                <a:effectLst/>
                <a:latin typeface="Times"/>
              </a:rPr>
              <a:t>for instance, a reading where it gets the same value as </a:t>
            </a:r>
            <a:r>
              <a:rPr lang="en-US" sz="2400" i="1" dirty="0">
                <a:effectLst/>
                <a:latin typeface="Times"/>
              </a:rPr>
              <a:t>the animal/the white rabbit </a:t>
            </a:r>
            <a:r>
              <a:rPr lang="en-US" sz="2400" dirty="0">
                <a:effectLst/>
                <a:latin typeface="Times"/>
              </a:rPr>
              <a:t>is highly preferred.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48FFF-A158-AF31-D680-3234EE8D3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5F9E67-9CC1-C400-D6EB-60114EF2F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BD214-3030-3A4B-B368-EE9650F7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ChatGPT 5.3 and Anaphora Resolution</a:t>
            </a:r>
          </a:p>
        </p:txBody>
      </p:sp>
      <p:pic>
        <p:nvPicPr>
          <p:cNvPr id="6" name="Content Placeholder 5" descr="A screenshot of a chat&#10;&#10;AI-generated content may be incorrect.">
            <a:extLst>
              <a:ext uri="{FF2B5EF4-FFF2-40B4-BE49-F238E27FC236}">
                <a16:creationId xmlns:a16="http://schemas.microsoft.com/office/drawing/2014/main" id="{A86C68AB-A634-3265-3B94-EFA24C73D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010" y="1396588"/>
            <a:ext cx="8941980" cy="52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48DC-0898-8944-ACFF-D6A2F2C4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7BD1-1CD4-D721-5697-A2991B89F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modify the 2</a:t>
            </a:r>
            <a:r>
              <a:rPr lang="en-US" baseline="30000" dirty="0"/>
              <a:t>nd</a:t>
            </a:r>
            <a:r>
              <a:rPr lang="en-US" dirty="0"/>
              <a:t> example a bit: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</a:t>
            </a:r>
            <a:r>
              <a:rPr lang="en-US" b="1" i="0" u="none" strike="noStrike" dirty="0">
                <a:solidFill>
                  <a:srgbClr val="343541"/>
                </a:solidFill>
                <a:effectLst/>
                <a:latin typeface="Söhne"/>
              </a:rPr>
              <a:t>animal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was looking around nervously. Suddenly the </a:t>
            </a:r>
            <a:r>
              <a:rPr lang="en-US" b="1" i="0" u="none" strike="noStrike" dirty="0">
                <a:solidFill>
                  <a:srgbClr val="343541"/>
                </a:solidFill>
                <a:effectLst/>
                <a:latin typeface="Söhne"/>
              </a:rPr>
              <a:t>white rabbit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jumped from behind the bushes. </a:t>
            </a:r>
          </a:p>
          <a:p>
            <a:r>
              <a:rPr lang="en-US" dirty="0">
                <a:solidFill>
                  <a:srgbClr val="343541"/>
                </a:solidFill>
                <a:latin typeface="Söhne"/>
              </a:rPr>
              <a:t>and ask: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B65858-D271-A828-E31A-10E714D4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26" y="3545958"/>
            <a:ext cx="9671348" cy="1905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801260-B314-A8F3-3A59-16C8DA6E52A3}"/>
              </a:ext>
            </a:extLst>
          </p:cNvPr>
          <p:cNvSpPr txBox="1"/>
          <p:nvPr/>
        </p:nvSpPr>
        <p:spPr>
          <a:xfrm>
            <a:off x="1627488" y="5715298"/>
            <a:ext cx="8937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"/>
              </a:rPr>
              <a:t>Here </a:t>
            </a:r>
            <a:r>
              <a:rPr lang="en-US" sz="2400" i="1" dirty="0">
                <a:effectLst/>
                <a:latin typeface="Times"/>
              </a:rPr>
              <a:t>the rabbit </a:t>
            </a:r>
            <a:r>
              <a:rPr lang="en-US" sz="2400" dirty="0">
                <a:effectLst/>
                <a:latin typeface="Times"/>
              </a:rPr>
              <a:t>is preferred to have a value different from </a:t>
            </a:r>
            <a:r>
              <a:rPr lang="en-US" sz="2400" i="1" dirty="0">
                <a:effectLst/>
                <a:latin typeface="Times"/>
              </a:rPr>
              <a:t>the animal.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23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E352F-8449-701B-6015-EC3903CE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62A69-6AF6-3FCB-DE60-CFE31362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6 Review</a:t>
            </a:r>
          </a:p>
          <a:p>
            <a:r>
              <a:rPr lang="en-US" dirty="0"/>
              <a:t>A note on Stacking PPs</a:t>
            </a:r>
          </a:p>
          <a:p>
            <a:r>
              <a:rPr lang="en-US"/>
              <a:t>Anaphora</a:t>
            </a:r>
          </a:p>
        </p:txBody>
      </p:sp>
    </p:spTree>
    <p:extLst>
      <p:ext uri="{BB962C8B-B14F-4D97-AF65-F5344CB8AC3E}">
        <p14:creationId xmlns:p14="http://schemas.microsoft.com/office/powerpoint/2010/main" val="3580163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ECDCF2-9056-9DCD-ABB7-1192F719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E01C6F-255D-08E2-EF4F-5AA9126FA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DBE2D-D510-8696-0E1A-176F585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ChatGPT 5.3 and Anaphora Resolution</a:t>
            </a:r>
          </a:p>
        </p:txBody>
      </p:sp>
      <p:pic>
        <p:nvPicPr>
          <p:cNvPr id="7" name="Content Placeholder 6" descr="A screenshot of a chat&#10;&#10;AI-generated content may be incorrect.">
            <a:extLst>
              <a:ext uri="{FF2B5EF4-FFF2-40B4-BE49-F238E27FC236}">
                <a16:creationId xmlns:a16="http://schemas.microsoft.com/office/drawing/2014/main" id="{F433A03D-CD02-2019-2BDE-F75FAB667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829" y="1485945"/>
            <a:ext cx="10214342" cy="48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33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3233-EB3D-27A7-EA8D-3D0BE6DAE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CA1DA-3A1A-FBA5-5828-B19CABCE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Choice:</a:t>
            </a:r>
          </a:p>
          <a:p>
            <a:pPr lvl="1"/>
            <a:r>
              <a:rPr lang="en-US" dirty="0"/>
              <a:t>X </a:t>
            </a:r>
            <a:r>
              <a:rPr lang="en-US" b="1" dirty="0"/>
              <a:t>promised</a:t>
            </a:r>
            <a:r>
              <a:rPr lang="en-US" dirty="0"/>
              <a:t> Y [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</a:t>
            </a:r>
            <a:r>
              <a:rPr lang="en-US" dirty="0"/>
              <a:t> to do something]</a:t>
            </a:r>
          </a:p>
          <a:p>
            <a:pPr lvl="1"/>
            <a:r>
              <a:rPr lang="en-US" dirty="0"/>
              <a:t>X </a:t>
            </a:r>
            <a:r>
              <a:rPr lang="en-US" b="1" dirty="0"/>
              <a:t>ordered</a:t>
            </a:r>
            <a:r>
              <a:rPr lang="en-US" dirty="0"/>
              <a:t> Y [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</a:t>
            </a:r>
            <a:r>
              <a:rPr lang="en-US" dirty="0"/>
              <a:t> to do something]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</a:t>
            </a:r>
            <a:r>
              <a:rPr lang="en-US" dirty="0"/>
              <a:t> is the subject of the non-finite clause (</a:t>
            </a:r>
            <a:r>
              <a:rPr lang="en-US" i="1" dirty="0"/>
              <a:t>to do something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sz="2800" i="1" dirty="0">
                <a:solidFill>
                  <a:schemeClr val="accent1"/>
                </a:solidFill>
              </a:rPr>
              <a:t>what grammatical knowledge about the difference in verb meanings do we have</a:t>
            </a:r>
            <a:r>
              <a:rPr lang="en-US" sz="2800" dirty="0">
                <a:solidFill>
                  <a:schemeClr val="accent1"/>
                </a:solidFill>
              </a:rPr>
              <a:t>?</a:t>
            </a:r>
          </a:p>
          <a:p>
            <a:r>
              <a:rPr lang="en-US" dirty="0"/>
              <a:t>Turns out it depends on properties of the higher verb:</a:t>
            </a:r>
          </a:p>
          <a:p>
            <a:pPr lvl="1"/>
            <a:r>
              <a:rPr lang="en-US" sz="2800" b="1" i="1" dirty="0"/>
              <a:t>promise</a:t>
            </a:r>
            <a:r>
              <a:rPr lang="en-US" sz="2800" dirty="0"/>
              <a:t> is a </a:t>
            </a:r>
            <a:r>
              <a:rPr lang="en-US" sz="2800" i="1" dirty="0">
                <a:solidFill>
                  <a:schemeClr val="accent1"/>
                </a:solidFill>
              </a:rPr>
              <a:t>subject control</a:t>
            </a:r>
            <a:r>
              <a:rPr lang="en-US" sz="2800" dirty="0"/>
              <a:t> verb (PRO = X)</a:t>
            </a:r>
          </a:p>
          <a:p>
            <a:pPr lvl="1"/>
            <a:r>
              <a:rPr lang="en-US" sz="2800" b="1" i="1" dirty="0"/>
              <a:t>order</a:t>
            </a:r>
            <a:r>
              <a:rPr lang="en-US" sz="2800" dirty="0"/>
              <a:t> is an </a:t>
            </a:r>
            <a:r>
              <a:rPr lang="en-US" sz="2800" i="1" dirty="0">
                <a:solidFill>
                  <a:schemeClr val="accent1"/>
                </a:solidFill>
              </a:rPr>
              <a:t>object control </a:t>
            </a:r>
            <a:r>
              <a:rPr lang="en-US" sz="2800" dirty="0"/>
              <a:t>verb (PRO = Y)</a:t>
            </a:r>
          </a:p>
        </p:txBody>
      </p:sp>
    </p:spTree>
    <p:extLst>
      <p:ext uri="{BB962C8B-B14F-4D97-AF65-F5344CB8AC3E}">
        <p14:creationId xmlns:p14="http://schemas.microsoft.com/office/powerpoint/2010/main" val="610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B07C-B4FC-2D14-4A20-1589794E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36D9-894A-169F-D679-91FC6C5C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06418"/>
          </a:xfrm>
        </p:spPr>
        <p:txBody>
          <a:bodyPr/>
          <a:lstStyle/>
          <a:p>
            <a:r>
              <a:rPr lang="en-US" dirty="0"/>
              <a:t>Example (</a:t>
            </a:r>
            <a:r>
              <a:rPr lang="en-US" i="1" dirty="0"/>
              <a:t>object control verb</a:t>
            </a:r>
            <a:r>
              <a:rPr lang="en-US" dirty="0"/>
              <a:t>):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caterpillar asked Alice [PRO to go away]. 	(</a:t>
            </a:r>
            <a:r>
              <a:rPr lang="en-US" b="0" i="0" u="none" strike="noStrike" dirty="0" err="1">
                <a:solidFill>
                  <a:srgbClr val="343541"/>
                </a:solidFill>
                <a:effectLst/>
                <a:latin typeface="Söhne"/>
              </a:rPr>
              <a:t>Reuland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2011: 45)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B8A4FA-CDFC-6A13-5886-3CF58C752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080544"/>
            <a:ext cx="7124700" cy="1841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38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A4FCF1-BA80-6275-BE1E-39813C666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3A6F90-9B39-9726-7164-503F93D41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E710B-2675-C0C2-C3D4-3301845D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ChatGPT 5.3 and Control Verbs</a:t>
            </a:r>
          </a:p>
        </p:txBody>
      </p:sp>
      <p:pic>
        <p:nvPicPr>
          <p:cNvPr id="6" name="Content Placeholder 5" descr="A screenshot of a chat&#10;&#10;AI-generated content may be incorrect.">
            <a:extLst>
              <a:ext uri="{FF2B5EF4-FFF2-40B4-BE49-F238E27FC236}">
                <a16:creationId xmlns:a16="http://schemas.microsoft.com/office/drawing/2014/main" id="{742C3941-072A-1B8C-362E-19CEBAB49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971" y="1623159"/>
            <a:ext cx="11144057" cy="38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22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B07C-B4FC-2D14-4A20-1589794E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36D9-894A-169F-D679-91FC6C5C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</a:t>
            </a:r>
            <a:r>
              <a:rPr lang="en-US" i="1" dirty="0"/>
              <a:t>subject control verb</a:t>
            </a:r>
            <a:r>
              <a:rPr lang="en-US" dirty="0"/>
              <a:t>):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caterpillar promised Alice [PRO to go away]. </a:t>
            </a:r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DEDDBF-DE7F-79BF-DCD7-278C6527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70" y="3114783"/>
            <a:ext cx="10444659" cy="21614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1443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3853F1-09FB-D023-FE6B-B237D3B5D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90FC73-05C8-8626-F595-E6EF4DBA7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551D2-2ECC-35E4-4203-D7B046FF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ChatGPT 5.3 and Control Verbs</a:t>
            </a:r>
          </a:p>
        </p:txBody>
      </p:sp>
      <p:pic>
        <p:nvPicPr>
          <p:cNvPr id="7" name="Content Placeholder 6" descr="A screenshot of a chat&#10;&#10;AI-generated content may be incorrect.">
            <a:extLst>
              <a:ext uri="{FF2B5EF4-FFF2-40B4-BE49-F238E27FC236}">
                <a16:creationId xmlns:a16="http://schemas.microsoft.com/office/drawing/2014/main" id="{A9840F3F-FD6C-467D-0A5B-C33889CAC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081" y="1477925"/>
            <a:ext cx="10643838" cy="464091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30A8A4B-217D-188A-3974-634FFC1D1C9E}"/>
              </a:ext>
            </a:extLst>
          </p:cNvPr>
          <p:cNvSpPr/>
          <p:nvPr/>
        </p:nvSpPr>
        <p:spPr>
          <a:xfrm>
            <a:off x="1158949" y="4678326"/>
            <a:ext cx="8686800" cy="38277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22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B07C-B4FC-2D14-4A20-1589794E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36D9-894A-169F-D679-91FC6C5C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</a:t>
            </a:r>
            <a:r>
              <a:rPr lang="en-US" i="1" dirty="0"/>
              <a:t>object control verb</a:t>
            </a:r>
            <a:r>
              <a:rPr lang="en-US" dirty="0"/>
              <a:t>):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caterpillar 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Söhne"/>
              </a:rPr>
              <a:t>ordered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Alice [PRO to go away]. 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85DD52-F1FB-E009-176D-0830478B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67" y="2909078"/>
            <a:ext cx="8800465" cy="23054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9180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DCD87-AB84-353E-EB16-988DFA747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77F9EB-5223-6C13-E732-992D10297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E682B-F7CF-12A2-C1CA-2F4F2DCEE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ChatGPT 5.3 and Control Verbs</a:t>
            </a:r>
          </a:p>
        </p:txBody>
      </p:sp>
      <p:pic>
        <p:nvPicPr>
          <p:cNvPr id="14" name="Content Placeholder 13" descr="A screenshot of a chat&#10;&#10;AI-generated content may be incorrect.">
            <a:extLst>
              <a:ext uri="{FF2B5EF4-FFF2-40B4-BE49-F238E27FC236}">
                <a16:creationId xmlns:a16="http://schemas.microsoft.com/office/drawing/2014/main" id="{D0163C81-1853-2B96-CCD9-580C555D6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329" y="1449541"/>
            <a:ext cx="11338128" cy="395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15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B07C-B4FC-2D14-4A20-1589794E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36D9-894A-169F-D679-91FC6C5C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</a:t>
            </a:r>
            <a:r>
              <a:rPr lang="en-US" i="1" dirty="0"/>
              <a:t>object control verb</a:t>
            </a:r>
            <a:r>
              <a:rPr lang="en-US" dirty="0"/>
              <a:t>):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caterpillar 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Söhne"/>
              </a:rPr>
              <a:t>ordered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Alice [PRO to go away]. </a:t>
            </a: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3ABF6C-CDB6-AE9B-B81C-AC27B434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92" y="2870614"/>
            <a:ext cx="9966215" cy="2670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DCDC61-6AEE-6293-C29D-1DF9519CF5C2}"/>
              </a:ext>
            </a:extLst>
          </p:cNvPr>
          <p:cNvSpPr txBox="1"/>
          <p:nvPr/>
        </p:nvSpPr>
        <p:spPr>
          <a:xfrm>
            <a:off x="7858897" y="3816628"/>
            <a:ext cx="3363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Doesn't work in this case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F3D1A-6218-934F-21FE-37BAB01BCDF5}"/>
              </a:ext>
            </a:extLst>
          </p:cNvPr>
          <p:cNvSpPr txBox="1"/>
          <p:nvPr/>
        </p:nvSpPr>
        <p:spPr>
          <a:xfrm>
            <a:off x="4014951" y="5676327"/>
            <a:ext cx="498019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Asking the right question is key</a:t>
            </a:r>
          </a:p>
        </p:txBody>
      </p:sp>
    </p:spTree>
    <p:extLst>
      <p:ext uri="{BB962C8B-B14F-4D97-AF65-F5344CB8AC3E}">
        <p14:creationId xmlns:p14="http://schemas.microsoft.com/office/powerpoint/2010/main" val="25430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40E2C3-0BEA-6259-E0FD-2EF0BD0E3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C66B0F-EC3E-DE1A-4A8F-1F3A880A7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528E-24C8-DA50-13C8-42950724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ChatGPT 5.3 and Control Verbs</a:t>
            </a:r>
          </a:p>
        </p:txBody>
      </p:sp>
      <p:pic>
        <p:nvPicPr>
          <p:cNvPr id="9" name="Content Placeholder 8" descr="A screenshot of a phone&#10;&#10;AI-generated content may be incorrect.">
            <a:extLst>
              <a:ext uri="{FF2B5EF4-FFF2-40B4-BE49-F238E27FC236}">
                <a16:creationId xmlns:a16="http://schemas.microsoft.com/office/drawing/2014/main" id="{276793D8-65DF-8FAA-E52A-8FEEC00E4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2122"/>
            <a:ext cx="10515600" cy="360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AA730-E425-ACBE-E88C-E46B390E5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C2B10-3D0D-CFC0-47DF-F4EB0EC2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70325-3600-D3B5-A713-1AE14D6AD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Question 1: </a:t>
            </a:r>
          </a:p>
          <a:p>
            <a:pPr lvl="1"/>
            <a:r>
              <a:rPr lang="en-US" sz="2800" dirty="0"/>
              <a:t>apply the transformation to the left recursion starting with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nl3.prolog</a:t>
            </a:r>
            <a:r>
              <a:rPr lang="en-US" sz="2800" dirty="0"/>
              <a:t>: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np(np(NP,PP)) --&gt; np(NP), pp(PP).</a:t>
            </a:r>
          </a:p>
          <a:p>
            <a:pPr lvl="1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(VP,PP)) --&gt;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(VP), pp(PP).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There are two (independent) transformations here!</a:t>
            </a:r>
          </a:p>
          <a:p>
            <a:pPr lvl="1"/>
            <a:endParaRPr lang="en-US" dirty="0">
              <a:solidFill>
                <a:prstClr val="black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endParaRPr lang="en-US" dirty="0">
              <a:solidFill>
                <a:prstClr val="black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endParaRPr lang="en-US" dirty="0">
              <a:solidFill>
                <a:prstClr val="black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endParaRPr lang="en-US" dirty="0">
              <a:solidFill>
                <a:prstClr val="black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</a:t>
            </a:r>
            <a:r>
              <a:rPr lang="en-US" dirty="0">
                <a:solidFill>
                  <a:prstClr val="black"/>
                </a:solidFill>
              </a:rPr>
              <a:t>, the </a:t>
            </a:r>
            <a:r>
              <a:rPr lang="en-US" i="1" dirty="0">
                <a:solidFill>
                  <a:prstClr val="black"/>
                </a:solidFill>
              </a:rPr>
              <a:t>fresh nonterminal</a:t>
            </a:r>
            <a:r>
              <a:rPr lang="en-US" dirty="0">
                <a:solidFill>
                  <a:prstClr val="black"/>
                </a:solidFill>
              </a:rPr>
              <a:t> (with 2 arguments) cannot be shared between the NP and VP recursions. 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A2F9E-F816-0EE2-CC36-C000A5E685D9}"/>
              </a:ext>
            </a:extLst>
          </p:cNvPr>
          <p:cNvSpPr txBox="1"/>
          <p:nvPr/>
        </p:nvSpPr>
        <p:spPr>
          <a:xfrm>
            <a:off x="1641077" y="4001294"/>
            <a:ext cx="480326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latin typeface="Menlo" charset="0"/>
                <a:ea typeface="Menlo" charset="0"/>
                <a:cs typeface="Menlo" charset="0"/>
              </a:rPr>
              <a:t>x(X) --&gt; [z], w(</a:t>
            </a:r>
            <a:r>
              <a:rPr lang="pl-PL" dirty="0" err="1">
                <a:latin typeface="Menlo" charset="0"/>
                <a:ea typeface="Menlo" charset="0"/>
                <a:cs typeface="Menlo" charset="0"/>
              </a:rPr>
              <a:t>X,x</a:t>
            </a:r>
            <a:r>
              <a:rPr lang="pl-PL" dirty="0">
                <a:latin typeface="Menlo" charset="0"/>
                <a:ea typeface="Menlo" charset="0"/>
                <a:cs typeface="Menlo" charset="0"/>
              </a:rPr>
              <a:t>(z)).</a:t>
            </a:r>
          </a:p>
          <a:p>
            <a:r>
              <a:rPr lang="pl-PL" dirty="0">
                <a:latin typeface="Menlo" charset="0"/>
                <a:ea typeface="Menlo" charset="0"/>
                <a:cs typeface="Menlo" charset="0"/>
              </a:rPr>
              <a:t>x(x(z)) --&gt; [z].</a:t>
            </a:r>
          </a:p>
          <a:p>
            <a:r>
              <a:rPr lang="pl-PL" dirty="0">
                <a:latin typeface="Menlo" charset="0"/>
                <a:ea typeface="Menlo" charset="0"/>
                <a:cs typeface="Menlo" charset="0"/>
              </a:rPr>
              <a:t>w(W,X) --&gt; [y], w(</a:t>
            </a:r>
            <a:r>
              <a:rPr lang="pl-PL" dirty="0" err="1">
                <a:latin typeface="Menlo" charset="0"/>
                <a:ea typeface="Menlo" charset="0"/>
                <a:cs typeface="Menlo" charset="0"/>
              </a:rPr>
              <a:t>W,</a:t>
            </a:r>
            <a:r>
              <a:rPr lang="pl-PL" b="1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pl-PL" dirty="0" err="1">
                <a:latin typeface="Menlo" charset="0"/>
                <a:ea typeface="Menlo" charset="0"/>
                <a:cs typeface="Menlo" charset="0"/>
              </a:rPr>
              <a:t>X,y</a:t>
            </a:r>
            <a:r>
              <a:rPr lang="pl-PL" dirty="0">
                <a:latin typeface="Menlo" charset="0"/>
                <a:ea typeface="Menlo" charset="0"/>
                <a:cs typeface="Menlo" charset="0"/>
              </a:rPr>
              <a:t>)).</a:t>
            </a:r>
          </a:p>
          <a:p>
            <a:r>
              <a:rPr lang="pl-PL" dirty="0">
                <a:latin typeface="Menlo" charset="0"/>
                <a:ea typeface="Menlo" charset="0"/>
                <a:cs typeface="Menlo" charset="0"/>
              </a:rPr>
              <a:t>w(</a:t>
            </a:r>
            <a:r>
              <a:rPr lang="pl-PL" b="1" dirty="0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pl-PL" dirty="0" err="1">
                <a:latin typeface="Menlo" charset="0"/>
                <a:ea typeface="Menlo" charset="0"/>
                <a:cs typeface="Menlo" charset="0"/>
              </a:rPr>
              <a:t>X,y</a:t>
            </a:r>
            <a:r>
              <a:rPr lang="pl-PL" dirty="0">
                <a:latin typeface="Menlo" charset="0"/>
                <a:ea typeface="Menlo" charset="0"/>
                <a:cs typeface="Menlo" charset="0"/>
              </a:rPr>
              <a:t>),X) --&gt; [y].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4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AB28-7108-9BD8-361A-F7B84C52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90DB0A9-4AB6-CC78-AFDD-D7A7292F27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3620" y="1825625"/>
            <a:ext cx="4110759" cy="4351338"/>
          </a:xfrm>
          <a:ln>
            <a:solidFill>
              <a:schemeClr val="tx1"/>
            </a:solidFill>
          </a:ln>
        </p:spPr>
      </p:pic>
      <p:pic>
        <p:nvPicPr>
          <p:cNvPr id="12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90E4BC-B133-0D21-A415-3452708B4F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5589" y="1825625"/>
            <a:ext cx="6377302" cy="2771089"/>
          </a:xfr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C504C1-7B1C-2DD7-2144-50837525E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258"/>
          <a:stretch/>
        </p:blipFill>
        <p:spPr>
          <a:xfrm>
            <a:off x="5814698" y="4731651"/>
            <a:ext cx="6377302" cy="13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06959A-9A5E-1214-C536-57D083653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DCD958-B4F8-675B-3C2F-C19E5AFD6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FD499-B19C-1A48-BBB0-09C517C3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ChatGPT 5.3 and Control Verbs</a:t>
            </a:r>
          </a:p>
        </p:txBody>
      </p:sp>
      <p:pic>
        <p:nvPicPr>
          <p:cNvPr id="6" name="Content Placeholder 5" descr="A screenshot of a phone&#10;&#10;AI-generated content may be incorrect.">
            <a:extLst>
              <a:ext uri="{FF2B5EF4-FFF2-40B4-BE49-F238E27FC236}">
                <a16:creationId xmlns:a16="http://schemas.microsoft.com/office/drawing/2014/main" id="{7FB6CDB9-5070-B91D-78CE-BBE006A2E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5700"/>
            <a:ext cx="10515600" cy="40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71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C53F6F-699E-E759-5299-8F57D32EA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261532-2835-5740-6305-53FAA42FB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3013C-C045-2F76-AA67-5D64EB4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ChatGPT 5.3 and Control Verbs</a:t>
            </a:r>
          </a:p>
        </p:txBody>
      </p:sp>
      <p:pic>
        <p:nvPicPr>
          <p:cNvPr id="5" name="Content Placeholder 4" descr="A screenshot of a chat&#10;&#10;AI-generated content may be incorrect.">
            <a:extLst>
              <a:ext uri="{FF2B5EF4-FFF2-40B4-BE49-F238E27FC236}">
                <a16:creationId xmlns:a16="http://schemas.microsoft.com/office/drawing/2014/main" id="{6B843169-C3EA-3913-B1BB-AC82D38FA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5531"/>
            <a:ext cx="10515600" cy="39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82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70837-7B94-7F5C-658F-51EE2727F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E93BCE-4F9A-EA92-8BA8-8A20555D2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77D6C-5DF1-FB4D-7666-9DA58140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ChatGPT 5.3 and Control Verbs</a:t>
            </a:r>
          </a:p>
        </p:txBody>
      </p:sp>
      <p:pic>
        <p:nvPicPr>
          <p:cNvPr id="5" name="Content Placeholder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DE00C4CA-3DFA-98BB-2181-9D02D662C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6754"/>
            <a:ext cx="10515600" cy="40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92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78EE5-4126-BB6D-E1A4-DD4375425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ChatGPT model size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D6136B-68F0-C40D-7341-0B28165DB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125794"/>
            <a:ext cx="7225748" cy="46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9A780-9721-BCEE-D584-893B4F3F1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CD29-222D-D3E5-605F-3A61650A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7484-6D63-6C75-0BAD-746DCEEBC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2: </a:t>
            </a:r>
          </a:p>
          <a:p>
            <a:pPr lvl="1"/>
            <a:r>
              <a:rPr lang="en-US" i="1" dirty="0"/>
              <a:t>Jeffrey Epstein, a money manager,</a:t>
            </a:r>
            <a:r>
              <a:rPr lang="en-US" dirty="0"/>
              <a:t> 		(source: </a:t>
            </a:r>
            <a:r>
              <a:rPr lang="en-US" i="1" dirty="0"/>
              <a:t>NYTimes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 the comma-separated kind of appositives to your grammar. 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w(W,X) --&gt; [','], np(NP), [','], w(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W,np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(X,',',NP,',')).</a:t>
            </a:r>
          </a:p>
          <a:p>
            <a:r>
              <a:rPr lang="en-US" dirty="0"/>
              <a:t>Question 3: </a:t>
            </a:r>
          </a:p>
          <a:p>
            <a:pPr lvl="1"/>
            <a:r>
              <a:rPr lang="en-US" dirty="0"/>
              <a:t>context-free</a:t>
            </a:r>
            <a:r>
              <a:rPr lang="en-US" i="1" dirty="0"/>
              <a:t>ness</a:t>
            </a:r>
            <a:r>
              <a:rPr lang="en-US" dirty="0"/>
              <a:t> of the 2</a:t>
            </a:r>
            <a:r>
              <a:rPr lang="en-US" baseline="30000" dirty="0"/>
              <a:t>nd</a:t>
            </a:r>
            <a:r>
              <a:rPr lang="en-US" dirty="0"/>
              <a:t> comma.</a:t>
            </a:r>
          </a:p>
          <a:p>
            <a:r>
              <a:rPr lang="en-US" dirty="0"/>
              <a:t>Question 4: </a:t>
            </a:r>
          </a:p>
          <a:p>
            <a:pPr lvl="1"/>
            <a:r>
              <a:rPr lang="en-US" dirty="0"/>
              <a:t>can your grammar handle both of these?</a:t>
            </a:r>
          </a:p>
          <a:p>
            <a:pPr lvl="2"/>
            <a:r>
              <a:rPr lang="en-US" dirty="0"/>
              <a:t>the boy , a student , saw the man with the telescope</a:t>
            </a:r>
          </a:p>
          <a:p>
            <a:pPr lvl="2"/>
            <a:r>
              <a:rPr lang="en-US" dirty="0"/>
              <a:t>the boy , a student , saw the man , the astronomer ,  with the telescope</a:t>
            </a:r>
          </a:p>
          <a:p>
            <a:pPr marL="457200" lvl="1" indent="0">
              <a:buNone/>
            </a:pP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D927-D138-2C35-01A8-6AD65A88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 Review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5F2D0F-AC0A-C246-99F9-44C60A30F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VP adjunction for PP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A5DA47-615F-46B6-6780-4F199F5E78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293735"/>
            <a:ext cx="5157787" cy="210726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204CC-84F7-D136-C686-3D856E14A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NP adjunction for PP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F3DABA-2A70-0678-1813-6164F4CA51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3184474"/>
            <a:ext cx="5183188" cy="232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5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BD23-C545-384F-BE7F-A2790DC0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PP Stacking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56A88-4BB4-792F-CBDC-0D876349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hlinkClick r:id="rId2"/>
              </a:rPr>
              <a:t>https://parser.kitaev.io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FC70287-0BE4-95AB-4113-859190DC3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517" y="1485106"/>
            <a:ext cx="5434965" cy="5032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405827CA-30FD-734F-782F-05EFD27918BE}"/>
              </a:ext>
            </a:extLst>
          </p:cNvPr>
          <p:cNvSpPr/>
          <p:nvPr/>
        </p:nvSpPr>
        <p:spPr>
          <a:xfrm>
            <a:off x="8229600" y="3081130"/>
            <a:ext cx="2484783" cy="2849942"/>
          </a:xfrm>
          <a:prstGeom prst="leftArrow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What's the problem with this parse?</a:t>
            </a:r>
          </a:p>
        </p:txBody>
      </p:sp>
    </p:spTree>
    <p:extLst>
      <p:ext uri="{BB962C8B-B14F-4D97-AF65-F5344CB8AC3E}">
        <p14:creationId xmlns:p14="http://schemas.microsoft.com/office/powerpoint/2010/main" val="40847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BD23-C545-384F-BE7F-A2790DC0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PP Stacking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A27AC2B-AD23-BFA9-AEFF-EC2B48A37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50" y="2229644"/>
            <a:ext cx="9842500" cy="354330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8C7877-42E8-27C4-9211-E68576180469}"/>
              </a:ext>
            </a:extLst>
          </p:cNvPr>
          <p:cNvSpPr txBox="1"/>
          <p:nvPr/>
        </p:nvSpPr>
        <p:spPr>
          <a:xfrm>
            <a:off x="1174750" y="1775500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https://cloud.google.com/natural-language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574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4ED2-69FD-F51B-75FF-84DD95AC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PP Stacking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F017C4-41FB-E2DE-70CC-D4ABFFB9B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48" y="2215247"/>
            <a:ext cx="8877300" cy="1765300"/>
          </a:xfr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8D1AA3-9C4F-9B1C-1B88-6B7C70F61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49" y="4168267"/>
            <a:ext cx="8877299" cy="18280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55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7D90-779C-5D4A-CE37-431CDF29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PP Stacking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692F7-DF23-42E4-2513-3466362D5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9340"/>
          </a:xfrm>
        </p:spPr>
        <p:txBody>
          <a:bodyPr/>
          <a:lstStyle/>
          <a:p>
            <a:r>
              <a:rPr lang="en-US" dirty="0"/>
              <a:t>Stacking: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D873E12-DB37-410F-D94E-74E097851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89902"/>
            <a:ext cx="7772400" cy="1613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7015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925</Words>
  <Application>Microsoft Macintosh PowerPoint</Application>
  <PresentationFormat>Widescreen</PresentationFormat>
  <Paragraphs>113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Söhne</vt:lpstr>
      <vt:lpstr>Times</vt:lpstr>
      <vt:lpstr>Aptos</vt:lpstr>
      <vt:lpstr>Aptos Display</vt:lpstr>
      <vt:lpstr>Arial</vt:lpstr>
      <vt:lpstr>Menlo</vt:lpstr>
      <vt:lpstr>Office Theme</vt:lpstr>
      <vt:lpstr>LING/C SC 581:  Advanced Computational Linguistics</vt:lpstr>
      <vt:lpstr>Today's Topics</vt:lpstr>
      <vt:lpstr>Homework 6 Review</vt:lpstr>
      <vt:lpstr>Homework 6 Review</vt:lpstr>
      <vt:lpstr>Homework 6 Review</vt:lpstr>
      <vt:lpstr>Note on PP Stacking</vt:lpstr>
      <vt:lpstr>Note on PP Stacking</vt:lpstr>
      <vt:lpstr>Note on PP Stacking</vt:lpstr>
      <vt:lpstr>Note on PP Stacking</vt:lpstr>
      <vt:lpstr>ChatGPT and Anaphora Resolution</vt:lpstr>
      <vt:lpstr>ChatGPT and Anaphora Resolution</vt:lpstr>
      <vt:lpstr>ChatGPT and Anaphora Resolution</vt:lpstr>
      <vt:lpstr>ChatGPT 5.3 and Anaphora Resolution</vt:lpstr>
      <vt:lpstr>ChatGPT and Anaphora Resolution</vt:lpstr>
      <vt:lpstr>ChatGPT and Anaphora Resolution</vt:lpstr>
      <vt:lpstr>ChatGPT 5.3 and Anaphora Resolution</vt:lpstr>
      <vt:lpstr>ChatGPT and Anaphora Resolution</vt:lpstr>
      <vt:lpstr>ChatGPT 5.3 and Anaphora Resolution</vt:lpstr>
      <vt:lpstr>ChatGPT and Anaphora Resolution</vt:lpstr>
      <vt:lpstr>ChatGPT 5.3 and Anaphora Resolution</vt:lpstr>
      <vt:lpstr>ChatGPT and Control Verbs</vt:lpstr>
      <vt:lpstr>ChatGPT and Control Verbs</vt:lpstr>
      <vt:lpstr>ChatGPT 5.3 and Control Verbs</vt:lpstr>
      <vt:lpstr>ChatGPT and Control Verbs</vt:lpstr>
      <vt:lpstr>ChatGPT 5.3 and Control Verbs</vt:lpstr>
      <vt:lpstr>ChatGPT and Control Verbs</vt:lpstr>
      <vt:lpstr>ChatGPT 5.3 and Control Verbs</vt:lpstr>
      <vt:lpstr>ChatGPT and Control Verbs</vt:lpstr>
      <vt:lpstr>ChatGPT 5.3 and Control Verbs</vt:lpstr>
      <vt:lpstr>ChatGPT and Anaphora Resolution</vt:lpstr>
      <vt:lpstr>ChatGPT 5.3 and Control Verbs</vt:lpstr>
      <vt:lpstr>ChatGPT 5.3 and Control Verbs</vt:lpstr>
      <vt:lpstr>ChatGPT 5.3 and Control Verbs</vt:lpstr>
      <vt:lpstr>ChatGPT model size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sandiway@mac.com</dc:creator>
  <cp:lastModifiedBy>sandiway@mac.com</cp:lastModifiedBy>
  <cp:revision>6</cp:revision>
  <dcterms:created xsi:type="dcterms:W3CDTF">2026-02-17T18:50:15Z</dcterms:created>
  <dcterms:modified xsi:type="dcterms:W3CDTF">2026-02-25T01:32:34Z</dcterms:modified>
</cp:coreProperties>
</file>