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2" r:id="rId2"/>
    <p:sldId id="283" r:id="rId3"/>
    <p:sldId id="334" r:id="rId4"/>
    <p:sldId id="324" r:id="rId5"/>
    <p:sldId id="335" r:id="rId6"/>
    <p:sldId id="261" r:id="rId7"/>
    <p:sldId id="369" r:id="rId8"/>
    <p:sldId id="325" r:id="rId9"/>
    <p:sldId id="264" r:id="rId10"/>
    <p:sldId id="271" r:id="rId11"/>
    <p:sldId id="370" r:id="rId12"/>
    <p:sldId id="317" r:id="rId13"/>
    <p:sldId id="318" r:id="rId14"/>
    <p:sldId id="272" r:id="rId15"/>
    <p:sldId id="319" r:id="rId16"/>
    <p:sldId id="326" r:id="rId17"/>
    <p:sldId id="328" r:id="rId18"/>
    <p:sldId id="298" r:id="rId19"/>
    <p:sldId id="314" r:id="rId20"/>
    <p:sldId id="315" r:id="rId21"/>
    <p:sldId id="316" r:id="rId22"/>
    <p:sldId id="374" r:id="rId23"/>
    <p:sldId id="337" r:id="rId24"/>
    <p:sldId id="332" r:id="rId25"/>
    <p:sldId id="372" r:id="rId26"/>
    <p:sldId id="373" r:id="rId27"/>
    <p:sldId id="336" r:id="rId28"/>
    <p:sldId id="339" r:id="rId29"/>
    <p:sldId id="340" r:id="rId30"/>
    <p:sldId id="341" r:id="rId31"/>
    <p:sldId id="3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8"/>
    <p:restoredTop sz="96327"/>
  </p:normalViewPr>
  <p:slideViewPr>
    <p:cSldViewPr snapToGrid="0">
      <p:cViewPr varScale="1">
        <p:scale>
          <a:sx n="114" d="100"/>
          <a:sy n="114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60AF9-98DF-D340-A7EE-CDEBC2C8699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2F26B-BE6E-1949-AE95-80FD4B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1C643-E15C-F14E-9D1C-17DC0D281081}" type="slidenum">
              <a:rPr lang="en-US"/>
              <a:pPr/>
              <a:t>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AEFD5-1739-6F45-A25A-2A9CB8E45A14}" type="slidenum">
              <a:rPr lang="en-US"/>
              <a:pPr/>
              <a:t>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7E33-9D14-4699-7B47-2FB22A780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E0A49-6E25-6A65-CFB4-7055A7C26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9A60B-165F-55B2-4B62-6E7D2508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9C974-5945-DD5C-D55E-C8CC4068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1142-1B49-FE33-F574-F8A21BE8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CE7F-BD90-D15F-23FE-AA451D51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7B4D4-F331-DBAF-22F7-763F0B97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C44D-DA1F-D54F-38BF-E6D4541F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F1596-2D2C-01AC-B9A3-F60A009A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610C-7DA0-BE6F-EC25-5E705833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54983-591F-AA04-D4B7-2327417C2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B0C6C-92DC-B0C5-1BA6-F8F6F206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6FF1-E54B-AE1F-57DC-17E3D391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4E957-C05E-39BF-1AF9-AC5EFF8F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16FE-A50C-3DA4-9F03-EC3B50C9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0CBD-C299-932F-331E-33E0C5C7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325A-2C74-8068-8B39-FE10CF52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54C74-6F87-DE66-E161-C3437222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1428A-AB1B-E8E3-04F5-47E14A61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2258-7753-1379-7300-A3950C4D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063F-9E6F-CFDC-B12B-F2BEF186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3C5BA-CE1D-3DB4-CF59-E94715DA0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5C026-CD86-B410-2B7E-94139A26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F366-CCED-5440-9628-33B8D75A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B7735-F6BC-02B4-1D02-FB51D62A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82B3-D29F-4036-7786-301996D5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B1CF-A34B-67B8-1DF7-EFFD95C64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45218-9CE8-EE0E-E17F-F9D2FC92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91E22-061F-C8FE-8CD7-7760C44A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32E14-82A2-4D52-C8E3-0A55F218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9E13-686D-2F87-7D78-BBFBE461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DD92-5607-CDD3-3739-63670EFD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CC8F3-C36A-65DA-6125-3B1DB62C1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DE6B-FE86-4DA6-7BDB-CDD4239D7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0D71-5314-5DB5-40E0-1B90ECA5D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5CD89-6010-CB47-8B17-6D1F291FF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E8A73-DC74-EFAA-5954-384D8AA7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4FE36-8B98-556F-6CF8-3E6800AF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09F75-C529-3246-41B2-97017E31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2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369A-B45C-ADF8-5428-9520E984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F3894-B08C-E6AC-AB12-E04ADF49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9DB8F-F9DE-A6C2-4FEE-2E79DC6F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BF129-8A33-7D79-1EE7-D8B21D01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3B1B0-C6B5-30AB-64BB-F9C6FB84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6257F-BFB8-95E5-B1F9-32EA8119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265C6-9A4C-2091-770A-830E118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D80B-A666-433A-3250-2AD67149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57D9-DF56-437B-DEAE-B2161A9E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D3D1-B47F-7A40-3FA6-F62312F3B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6BF23-376A-B482-C373-8BDB48EB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A539-C894-CA09-80A6-9365E25D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602DB-DD2D-5151-35DE-E036B96C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442C-2A71-2F50-BE57-17821D10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60F32-B5FA-0FEA-AA99-F67C349A7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7F7C9-0849-53C0-6E0E-630915C8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A0BA3-20C3-95EE-DC7A-6952B04D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DBCCE-4635-452A-348B-4EE0FE62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E0FA3-53BC-7FB3-BE4E-C5E7BE3F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7BC6A-9CF9-72B7-F573-9B9D8589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247F5-2830-CC73-9421-9D3A57EC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BB486-390C-447E-835E-12D812423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14B4-387F-254E-A9AD-2041D164310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4632-9A87-EB1A-91E4-15C6D5FDB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8A471-81FC-377E-22BE-2E0248EFC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BA8B1-D1BE-CD4B-82D1-86EBBDD9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loud.google.com/natural-language" TargetMode="External"/><Relationship Id="rId4" Type="http://schemas.openxmlformats.org/officeDocument/2006/relationships/hyperlink" Target="https://parser.kitaev.io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SUBJE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wish.swi-prolog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10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recursion and Prolog DCGs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88" y="1791405"/>
            <a:ext cx="8124075" cy="183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Left recursive grammars:</a:t>
            </a:r>
          </a:p>
          <a:p>
            <a:pPr lvl="1"/>
            <a:r>
              <a:rPr lang="en-US" dirty="0"/>
              <a:t>given Prolog’s simple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left-to-right depth-first computation rule</a:t>
            </a:r>
            <a:r>
              <a:rPr lang="en-US" dirty="0"/>
              <a:t>, left recursive rules are a </a:t>
            </a:r>
            <a:r>
              <a:rPr lang="en-US" i="1" dirty="0"/>
              <a:t>no-no </a:t>
            </a:r>
            <a:r>
              <a:rPr lang="en-US" dirty="0"/>
              <a:t>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56803" y="3105448"/>
            <a:ext cx="4024619" cy="334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Example 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left.prolog</a:t>
            </a:r>
            <a:r>
              <a:rPr lang="en-US" sz="2400" dirty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s --&gt; x, 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x --&gt; x, [a].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x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y --&gt; [b].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389979" y="1782578"/>
            <a:ext cx="1546956" cy="3041511"/>
            <a:chOff x="5660294" y="3276600"/>
            <a:chExt cx="1546956" cy="3041511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6750050" y="3276600"/>
              <a:ext cx="336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s</a:t>
              </a: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673850" y="3657600"/>
              <a:ext cx="533400" cy="304800"/>
              <a:chOff x="3600" y="1920"/>
              <a:chExt cx="336" cy="192"/>
            </a:xfrm>
          </p:grpSpPr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 flipH="1">
                <a:off x="3600" y="192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464959" y="3858003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ourier New" charset="0"/>
                </a:rPr>
                <a:t>x</a:t>
              </a:r>
              <a:endParaRPr lang="en-US" dirty="0"/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369050" y="4191000"/>
              <a:ext cx="533400" cy="304800"/>
              <a:chOff x="3600" y="1920"/>
              <a:chExt cx="336" cy="192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>
                <a:off x="3600" y="192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6216650" y="4419600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ourier New" charset="0"/>
                </a:rPr>
                <a:t>x</a:t>
              </a:r>
              <a:endParaRPr lang="en-US" dirty="0"/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6064250" y="4800600"/>
              <a:ext cx="533400" cy="304800"/>
              <a:chOff x="3600" y="1920"/>
              <a:chExt cx="336" cy="192"/>
            </a:xfrm>
          </p:grpSpPr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>
                <a:off x="3600" y="192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5880100" y="5029200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ourier New" charset="0"/>
                </a:rPr>
                <a:t>x</a:t>
              </a:r>
              <a:endParaRPr lang="en-US" dirty="0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5813425" y="5381625"/>
              <a:ext cx="546100" cy="304800"/>
              <a:chOff x="3682" y="1950"/>
              <a:chExt cx="344" cy="192"/>
            </a:xfrm>
          </p:grpSpPr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3834" y="195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H="1">
                <a:off x="3682" y="195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5660294" y="5610225"/>
              <a:ext cx="37702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ourier New" charset="0"/>
                </a:rPr>
                <a:t>x</a:t>
              </a:r>
            </a:p>
            <a:p>
              <a:r>
                <a:rPr lang="en-US" sz="2000" dirty="0"/>
                <a:t>...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98995" y="3848959"/>
            <a:ext cx="2951315" cy="3934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D3E0E2-54A0-9241-AB5B-123B4207BE48}"/>
              </a:ext>
            </a:extLst>
          </p:cNvPr>
          <p:cNvSpPr txBox="1"/>
          <p:nvPr/>
        </p:nvSpPr>
        <p:spPr>
          <a:xfrm>
            <a:off x="4574756" y="3635366"/>
            <a:ext cx="3435492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rule for nonterminal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2400" dirty="0"/>
              <a:t>immediately calls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sz="2400" dirty="0"/>
              <a:t> again!</a:t>
            </a:r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56BF2FF1-540B-6422-E773-2C215219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10" y="4919954"/>
            <a:ext cx="7778002" cy="1798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AB229F-B02A-C9B4-4CCF-A5AB3D4DDB03}"/>
              </a:ext>
            </a:extLst>
          </p:cNvPr>
          <p:cNvSpPr/>
          <p:nvPr/>
        </p:nvSpPr>
        <p:spPr>
          <a:xfrm>
            <a:off x="9223513" y="1550504"/>
            <a:ext cx="1938130" cy="32735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Callout 26">
            <a:extLst>
              <a:ext uri="{FF2B5EF4-FFF2-40B4-BE49-F238E27FC236}">
                <a16:creationId xmlns:a16="http://schemas.microsoft.com/office/drawing/2014/main" id="{BD00F248-B67E-0C38-6CA6-D821F934C95C}"/>
              </a:ext>
            </a:extLst>
          </p:cNvPr>
          <p:cNvSpPr/>
          <p:nvPr/>
        </p:nvSpPr>
        <p:spPr>
          <a:xfrm>
            <a:off x="10735197" y="2795347"/>
            <a:ext cx="1173892" cy="1671016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6.7 million calls later</a:t>
            </a:r>
          </a:p>
        </p:txBody>
      </p:sp>
    </p:spTree>
    <p:extLst>
      <p:ext uri="{BB962C8B-B14F-4D97-AF65-F5344CB8AC3E}">
        <p14:creationId xmlns:p14="http://schemas.microsoft.com/office/powerpoint/2010/main" val="26606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76C7-3A7E-2818-6237-34130707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recursion and Prolog DCGs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29A3-553B-BA21-404D-B186E4A3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Aside</a:t>
            </a:r>
            <a:r>
              <a:rPr lang="en-US" sz="3200" dirty="0"/>
              <a:t>: </a:t>
            </a:r>
            <a:r>
              <a:rPr lang="en-US" sz="3200" i="1" dirty="0"/>
              <a:t>what is the language of this grammar</a:t>
            </a:r>
            <a:r>
              <a:rPr lang="en-US" sz="3200" dirty="0"/>
              <a:t>?</a:t>
            </a:r>
          </a:p>
          <a:p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left.prolog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s --&gt; x, 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x --&gt; x, [a].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x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y --&gt; [b].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457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16FA-071B-0BCE-68B1-B43A414D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ordering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EAAE4-E8FC-A23F-B244-A58B0DD2D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375672"/>
          </a:xfrm>
        </p:spPr>
        <p:txBody>
          <a:bodyPr/>
          <a:lstStyle/>
          <a:p>
            <a:r>
              <a:rPr lang="en-US" sz="3200" dirty="0"/>
              <a:t>Example (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left.prolog</a:t>
            </a:r>
            <a:r>
              <a:rPr lang="en-US" sz="3200" dirty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s --&gt; x, 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x --&gt; x, [a].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x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y --&gt; [b].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02A8CE-8F20-3ED1-C68B-91AF7FD11E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idea (</a:t>
            </a:r>
            <a:r>
              <a:rPr lang="en-US" i="1" dirty="0"/>
              <a:t>swap rules 2 and 3</a:t>
            </a:r>
            <a:r>
              <a:rPr lang="en-US" dirty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s --&gt; x, 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x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x --&gt; x, [a].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y --&gt; [b]. </a:t>
            </a:r>
          </a:p>
          <a:p>
            <a:r>
              <a:rPr lang="en-US" sz="3200" dirty="0"/>
              <a:t>(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left2.prolog</a:t>
            </a:r>
            <a:r>
              <a:rPr lang="en-US" sz="3200" dirty="0"/>
              <a:t>)</a:t>
            </a: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01BC1B-2DCD-9D8A-7CB8-903CE41D2C22}"/>
              </a:ext>
            </a:extLst>
          </p:cNvPr>
          <p:cNvCxnSpPr/>
          <p:nvPr/>
        </p:nvCxnSpPr>
        <p:spPr>
          <a:xfrm>
            <a:off x="4275438" y="2767914"/>
            <a:ext cx="2310713" cy="494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CDC3F3-AA9A-EFE2-CA23-8D944700BFA2}"/>
              </a:ext>
            </a:extLst>
          </p:cNvPr>
          <p:cNvCxnSpPr>
            <a:cxnSpLocks/>
          </p:cNvCxnSpPr>
          <p:nvPr/>
        </p:nvCxnSpPr>
        <p:spPr>
          <a:xfrm flipV="1">
            <a:off x="3781168" y="2879124"/>
            <a:ext cx="2804983" cy="383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6D6038DE-885E-8530-2A4F-BAF8B2B9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82" y="4315683"/>
            <a:ext cx="2137718" cy="1461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73D8C94-A01D-6A9E-FB24-89808804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854" y="4436676"/>
            <a:ext cx="8385716" cy="2056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093295-139A-5165-1E20-17D903748B5B}"/>
              </a:ext>
            </a:extLst>
          </p:cNvPr>
          <p:cNvSpPr/>
          <p:nvPr/>
        </p:nvSpPr>
        <p:spPr>
          <a:xfrm>
            <a:off x="7072074" y="3023201"/>
            <a:ext cx="2951315" cy="3934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F8F77-FD24-A188-2F62-95C1EDF852F5}"/>
              </a:ext>
            </a:extLst>
          </p:cNvPr>
          <p:cNvSpPr txBox="1"/>
          <p:nvPr/>
        </p:nvSpPr>
        <p:spPr>
          <a:xfrm>
            <a:off x="9699723" y="2747792"/>
            <a:ext cx="2140000" cy="15696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; eventually calls for stacking rule 3.</a:t>
            </a:r>
          </a:p>
          <a:p>
            <a:r>
              <a:rPr lang="en-US" sz="2400" i="1" dirty="0"/>
              <a:t>12 million deep</a:t>
            </a:r>
          </a:p>
        </p:txBody>
      </p:sp>
    </p:spTree>
    <p:extLst>
      <p:ext uri="{BB962C8B-B14F-4D97-AF65-F5344CB8AC3E}">
        <p14:creationId xmlns:p14="http://schemas.microsoft.com/office/powerpoint/2010/main" val="23241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17A4-5732-20BA-377E-1E97AB33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7BB7C-23E8-D608-7413-6E1F5B27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Is this just a </a:t>
            </a:r>
            <a:r>
              <a:rPr lang="en-US" sz="3200" dirty="0">
                <a:solidFill>
                  <a:schemeClr val="accent1"/>
                </a:solidFill>
              </a:rPr>
              <a:t>theoretical problem</a:t>
            </a:r>
            <a:r>
              <a:rPr lang="en-US" sz="3200" dirty="0"/>
              <a:t>: i.e. not a problem for natural language grammars?</a:t>
            </a:r>
          </a:p>
          <a:p>
            <a:r>
              <a:rPr lang="en-US" dirty="0">
                <a:solidFill>
                  <a:schemeClr val="accent2"/>
                </a:solidFill>
              </a:rPr>
              <a:t>Unfortunately</a:t>
            </a:r>
            <a:r>
              <a:rPr lang="en-US" dirty="0"/>
              <a:t>, it is a problem …</a:t>
            </a:r>
          </a:p>
          <a:p>
            <a:pPr lvl="1"/>
            <a:r>
              <a:rPr lang="en-US" sz="2800" i="1" dirty="0"/>
              <a:t>John saw the boy with a telescope</a:t>
            </a:r>
          </a:p>
          <a:p>
            <a:pPr lvl="1"/>
            <a:r>
              <a:rPr lang="en-US" sz="2800" dirty="0"/>
              <a:t>is </a:t>
            </a:r>
            <a:r>
              <a:rPr lang="en-US" sz="2800" dirty="0">
                <a:solidFill>
                  <a:schemeClr val="accent1"/>
                </a:solidFill>
              </a:rPr>
              <a:t>structurally ambiguous</a:t>
            </a:r>
            <a:r>
              <a:rPr lang="en-US" sz="2800" dirty="0"/>
              <a:t> </a:t>
            </a:r>
            <a:r>
              <a:rPr lang="en-US" sz="2800" dirty="0" err="1"/>
              <a:t>wrt</a:t>
            </a:r>
            <a:r>
              <a:rPr lang="en-US" sz="2800" dirty="0"/>
              <a:t>. attachment of the PP </a:t>
            </a:r>
            <a:r>
              <a:rPr lang="en-US" sz="2800" i="1" dirty="0"/>
              <a:t>with a telescope</a:t>
            </a:r>
          </a:p>
          <a:p>
            <a:pPr lvl="1"/>
            <a:r>
              <a:rPr lang="en-US" sz="2800" dirty="0"/>
              <a:t>(PP = prepositional phrase)</a:t>
            </a:r>
          </a:p>
        </p:txBody>
      </p:sp>
    </p:spTree>
    <p:extLst>
      <p:ext uri="{BB962C8B-B14F-4D97-AF65-F5344CB8AC3E}">
        <p14:creationId xmlns:p14="http://schemas.microsoft.com/office/powerpoint/2010/main" val="1227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Preposition Phrase (PP)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39011"/>
          </a:xfrm>
        </p:spPr>
        <p:txBody>
          <a:bodyPr>
            <a:normAutofit/>
          </a:bodyPr>
          <a:lstStyle/>
          <a:p>
            <a:r>
              <a:rPr lang="en-US" dirty="0"/>
              <a:t>The preferred syntactic analysis is a left recursive parse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i="1" dirty="0"/>
              <a:t>John saw the boy with a telescope </a:t>
            </a:r>
            <a:r>
              <a:rPr lang="en-US" dirty="0"/>
              <a:t>	</a:t>
            </a:r>
          </a:p>
        </p:txBody>
      </p:sp>
      <p:pic>
        <p:nvPicPr>
          <p:cNvPr id="5" name="Picture 4" descr="Screen Shot 2013-11-04 at 6.3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02" y="3412672"/>
            <a:ext cx="4462968" cy="2807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9828" y="4761338"/>
            <a:ext cx="2177143" cy="14586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5113" y="4235195"/>
            <a:ext cx="508000" cy="362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0"/>
            <a:endCxn id="7" idx="3"/>
          </p:cNvCxnSpPr>
          <p:nvPr/>
        </p:nvCxnSpPr>
        <p:spPr>
          <a:xfrm flipH="1" flipV="1">
            <a:off x="3953113" y="4416623"/>
            <a:ext cx="925286" cy="344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3-11-04 at 6.3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29" y="3452587"/>
            <a:ext cx="4581200" cy="24202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16687" y="4392387"/>
            <a:ext cx="2177143" cy="14586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08686" y="3835402"/>
            <a:ext cx="508000" cy="362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0"/>
            <a:endCxn id="11" idx="3"/>
          </p:cNvCxnSpPr>
          <p:nvPr/>
        </p:nvCxnSpPr>
        <p:spPr>
          <a:xfrm flipH="1" flipV="1">
            <a:off x="8316686" y="4016830"/>
            <a:ext cx="1088572" cy="375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9827" y="6249965"/>
            <a:ext cx="130771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with</a:t>
            </a:r>
            <a:r>
              <a:rPr lang="en-US" baseline="-25000" dirty="0" err="1"/>
              <a:t>possessive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16686" y="5942662"/>
            <a:ext cx="128766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with</a:t>
            </a:r>
            <a:r>
              <a:rPr lang="en-US" baseline="-25000" dirty="0" err="1"/>
              <a:t>instrument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4CD87-B18F-EA7E-9B08-60A2EDC7B866}"/>
              </a:ext>
            </a:extLst>
          </p:cNvPr>
          <p:cNvSpPr txBox="1"/>
          <p:nvPr/>
        </p:nvSpPr>
        <p:spPr>
          <a:xfrm>
            <a:off x="8476735" y="2409568"/>
            <a:ext cx="2787943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Rules are:</a:t>
            </a:r>
          </a:p>
          <a:p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pp.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 --&gt; np, pp.</a:t>
            </a:r>
          </a:p>
        </p:txBody>
      </p:sp>
    </p:spTree>
    <p:extLst>
      <p:ext uri="{BB962C8B-B14F-4D97-AF65-F5344CB8AC3E}">
        <p14:creationId xmlns:p14="http://schemas.microsoft.com/office/powerpoint/2010/main" val="1083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5AEF-EB48-E887-E6BB-041D4290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 Phrase (PP) Attachment</a:t>
            </a:r>
          </a:p>
        </p:txBody>
      </p:sp>
      <p:pic>
        <p:nvPicPr>
          <p:cNvPr id="5" name="Content Placeholder 4" descr="Chart, radar chart&#10;&#10;Description automatically generated">
            <a:extLst>
              <a:ext uri="{FF2B5EF4-FFF2-40B4-BE49-F238E27FC236}">
                <a16:creationId xmlns:a16="http://schemas.microsoft.com/office/drawing/2014/main" id="{3BF21A8A-893B-DB73-EA77-052D9893D5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94957"/>
            <a:ext cx="4405391" cy="4351338"/>
          </a:xfrm>
          <a:ln>
            <a:solidFill>
              <a:schemeClr val="tx1"/>
            </a:solidFill>
          </a:ln>
        </p:spPr>
      </p:pic>
      <p:pic>
        <p:nvPicPr>
          <p:cNvPr id="11" name="Content Placeholder 10" descr="Timeline&#10;&#10;Description automatically generated">
            <a:extLst>
              <a:ext uri="{FF2B5EF4-FFF2-40B4-BE49-F238E27FC236}">
                <a16:creationId xmlns:a16="http://schemas.microsoft.com/office/drawing/2014/main" id="{3F834B33-B472-6167-4B22-C819B51D5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6145" y="2253418"/>
            <a:ext cx="6035791" cy="2298882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96589-CA02-B878-47E0-A35FCA408C1A}"/>
              </a:ext>
            </a:extLst>
          </p:cNvPr>
          <p:cNvSpPr txBox="1"/>
          <p:nvPr/>
        </p:nvSpPr>
        <p:spPr>
          <a:xfrm>
            <a:off x="838200" y="182562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https://parser.kitaev.io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891FA-1719-9886-24C2-6C310EB11871}"/>
              </a:ext>
            </a:extLst>
          </p:cNvPr>
          <p:cNvSpPr txBox="1"/>
          <p:nvPr/>
        </p:nvSpPr>
        <p:spPr>
          <a:xfrm>
            <a:off x="2599352" y="2813853"/>
            <a:ext cx="3108543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Incorrect rule used:</a:t>
            </a:r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np, pp.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741A6-A7BA-4B98-9A0E-04A9D7310EBB}"/>
              </a:ext>
            </a:extLst>
          </p:cNvPr>
          <p:cNvSpPr txBox="1"/>
          <p:nvPr/>
        </p:nvSpPr>
        <p:spPr>
          <a:xfrm>
            <a:off x="5553878" y="185485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https://cloud.google.com/natural-language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AFF92-9A02-25F3-1F9B-F594729F6A97}"/>
              </a:ext>
            </a:extLst>
          </p:cNvPr>
          <p:cNvSpPr txBox="1"/>
          <p:nvPr/>
        </p:nvSpPr>
        <p:spPr>
          <a:xfrm>
            <a:off x="5553878" y="4770340"/>
            <a:ext cx="598728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dependency parse (</a:t>
            </a:r>
            <a:r>
              <a:rPr lang="en-US" sz="2400" i="1" dirty="0"/>
              <a:t>essentially same problem</a:t>
            </a:r>
            <a:r>
              <a:rPr lang="en-US" sz="2400" dirty="0"/>
              <a:t>):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 is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saw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 --&gt; prep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 --&gt;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dobj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6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98B9-E9E4-DB5E-8F11-38FB117F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63-2321-3799-873A-9301B5C7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add PP-attachment rules mentioned earlier to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nl3.prolog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pp.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 --&gt; np, pp.</a:t>
            </a:r>
          </a:p>
          <a:p>
            <a:r>
              <a:rPr lang="en-US" dirty="0"/>
              <a:t>Need to add:</a:t>
            </a:r>
          </a:p>
          <a:p>
            <a:pPr lvl="1"/>
            <a:r>
              <a:rPr lang="en-US" dirty="0"/>
              <a:t>verb (VBD):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saw</a:t>
            </a:r>
            <a:r>
              <a:rPr lang="en-US" i="1" dirty="0"/>
              <a:t> – past tense </a:t>
            </a:r>
            <a:r>
              <a:rPr lang="en-US" dirty="0"/>
              <a:t>(-ed)</a:t>
            </a:r>
          </a:p>
          <a:p>
            <a:pPr lvl="1"/>
            <a:r>
              <a:rPr lang="en-US" dirty="0"/>
              <a:t>preposition (IN):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</a:t>
            </a:r>
            <a:endParaRPr lang="en-US" i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/>
              <a:t>singular nouns (NN):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telescope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boy, </a:t>
            </a:r>
            <a:r>
              <a:rPr lang="en-US" sz="2000" i="1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limp</a:t>
            </a:r>
            <a:endParaRPr lang="en-US" i="1" dirty="0">
              <a:solidFill>
                <a:schemeClr val="accent2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/>
              <a:t>proper noun (NNP): </a:t>
            </a:r>
            <a:r>
              <a:rPr lang="en-US" sz="22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john</a:t>
            </a:r>
            <a:r>
              <a:rPr lang="en-US" dirty="0"/>
              <a:t> (</a:t>
            </a:r>
            <a:r>
              <a:rPr lang="en-US" i="1" dirty="0"/>
              <a:t>'John</a:t>
            </a:r>
            <a:r>
              <a:rPr lang="en-US" dirty="0"/>
              <a:t>'), </a:t>
            </a:r>
            <a:r>
              <a:rPr lang="en-US" sz="22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mary</a:t>
            </a:r>
            <a:r>
              <a:rPr lang="en-US" dirty="0"/>
              <a:t> ('Mary') </a:t>
            </a:r>
          </a:p>
          <a:p>
            <a:pPr lvl="2"/>
            <a:r>
              <a:rPr lang="en-US" sz="2400" dirty="0"/>
              <a:t>recall: </a:t>
            </a:r>
            <a:r>
              <a:rPr lang="en-US" sz="2400" i="1" dirty="0"/>
              <a:t>initial caps = Prolog variable</a:t>
            </a:r>
          </a:p>
        </p:txBody>
      </p:sp>
    </p:spTree>
    <p:extLst>
      <p:ext uri="{BB962C8B-B14F-4D97-AF65-F5344CB8AC3E}">
        <p14:creationId xmlns:p14="http://schemas.microsoft.com/office/powerpoint/2010/main" val="28609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571DA-C7F5-BAD4-C597-0043FC51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Penn Part-of-Speech (POS)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Tagset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blue and black text on a blue background&#10;&#10;Description automatically generated">
            <a:extLst>
              <a:ext uri="{FF2B5EF4-FFF2-40B4-BE49-F238E27FC236}">
                <a16:creationId xmlns:a16="http://schemas.microsoft.com/office/drawing/2014/main" id="{F3A40CFA-0DDE-4A6F-3E81-CA8AC4A9C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54" y="1675227"/>
            <a:ext cx="10339292" cy="4394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BF4C5-7255-EC7A-A272-90C88568DE42}"/>
              </a:ext>
            </a:extLst>
          </p:cNvPr>
          <p:cNvSpPr txBox="1"/>
          <p:nvPr/>
        </p:nvSpPr>
        <p:spPr>
          <a:xfrm>
            <a:off x="8255726" y="5836916"/>
            <a:ext cx="28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Jurafsky</a:t>
            </a:r>
            <a:r>
              <a:rPr lang="en-US" dirty="0"/>
              <a:t> &amp; Martin ed3. draft</a:t>
            </a:r>
          </a:p>
        </p:txBody>
      </p:sp>
    </p:spTree>
    <p:extLst>
      <p:ext uri="{BB962C8B-B14F-4D97-AF65-F5344CB8AC3E}">
        <p14:creationId xmlns:p14="http://schemas.microsoft.com/office/powerpoint/2010/main" val="361117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4 at 6.4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7" y="2289448"/>
            <a:ext cx="4855799" cy="3728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Preposition Phrase (PP)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695"/>
            <a:ext cx="5257800" cy="4888878"/>
          </a:xfrm>
        </p:spPr>
        <p:txBody>
          <a:bodyPr>
            <a:normAutofit/>
          </a:bodyPr>
          <a:lstStyle/>
          <a:p>
            <a:r>
              <a:rPr lang="en-US" dirty="0"/>
              <a:t>The preferred syntactic analysis is a left recursive parse</a:t>
            </a:r>
          </a:p>
          <a:p>
            <a:pPr lvl="1"/>
            <a:r>
              <a:rPr lang="en-US" dirty="0"/>
              <a:t>notice PPs can be can “stacked”, as in:</a:t>
            </a:r>
          </a:p>
          <a:p>
            <a:pPr lvl="1"/>
            <a:r>
              <a:rPr lang="en-US" i="1" dirty="0"/>
              <a:t>John saw the boy </a:t>
            </a:r>
            <a:r>
              <a:rPr lang="en-US" i="1" dirty="0">
                <a:solidFill>
                  <a:schemeClr val="accent2"/>
                </a:solidFill>
              </a:rPr>
              <a:t>with</a:t>
            </a:r>
            <a:r>
              <a:rPr lang="en-US" i="1" dirty="0"/>
              <a:t> a limp </a:t>
            </a:r>
            <a:r>
              <a:rPr lang="en-US" i="1" dirty="0">
                <a:solidFill>
                  <a:schemeClr val="accent2"/>
                </a:solidFill>
              </a:rPr>
              <a:t>with</a:t>
            </a:r>
            <a:r>
              <a:rPr lang="en-US" i="1" dirty="0"/>
              <a:t> Mary </a:t>
            </a:r>
            <a:r>
              <a:rPr lang="en-US" i="1" dirty="0">
                <a:solidFill>
                  <a:schemeClr val="accent2"/>
                </a:solidFill>
              </a:rPr>
              <a:t>with</a:t>
            </a:r>
            <a:r>
              <a:rPr lang="en-US" i="1" dirty="0"/>
              <a:t> a telescope </a:t>
            </a:r>
          </a:p>
          <a:p>
            <a:pPr lvl="1"/>
            <a:r>
              <a:rPr lang="en-US" i="1" dirty="0"/>
              <a:t>with-</a:t>
            </a:r>
            <a:r>
              <a:rPr lang="en-US" dirty="0"/>
              <a:t>ambiguity: </a:t>
            </a:r>
          </a:p>
          <a:p>
            <a:pPr lvl="2"/>
            <a:r>
              <a:rPr lang="en-US" i="1" dirty="0" err="1"/>
              <a:t>with</a:t>
            </a:r>
            <a:r>
              <a:rPr lang="en-US" baseline="-25000" dirty="0" err="1"/>
              <a:t>possessive</a:t>
            </a:r>
            <a:r>
              <a:rPr lang="en-US" dirty="0"/>
              <a:t> , </a:t>
            </a:r>
          </a:p>
          <a:p>
            <a:pPr lvl="2"/>
            <a:r>
              <a:rPr lang="en-US" i="1" dirty="0" err="1"/>
              <a:t>with</a:t>
            </a:r>
            <a:r>
              <a:rPr lang="en-US" baseline="-25000" dirty="0" err="1"/>
              <a:t>accompaniment</a:t>
            </a:r>
            <a:r>
              <a:rPr lang="en-US" dirty="0"/>
              <a:t>, </a:t>
            </a:r>
          </a:p>
          <a:p>
            <a:pPr lvl="2"/>
            <a:r>
              <a:rPr lang="en-US" i="1" dirty="0" err="1"/>
              <a:t>with</a:t>
            </a:r>
            <a:r>
              <a:rPr lang="en-US" baseline="-25000" dirty="0" err="1"/>
              <a:t>instrument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5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 Phrase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Linguistically: </a:t>
            </a:r>
          </a:p>
          <a:p>
            <a:pPr lvl="1"/>
            <a:r>
              <a:rPr lang="en-US" dirty="0"/>
              <a:t>PP (recursively) adjoins to NP or VP</a:t>
            </a:r>
          </a:p>
          <a:p>
            <a:pPr lvl="1"/>
            <a:r>
              <a:rPr lang="en-US" sz="2200" dirty="0" err="1">
                <a:latin typeface="Monaco"/>
                <a:cs typeface="Monaco"/>
              </a:rPr>
              <a:t>np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solidFill>
                  <a:schemeClr val="accent1"/>
                </a:solidFill>
                <a:latin typeface="Monaco"/>
                <a:cs typeface="Monaco"/>
              </a:rPr>
              <a:t>np</a:t>
            </a:r>
            <a:r>
              <a:rPr lang="en-US" sz="2200" dirty="0">
                <a:solidFill>
                  <a:schemeClr val="accent1"/>
                </a:solidFill>
                <a:latin typeface="Monaco"/>
                <a:cs typeface="Monaco"/>
              </a:rPr>
              <a:t>(NP,PP)</a:t>
            </a:r>
            <a:r>
              <a:rPr lang="en-US" sz="2200" dirty="0">
                <a:latin typeface="Monaco"/>
                <a:cs typeface="Monaco"/>
              </a:rPr>
              <a:t>) --&gt; </a:t>
            </a:r>
            <a:r>
              <a:rPr lang="en-US" sz="2200" dirty="0" err="1">
                <a:latin typeface="Monaco"/>
                <a:cs typeface="Monaco"/>
              </a:rPr>
              <a:t>np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Monaco"/>
                <a:cs typeface="Monaco"/>
              </a:rPr>
              <a:t>NP</a:t>
            </a:r>
            <a:r>
              <a:rPr lang="en-US" sz="2200" dirty="0">
                <a:latin typeface="Monaco"/>
                <a:cs typeface="Monaco"/>
              </a:rPr>
              <a:t>), </a:t>
            </a:r>
            <a:r>
              <a:rPr lang="en-US" sz="2200" dirty="0" err="1">
                <a:latin typeface="Monaco"/>
                <a:cs typeface="Monaco"/>
              </a:rPr>
              <a:t>pp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Monaco"/>
                <a:cs typeface="Monaco"/>
              </a:rPr>
              <a:t>PP</a:t>
            </a:r>
            <a:r>
              <a:rPr lang="en-US" sz="2200" dirty="0">
                <a:latin typeface="Monaco"/>
                <a:cs typeface="Monaco"/>
              </a:rPr>
              <a:t>).</a:t>
            </a:r>
          </a:p>
          <a:p>
            <a:pPr lvl="1"/>
            <a:r>
              <a:rPr lang="en-US" sz="2200" dirty="0" err="1">
                <a:latin typeface="Monaco"/>
                <a:cs typeface="Monaco"/>
              </a:rPr>
              <a:t>vp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solidFill>
                  <a:schemeClr val="accent1"/>
                </a:solidFill>
                <a:latin typeface="Monaco"/>
                <a:cs typeface="Monaco"/>
              </a:rPr>
              <a:t>vp</a:t>
            </a:r>
            <a:r>
              <a:rPr lang="en-US" sz="2200" dirty="0">
                <a:solidFill>
                  <a:schemeClr val="accent1"/>
                </a:solidFill>
                <a:latin typeface="Monaco"/>
                <a:cs typeface="Monaco"/>
              </a:rPr>
              <a:t>(VP,PP)</a:t>
            </a:r>
            <a:r>
              <a:rPr lang="en-US" sz="2200" dirty="0">
                <a:latin typeface="Monaco"/>
                <a:cs typeface="Monaco"/>
              </a:rPr>
              <a:t>) --&gt; </a:t>
            </a:r>
            <a:r>
              <a:rPr lang="en-US" sz="2200" dirty="0" err="1">
                <a:latin typeface="Monaco"/>
                <a:cs typeface="Monaco"/>
              </a:rPr>
              <a:t>vp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Monaco"/>
                <a:cs typeface="Monaco"/>
              </a:rPr>
              <a:t>VP</a:t>
            </a:r>
            <a:r>
              <a:rPr lang="en-US" sz="2200" dirty="0">
                <a:latin typeface="Monaco"/>
                <a:cs typeface="Monaco"/>
              </a:rPr>
              <a:t>), </a:t>
            </a:r>
            <a:r>
              <a:rPr lang="en-US" sz="2200" dirty="0" err="1">
                <a:latin typeface="Monaco"/>
                <a:cs typeface="Monaco"/>
              </a:rPr>
              <a:t>pp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Monaco"/>
                <a:cs typeface="Monaco"/>
              </a:rPr>
              <a:t>PP</a:t>
            </a:r>
            <a:r>
              <a:rPr lang="en-US" sz="2200" dirty="0">
                <a:latin typeface="Monaco"/>
                <a:cs typeface="Monaco"/>
              </a:rPr>
              <a:t>).</a:t>
            </a:r>
          </a:p>
          <a:p>
            <a:r>
              <a:rPr lang="en-US" sz="2600" dirty="0"/>
              <a:t>Left recursion gives Prolog problems</a:t>
            </a:r>
          </a:p>
          <a:p>
            <a:r>
              <a:rPr lang="en-US" sz="2600" dirty="0"/>
              <a:t>Derivation (top-down, left-to-right):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u="sng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endParaRPr lang="en-US" sz="2000" u="sng" dirty="0">
              <a:solidFill>
                <a:srgbClr val="FF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u="sng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u="sng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u="sng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u="sng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u="sng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</a:t>
            </a:r>
            <a:r>
              <a:rPr lang="en-US" sz="2000" dirty="0"/>
              <a:t>	</a:t>
            </a:r>
            <a:r>
              <a:rPr lang="en-US" dirty="0"/>
              <a:t>		</a:t>
            </a:r>
            <a:r>
              <a:rPr lang="en-US" i="1" dirty="0"/>
              <a:t>infinite loop…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3490" y="2413337"/>
            <a:ext cx="456522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</a:t>
            </a:r>
          </a:p>
          <a:p>
            <a:r>
              <a:rPr lang="en-US" sz="2000" dirty="0"/>
              <a:t>only the parse tree argument shown </a:t>
            </a:r>
            <a:r>
              <a:rPr lang="en-US" sz="2000" dirty="0">
                <a:solidFill>
                  <a:schemeClr val="accent1"/>
                </a:solidFill>
              </a:rPr>
              <a:t>here</a:t>
            </a:r>
            <a:r>
              <a:rPr lang="en-US" sz="2000" dirty="0"/>
              <a:t> </a:t>
            </a:r>
          </a:p>
          <a:p>
            <a:r>
              <a:rPr lang="en-US" sz="2000" i="1" dirty="0"/>
              <a:t>other extra arguments are possible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1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2760-BE06-DC41-98B2-88D0A6F0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62F4-0978-3349-B861-EBA44116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Leaving the topic of context-sensitive languages </a:t>
            </a:r>
          </a:p>
          <a:p>
            <a:r>
              <a:rPr lang="en-US" sz="3200" dirty="0"/>
              <a:t>Turn to writing our own CFGs for natural language: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note on SWISH (SWI-Prolog for Sharing)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agreement</a:t>
            </a:r>
            <a:r>
              <a:rPr lang="en-US" sz="2800" dirty="0"/>
              <a:t> in natural language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the problem with Prolog &amp; left recursion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grammar transformation: </a:t>
            </a:r>
          </a:p>
          <a:p>
            <a:pPr lvl="2"/>
            <a:r>
              <a:rPr lang="en-US" sz="2800" dirty="0"/>
              <a:t>left recursive to right recursive </a:t>
            </a:r>
            <a:r>
              <a:rPr lang="en-US" sz="2800" b="1" dirty="0"/>
              <a:t>BUT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structure preserving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Homework 6 (</a:t>
            </a:r>
            <a:r>
              <a:rPr lang="en-US" sz="3600" i="1" dirty="0">
                <a:solidFill>
                  <a:schemeClr val="accent1"/>
                </a:solidFill>
              </a:rPr>
              <a:t>note deadline change</a:t>
            </a:r>
            <a:r>
              <a:rPr lang="en-US" sz="3600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0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the general left to right recursive transformation: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the NP rules: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np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np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(DT,NN)) --&gt;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dt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DT,Number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),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NN,Number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np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np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(NP,PP)) --&gt;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np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(NP),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pp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(PP).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730" y="2556347"/>
            <a:ext cx="32073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Menlo" charset="0"/>
                <a:ea typeface="Menlo" charset="0"/>
                <a:cs typeface="Menlo" charset="0"/>
              </a:rPr>
              <a:t>x(x(</a:t>
            </a:r>
            <a:r>
              <a:rPr lang="en-US" sz="1600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)) --&gt; x(X), [y].</a:t>
            </a:r>
          </a:p>
          <a:p>
            <a:r>
              <a:rPr lang="en-US" sz="1600" dirty="0">
                <a:latin typeface="Menlo" charset="0"/>
                <a:ea typeface="Menlo" charset="0"/>
                <a:cs typeface="Menlo" charset="0"/>
              </a:rPr>
              <a:t>x(x(z)) --&gt; [z].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743083" y="2662174"/>
            <a:ext cx="1149143" cy="434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4530" y="3644414"/>
            <a:ext cx="4589821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34000"/>
                </a:schemeClr>
              </a:gs>
              <a:gs pos="35000">
                <a:schemeClr val="accent3">
                  <a:tint val="37000"/>
                  <a:satMod val="300000"/>
                  <a:alpha val="34000"/>
                </a:schemeClr>
              </a:gs>
              <a:gs pos="100000">
                <a:schemeClr val="accent3">
                  <a:tint val="15000"/>
                  <a:satMod val="350000"/>
                  <a:alpha val="34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[z]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7729" y="4174570"/>
            <a:ext cx="1237554" cy="6856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3000"/>
                </a:schemeClr>
              </a:gs>
              <a:gs pos="35000">
                <a:schemeClr val="accent4">
                  <a:tint val="37000"/>
                  <a:satMod val="300000"/>
                  <a:alpha val="23000"/>
                </a:schemeClr>
              </a:gs>
              <a:gs pos="100000">
                <a:schemeClr val="accent4">
                  <a:tint val="15000"/>
                  <a:satMod val="350000"/>
                  <a:alpha val="2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[y]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98669" y="4140637"/>
            <a:ext cx="1935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98669" y="4547867"/>
            <a:ext cx="1935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23096" y="4542597"/>
            <a:ext cx="832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3967" y="444204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6121" y="444204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4478" y="2285484"/>
            <a:ext cx="385123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>
                <a:latin typeface="Menlo" charset="0"/>
                <a:ea typeface="Menlo" charset="0"/>
                <a:cs typeface="Menlo" charset="0"/>
              </a:rPr>
              <a:t>x(X) --&gt; [z], w(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X,x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(z)).</a:t>
            </a:r>
          </a:p>
          <a:p>
            <a:r>
              <a:rPr lang="pl-PL" sz="1600" dirty="0">
                <a:latin typeface="Menlo" charset="0"/>
                <a:ea typeface="Menlo" charset="0"/>
                <a:cs typeface="Menlo" charset="0"/>
              </a:rPr>
              <a:t>x(x(z)) --&gt; [z].</a:t>
            </a:r>
          </a:p>
          <a:p>
            <a:r>
              <a:rPr lang="pl-PL" sz="1600" dirty="0">
                <a:latin typeface="Menlo" charset="0"/>
                <a:ea typeface="Menlo" charset="0"/>
                <a:cs typeface="Menlo" charset="0"/>
              </a:rPr>
              <a:t>w(W,X) --&gt; [y], w(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W,x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)).</a:t>
            </a:r>
          </a:p>
          <a:p>
            <a:r>
              <a:rPr lang="pl-PL" sz="1600" dirty="0">
                <a:latin typeface="Menlo" charset="0"/>
                <a:ea typeface="Menlo" charset="0"/>
                <a:cs typeface="Menlo" charset="0"/>
              </a:rPr>
              <a:t>w(x(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),X) --&gt; [y].</a:t>
            </a:r>
            <a:endParaRPr lang="en-US" sz="16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3733" y="2022435"/>
            <a:ext cx="134062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</a:t>
            </a:r>
          </a:p>
          <a:p>
            <a:r>
              <a:rPr lang="en-US" dirty="0"/>
              <a:t>w is a </a:t>
            </a:r>
            <a:r>
              <a:rPr lang="en-US" b="1" i="1" dirty="0"/>
              <a:t>fresh</a:t>
            </a:r>
          </a:p>
          <a:p>
            <a:r>
              <a:rPr lang="en-US" dirty="0"/>
              <a:t>nonterminal</a:t>
            </a:r>
          </a:p>
          <a:p>
            <a:r>
              <a:rPr lang="en-US" dirty="0"/>
              <a:t>that takes 2</a:t>
            </a:r>
          </a:p>
          <a:p>
            <a:r>
              <a:rPr lang="en-US" dirty="0"/>
              <a:t>arguments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4698" y="4281722"/>
            <a:ext cx="296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is the recursive nonterminal</a:t>
            </a:r>
          </a:p>
        </p:txBody>
      </p:sp>
    </p:spTree>
    <p:extLst>
      <p:ext uri="{BB962C8B-B14F-4D97-AF65-F5344CB8AC3E}">
        <p14:creationId xmlns:p14="http://schemas.microsoft.com/office/powerpoint/2010/main" val="237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 animBg="1"/>
      <p:bldP spid="4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A2D2-C2DC-8C47-99B7-8CE32AEC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99D6-B9E8-224F-87B7-92D22BCB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56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input strings:	Parse:			Transformed rules: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[z]			x(z)			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y]		x(x(z),y)		1 + 4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		x(x(x(z),y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1 + 3 + 4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942C2-0F9C-5F42-8B2D-FBB6E92577A1}"/>
              </a:ext>
            </a:extLst>
          </p:cNvPr>
          <p:cNvSpPr txBox="1"/>
          <p:nvPr/>
        </p:nvSpPr>
        <p:spPr>
          <a:xfrm>
            <a:off x="869319" y="3088730"/>
            <a:ext cx="35272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</a:t>
            </a:r>
            <a:r>
              <a:rPr lang="en-US" sz="16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 --&gt; x(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), [y].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en-US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x(z)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 --&gt; [z].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FDCB866-C6A4-9142-A906-F897FFE0D7F7}"/>
              </a:ext>
            </a:extLst>
          </p:cNvPr>
          <p:cNvSpPr/>
          <p:nvPr/>
        </p:nvSpPr>
        <p:spPr>
          <a:xfrm>
            <a:off x="3822041" y="3657037"/>
            <a:ext cx="1149143" cy="434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E9E47-BF1D-3C4C-8FF5-253F014300E0}"/>
              </a:ext>
            </a:extLst>
          </p:cNvPr>
          <p:cNvSpPr txBox="1"/>
          <p:nvPr/>
        </p:nvSpPr>
        <p:spPr>
          <a:xfrm>
            <a:off x="4971184" y="3309293"/>
            <a:ext cx="397403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pl-PL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 --&gt; [z], w(</a:t>
            </a:r>
            <a:r>
              <a:rPr lang="pl-PL" sz="16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1600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(z)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x(</a:t>
            </a:r>
            <a:r>
              <a:rPr lang="pl-PL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x(z)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 --&gt; [z].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w(</a:t>
            </a:r>
            <a:r>
              <a:rPr lang="pl-PL" sz="1600" dirty="0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W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 --&gt; [y], w(</a:t>
            </a:r>
            <a:r>
              <a:rPr lang="pl-PL" sz="1600" dirty="0" err="1">
                <a:solidFill>
                  <a:schemeClr val="bg1"/>
                </a:solidFill>
                <a:latin typeface="Menlo" charset="0"/>
                <a:ea typeface="Menlo" charset="0"/>
                <a:cs typeface="Menlo" charset="0"/>
              </a:rPr>
              <a:t>W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,</a:t>
            </a:r>
            <a:r>
              <a:rPr lang="pl-PL" sz="1600" dirty="0" err="1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</a:t>
            </a:r>
            <a:r>
              <a:rPr lang="pl-PL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pl-PL" sz="1600" dirty="0" err="1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)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w(x(</a:t>
            </a:r>
            <a:r>
              <a:rPr lang="pl-PL" sz="1600" dirty="0" err="1">
                <a:latin typeface="Menlo" charset="0"/>
                <a:ea typeface="Menlo" charset="0"/>
                <a:cs typeface="Menlo" charset="0"/>
              </a:rPr>
              <a:t>X,y</a:t>
            </a:r>
            <a:r>
              <a:rPr lang="pl-PL" sz="1600" dirty="0">
                <a:latin typeface="Menlo" charset="0"/>
                <a:ea typeface="Menlo" charset="0"/>
                <a:cs typeface="Menlo" charset="0"/>
              </a:rPr>
              <a:t>),X) --&gt; [y].</a:t>
            </a:r>
            <a:endParaRPr lang="en-US" sz="16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7290-60F6-034E-9E63-F2EE78FFE925}"/>
              </a:ext>
            </a:extLst>
          </p:cNvPr>
          <p:cNvSpPr txBox="1"/>
          <p:nvPr/>
        </p:nvSpPr>
        <p:spPr>
          <a:xfrm>
            <a:off x="1351722" y="4623092"/>
            <a:ext cx="6392969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Steps for example 3: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●y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	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rule 1: call nonterminal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w(</a:t>
            </a:r>
            <a:r>
              <a:rPr lang="en-US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dirty="0" err="1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(z)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●y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	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rule 3: call nonterminal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w(</a:t>
            </a:r>
            <a:r>
              <a:rPr lang="en-US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dirty="0" err="1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x(z)</a:t>
            </a:r>
            <a:r>
              <a:rPr lang="en-US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,y</a:t>
            </a:r>
            <a:r>
              <a:rPr lang="en-US" baseline="-250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●]	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rule 4: answer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X = x(x(x(z),y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,y</a:t>
            </a:r>
            <a:r>
              <a:rPr lang="en-US" baseline="-250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2AF53B6-44E2-48DE-DAC1-873A1F3B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786" y="2159000"/>
            <a:ext cx="25273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6163E-0EFA-DA84-4C73-3D87B37024E0}"/>
              </a:ext>
            </a:extLst>
          </p:cNvPr>
          <p:cNvSpPr txBox="1"/>
          <p:nvPr/>
        </p:nvSpPr>
        <p:spPr>
          <a:xfrm>
            <a:off x="9023411" y="4705647"/>
            <a:ext cx="2708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left recursive structure</a:t>
            </a:r>
          </a:p>
          <a:p>
            <a:r>
              <a:rPr lang="en-US" dirty="0"/>
              <a:t>formed by a right recursive</a:t>
            </a:r>
          </a:p>
          <a:p>
            <a:r>
              <a:rPr lang="en-US" dirty="0"/>
              <a:t>parse of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[z,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y</a:t>
            </a:r>
            <a:r>
              <a:rPr lang="en-US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196F-96CB-F923-E6C6-52218409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EEC6-2E0C-D2B5-7D9F-C152ED34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 1: apply the transformation to the left recursion starting with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nl3.prolog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np(np(NP,PP)) --&gt; np(NP), pp(PP).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(VP,PP)) --&gt;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(VP), pp(PP).</a:t>
            </a:r>
          </a:p>
          <a:p>
            <a:r>
              <a:rPr lang="en-US" dirty="0"/>
              <a:t>Show your grammar working properly on example sentences: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saw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saw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kicked the man with the telescope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boy with the telescope kicked the man with the limp</a:t>
            </a:r>
          </a:p>
          <a:p>
            <a:r>
              <a:rPr lang="en-US" dirty="0"/>
              <a:t>Show all possible parses (;) until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 in each case</a:t>
            </a:r>
          </a:p>
        </p:txBody>
      </p:sp>
    </p:spTree>
    <p:extLst>
      <p:ext uri="{BB962C8B-B14F-4D97-AF65-F5344CB8AC3E}">
        <p14:creationId xmlns:p14="http://schemas.microsoft.com/office/powerpoint/2010/main" val="7175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F1472F20-26F1-6FC9-7FBA-F8147DCC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43" y="1606435"/>
            <a:ext cx="5600700" cy="149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A9113-08CD-2DC5-CBA8-6961AA54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pic>
        <p:nvPicPr>
          <p:cNvPr id="11" name="Picture 10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061CD7EF-C348-DCCB-6435-D8E038F6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05" y="742835"/>
            <a:ext cx="5575300" cy="172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A collage of a diagram&#10;&#10;AI-generated content may be incorrect.">
            <a:extLst>
              <a:ext uri="{FF2B5EF4-FFF2-40B4-BE49-F238E27FC236}">
                <a16:creationId xmlns:a16="http://schemas.microsoft.com/office/drawing/2014/main" id="{192E81BE-032D-3AA7-26FB-3E643531C1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36880" y="1690688"/>
            <a:ext cx="3205678" cy="4788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0B7F7C6-49EE-25AC-FF28-073229708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449442" y="2644721"/>
            <a:ext cx="5344024" cy="3848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ight Arrow Callout 2">
            <a:extLst>
              <a:ext uri="{FF2B5EF4-FFF2-40B4-BE49-F238E27FC236}">
                <a16:creationId xmlns:a16="http://schemas.microsoft.com/office/drawing/2014/main" id="{8955EFBF-C062-495F-6613-EAA2CD65CB73}"/>
              </a:ext>
            </a:extLst>
          </p:cNvPr>
          <p:cNvSpPr/>
          <p:nvPr/>
        </p:nvSpPr>
        <p:spPr>
          <a:xfrm>
            <a:off x="252869" y="6088566"/>
            <a:ext cx="1170662" cy="5687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No more parses!</a:t>
            </a:r>
          </a:p>
        </p:txBody>
      </p:sp>
    </p:spTree>
    <p:extLst>
      <p:ext uri="{BB962C8B-B14F-4D97-AF65-F5344CB8AC3E}">
        <p14:creationId xmlns:p14="http://schemas.microsoft.com/office/powerpoint/2010/main" val="13748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D129-42EF-BE01-FE1D-C9172D4B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417C-23C0-0EEF-5D7C-06712151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Hint #1: </a:t>
            </a:r>
          </a:p>
          <a:p>
            <a:pPr lvl="1"/>
            <a:r>
              <a:rPr lang="en-US" dirty="0"/>
              <a:t>consider the case when there are multiple base rules for x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x(x(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X,y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x(X), [y].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x(x(z)) --&gt; [z].</a:t>
            </a:r>
          </a:p>
          <a:p>
            <a:r>
              <a:rPr lang="en-US" sz="24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x(x(w)) --&gt; [w].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Hint #2: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 must be a fresh nonterminal,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e. cannot be shared between the NP and VP recursions. Why?</a:t>
            </a:r>
          </a:p>
        </p:txBody>
      </p:sp>
    </p:spTree>
    <p:extLst>
      <p:ext uri="{BB962C8B-B14F-4D97-AF65-F5344CB8AC3E}">
        <p14:creationId xmlns:p14="http://schemas.microsoft.com/office/powerpoint/2010/main" val="20985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6B91-1E82-9922-5718-79009225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7CA2-B5B7-95E3-CDEC-24A8A740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200209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Question 2: with </a:t>
            </a:r>
            <a:r>
              <a:rPr lang="en-US" sz="3000" i="1" dirty="0"/>
              <a:t>appositives</a:t>
            </a:r>
            <a:r>
              <a:rPr lang="en-US" sz="3000" dirty="0"/>
              <a:t>, we also get a left recursive analysis.</a:t>
            </a:r>
          </a:p>
          <a:p>
            <a:r>
              <a:rPr lang="en-US" dirty="0"/>
              <a:t>Non-restrictive (</a:t>
            </a:r>
            <a:r>
              <a:rPr lang="en-US" i="1" dirty="0"/>
              <a:t>set off by commas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NP, NP, 		</a:t>
            </a:r>
            <a:r>
              <a:rPr lang="en-US" i="1" dirty="0"/>
              <a:t>Jeffrey Epstein, a money manager,</a:t>
            </a:r>
            <a:r>
              <a:rPr lang="en-US" dirty="0"/>
              <a:t> 		(source: </a:t>
            </a:r>
            <a:r>
              <a:rPr lang="en-US" i="1" dirty="0"/>
              <a:t>NYTimes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i="1" dirty="0"/>
              <a:t> 			Ronald O. Perelman, the billionaire</a:t>
            </a:r>
          </a:p>
          <a:p>
            <a:r>
              <a:rPr lang="en-US" dirty="0"/>
              <a:t>Berkeley Neural Parser:</a:t>
            </a:r>
          </a:p>
        </p:txBody>
      </p:sp>
      <p:pic>
        <p:nvPicPr>
          <p:cNvPr id="5" name="Content Placeholder 5" descr="A diagram of a network&#10;&#10;AI-generated content may be incorrect.">
            <a:extLst>
              <a:ext uri="{FF2B5EF4-FFF2-40B4-BE49-F238E27FC236}">
                <a16:creationId xmlns:a16="http://schemas.microsoft.com/office/drawing/2014/main" id="{011126DA-BF5A-6926-C65D-4CEBF797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67" y="3429000"/>
            <a:ext cx="4486162" cy="3031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6" descr="A diagram of a network&#10;&#10;AI-generated content may be incorrect.">
            <a:extLst>
              <a:ext uri="{FF2B5EF4-FFF2-40B4-BE49-F238E27FC236}">
                <a16:creationId xmlns:a16="http://schemas.microsoft.com/office/drawing/2014/main" id="{3BCC17AD-EC9B-350F-DA6B-37FC5E24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21" y="4299910"/>
            <a:ext cx="4787418" cy="216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5109F-BC81-0EE7-76D0-C04AB29D715C}"/>
              </a:ext>
            </a:extLst>
          </p:cNvPr>
          <p:cNvSpPr txBox="1"/>
          <p:nvPr/>
        </p:nvSpPr>
        <p:spPr>
          <a:xfrm>
            <a:off x="1071121" y="3777992"/>
            <a:ext cx="2522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parser.kitaev.io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0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AA53-AA88-28B1-BB42-2718A68C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82F6-BDF5-B08A-5E4B-C34D79F9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188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Aside</a:t>
            </a:r>
            <a:r>
              <a:rPr lang="en-US" dirty="0"/>
              <a:t>: there's another kind of apposition, but not left recursive (according to the </a:t>
            </a:r>
            <a:r>
              <a:rPr lang="en-US" i="1" dirty="0"/>
              <a:t>Berkeley Neural Parser</a:t>
            </a:r>
            <a:r>
              <a:rPr lang="en-US" dirty="0"/>
              <a:t>):</a:t>
            </a:r>
          </a:p>
        </p:txBody>
      </p:sp>
      <p:pic>
        <p:nvPicPr>
          <p:cNvPr id="4" name="Picture 3" descr="A diagram of a tree&#10;&#10;AI-generated content may be incorrect.">
            <a:extLst>
              <a:ext uri="{FF2B5EF4-FFF2-40B4-BE49-F238E27FC236}">
                <a16:creationId xmlns:a16="http://schemas.microsoft.com/office/drawing/2014/main" id="{270970D1-CDEE-3F50-B23A-DD12CA31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11" y="2782444"/>
            <a:ext cx="9814510" cy="2003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29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6179-FFF0-09EC-500D-65CBF76E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0160F-7411-89F9-CF61-35BA5DCC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2: add the comma-separated kind of appositives to your grammar. </a:t>
            </a:r>
          </a:p>
          <a:p>
            <a:pPr lvl="1"/>
            <a:r>
              <a:rPr lang="en-US" dirty="0"/>
              <a:t>Part 1: give the left recursive rule.</a:t>
            </a:r>
          </a:p>
          <a:p>
            <a:pPr lvl="1"/>
            <a:r>
              <a:rPr lang="en-US" dirty="0"/>
              <a:t>Part 2: apply the transformation (</a:t>
            </a:r>
            <a:r>
              <a:rPr lang="en-US" i="1" dirty="0"/>
              <a:t>to eliminate left recursion</a:t>
            </a:r>
            <a:r>
              <a:rPr lang="en-US" dirty="0"/>
              <a:t>).</a:t>
            </a:r>
          </a:p>
          <a:p>
            <a:r>
              <a:rPr lang="en-US" dirty="0"/>
              <a:t> Show how you can parse:</a:t>
            </a:r>
          </a:p>
          <a:p>
            <a:pPr lvl="1"/>
            <a:r>
              <a:rPr lang="en-US" dirty="0"/>
              <a:t>the boy , a student , saw the man </a:t>
            </a:r>
          </a:p>
          <a:p>
            <a:pPr lvl="1"/>
            <a:r>
              <a:rPr lang="en-US" dirty="0"/>
              <a:t>the boy , a student , saw the man , the astronomer ,</a:t>
            </a:r>
          </a:p>
          <a:p>
            <a:r>
              <a:rPr lang="en-US" dirty="0"/>
              <a:t>Note: </a:t>
            </a:r>
          </a:p>
          <a:p>
            <a:pPr lvl="1"/>
            <a:r>
              <a:rPr lang="en-US" dirty="0"/>
              <a:t>comma needs to be quoted in the input list or grammar rule: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[',']</a:t>
            </a:r>
          </a:p>
          <a:p>
            <a:pPr lvl="1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s(Parse,[the, boy, ',', a, student, ',', saw, the, man],[]).</a:t>
            </a:r>
          </a:p>
          <a:p>
            <a:pPr lvl="1"/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21D34-AA90-C003-B914-47CB69784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D570-00A6-7029-803A-507BE347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AE53-DE6B-71D7-94C1-4540F1E65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3: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no need to implement this</a:t>
            </a:r>
            <a:r>
              <a:rPr lang="en-US" dirty="0"/>
              <a:t>, i.e. don't worry about it, but how can you eliminate the superfluous last comma in Question 2?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the boy , a student , saw the man , the astronomer ,</a:t>
            </a:r>
          </a:p>
          <a:p>
            <a:pPr lvl="1"/>
            <a:r>
              <a:rPr lang="en-US" dirty="0"/>
              <a:t>the boy , a student , saw the man , the astronomer</a:t>
            </a:r>
          </a:p>
          <a:p>
            <a:r>
              <a:rPr lang="en-US" b="1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Hint</a:t>
            </a:r>
            <a:r>
              <a:rPr lang="en-US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: is it context-free?</a:t>
            </a:r>
          </a:p>
        </p:txBody>
      </p:sp>
    </p:spTree>
    <p:extLst>
      <p:ext uri="{BB962C8B-B14F-4D97-AF65-F5344CB8AC3E}">
        <p14:creationId xmlns:p14="http://schemas.microsoft.com/office/powerpoint/2010/main" val="181478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9A780-9721-BCEE-D584-893B4F3F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CD29-222D-D3E5-605F-3A61650A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7484-6D63-6C75-0BAD-746DCEEB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4: can your grammar handle both of these?</a:t>
            </a:r>
          </a:p>
          <a:p>
            <a:pPr lvl="1"/>
            <a:r>
              <a:rPr lang="en-US" dirty="0"/>
              <a:t>the boy , a student , saw the man with the telescope</a:t>
            </a:r>
          </a:p>
          <a:p>
            <a:pPr lvl="1"/>
            <a:r>
              <a:rPr lang="en-US" dirty="0"/>
              <a:t>the boy , a student , saw the man , the astronomer ,  with the telescope</a:t>
            </a:r>
          </a:p>
          <a:p>
            <a:r>
              <a:rPr lang="en-US" dirty="0"/>
              <a:t>If not, explain why, then modify your grammar.</a:t>
            </a:r>
          </a:p>
          <a:p>
            <a:r>
              <a:rPr lang="en-US" dirty="0"/>
              <a:t>If yes, explain why it can.</a:t>
            </a:r>
          </a:p>
          <a:p>
            <a:pPr marL="457200" lvl="1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9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796B5-CA1D-26FB-84D6-1E54F10C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SWISH = SWI Prolog for SHaring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20BCBD-08DA-E316-A8D3-529284BED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089" y="1486381"/>
            <a:ext cx="7423821" cy="5215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72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1DF2-1596-0F58-C024-5DDB2CBB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Homework 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76324A-B018-0FA7-6CA3-B0E82FB27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1082805"/>
            <a:ext cx="5950987" cy="26630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24028C-FEEC-0AD7-E1D5-3A70DC81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3697090"/>
            <a:ext cx="6624087" cy="269931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DE05AC-D648-CDA5-5956-F734A0C35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1933"/>
            <a:ext cx="2870200" cy="3715030"/>
          </a:xfrm>
        </p:spPr>
        <p:txBody>
          <a:bodyPr/>
          <a:lstStyle/>
          <a:p>
            <a:pPr algn="ctr"/>
            <a:r>
              <a:rPr lang="en-US" dirty="0"/>
              <a:t>Example parses</a:t>
            </a:r>
          </a:p>
        </p:txBody>
      </p:sp>
    </p:spTree>
    <p:extLst>
      <p:ext uri="{BB962C8B-B14F-4D97-AF65-F5344CB8AC3E}">
        <p14:creationId xmlns:p14="http://schemas.microsoft.com/office/powerpoint/2010/main" val="3041839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27EE-6342-0D03-F70B-0CFE55E9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5A324-732C-5115-CF0F-97FBBC2F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to </a:t>
            </a:r>
            <a:r>
              <a:rPr lang="en-US" dirty="0">
                <a:hlinkClick r:id="rId2"/>
              </a:rPr>
              <a:t>sandiway@arizona.edu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SUBJECT</a:t>
            </a:r>
            <a:r>
              <a:rPr lang="en-US" dirty="0"/>
              <a:t>: 581 Homework 6 </a:t>
            </a:r>
            <a:r>
              <a:rPr lang="en-US" i="1" dirty="0">
                <a:solidFill>
                  <a:srgbClr val="FF0000"/>
                </a:solidFill>
              </a:rPr>
              <a:t>YOUR NAME</a:t>
            </a:r>
          </a:p>
          <a:p>
            <a:r>
              <a:rPr lang="en-US" dirty="0"/>
              <a:t>One PDF file (for grading) </a:t>
            </a:r>
          </a:p>
          <a:p>
            <a:pPr lvl="1"/>
            <a:r>
              <a:rPr lang="en-US" dirty="0"/>
              <a:t>include your grammar code and SWI-Prolog screenshots in your answer</a:t>
            </a:r>
          </a:p>
          <a:p>
            <a:r>
              <a:rPr lang="en-US" dirty="0"/>
              <a:t>Attach (if I need to run your code):</a:t>
            </a:r>
          </a:p>
          <a:p>
            <a:pPr lvl="1"/>
            <a:r>
              <a:rPr lang="en-US" dirty="0"/>
              <a:t>source code for your grammar</a:t>
            </a:r>
          </a:p>
          <a:p>
            <a:r>
              <a:rPr lang="en-US" dirty="0"/>
              <a:t>Deadline:</a:t>
            </a:r>
          </a:p>
          <a:p>
            <a:pPr lvl="1"/>
            <a:r>
              <a:rPr lang="en-US" dirty="0"/>
              <a:t>midnight Monday: </a:t>
            </a:r>
            <a:r>
              <a:rPr lang="en-US" b="1" dirty="0">
                <a:solidFill>
                  <a:schemeClr val="accent1"/>
                </a:solidFill>
              </a:rPr>
              <a:t>no lecture next Monday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I'm away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will review the homework next Wednesday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1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C7EE-B9A4-D585-122C-5E869748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SWISH</a:t>
            </a: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153402-2E16-EE93-CF7B-32D602CF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8706"/>
            <a:ext cx="8371213" cy="4514169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B0222C-F6C2-B9EC-5522-8AAD833CA2CB}"/>
              </a:ext>
            </a:extLst>
          </p:cNvPr>
          <p:cNvSpPr txBox="1"/>
          <p:nvPr/>
        </p:nvSpPr>
        <p:spPr>
          <a:xfrm>
            <a:off x="3605210" y="1500911"/>
            <a:ext cx="4981577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:- </a:t>
            </a:r>
            <a:r>
              <a:rPr lang="en-US" sz="2400" dirty="0" err="1"/>
              <a:t>use_rendering</a:t>
            </a:r>
            <a:r>
              <a:rPr lang="en-US" sz="2400" dirty="0"/>
              <a:t>(</a:t>
            </a:r>
            <a:r>
              <a:rPr lang="en-US" sz="2400" dirty="0" err="1"/>
              <a:t>svgtree</a:t>
            </a:r>
            <a:r>
              <a:rPr lang="en-US" sz="2400" dirty="0"/>
              <a:t>, [list(false)]).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734B8-D6D1-2CA9-5770-7840ED002F70}"/>
              </a:ext>
            </a:extLst>
          </p:cNvPr>
          <p:cNvSpPr txBox="1"/>
          <p:nvPr/>
        </p:nvSpPr>
        <p:spPr>
          <a:xfrm>
            <a:off x="2552700" y="8176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https://swish.swi-prolog.org</a:t>
            </a:r>
            <a:endParaRPr lang="en-US" sz="2400" dirty="0"/>
          </a:p>
        </p:txBody>
      </p:sp>
      <p:pic>
        <p:nvPicPr>
          <p:cNvPr id="4" name="Picture 3" descr="A screenshot of a math application&#10;&#10;AI-generated content may be incorrect.">
            <a:extLst>
              <a:ext uri="{FF2B5EF4-FFF2-40B4-BE49-F238E27FC236}">
                <a16:creationId xmlns:a16="http://schemas.microsoft.com/office/drawing/2014/main" id="{A85D0A6D-9AA6-BC58-C6A7-F260C831B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671" y="1245961"/>
            <a:ext cx="2173058" cy="5246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3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3BCA3-4C57-31D0-A0BA-14172DCE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SWI-Tinker (</a:t>
            </a:r>
            <a:r>
              <a:rPr lang="en-US" sz="32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inside your browser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E2CD48-2C6E-DE3F-6AC3-279CF6A44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087" y="1546989"/>
            <a:ext cx="7269826" cy="5107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12FC580-5175-F569-5603-C49BB108F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3908879"/>
            <a:ext cx="6972300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5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Arguments: Agreement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5181600" cy="172209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Idea</a:t>
            </a:r>
            <a:r>
              <a:rPr lang="en-US" dirty="0"/>
              <a:t>:</a:t>
            </a:r>
            <a:endParaRPr lang="en-US" sz="2400" dirty="0"/>
          </a:p>
          <a:p>
            <a:pPr lvl="1"/>
            <a:r>
              <a:rPr lang="en-US" dirty="0"/>
              <a:t>We can also use an extra argument to impose constraints between constituents within a DCG rule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199" y="1825624"/>
            <a:ext cx="5443151" cy="47783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Example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English number agreement between DT and NN</a:t>
            </a:r>
            <a:endParaRPr lang="en-US" sz="3200" dirty="0"/>
          </a:p>
          <a:p>
            <a:pPr lvl="1"/>
            <a:r>
              <a:rPr lang="en-US" dirty="0"/>
              <a:t>Data:</a:t>
            </a:r>
          </a:p>
          <a:p>
            <a:pPr lvl="2"/>
            <a:r>
              <a:rPr lang="en-US" sz="2400" dirty="0"/>
              <a:t>the man	 the men</a:t>
            </a:r>
          </a:p>
          <a:p>
            <a:pPr lvl="2"/>
            <a:r>
              <a:rPr lang="en-US" sz="2400" dirty="0"/>
              <a:t>a man	</a:t>
            </a:r>
            <a:r>
              <a:rPr lang="en-US" sz="2400" dirty="0">
                <a:solidFill>
                  <a:srgbClr val="FF0000"/>
                </a:solidFill>
              </a:rPr>
              <a:t>*a men</a:t>
            </a:r>
          </a:p>
          <a:p>
            <a:pPr lvl="1"/>
            <a:r>
              <a:rPr lang="en-US" dirty="0"/>
              <a:t>Lexical Features (Number):</a:t>
            </a:r>
          </a:p>
          <a:p>
            <a:pPr lvl="2"/>
            <a:r>
              <a:rPr lang="en-US" i="1" dirty="0"/>
              <a:t>man</a:t>
            </a:r>
            <a:r>
              <a:rPr lang="en-US" dirty="0"/>
              <a:t> value singular (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sg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men</a:t>
            </a:r>
            <a:r>
              <a:rPr lang="en-US" dirty="0"/>
              <a:t> value plural (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</a:t>
            </a:r>
            <a:r>
              <a:rPr lang="en-US" dirty="0"/>
              <a:t>)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the</a:t>
            </a:r>
            <a:r>
              <a:rPr lang="en-US" dirty="0">
                <a:solidFill>
                  <a:prstClr val="black"/>
                </a:solidFill>
              </a:rPr>
              <a:t> value singular or plural (</a:t>
            </a:r>
            <a:r>
              <a:rPr lang="en-US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sg/pl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lvl="2"/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value singular (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sg</a:t>
            </a:r>
            <a:r>
              <a:rPr lang="en-US" dirty="0"/>
              <a:t>)</a:t>
            </a:r>
            <a:endParaRPr lang="en-US" dirty="0">
              <a:solidFill>
                <a:prstClr val="black"/>
              </a:solidFill>
            </a:endParaRPr>
          </a:p>
          <a:p>
            <a:pPr lvl="2"/>
            <a:endParaRPr lang="en-US" sz="2800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518963E-D483-07F6-0269-EE037EB7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83" y="3616338"/>
            <a:ext cx="4092452" cy="2695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37099" y="4342666"/>
            <a:ext cx="1583635" cy="1346469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0F835-BDBF-6634-0C0B-DFE31CA1F822}"/>
              </a:ext>
            </a:extLst>
          </p:cNvPr>
          <p:cNvSpPr txBox="1"/>
          <p:nvPr/>
        </p:nvSpPr>
        <p:spPr>
          <a:xfrm>
            <a:off x="1284618" y="42440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C53DB-8CBA-0119-7CB7-F066EE9215E9}"/>
              </a:ext>
            </a:extLst>
          </p:cNvPr>
          <p:cNvSpPr txBox="1"/>
          <p:nvPr/>
        </p:nvSpPr>
        <p:spPr>
          <a:xfrm>
            <a:off x="6944498" y="5707790"/>
            <a:ext cx="32615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means </a:t>
            </a:r>
            <a:r>
              <a:rPr lang="en-US" sz="2400" b="1" i="1" dirty="0"/>
              <a:t>ungrammatical</a:t>
            </a:r>
          </a:p>
        </p:txBody>
      </p:sp>
    </p:spTree>
    <p:extLst>
      <p:ext uri="{BB962C8B-B14F-4D97-AF65-F5344CB8AC3E}">
        <p14:creationId xmlns:p14="http://schemas.microsoft.com/office/powerpoint/2010/main" val="13381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A663-4E66-5430-86FF-A28603B0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Recall a Class Exercise: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agree/2</a:t>
            </a:r>
            <a:endParaRPr lang="en-US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2" name="Content Placeholder 4" descr="A computer code with many letters and numbers&#10;&#10;AI-generated content may be incorrect.">
            <a:extLst>
              <a:ext uri="{FF2B5EF4-FFF2-40B4-BE49-F238E27FC236}">
                <a16:creationId xmlns:a16="http://schemas.microsoft.com/office/drawing/2014/main" id="{B8F13EE0-8D9A-4346-96DF-30213AE01F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3204" b="2"/>
          <a:stretch>
            <a:fillRect/>
          </a:stretch>
        </p:blipFill>
        <p:spPr>
          <a:xfrm>
            <a:off x="733436" y="1825625"/>
            <a:ext cx="7086648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3EA59-E8ED-9DD3-1D74-9E797FAAB3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403"/>
          <a:stretch>
            <a:fillRect/>
          </a:stretch>
        </p:blipFill>
        <p:spPr>
          <a:xfrm>
            <a:off x="7258994" y="4026617"/>
            <a:ext cx="4332802" cy="215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212B8B9-8EE0-CC9F-5276-F607884F44F6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096000" y="2075278"/>
            <a:ext cx="5542607" cy="1512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s(P,[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revolutionary,new,ideas,appear,infrequently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],[]).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 = s(np(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jj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(revolutionary),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jj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(new),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(ideas)),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(appear),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rb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(infrequently)))) </a:t>
            </a:r>
            <a:r>
              <a:rPr lang="en-US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4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2BCE-B509-BD43-8739-903C5D2E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Determiner-Noun Agreement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7977C-D8A3-0541-A3CD-BBA903FAC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nl3.prolog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np(np(DET, NN)) --&gt; det(DET,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NUM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),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(NN,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NUM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det(dt(the),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sg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 --&gt; [the].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det(dt(the),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pl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 --&gt; [the].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det(dt(a),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sg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 --&gt; [a].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(man),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sg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 --&gt; [man].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(men),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pl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 --&gt; [men].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(ball), 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sg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 --&gt; [ball].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vp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vp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(VTR, NP)) --&gt;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vtr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(VTR), np(NP).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vtr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vbd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kick_ed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)) --&gt; [kicked].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vtr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vbd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hit_ed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)) --&gt; [hit].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Extra Argument: Agreement</a:t>
            </a:r>
            <a:endParaRPr lang="en-US" sz="320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9715" y="1600200"/>
            <a:ext cx="347472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Note:</a:t>
            </a:r>
          </a:p>
          <a:p>
            <a:r>
              <a:rPr lang="en-US" sz="2400" dirty="0"/>
              <a:t>extra argument NUM for agreement here is basically “syntactic sugar” and </a:t>
            </a:r>
            <a:r>
              <a:rPr lang="en-US" sz="2400" b="1" i="1" dirty="0"/>
              <a:t>lends no more expressive </a:t>
            </a:r>
            <a:r>
              <a:rPr lang="en-US" sz="2400" dirty="0"/>
              <a:t>power to the grammar rule system: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i.e. </a:t>
            </a:r>
            <a:r>
              <a:rPr lang="en-US" sz="2200" i="1" dirty="0">
                <a:solidFill>
                  <a:schemeClr val="accent2"/>
                </a:solidFill>
              </a:rPr>
              <a:t>we can enforce agreement without the use of the extra argument at the cost of writing more rules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95949" y="1600200"/>
            <a:ext cx="7278187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Instead of</a:t>
            </a:r>
          </a:p>
          <a:p>
            <a:pPr lvl="1" eaLnBrk="0" hangingPunct="0">
              <a:spcBef>
                <a:spcPct val="0"/>
              </a:spcBef>
              <a:buNone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np(np(DET, NN)) --&gt; det(DET, </a:t>
            </a:r>
            <a:r>
              <a:rPr lang="en-US" sz="16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NUM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), </a:t>
            </a:r>
            <a:r>
              <a:rPr lang="en-US" sz="16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(NN, </a:t>
            </a:r>
            <a:r>
              <a:rPr lang="en-US" sz="16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NUM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). 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en-US" sz="2400" dirty="0"/>
              <a:t>could have encoded NUM into the nonterminal name:</a:t>
            </a:r>
          </a:p>
          <a:p>
            <a:pPr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np(np(DET, NN)) --&gt; </a:t>
            </a: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det_sg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(DET), </a:t>
            </a: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nn_sg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(NN).</a:t>
            </a:r>
          </a:p>
          <a:p>
            <a:pPr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np(np(DET, NN)) --&gt; </a:t>
            </a: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det_pl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(DET), </a:t>
            </a: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nn_pl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(NN).</a:t>
            </a:r>
          </a:p>
          <a:p>
            <a:pPr>
              <a:buNone/>
            </a:pP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det_sg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(dt(the)) --&gt; [the].</a:t>
            </a:r>
          </a:p>
          <a:p>
            <a:pPr>
              <a:buNone/>
            </a:pP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det_pl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(dt(the)) --&gt; [the].</a:t>
            </a:r>
          </a:p>
          <a:p>
            <a:pPr>
              <a:buNone/>
            </a:pP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det_sg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(dt(a)) --&gt; [a].</a:t>
            </a:r>
          </a:p>
          <a:p>
            <a:pPr>
              <a:buNone/>
            </a:pP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nn_sg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(man)) --&gt; [man].</a:t>
            </a:r>
          </a:p>
          <a:p>
            <a:pPr>
              <a:buNone/>
            </a:pP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nn_pl</a:t>
            </a:r>
            <a:r>
              <a:rPr lang="en-US" sz="1800" dirty="0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(men)) --&gt; [men].</a:t>
            </a:r>
          </a:p>
          <a:p>
            <a:pPr>
              <a:buNone/>
            </a:pPr>
            <a:r>
              <a:rPr lang="en-US" sz="18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nn_sg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nn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(ball)) --&gt; [ball].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D07C0-B87A-08D8-6C86-4CD91973D70F}"/>
              </a:ext>
            </a:extLst>
          </p:cNvPr>
          <p:cNvSpPr txBox="1"/>
          <p:nvPr/>
        </p:nvSpPr>
        <p:spPr>
          <a:xfrm>
            <a:off x="9222377" y="52578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nl4.prolog</a:t>
            </a:r>
          </a:p>
        </p:txBody>
      </p:sp>
    </p:spTree>
    <p:extLst>
      <p:ext uri="{BB962C8B-B14F-4D97-AF65-F5344CB8AC3E}">
        <p14:creationId xmlns:p14="http://schemas.microsoft.com/office/powerpoint/2010/main" val="10890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uiExpand="1" build="p" autoUpdateAnimBg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2158</Words>
  <Application>Microsoft Macintosh PowerPoint</Application>
  <PresentationFormat>Widescreen</PresentationFormat>
  <Paragraphs>267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Courier New</vt:lpstr>
      <vt:lpstr>Menlo</vt:lpstr>
      <vt:lpstr>Monaco</vt:lpstr>
      <vt:lpstr>Office Theme</vt:lpstr>
      <vt:lpstr>LING/C SC 581:  Advanced Computational Linguistics</vt:lpstr>
      <vt:lpstr>Today's Topic</vt:lpstr>
      <vt:lpstr>SWISH = SWI Prolog for SHaring</vt:lpstr>
      <vt:lpstr>SWISH</vt:lpstr>
      <vt:lpstr>SWI-Tinker (inside your browser)</vt:lpstr>
      <vt:lpstr>Extra Arguments: Agreement</vt:lpstr>
      <vt:lpstr>Recall a Class Exercise: agree/2</vt:lpstr>
      <vt:lpstr>Determiner-Noun Agreement</vt:lpstr>
      <vt:lpstr>Extra Argument: Agreement</vt:lpstr>
      <vt:lpstr>Left recursion and Prolog DCGs</vt:lpstr>
      <vt:lpstr>Left recursion and Prolog DCGs</vt:lpstr>
      <vt:lpstr>Rule ordering</vt:lpstr>
      <vt:lpstr>Big picture question</vt:lpstr>
      <vt:lpstr>Preposition Phrase (PP) Attachment</vt:lpstr>
      <vt:lpstr>Preposition Phrase (PP) Attachment</vt:lpstr>
      <vt:lpstr>Class Exercise</vt:lpstr>
      <vt:lpstr>Penn Part-of-Speech (POS)Tagset</vt:lpstr>
      <vt:lpstr>Preposition Phrase (PP) Attachment</vt:lpstr>
      <vt:lpstr>Preposition Phrase Attachment</vt:lpstr>
      <vt:lpstr>Transformation</vt:lpstr>
      <vt:lpstr>Transformation</vt:lpstr>
      <vt:lpstr>Homework 6</vt:lpstr>
      <vt:lpstr>Homework 6</vt:lpstr>
      <vt:lpstr>Homework 6</vt:lpstr>
      <vt:lpstr>Homework 6</vt:lpstr>
      <vt:lpstr>Homework 6</vt:lpstr>
      <vt:lpstr>Homework 6</vt:lpstr>
      <vt:lpstr>Homework 6</vt:lpstr>
      <vt:lpstr>Homework 6</vt:lpstr>
      <vt:lpstr>Homework 6</vt:lpstr>
      <vt:lpstr>Homework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23</cp:revision>
  <cp:lastPrinted>2023-01-31T19:56:40Z</cp:lastPrinted>
  <dcterms:created xsi:type="dcterms:W3CDTF">2023-01-30T23:20:40Z</dcterms:created>
  <dcterms:modified xsi:type="dcterms:W3CDTF">2026-02-17T18:36:59Z</dcterms:modified>
</cp:coreProperties>
</file>