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5"/>
  </p:notesMasterIdLst>
  <p:sldIdLst>
    <p:sldId id="297" r:id="rId2"/>
    <p:sldId id="343" r:id="rId3"/>
    <p:sldId id="298" r:id="rId4"/>
    <p:sldId id="337" r:id="rId5"/>
    <p:sldId id="341" r:id="rId6"/>
    <p:sldId id="342" r:id="rId7"/>
    <p:sldId id="263" r:id="rId8"/>
    <p:sldId id="340" r:id="rId9"/>
    <p:sldId id="338" r:id="rId10"/>
    <p:sldId id="339" r:id="rId11"/>
    <p:sldId id="317" r:id="rId12"/>
    <p:sldId id="319" r:id="rId13"/>
    <p:sldId id="318" r:id="rId14"/>
    <p:sldId id="320" r:id="rId15"/>
    <p:sldId id="336" r:id="rId16"/>
    <p:sldId id="291" r:id="rId17"/>
    <p:sldId id="287" r:id="rId18"/>
    <p:sldId id="292" r:id="rId19"/>
    <p:sldId id="293" r:id="rId20"/>
    <p:sldId id="344" r:id="rId21"/>
    <p:sldId id="333" r:id="rId22"/>
    <p:sldId id="288" r:id="rId23"/>
    <p:sldId id="289" r:id="rId24"/>
    <p:sldId id="330" r:id="rId25"/>
    <p:sldId id="331" r:id="rId26"/>
    <p:sldId id="332" r:id="rId27"/>
    <p:sldId id="334" r:id="rId28"/>
    <p:sldId id="335" r:id="rId29"/>
    <p:sldId id="300" r:id="rId30"/>
    <p:sldId id="257" r:id="rId31"/>
    <p:sldId id="258" r:id="rId32"/>
    <p:sldId id="259" r:id="rId33"/>
    <p:sldId id="260" r:id="rId34"/>
    <p:sldId id="352" r:id="rId35"/>
    <p:sldId id="353" r:id="rId36"/>
    <p:sldId id="349" r:id="rId37"/>
    <p:sldId id="350" r:id="rId38"/>
    <p:sldId id="351" r:id="rId39"/>
    <p:sldId id="345" r:id="rId40"/>
    <p:sldId id="346" r:id="rId41"/>
    <p:sldId id="347" r:id="rId42"/>
    <p:sldId id="256" r:id="rId43"/>
    <p:sldId id="34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6327"/>
  </p:normalViewPr>
  <p:slideViewPr>
    <p:cSldViewPr snapToGrid="0">
      <p:cViewPr varScale="1">
        <p:scale>
          <a:sx n="122" d="100"/>
          <a:sy n="122" d="100"/>
        </p:scale>
        <p:origin x="24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F2D2-1765-0E43-95AE-646AC2E60620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2FD013-1F78-7648-A09F-2447C08DB6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43580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F846D9E-E439-CB44-8231-E115452104A0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7219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31D1-BF61-1518-A9AF-79A403A77D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8056771-9EB7-8F8B-301F-5FCF6E577D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C9D15C-DA56-1B28-3223-68949FC08A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A180AF-0B20-AA68-D07E-BDA2B80B0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861A01-BAF9-8BC8-FBC8-3D12B43F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3637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078FF6-9C5F-6EDF-F5BD-83E8412BF8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3561A9B-627D-AD71-7E0B-15433FAE7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86AAD1-5213-DB7D-7729-CA01D511E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30607-0A87-DC2A-76AB-6CD6F80B1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1ADB3D-8625-8DFB-8D22-677F5461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773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2C941ED-DCB0-AA02-B6FA-A182ED4653A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95DFAE-B87C-7C8D-B9E4-B1DA756BE6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19ADCF-9153-24CC-5EC8-5D2BABFCF8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06DCBC-8C33-A76B-88F7-AD9FC8FD4C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B73CFD-A062-03B4-4223-8785670AA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199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21535C-3F51-5FAE-43DC-939D3126DA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7A5615-04FB-A958-FDC2-1F0301466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29104-05EF-8E0F-9B41-94E5BA027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74A3D6-D535-65A7-D598-CF5A2DF2F0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DDCF8C-2160-5778-6255-C0777FD37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53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64B2-7D9F-0F88-AD6F-AD8C6B35C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7CA4A3-F91C-3BC4-5125-1C3966BDD5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40BAD-B9C2-24D6-F32D-F5F028ACF7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C943EF-554E-44BA-768A-9FAE17D1AD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9B8F67-7067-ACE5-4B14-2595D415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0614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FD7F4B-8220-53E8-29C8-A40BE47BF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092196-FD69-43C4-AFDB-361D06A74B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3F9B7F8-91BE-80D6-99C1-D8BDFD6E94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4AB74A-553D-7903-B336-2A2A37B2E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01E17F-8923-FF4C-F80A-C5F329BF18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3C637F-2EBC-CAB0-2211-412C30EFC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599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4F66-38F9-82D4-0E42-8C3ADB3D0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B0CAAA-C67D-9398-3540-626B426FCF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3DD9B1A-3EAD-A5E8-5A69-FB971E0304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990F60-8C11-A2CA-B4D8-83C8C9844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F5CCCA-DEBF-395B-9861-28DA4308BF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2E2EEC-228F-6B98-204D-077F492238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CC431B-FB34-8866-5162-A4DD369ED8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D0533E-900C-407A-4584-18E722EC1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8949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7A2D4-E811-DA20-B520-E82BA23270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A2AAC00-A980-9D0C-D2F5-7806E7837C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8A4DB62-9485-E174-2944-74A1B69F0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C6B50B-C520-3A00-A2A3-85216F4A7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6478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C1AA847-0ED3-474D-35BA-75F886E767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0F8D63-0EC6-F48F-C464-0FF041641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C182FE-1F81-1554-2B7A-731440113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126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55726-BD66-05EA-9456-6F149AB58B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E4094-A443-0CFD-FC23-5FEEF0A214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F0EBE3-0A68-2E6E-22FB-ED845A6E87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3E1B16-FAAA-1955-B8C9-E9FF63F14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93B285-3F99-48D6-FFC4-4BF72A63F4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8620A2-A6F0-4F7D-C3CE-261380113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4578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1235D-2315-91D9-3C01-FE10FBBE3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CCCA87C-D7F9-816B-EFBA-294449487A4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81BA1F-262B-5211-DEC3-59A887CC61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21D50C-8437-A4AE-A396-897F1A395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0A6B35-5CF2-FA07-6B74-F8EE1EFF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374F4-C145-0DC0-C275-2632C41C5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0893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FD373-9856-068F-649D-0C7E31C7F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D73286-AC0F-4A4D-EA1F-5D09819377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145F5-BF13-883A-C38E-F88C84B628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065AF2-EEF7-B14F-9C38-686B50A526E2}" type="datetimeFigureOut">
              <a:rPr lang="en-US" smtClean="0"/>
              <a:t>1/14/26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44CA9B-37F3-DE92-B657-7E187FD7AE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1557FC-9AE0-EE48-B5AC-480038C42F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ED0D7-FAEF-5A45-A4B2-803BB4340D3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3960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ltk.org/howto/corpus.html#parsed-corpora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catalog.ldc.upenn.edu/LDC99T42" TargetMode="Externa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hyperlink" Target="https://nlp.stanford.edu/software/tregex.s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nlp.stanford.edu/software/tregex.shtml" TargetMode="External"/><Relationship Id="rId2" Type="http://schemas.openxmlformats.org/officeDocument/2006/relationships/hyperlink" Target="mailto:sandiway@arizona.edu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tackoverflow.com/questions/68608157/how-can-i-fix-this-warning-the-fonts-times-and-times-are-not-available-fo" TargetMode="Externa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nza.stanford.edu/" TargetMode="External"/><Relationship Id="rId2" Type="http://schemas.openxmlformats.org/officeDocument/2006/relationships/hyperlink" Target="https://universaldependencies.org/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9800" y="1981200"/>
            <a:ext cx="7772400" cy="1752600"/>
          </a:xfrm>
        </p:spPr>
        <p:txBody>
          <a:bodyPr/>
          <a:lstStyle/>
          <a:p>
            <a:r>
              <a:rPr lang="en-US" dirty="0"/>
              <a:t>LING/C SC 581: </a:t>
            </a:r>
            <a:br>
              <a:rPr lang="en-US" dirty="0"/>
            </a:br>
            <a:r>
              <a:rPr lang="en-US" sz="4000" dirty="0"/>
              <a:t>Advanced Computational Linguistics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524000" y="3843580"/>
            <a:ext cx="9144000" cy="1414220"/>
          </a:xfrm>
        </p:spPr>
        <p:txBody>
          <a:bodyPr/>
          <a:lstStyle/>
          <a:p>
            <a:r>
              <a:rPr lang="en-US" dirty="0"/>
              <a:t>Lecture 1</a:t>
            </a:r>
          </a:p>
          <a:p>
            <a:r>
              <a:rPr lang="en-US" dirty="0"/>
              <a:t>Prof. </a:t>
            </a:r>
            <a:r>
              <a:rPr lang="en-US" dirty="0" err="1"/>
              <a:t>Sandiway</a:t>
            </a:r>
            <a:r>
              <a:rPr lang="en-US" dirty="0"/>
              <a:t> Fong</a:t>
            </a:r>
          </a:p>
        </p:txBody>
      </p:sp>
    </p:spTree>
    <p:extLst>
      <p:ext uri="{BB962C8B-B14F-4D97-AF65-F5344CB8AC3E}">
        <p14:creationId xmlns:p14="http://schemas.microsoft.com/office/powerpoint/2010/main" val="8773252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D8416-821A-D1B4-6E10-D2A51F77D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581 assumes 438/538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BF580-BE83-FB19-94DF-F017FFD320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Assume you have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sz="3200" dirty="0"/>
              <a:t> (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nltk.org</a:t>
            </a:r>
            <a:r>
              <a:rPr lang="en-US" sz="3200" dirty="0"/>
              <a:t>) and Python working</a:t>
            </a:r>
          </a:p>
        </p:txBody>
      </p:sp>
    </p:spTree>
    <p:extLst>
      <p:ext uri="{BB962C8B-B14F-4D97-AF65-F5344CB8AC3E}">
        <p14:creationId xmlns:p14="http://schemas.microsoft.com/office/powerpoint/2010/main" val="3350517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0983-265D-014B-BEC4-F008C119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treebank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2FD76-6A2D-FF43-80C6-B5BA4BB7B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616514" cy="466725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sz="2600" dirty="0"/>
              <a:t>: corpus </a:t>
            </a:r>
            <a:r>
              <a:rPr lang="en-US" sz="2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</a:t>
            </a:r>
            <a:r>
              <a:rPr lang="en-US" sz="2600" dirty="0"/>
              <a:t> </a:t>
            </a:r>
          </a:p>
          <a:p>
            <a:pPr lvl="1"/>
            <a:r>
              <a:rPr lang="en-US" sz="2200" i="1" dirty="0"/>
              <a:t>a 100,000 word subset of the</a:t>
            </a:r>
            <a:r>
              <a:rPr lang="en-US" sz="2200" dirty="0"/>
              <a:t> </a:t>
            </a:r>
            <a:r>
              <a:rPr lang="en-US" sz="2200" i="1" dirty="0"/>
              <a:t>PTB </a:t>
            </a:r>
            <a:r>
              <a:rPr lang="en-US" sz="2200" dirty="0"/>
              <a:t>(</a:t>
            </a:r>
            <a:r>
              <a:rPr lang="en-US" sz="2200" i="1" dirty="0"/>
              <a:t>not the full thing</a:t>
            </a:r>
            <a:r>
              <a:rPr lang="en-US" sz="2200" dirty="0"/>
              <a:t>!)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import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</a:t>
            </a:r>
            <a:endParaRPr lang="en-US" sz="16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from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nltk.corpus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import treebank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t =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treebank.parsed_sents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t[0]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Tree('S', [Tree('NP-SBJ', [Tree('NP', [Tree('NNP', ['Pierre']), Tree('NNP', ['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Vinken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'])]), Tree(',', [',']), Tree('ADJP', [Tree('NP', [Tree('CD', ['61']), Tree('NNS', ['years'])]), Tree('JJ', ['old'])]), Tree(',', [','])]), Tree('VP', [Tree('MD', ['will']), Tree('VP', [Tree('VB', ['join']), Tree('NP', [Tree('DT', ['the']), Tree('NN', ['board'])]), Tree('PP-CLR', [Tree('IN', ['as']), Tree('NP', [Tree('DT', ['a']), Tree('JJ', ['nonexecutive']), Tree('NN', ['director'])])]), Tree('NP-TMP', [Tree('NNP', ['Nov.']), Tree('CD', ['29'])])])]), Tree('.', ['.'])])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t[0].draw()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6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(t)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3914</a:t>
            </a:r>
          </a:p>
        </p:txBody>
      </p:sp>
    </p:spTree>
    <p:extLst>
      <p:ext uri="{BB962C8B-B14F-4D97-AF65-F5344CB8AC3E}">
        <p14:creationId xmlns:p14="http://schemas.microsoft.com/office/powerpoint/2010/main" val="1967084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0983-265D-014B-BEC4-F008C119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treebank</a:t>
            </a:r>
            <a:endParaRPr lang="en-US" dirty="0"/>
          </a:p>
        </p:txBody>
      </p:sp>
      <p:pic>
        <p:nvPicPr>
          <p:cNvPr id="5" name="Content Placeholder 4" descr="Graphical user interface, diagram&#10;&#10;Description automatically generated">
            <a:extLst>
              <a:ext uri="{FF2B5EF4-FFF2-40B4-BE49-F238E27FC236}">
                <a16:creationId xmlns:a16="http://schemas.microsoft.com/office/drawing/2014/main" id="{5F03AE22-377B-FE4E-1A7B-7D3E5FC388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42419" y="1690688"/>
            <a:ext cx="8675473" cy="3458622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390921-7E76-06BC-24A5-B1D58E8D28F5}"/>
              </a:ext>
            </a:extLst>
          </p:cNvPr>
          <p:cNvSpPr txBox="1"/>
          <p:nvPr/>
        </p:nvSpPr>
        <p:spPr>
          <a:xfrm>
            <a:off x="1408670" y="4688518"/>
            <a:ext cx="9142970" cy="1600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Tree('S', [Tree('NP-SBJ', [Tree('NP', [Tree('NNP', ['Pierre']), Tree('NNP', ['</a:t>
            </a:r>
            <a:r>
              <a:rPr lang="en-US" sz="14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Vinken</a:t>
            </a:r>
            <a:r>
              <a:rPr lang="en-US" sz="14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'])]), Tree(',', [',']), Tree('ADJP', [Tree('NP', [Tree('CD', ['61']), Tree('NNS', ['years'])]), Tree('JJ', ['old'])]), Tree(',', [','])]), Tree('VP', [Tree('MD', ['will']), Tree('VP', [Tree('VB', ['join']), Tree('NP', [Tree('DT', ['the']), Tree('NN', ['board'])]), Tree('PP-CLR', [Tree('IN', ['as']), Tree('NP', [Tree('DT', ['a']), Tree('JJ', ['nonexecutive']), Tree('NN', ['director'])])]), Tree('NP-TMP', [Tree('NNP', ['Nov.']), Tree('CD', ['29'])])])]), Tree('.', ['.'])])</a:t>
            </a:r>
          </a:p>
        </p:txBody>
      </p:sp>
    </p:spTree>
    <p:extLst>
      <p:ext uri="{BB962C8B-B14F-4D97-AF65-F5344CB8AC3E}">
        <p14:creationId xmlns:p14="http://schemas.microsoft.com/office/powerpoint/2010/main" val="727511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530983-265D-014B-BEC4-F008C1193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treebank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2FD76-6A2D-FF43-80C6-B5BA4BB7B40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22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t[-1].draw()</a:t>
            </a:r>
          </a:p>
          <a:p>
            <a:r>
              <a:rPr lang="en-US" dirty="0"/>
              <a:t>The </a:t>
            </a:r>
            <a:r>
              <a:rPr lang="en-US" i="1" dirty="0"/>
              <a:t>sample</a:t>
            </a:r>
            <a:r>
              <a:rPr lang="en-US" dirty="0"/>
              <a:t> of the well-known Penn Treebank (PTB) Wall Street Journal (WSJ) corpus includes:</a:t>
            </a:r>
          </a:p>
          <a:p>
            <a:pPr lvl="1"/>
            <a:r>
              <a:rPr lang="en-US" dirty="0"/>
              <a:t>3,914 parsed sentences</a:t>
            </a:r>
          </a:p>
          <a:p>
            <a:pPr lvl="1"/>
            <a:r>
              <a:rPr lang="en-US" dirty="0"/>
              <a:t>49,000+ parsed sentences in the full corpus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ED08337-DD5C-FE68-D7DA-1244887A321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279490"/>
            <a:ext cx="5181600" cy="312233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948764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805E36-E8BE-2258-9E3B-07F179FFC6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treebank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0866AA6F-6067-CFB4-2586-30E4F8ED38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/>
              <a:t>Words: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 =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treebank.words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(w)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100676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w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['Pierre', '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Vinken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', ',', '61', 'years', 'old', ',', ...]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tw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 =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treebank.tagged_words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tw</a:t>
            </a:r>
            <a:endParaRPr lang="en-US" sz="19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[('Pierre', 'NNP'), ('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Vinken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', 'NNP'), (',', ','), ...]</a:t>
            </a:r>
          </a:p>
          <a:p>
            <a:pPr marL="0" indent="0">
              <a:buNone/>
            </a:pP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sz="19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tw</a:t>
            </a:r>
            <a:r>
              <a:rPr lang="en-US" sz="19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[:10]</a:t>
            </a:r>
          </a:p>
          <a:p>
            <a:pPr marL="0" indent="0">
              <a:buNone/>
            </a:pP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[('Pierre', 'NNP'), ('</a:t>
            </a:r>
            <a:r>
              <a:rPr lang="en-US" sz="1900" dirty="0" err="1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Vinken</a:t>
            </a:r>
            <a:r>
              <a:rPr lang="en-US" sz="1900" dirty="0">
                <a:solidFill>
                  <a:schemeClr val="accent1"/>
                </a:solidFill>
                <a:effectLst/>
                <a:latin typeface="Menlo" panose="020B0609030804020204" pitchFamily="49" charset="0"/>
              </a:rPr>
              <a:t>', 'NNP'), (',', ','), ('61', 'CD'), ('years', 'NNS'), ('old', 'JJ'), (',', ','), ('will', 'MD'), ('join', 'VB'), ('the', 'DT')]</a:t>
            </a:r>
          </a:p>
        </p:txBody>
      </p:sp>
    </p:spTree>
    <p:extLst>
      <p:ext uri="{BB962C8B-B14F-4D97-AF65-F5344CB8AC3E}">
        <p14:creationId xmlns:p14="http://schemas.microsoft.com/office/powerpoint/2010/main" val="186205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71ABB2-DEF5-5C41-A91D-A703F495A9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: </a:t>
            </a:r>
            <a:r>
              <a:rPr lang="en-US" b="1" dirty="0"/>
              <a:t>Corpus Readers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C2B012-F25E-004F-9B18-5C5C9660EA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 </a:t>
            </a:r>
            <a:r>
              <a:rPr lang="en-US" dirty="0">
                <a:hlinkClick r:id="rId2"/>
              </a:rPr>
              <a:t>http://www.nltk.org/howto/corpus.html#parsed-corpora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NLTK data package includes a 10% sample of the Penn Treebank (in 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</a:t>
            </a:r>
            <a:r>
              <a:rPr lang="en-US" dirty="0"/>
              <a:t>), as well as the </a:t>
            </a:r>
            <a:r>
              <a:rPr lang="en-US" dirty="0" err="1"/>
              <a:t>Sinica</a:t>
            </a:r>
            <a:r>
              <a:rPr lang="en-US" dirty="0"/>
              <a:t> Treebank (in </a:t>
            </a:r>
            <a:r>
              <a:rPr lang="en-US" sz="22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sinica_treebank</a:t>
            </a:r>
            <a:r>
              <a:rPr lang="en-US" dirty="0"/>
              <a:t>).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Reading the Penn Treebank (Wall Street Journal sample):</a:t>
            </a:r>
          </a:p>
          <a:p>
            <a:pPr marL="0" indent="0">
              <a:buNone/>
            </a:pPr>
            <a:r>
              <a:rPr lang="en-US" sz="18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&gt;&gt;&gt; from </a:t>
            </a:r>
            <a:r>
              <a:rPr lang="en-US" sz="18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nltk.corpus</a:t>
            </a:r>
            <a:r>
              <a:rPr lang="en-US" sz="18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import treebank 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treebank.fileids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treebank.words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fileid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treebank.tagged_words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fileid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treebank.parsed_sents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fileid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0596124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39C4-91B9-FD42-B1E5-15CBE48D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/>
              <a:t>: </a:t>
            </a:r>
            <a:r>
              <a:rPr lang="en-US" b="1"/>
              <a:t>Corpus Readers</a:t>
            </a:r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8E25EF-6915-D744-9923-A441DC8646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152259"/>
            <a:ext cx="10515600" cy="3698069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A03F60-39F9-BC4F-8D6F-9A112808E768}"/>
              </a:ext>
            </a:extLst>
          </p:cNvPr>
          <p:cNvSpPr/>
          <p:nvPr/>
        </p:nvSpPr>
        <p:spPr>
          <a:xfrm>
            <a:off x="742262" y="1736807"/>
            <a:ext cx="33922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fileid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9779708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39C4-91B9-FD42-B1E5-15CBE48D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: </a:t>
            </a:r>
            <a:r>
              <a:rPr lang="en-US" b="1" dirty="0"/>
              <a:t>Corpus Readers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995265-9124-794D-B4FB-F1E267D097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88282" y="1975778"/>
            <a:ext cx="9816112" cy="4100954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29B6A5-830F-C640-B3F1-63633068CC35}"/>
              </a:ext>
            </a:extLst>
          </p:cNvPr>
          <p:cNvSpPr/>
          <p:nvPr/>
        </p:nvSpPr>
        <p:spPr>
          <a:xfrm>
            <a:off x="838200" y="1538978"/>
            <a:ext cx="26949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treebank.fileids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9F0654-8CAD-4E44-9976-F8F060673F70}"/>
              </a:ext>
            </a:extLst>
          </p:cNvPr>
          <p:cNvSpPr/>
          <p:nvPr/>
        </p:nvSpPr>
        <p:spPr>
          <a:xfrm>
            <a:off x="838200" y="603865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&gt;&gt;&gt; 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len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</a:t>
            </a:r>
            <a:r>
              <a:rPr lang="en-US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treebank.fileids</a:t>
            </a:r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())</a:t>
            </a:r>
          </a:p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199</a:t>
            </a:r>
          </a:p>
        </p:txBody>
      </p:sp>
    </p:spTree>
    <p:extLst>
      <p:ext uri="{BB962C8B-B14F-4D97-AF65-F5344CB8AC3E}">
        <p14:creationId xmlns:p14="http://schemas.microsoft.com/office/powerpoint/2010/main" val="33888097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139C4-91B9-FD42-B1E5-15CBE48D0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: </a:t>
            </a:r>
            <a:r>
              <a:rPr lang="en-US" b="1" dirty="0"/>
              <a:t>Corpus Readers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8B0AA42-56C6-7D46-8F66-55AB85723A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460105"/>
            <a:ext cx="10515600" cy="308237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C89B309-E7D5-DF4D-99FB-772C1AFEA34E}"/>
              </a:ext>
            </a:extLst>
          </p:cNvPr>
          <p:cNvSpPr/>
          <p:nvPr/>
        </p:nvSpPr>
        <p:spPr>
          <a:xfrm>
            <a:off x="731820" y="1988740"/>
            <a:ext cx="4368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treebank.tagged_words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fileid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</a:t>
            </a:r>
          </a:p>
        </p:txBody>
      </p:sp>
    </p:spTree>
    <p:extLst>
      <p:ext uri="{BB962C8B-B14F-4D97-AF65-F5344CB8AC3E}">
        <p14:creationId xmlns:p14="http://schemas.microsoft.com/office/powerpoint/2010/main" val="36856670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4CFA6-9680-394E-AB62-45B8D289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nltk</a:t>
            </a:r>
            <a:r>
              <a:rPr lang="en-US" dirty="0"/>
              <a:t>: </a:t>
            </a:r>
            <a:r>
              <a:rPr lang="en-US" b="1" dirty="0"/>
              <a:t>Corpus Readers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BC60A3F-593B-F849-939B-6E45B449F81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89829"/>
            <a:ext cx="10515600" cy="3222930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777802-9A95-724F-9320-04E40595E734}"/>
              </a:ext>
            </a:extLst>
          </p:cNvPr>
          <p:cNvSpPr/>
          <p:nvPr/>
        </p:nvSpPr>
        <p:spPr>
          <a:xfrm>
            <a:off x="838200" y="1855592"/>
            <a:ext cx="42290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treebank.parsed_sents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i="1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fileid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2100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9E22BE-74F7-2D29-FD7C-0079BCE85D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Details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B99BE-3315-D24D-9562-EC5DF1CF18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Course Website: </a:t>
            </a:r>
          </a:p>
          <a:p>
            <a:pPr lvl="1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sandiway.arizona.edu</a:t>
            </a:r>
            <a:r>
              <a:rPr lang="en-US" sz="2800" dirty="0"/>
              <a:t> &gt; Classes (</a:t>
            </a:r>
            <a:r>
              <a:rPr lang="en-US" sz="2800" i="1" dirty="0"/>
              <a:t>Tab</a:t>
            </a:r>
            <a:r>
              <a:rPr lang="en-US" sz="2800" dirty="0"/>
              <a:t>) &gt; 581 (Spring 2026 </a:t>
            </a:r>
            <a:r>
              <a:rPr lang="en-US" sz="2800" i="1" dirty="0"/>
              <a:t>link</a:t>
            </a:r>
            <a:r>
              <a:rPr lang="en-US" sz="2800" dirty="0"/>
              <a:t>) </a:t>
            </a:r>
          </a:p>
          <a:p>
            <a:r>
              <a:rPr lang="en-US" sz="3200" dirty="0"/>
              <a:t>Lectures:</a:t>
            </a:r>
          </a:p>
          <a:p>
            <a:pPr lvl="1"/>
            <a:r>
              <a:rPr lang="en-US" sz="2800" dirty="0"/>
              <a:t>slides / </a:t>
            </a:r>
            <a:r>
              <a:rPr lang="en-US" sz="2800" b="1" dirty="0"/>
              <a:t>Panopto</a:t>
            </a:r>
            <a:r>
              <a:rPr lang="en-US" sz="2800" dirty="0"/>
              <a:t> (not guaranteed!)</a:t>
            </a:r>
          </a:p>
          <a:p>
            <a:pPr lvl="1"/>
            <a:r>
              <a:rPr lang="en-US" sz="2800" dirty="0"/>
              <a:t>come to class!</a:t>
            </a:r>
          </a:p>
          <a:p>
            <a:r>
              <a:rPr lang="en-US" sz="3200" dirty="0"/>
              <a:t>Syllabus:</a:t>
            </a:r>
          </a:p>
          <a:p>
            <a:pPr lvl="1"/>
            <a:r>
              <a:rPr lang="en-US" sz="2800" dirty="0"/>
              <a:t>see course website</a:t>
            </a:r>
          </a:p>
          <a:p>
            <a:pPr lvl="1"/>
            <a:r>
              <a:rPr lang="en-US" sz="2800" dirty="0"/>
              <a:t>similar to 438/538</a:t>
            </a:r>
          </a:p>
          <a:p>
            <a:pPr lvl="1"/>
            <a:r>
              <a:rPr lang="en-US" sz="2800" dirty="0"/>
              <a:t>but </a:t>
            </a:r>
            <a:r>
              <a:rPr lang="en-US" sz="2800" dirty="0" err="1"/>
              <a:t>homeworks</a:t>
            </a:r>
            <a:r>
              <a:rPr lang="en-US" sz="2800" dirty="0"/>
              <a:t> only</a:t>
            </a:r>
          </a:p>
        </p:txBody>
      </p:sp>
    </p:spTree>
    <p:extLst>
      <p:ext uri="{BB962C8B-B14F-4D97-AF65-F5344CB8AC3E}">
        <p14:creationId xmlns:p14="http://schemas.microsoft.com/office/powerpoint/2010/main" val="14966686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1793E8-EE77-E3D6-B2E1-CF172883A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Treebank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11C602-A73F-EBCB-C7CF-6571A7D7FE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10312" cy="4351338"/>
          </a:xfrm>
        </p:spPr>
        <p:txBody>
          <a:bodyPr/>
          <a:lstStyle/>
          <a:p>
            <a:r>
              <a:rPr lang="en-US" dirty="0"/>
              <a:t>Download instructions in class.</a:t>
            </a:r>
          </a:p>
          <a:p>
            <a:r>
              <a:rPr lang="en-US" dirty="0"/>
              <a:t>Linguistic Data Consortium (LDC)</a:t>
            </a:r>
          </a:p>
          <a:p>
            <a:pPr lvl="1"/>
            <a:r>
              <a:rPr lang="en-US" dirty="0"/>
              <a:t>U. of Arizona is a member, we have access</a:t>
            </a:r>
          </a:p>
          <a:p>
            <a:r>
              <a:rPr lang="en-US" dirty="0"/>
              <a:t>Website:</a:t>
            </a:r>
          </a:p>
          <a:p>
            <a:pPr lvl="1"/>
            <a:r>
              <a:rPr lang="en-US" dirty="0">
                <a:hlinkClick r:id="rId2"/>
              </a:rPr>
              <a:t>https://catalog.ldc.upenn.edu/LDC99T42</a:t>
            </a:r>
            <a:endParaRPr lang="en-US" dirty="0"/>
          </a:p>
          <a:p>
            <a:pPr lvl="1"/>
            <a:endParaRPr lang="en-US" dirty="0"/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1AE3CB7B-4E34-1C41-F6E4-549D6DC5B45D}"/>
              </a:ext>
            </a:extLst>
          </p:cNvPr>
          <p:cNvSpPr>
            <a:spLocks noGrp="1" noChangeArrowheads="1"/>
          </p:cNvSpPr>
          <p:nvPr>
            <p:ph sz="half" idx="4294967295"/>
          </p:nvPr>
        </p:nvSpPr>
        <p:spPr bwMode="auto">
          <a:xfrm>
            <a:off x="7235011" y="1979914"/>
            <a:ext cx="4503909" cy="40427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91440" bIns="41262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This 1999 release contains the following Treebank-2 Material: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One million words of 1989 Wall Street Journal material annotated in Treebank II style.</a:t>
            </a:r>
          </a:p>
          <a:p>
            <a:pPr>
              <a:lnSpc>
                <a:spcPct val="100000"/>
              </a:lnSpc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A small sample of ATIS-3 material annotated in Treebank II style.</a:t>
            </a:r>
          </a:p>
          <a:p>
            <a:pPr>
              <a:lnSpc>
                <a:spcPct val="100000"/>
              </a:lnSpc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A fully tagged version of the Brown Corpus.</a:t>
            </a:r>
          </a:p>
          <a:p>
            <a:pPr marL="0" indent="0">
              <a:lnSpc>
                <a:spcPct val="100000"/>
              </a:lnSpc>
              <a:buNone/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and the following new material:</a:t>
            </a:r>
            <a:endParaRPr kumimoji="0" lang="en-US" altLang="en-US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ptos" panose="020B0004020202020204" pitchFamily="34" charset="0"/>
            </a:endParaRPr>
          </a:p>
          <a:p>
            <a:pPr>
              <a:lnSpc>
                <a:spcPct val="100000"/>
              </a:lnSpc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Switchboard tagged, dysfluency-annotated, and parsed text</a:t>
            </a:r>
          </a:p>
          <a:p>
            <a:pPr>
              <a:lnSpc>
                <a:spcPct val="100000"/>
              </a:lnSpc>
            </a:pPr>
            <a:r>
              <a:rPr kumimoji="0" lang="en-US" altLang="en-US" sz="20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ptos" panose="020B0004020202020204" pitchFamily="34" charset="0"/>
                <a:cs typeface="Arial" panose="020B0604020202020204" pitchFamily="34" charset="0"/>
              </a:rPr>
              <a:t>Brown parsed text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3644421-562C-A151-C236-B605B597CD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9447762"/>
              </p:ext>
            </p:extLst>
          </p:nvPr>
        </p:nvGraphicFramePr>
        <p:xfrm>
          <a:off x="1539402" y="4168881"/>
          <a:ext cx="5306241" cy="1543050"/>
        </p:xfrm>
        <a:graphic>
          <a:graphicData uri="http://schemas.openxmlformats.org/drawingml/2006/table">
            <a:tbl>
              <a:tblPr/>
              <a:tblGrid>
                <a:gridCol w="1784566">
                  <a:extLst>
                    <a:ext uri="{9D8B030D-6E8A-4147-A177-3AD203B41FA5}">
                      <a16:colId xmlns:a16="http://schemas.microsoft.com/office/drawing/2014/main" val="1178249079"/>
                    </a:ext>
                  </a:extLst>
                </a:gridCol>
                <a:gridCol w="3521675">
                  <a:extLst>
                    <a:ext uri="{9D8B030D-6E8A-4147-A177-3AD203B41FA5}">
                      <a16:colId xmlns:a16="http://schemas.microsoft.com/office/drawing/2014/main" val="3734833296"/>
                    </a:ext>
                  </a:extLst>
                </a:gridCol>
              </a:tblGrid>
              <a:tr h="15561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i="1">
                          <a:effectLst/>
                        </a:rPr>
                        <a:t>Item Name:</a:t>
                      </a:r>
                      <a:endParaRPr lang="en-US">
                        <a:effectLst/>
                      </a:endParaRPr>
                    </a:p>
                  </a:txBody>
                  <a:tcPr marR="4762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>
                          <a:effectLst/>
                        </a:rPr>
                        <a:t>Treebank-3</a:t>
                      </a:r>
                    </a:p>
                  </a:txBody>
                  <a:tcPr marR="4762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6066441"/>
                  </a:ext>
                </a:extLst>
              </a:tr>
              <a:tr h="413173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i="1" dirty="0">
                          <a:effectLst/>
                        </a:rPr>
                        <a:t>Author(s):</a:t>
                      </a:r>
                      <a:endParaRPr lang="en-US" dirty="0">
                        <a:effectLst/>
                      </a:endParaRPr>
                    </a:p>
                  </a:txBody>
                  <a:tcPr marR="4762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dirty="0">
                          <a:effectLst/>
                        </a:rPr>
                        <a:t>Mitchell P. Marcus, Beatrice Santorini, Mary Ann Marcinkiewicz, Ann Taylor</a:t>
                      </a:r>
                    </a:p>
                  </a:txBody>
                  <a:tcPr marR="4762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776091"/>
                  </a:ext>
                </a:extLst>
              </a:tr>
              <a:tr h="155611">
                <a:tc>
                  <a:txBody>
                    <a:bodyPr/>
                    <a:lstStyle/>
                    <a:p>
                      <a:pPr fontAlgn="t">
                        <a:buNone/>
                      </a:pPr>
                      <a:r>
                        <a:rPr lang="en-US" i="1">
                          <a:effectLst/>
                        </a:rPr>
                        <a:t>LDC Catalog No.:</a:t>
                      </a:r>
                      <a:endParaRPr lang="en-US">
                        <a:effectLst/>
                      </a:endParaRPr>
                    </a:p>
                  </a:txBody>
                  <a:tcPr marR="47625" marT="28575" marB="28575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fontAlgn="ctr">
                        <a:buNone/>
                      </a:pPr>
                      <a:r>
                        <a:rPr lang="en-US" dirty="0">
                          <a:effectLst/>
                        </a:rPr>
                        <a:t>LDC99T42</a:t>
                      </a:r>
                    </a:p>
                  </a:txBody>
                  <a:tcPr marR="47625" marT="28575" marB="28575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309594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027827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Treebank Guides</a:t>
            </a:r>
          </a:p>
        </p:txBody>
      </p:sp>
      <p:pic>
        <p:nvPicPr>
          <p:cNvPr id="6" name="Content Placeholder 5" descr="Screen shot 2011-01-26 at 7.06.14 AM.pn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771959" y="3742732"/>
            <a:ext cx="5181600" cy="2172929"/>
          </a:xfrm>
          <a:ln>
            <a:solidFill>
              <a:schemeClr val="tx1"/>
            </a:solidFill>
          </a:ln>
        </p:spPr>
      </p:pic>
      <p:pic>
        <p:nvPicPr>
          <p:cNvPr id="7" name="Content Placeholder 6" descr="Screen shot 2011-01-26 at 7.06.41 AM.png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4011" y="1825625"/>
            <a:ext cx="5177977" cy="4351338"/>
          </a:xfr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3733710" y="1825625"/>
            <a:ext cx="2284280" cy="1200329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Tagging Guide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arpa94 paper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Parse Guide</a:t>
            </a:r>
          </a:p>
        </p:txBody>
      </p:sp>
    </p:spTree>
    <p:extLst>
      <p:ext uri="{BB962C8B-B14F-4D97-AF65-F5344CB8AC3E}">
        <p14:creationId xmlns:p14="http://schemas.microsoft.com/office/powerpoint/2010/main" val="1906577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POS </a:t>
            </a:r>
            <a:r>
              <a:rPr lang="en-US" dirty="0" err="1"/>
              <a:t>Tagset</a:t>
            </a:r>
            <a:endParaRPr lang="en-US" dirty="0"/>
          </a:p>
        </p:txBody>
      </p:sp>
      <p:pic>
        <p:nvPicPr>
          <p:cNvPr id="5" name="Content Placeholder 4" descr="Screen Shot 2014-01-23 at 2.09.45 PM.png">
            <a:extLst>
              <a:ext uri="{FF2B5EF4-FFF2-40B4-BE49-F238E27FC236}">
                <a16:creationId xmlns:a16="http://schemas.microsoft.com/office/drawing/2014/main" id="{07FDD25B-734B-2CA9-9F6C-7782C89170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339" y="1825625"/>
            <a:ext cx="6789321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37349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POS </a:t>
            </a:r>
            <a:r>
              <a:rPr lang="en-US" dirty="0" err="1"/>
              <a:t>Tagset</a:t>
            </a:r>
            <a:endParaRPr lang="en-US" dirty="0"/>
          </a:p>
        </p:txBody>
      </p:sp>
      <p:pic>
        <p:nvPicPr>
          <p:cNvPr id="6" name="Content Placeholder 5" descr="Screen Shot 2014-01-23 at 2.10.31 PM.png">
            <a:extLst>
              <a:ext uri="{FF2B5EF4-FFF2-40B4-BE49-F238E27FC236}">
                <a16:creationId xmlns:a16="http://schemas.microsoft.com/office/drawing/2014/main" id="{610CB278-3470-17D9-FC4C-EF9C335686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3850" y="1825625"/>
            <a:ext cx="6964300" cy="435133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27072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POS </a:t>
            </a:r>
            <a:r>
              <a:rPr lang="en-US" dirty="0" err="1"/>
              <a:t>Tagset</a:t>
            </a:r>
            <a:endParaRPr lang="en-US" dirty="0"/>
          </a:p>
        </p:txBody>
      </p:sp>
      <p:pic>
        <p:nvPicPr>
          <p:cNvPr id="8" name="Content Placeholder 7" descr="Screen Shot 2014-01-23 at 2.11.55 PM.png">
            <a:extLst>
              <a:ext uri="{FF2B5EF4-FFF2-40B4-BE49-F238E27FC236}">
                <a16:creationId xmlns:a16="http://schemas.microsoft.com/office/drawing/2014/main" id="{54E11AD1-4542-B811-6ED0-46D9456F25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6600" y="3334544"/>
            <a:ext cx="8178800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5343478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Syntax </a:t>
            </a:r>
            <a:r>
              <a:rPr lang="en-US" dirty="0" err="1"/>
              <a:t>Tagset</a:t>
            </a:r>
            <a:endParaRPr lang="en-US" dirty="0"/>
          </a:p>
        </p:txBody>
      </p:sp>
      <p:pic>
        <p:nvPicPr>
          <p:cNvPr id="4" name="Picture 3" descr="Screen Shot 2014-01-23 at 2.15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412" y="2091765"/>
            <a:ext cx="7366000" cy="447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600200"/>
            <a:ext cx="8892746" cy="715682"/>
          </a:xfrm>
        </p:spPr>
        <p:txBody>
          <a:bodyPr>
            <a:normAutofit/>
          </a:bodyPr>
          <a:lstStyle/>
          <a:p>
            <a:r>
              <a:rPr lang="en-US" sz="2300" dirty="0"/>
              <a:t>(from The Penn Treebank: An overview, Taylor, Marcus &amp; Santorini)</a:t>
            </a:r>
          </a:p>
        </p:txBody>
      </p:sp>
    </p:spTree>
    <p:extLst>
      <p:ext uri="{BB962C8B-B14F-4D97-AF65-F5344CB8AC3E}">
        <p14:creationId xmlns:p14="http://schemas.microsoft.com/office/powerpoint/2010/main" val="239232173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Penn Syntax </a:t>
            </a:r>
            <a:r>
              <a:rPr lang="en-US" dirty="0" err="1"/>
              <a:t>Tagset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199" y="1600200"/>
            <a:ext cx="9201665" cy="715682"/>
          </a:xfrm>
        </p:spPr>
        <p:txBody>
          <a:bodyPr>
            <a:normAutofit/>
          </a:bodyPr>
          <a:lstStyle/>
          <a:p>
            <a:r>
              <a:rPr lang="en-US" sz="2300" dirty="0"/>
              <a:t>(from The Penn Treebank: An overview, Taylor, Marcus &amp; Santorini)</a:t>
            </a:r>
          </a:p>
        </p:txBody>
      </p:sp>
      <p:pic>
        <p:nvPicPr>
          <p:cNvPr id="5" name="Picture 4" descr="Screen Shot 2014-01-23 at 2.18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6934" y="2132201"/>
            <a:ext cx="6554694" cy="460223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356567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Treebank Guides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Parts-of-speech (POS) Tagging Guide, tagguid1.pdf (34 pages):</a:t>
            </a:r>
          </a:p>
        </p:txBody>
      </p:sp>
      <p:pic>
        <p:nvPicPr>
          <p:cNvPr id="6" name="Picture 5" descr="Screen Shot 2013-01-17 at 1.15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039" y="2526173"/>
            <a:ext cx="4610100" cy="27686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/>
          <p:cNvSpPr txBox="1"/>
          <p:nvPr/>
        </p:nvSpPr>
        <p:spPr>
          <a:xfrm>
            <a:off x="3225039" y="5530691"/>
            <a:ext cx="4578021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tagguid2.pdf: addendum, see POS tag ‘TO’</a:t>
            </a:r>
          </a:p>
        </p:txBody>
      </p:sp>
    </p:spTree>
    <p:extLst>
      <p:ext uri="{BB962C8B-B14F-4D97-AF65-F5344CB8AC3E}">
        <p14:creationId xmlns:p14="http://schemas.microsoft.com/office/powerpoint/2010/main" val="25280019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Treebank Guides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Parsing guide 1, prsguid1.pdf (318 pages):</a:t>
            </a:r>
          </a:p>
        </p:txBody>
      </p:sp>
      <p:pic>
        <p:nvPicPr>
          <p:cNvPr id="4" name="Picture 3" descr="Screen Shot 2013-01-17 at 1.10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550" y="2401094"/>
            <a:ext cx="8724900" cy="32004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5" name="TextBox 4"/>
          <p:cNvSpPr txBox="1"/>
          <p:nvPr/>
        </p:nvSpPr>
        <p:spPr>
          <a:xfrm>
            <a:off x="3100914" y="6099102"/>
            <a:ext cx="5648777" cy="40011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000" dirty="0"/>
              <a:t>prsguid2.pdf: addendum for the Switchboard corpus</a:t>
            </a:r>
          </a:p>
        </p:txBody>
      </p:sp>
    </p:spTree>
    <p:extLst>
      <p:ext uri="{BB962C8B-B14F-4D97-AF65-F5344CB8AC3E}">
        <p14:creationId xmlns:p14="http://schemas.microsoft.com/office/powerpoint/2010/main" val="9356243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A6F9-2340-18BB-1041-D543012517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i="0" u="none" strike="noStrike" dirty="0" err="1">
                <a:effectLst/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Tregex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E54C3-EB00-DBD0-2025-4395E88C53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URL: </a:t>
            </a:r>
            <a:r>
              <a:rPr lang="en-US" dirty="0">
                <a:hlinkClick r:id="rId2"/>
              </a:rPr>
              <a:t>https://nlp.stanford.edu/software/tregex.shtml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Text, application&#10;&#10;Description automatically generated">
            <a:extLst>
              <a:ext uri="{FF2B5EF4-FFF2-40B4-BE49-F238E27FC236}">
                <a16:creationId xmlns:a16="http://schemas.microsoft.com/office/drawing/2014/main" id="{1ED7913F-142F-6B68-4896-F73EB06D54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8253" y="2318304"/>
            <a:ext cx="7086599" cy="364122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750468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742FE-9160-F00D-5B31-BF42961B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Homework 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EBEE8-EFA0-AA5D-9FE8-12116AA2F8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Answer syntax review questions: Q1, Q2, Q3</a:t>
            </a:r>
          </a:p>
          <a:p>
            <a:pPr lvl="1"/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Due date: Saturday midnight</a:t>
            </a:r>
          </a:p>
          <a:p>
            <a:pPr lvl="1"/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Email to: </a:t>
            </a:r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  <a:hlinkClick r:id="rId2"/>
              </a:rPr>
              <a:t>sandiway</a:t>
            </a:r>
            <a:r>
              <a:rPr lang="en-US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  <a:hlinkClick r:id="rId2"/>
              </a:rPr>
              <a:t>@arizona.</a:t>
            </a:r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  <a:hlinkClick r:id="rId2"/>
              </a:rPr>
              <a:t>edu</a:t>
            </a:r>
            <a:endParaRPr lang="en-US" dirty="0">
              <a:latin typeface="Aptos" panose="020B0004020202020204" pitchFamily="34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Title: 581 HW1:</a:t>
            </a:r>
            <a:r>
              <a:rPr lang="en-US" b="1" i="1" dirty="0">
                <a:solidFill>
                  <a:schemeClr val="accent2">
                    <a:lumMod val="75000"/>
                  </a:schemeClr>
                </a:solidFill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YOUR NAME</a:t>
            </a:r>
          </a:p>
          <a:p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Copy the full </a:t>
            </a:r>
            <a:r>
              <a:rPr lang="en-US" b="1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Penn Treebank </a:t>
            </a:r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(PTB) corpus</a:t>
            </a:r>
            <a:endParaRPr lang="en-US" dirty="0">
              <a:latin typeface="Aptos" panose="020B0004020202020204" pitchFamily="34" charset="0"/>
            </a:endParaRPr>
          </a:p>
          <a:p>
            <a:pPr lvl="1"/>
            <a:r>
              <a:rPr lang="en-US" dirty="0">
                <a:latin typeface="Aptos" panose="020B0004020202020204" pitchFamily="34" charset="0"/>
              </a:rPr>
              <a:t>instructions given out in Panopto and in class (</a:t>
            </a:r>
            <a:r>
              <a:rPr lang="en-US" i="1" dirty="0">
                <a:solidFill>
                  <a:srgbClr val="FF0000"/>
                </a:solidFill>
                <a:latin typeface="Aptos" panose="020B0004020202020204" pitchFamily="34" charset="0"/>
              </a:rPr>
              <a:t>not on class slides</a:t>
            </a:r>
            <a:r>
              <a:rPr lang="en-US" dirty="0">
                <a:solidFill>
                  <a:srgbClr val="FF0000"/>
                </a:solidFill>
                <a:latin typeface="Aptos" panose="020B0004020202020204" pitchFamily="34" charset="0"/>
              </a:rPr>
              <a:t>!</a:t>
            </a:r>
            <a:r>
              <a:rPr lang="en-US" dirty="0">
                <a:latin typeface="Aptos" panose="020B0004020202020204" pitchFamily="34" charset="0"/>
              </a:rPr>
              <a:t>)</a:t>
            </a:r>
          </a:p>
          <a:p>
            <a:r>
              <a:rPr lang="en-US" dirty="0">
                <a:latin typeface="Aptos" panose="020B0004020202020204" pitchFamily="34" charset="0"/>
              </a:rPr>
              <a:t>install </a:t>
            </a:r>
            <a:r>
              <a:rPr lang="en-US" sz="2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tregex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(see windows/Ubuntu/</a:t>
            </a:r>
            <a:r>
              <a:rPr lang="en-US" sz="2400" dirty="0" err="1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macoS</a:t>
            </a:r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 notes)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1"/>
            <a:r>
              <a:rPr lang="en-US" dirty="0">
                <a:hlinkClick r:id="rId3"/>
              </a:rPr>
              <a:t>https://nlp.stanford.edu/software/tregex.shtml</a:t>
            </a:r>
            <a:endParaRPr lang="en-US" dirty="0"/>
          </a:p>
          <a:p>
            <a:pPr lvl="1"/>
            <a:r>
              <a:rPr lang="en-US" sz="2800" dirty="0"/>
              <a:t>we'll be using the software called </a:t>
            </a:r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tregex</a:t>
            </a:r>
            <a:r>
              <a:rPr lang="en-US" sz="2800" dirty="0"/>
              <a:t> to search the PTB</a:t>
            </a:r>
          </a:p>
          <a:p>
            <a:pPr lvl="1"/>
            <a:r>
              <a:rPr lang="en-US" sz="2800" dirty="0"/>
              <a:t>it's written in Java and requires a Java runtime environment</a:t>
            </a:r>
          </a:p>
        </p:txBody>
      </p:sp>
    </p:spTree>
    <p:extLst>
      <p:ext uri="{BB962C8B-B14F-4D97-AF65-F5344CB8AC3E}">
        <p14:creationId xmlns:p14="http://schemas.microsoft.com/office/powerpoint/2010/main" val="1408326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1688D-037A-07DA-D3B5-00C54F064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3408" y="992094"/>
            <a:ext cx="3616913" cy="2795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Windows 11: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jre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8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update 401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January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B1A798-EA2B-B162-86A0-458E3D379C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6287" y="4121253"/>
            <a:ext cx="3125337" cy="1136843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18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 sure Java's run-time environment is installed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598BF2BD-86C2-C99F-F1C8-2946BC619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154" y="578738"/>
            <a:ext cx="5613843" cy="5670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5228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4679AFD-46DE-7EA2-491A-F451BD63D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jre-8u401-windows-x86.exe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BE0AF534-719B-63B3-C626-82BC9AF65A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1770" y="1825625"/>
            <a:ext cx="3574459" cy="4351338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 shot of a computer&#10;&#10;Description automatically generated">
            <a:extLst>
              <a:ext uri="{FF2B5EF4-FFF2-40B4-BE49-F238E27FC236}">
                <a16:creationId xmlns:a16="http://schemas.microsoft.com/office/drawing/2014/main" id="{4498D2E3-B98F-1391-C642-6D8BC5C7AEF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096000" y="1825625"/>
            <a:ext cx="4085374" cy="2231368"/>
          </a:xfrm>
          <a:ln>
            <a:solidFill>
              <a:schemeClr val="tx1"/>
            </a:solidFill>
          </a:ln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BEFA3FA-958F-89AB-00BB-12D727FD9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191930"/>
            <a:ext cx="4110913" cy="223136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117175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718ABB-1CE0-C0D8-8D48-82696F28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jre</a:t>
            </a:r>
            <a:r>
              <a:rPr lang="en-US" dirty="0"/>
              <a:t> updated</a:t>
            </a:r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F969B279-38A2-BEE9-4758-862E6911F36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261286"/>
            <a:ext cx="4740650" cy="3836903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&#10;&#10;Description automatically generated">
            <a:extLst>
              <a:ext uri="{FF2B5EF4-FFF2-40B4-BE49-F238E27FC236}">
                <a16:creationId xmlns:a16="http://schemas.microsoft.com/office/drawing/2014/main" id="{5E294DEB-ED2B-DAB0-DE9B-174EC8C66A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124866" y="1765738"/>
            <a:ext cx="6344548" cy="2659352"/>
          </a:xfrm>
          <a:ln>
            <a:solidFill>
              <a:schemeClr val="tx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EDC3655-F649-0C8F-5360-A294FE6BFCDD}"/>
              </a:ext>
            </a:extLst>
          </p:cNvPr>
          <p:cNvSpPr txBox="1"/>
          <p:nvPr/>
        </p:nvSpPr>
        <p:spPr>
          <a:xfrm>
            <a:off x="5812221" y="4661475"/>
            <a:ext cx="5657193" cy="95410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PS C:\Users\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\Downloads&gt; </a:t>
            </a:r>
            <a:r>
              <a:rPr lang="en-US" sz="14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powershell</a:t>
            </a:r>
            <a:r>
              <a:rPr lang="en-US" sz="1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-command "Expand-Archive" .\stanford-tregex-4.2.0.zip </a:t>
            </a:r>
            <a:r>
              <a:rPr lang="en-US" sz="14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C:\Users\</a:t>
            </a:r>
            <a:r>
              <a:rPr lang="en-US" sz="14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sandiway</a:t>
            </a:r>
            <a:r>
              <a:rPr lang="en-US" sz="14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\Desktop\</a:t>
            </a:r>
          </a:p>
          <a:p>
            <a:endParaRPr lang="en-US" sz="14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6708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35452-057E-7578-7CF1-F314DF2BF9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run-</a:t>
            </a:r>
            <a:r>
              <a:rPr lang="en-US" dirty="0" err="1"/>
              <a:t>tregex</a:t>
            </a:r>
            <a:r>
              <a:rPr lang="en-US" dirty="0"/>
              <a:t>-</a:t>
            </a:r>
            <a:r>
              <a:rPr lang="en-US" dirty="0" err="1"/>
              <a:t>gui.bat</a:t>
            </a:r>
            <a:endParaRPr lang="en-US" dirty="0"/>
          </a:p>
        </p:txBody>
      </p:sp>
      <p:pic>
        <p:nvPicPr>
          <p:cNvPr id="6" name="Content Placeholder 5" descr="A screenshot of a computer&#10;&#10;Description automatically generated">
            <a:extLst>
              <a:ext uri="{FF2B5EF4-FFF2-40B4-BE49-F238E27FC236}">
                <a16:creationId xmlns:a16="http://schemas.microsoft.com/office/drawing/2014/main" id="{CE3D9DBE-4EB6-0AD1-B72C-B9AD8116AF9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85800" y="2458785"/>
            <a:ext cx="5181600" cy="3403463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D6233C66-7264-C661-0B76-CEED2BE7E83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083907" y="2578848"/>
            <a:ext cx="7785325" cy="3540715"/>
          </a:xfr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BFB37CA-AF69-B12A-3556-0DEA30C3AE33}"/>
              </a:ext>
            </a:extLst>
          </p:cNvPr>
          <p:cNvSpPr txBox="1"/>
          <p:nvPr/>
        </p:nvSpPr>
        <p:spPr>
          <a:xfrm>
            <a:off x="685800" y="1930230"/>
            <a:ext cx="5129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edit .bat file to increase memory: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-mx2000</a:t>
            </a:r>
            <a:endParaRPr lang="en-US" sz="2000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906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69F20-6020-091E-4478-C0E5E4C618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Ubuntu Install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9FD5A3-7EDE-2445-7A3E-CFC7B74E9A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Terminal: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~/Downloads$ unzip stanford-tregex-4.2.0.zip 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~/Downloads$ cd stanford-tregex-2020-11-17/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~/Downloads/stanford-tregex-2020-11-17$ 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./run-</a:t>
            </a:r>
            <a:r>
              <a:rPr lang="en-US" sz="16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tregex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gui.command</a:t>
            </a:r>
            <a:r>
              <a:rPr lang="en-US" sz="16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</a:t>
            </a:r>
          </a:p>
          <a:p>
            <a:pPr marL="457200" lvl="1" indent="0">
              <a:buNone/>
            </a:pP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-Message: 20:44:58.957: 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Failed to load module "</a:t>
            </a:r>
            <a:r>
              <a:rPr lang="en-US" sz="16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canberra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solidFill>
                  <a:srgbClr val="FF0000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-module"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Apr 09, 2024 8:44:59 PM java.util.prefs.FileSystemPreferences$1 run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INFO: Created user preferences directory.</a:t>
            </a:r>
          </a:p>
          <a:p>
            <a:r>
              <a:rPr lang="en-US" dirty="0"/>
              <a:t>Install:</a:t>
            </a:r>
          </a:p>
          <a:p>
            <a:pPr marL="457200" lvl="1" indent="0">
              <a:buNone/>
            </a:pP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sudo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apt install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libcanberra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-module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following additional packages will be installed: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libcanberra-gtk0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The following NEW packages will be installed:</a:t>
            </a:r>
          </a:p>
          <a:p>
            <a:pPr marL="457200" lvl="1" indent="0">
              <a:buNone/>
            </a:pP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  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libcanberra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</a:t>
            </a:r>
            <a:r>
              <a:rPr lang="en-US" sz="16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gtk</a:t>
            </a:r>
            <a:r>
              <a:rPr lang="en-US" sz="16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-module libcanberra-gtk0</a:t>
            </a:r>
          </a:p>
        </p:txBody>
      </p:sp>
    </p:spTree>
    <p:extLst>
      <p:ext uri="{BB962C8B-B14F-4D97-AF65-F5344CB8AC3E}">
        <p14:creationId xmlns:p14="http://schemas.microsoft.com/office/powerpoint/2010/main" val="222919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B0347-FAE2-98D6-6720-60C060FCCC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tregex</a:t>
            </a:r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on Ubuntu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DC554E6B-5DE4-E395-D320-F07144D1F3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40519" y="1151447"/>
            <a:ext cx="8081582" cy="503078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56392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0D1DE230-D45F-3284-EF1F-9BE96388CF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8"/>
            <a:ext cx="6794500" cy="25019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A6A5550-378B-ACDC-1560-AF951C6319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1</a:t>
            </a:r>
          </a:p>
        </p:txBody>
      </p:sp>
      <p:pic>
        <p:nvPicPr>
          <p:cNvPr id="7" name="Content Placeholder 6" descr="A screenshot of a phone&#10;&#10;AI-generated content may be incorrect.">
            <a:extLst>
              <a:ext uri="{FF2B5EF4-FFF2-40B4-BE49-F238E27FC236}">
                <a16:creationId xmlns:a16="http://schemas.microsoft.com/office/drawing/2014/main" id="{6FEE35A8-E91B-5C56-E593-4AA5BBDB685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50065" y="3483790"/>
            <a:ext cx="2501067" cy="2783445"/>
          </a:xfrm>
          <a:ln>
            <a:solidFill>
              <a:schemeClr val="tx1"/>
            </a:solidFill>
          </a:ln>
        </p:spPr>
      </p:pic>
      <p:pic>
        <p:nvPicPr>
          <p:cNvPr id="9" name="Content Placeholder 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30BED8E-FA38-0E87-B043-2A830E0584C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3898557" y="2285961"/>
            <a:ext cx="5181600" cy="4206914"/>
          </a:xfrm>
          <a:ln>
            <a:solidFill>
              <a:schemeClr val="tx1"/>
            </a:solidFill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BCF9D7FB-0EC9-6631-4AFA-8E72AAC79F8B}"/>
              </a:ext>
            </a:extLst>
          </p:cNvPr>
          <p:cNvSpPr/>
          <p:nvPr/>
        </p:nvSpPr>
        <p:spPr>
          <a:xfrm>
            <a:off x="5474043" y="5674887"/>
            <a:ext cx="3632887" cy="630195"/>
          </a:xfrm>
          <a:custGeom>
            <a:avLst/>
            <a:gdLst>
              <a:gd name="csX0" fmla="*/ 0 w 3632887"/>
              <a:gd name="csY0" fmla="*/ 315098 h 630195"/>
              <a:gd name="csX1" fmla="*/ 1816444 w 3632887"/>
              <a:gd name="csY1" fmla="*/ 0 h 630195"/>
              <a:gd name="csX2" fmla="*/ 3632888 w 3632887"/>
              <a:gd name="csY2" fmla="*/ 315098 h 630195"/>
              <a:gd name="csX3" fmla="*/ 1816444 w 3632887"/>
              <a:gd name="csY3" fmla="*/ 630196 h 630195"/>
              <a:gd name="csX4" fmla="*/ 0 w 3632887"/>
              <a:gd name="csY4" fmla="*/ 315098 h 63019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632887" h="630195" extrusionOk="0">
                <a:moveTo>
                  <a:pt x="0" y="315098"/>
                </a:moveTo>
                <a:cubicBezTo>
                  <a:pt x="-21009" y="128115"/>
                  <a:pt x="608522" y="76838"/>
                  <a:pt x="1816444" y="0"/>
                </a:cubicBezTo>
                <a:cubicBezTo>
                  <a:pt x="2839894" y="4264"/>
                  <a:pt x="3614940" y="141645"/>
                  <a:pt x="3632888" y="315098"/>
                </a:cubicBezTo>
                <a:cubicBezTo>
                  <a:pt x="3568933" y="551578"/>
                  <a:pt x="2802150" y="726859"/>
                  <a:pt x="1816444" y="630196"/>
                </a:cubicBezTo>
                <a:cubicBezTo>
                  <a:pt x="809312" y="628042"/>
                  <a:pt x="12960" y="495314"/>
                  <a:pt x="0" y="315098"/>
                </a:cubicBezTo>
                <a:close/>
              </a:path>
            </a:pathLst>
          </a:custGeom>
          <a:noFill/>
          <a:ln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screenshot of a phone&#10;&#10;AI-generated content may be incorrect.">
            <a:extLst>
              <a:ext uri="{FF2B5EF4-FFF2-40B4-BE49-F238E27FC236}">
                <a16:creationId xmlns:a16="http://schemas.microsoft.com/office/drawing/2014/main" id="{5A6D6931-8BE0-717A-1E9E-0CC6D9454E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90713" y="1685282"/>
            <a:ext cx="2179747" cy="30498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8931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3AF55-C267-6866-F31F-F32F45DCF9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1</a:t>
            </a:r>
          </a:p>
        </p:txBody>
      </p:sp>
      <p:pic>
        <p:nvPicPr>
          <p:cNvPr id="6" name="Content Placeholder 5" descr="A screenshot of a computer code&#10;&#10;AI-generated content may be incorrect.">
            <a:extLst>
              <a:ext uri="{FF2B5EF4-FFF2-40B4-BE49-F238E27FC236}">
                <a16:creationId xmlns:a16="http://schemas.microsoft.com/office/drawing/2014/main" id="{5E423D8B-C0C7-B69F-384F-75C88C94C89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1645891"/>
            <a:ext cx="5181600" cy="1706354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screenshot of a computer&#10;&#10;AI-generated content may be incorrect.">
            <a:extLst>
              <a:ext uri="{FF2B5EF4-FFF2-40B4-BE49-F238E27FC236}">
                <a16:creationId xmlns:a16="http://schemas.microsoft.com/office/drawing/2014/main" id="{F8525D8E-80FA-5F1E-B9B0-CC7F90D3790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114798" y="1892567"/>
            <a:ext cx="7090719" cy="4878935"/>
          </a:xfrm>
          <a:ln>
            <a:solidFill>
              <a:schemeClr val="tx1"/>
            </a:solidFill>
          </a:ln>
        </p:spPr>
      </p:pic>
      <p:pic>
        <p:nvPicPr>
          <p:cNvPr id="10" name="Picture 9" descr="A screenshot of a phone&#10;&#10;AI-generated content may be incorrect.">
            <a:extLst>
              <a:ext uri="{FF2B5EF4-FFF2-40B4-BE49-F238E27FC236}">
                <a16:creationId xmlns:a16="http://schemas.microsoft.com/office/drawing/2014/main" id="{EB7C8A11-86D7-17A6-060C-C4B913A6B7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07679" y="3178261"/>
            <a:ext cx="2730500" cy="34671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06199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9FB75C-2432-0D22-D034-E28980D703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1</a:t>
            </a:r>
          </a:p>
        </p:txBody>
      </p:sp>
      <p:pic>
        <p:nvPicPr>
          <p:cNvPr id="7" name="Content Placeholder 6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2D41AD1-A1A2-74EB-ED25-267822C338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1431" y="1603202"/>
            <a:ext cx="7249137" cy="4986051"/>
          </a:xfrm>
          <a:ln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27AC69B-6E5B-5E15-D149-D3952D7DC097}"/>
              </a:ext>
            </a:extLst>
          </p:cNvPr>
          <p:cNvSpPr/>
          <p:nvPr/>
        </p:nvSpPr>
        <p:spPr>
          <a:xfrm>
            <a:off x="6096000" y="2767914"/>
            <a:ext cx="749643" cy="284205"/>
          </a:xfrm>
          <a:custGeom>
            <a:avLst/>
            <a:gdLst>
              <a:gd name="csX0" fmla="*/ 0 w 749643"/>
              <a:gd name="csY0" fmla="*/ 0 h 284205"/>
              <a:gd name="csX1" fmla="*/ 359829 w 749643"/>
              <a:gd name="csY1" fmla="*/ 0 h 284205"/>
              <a:gd name="csX2" fmla="*/ 749643 w 749643"/>
              <a:gd name="csY2" fmla="*/ 0 h 284205"/>
              <a:gd name="csX3" fmla="*/ 749643 w 749643"/>
              <a:gd name="csY3" fmla="*/ 284205 h 284205"/>
              <a:gd name="csX4" fmla="*/ 367325 w 749643"/>
              <a:gd name="csY4" fmla="*/ 284205 h 284205"/>
              <a:gd name="csX5" fmla="*/ 0 w 749643"/>
              <a:gd name="csY5" fmla="*/ 284205 h 284205"/>
              <a:gd name="csX6" fmla="*/ 0 w 749643"/>
              <a:gd name="csY6" fmla="*/ 0 h 284205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</a:cxnLst>
            <a:rect l="l" t="t" r="r" b="b"/>
            <a:pathLst>
              <a:path w="749643" h="284205" extrusionOk="0">
                <a:moveTo>
                  <a:pt x="0" y="0"/>
                </a:moveTo>
                <a:cubicBezTo>
                  <a:pt x="80456" y="-17680"/>
                  <a:pt x="265911" y="41039"/>
                  <a:pt x="359829" y="0"/>
                </a:cubicBezTo>
                <a:cubicBezTo>
                  <a:pt x="453747" y="-41039"/>
                  <a:pt x="590374" y="35732"/>
                  <a:pt x="749643" y="0"/>
                </a:cubicBezTo>
                <a:cubicBezTo>
                  <a:pt x="753233" y="58536"/>
                  <a:pt x="745538" y="175861"/>
                  <a:pt x="749643" y="284205"/>
                </a:cubicBezTo>
                <a:cubicBezTo>
                  <a:pt x="639791" y="324588"/>
                  <a:pt x="549700" y="284059"/>
                  <a:pt x="367325" y="284205"/>
                </a:cubicBezTo>
                <a:cubicBezTo>
                  <a:pt x="184950" y="284351"/>
                  <a:pt x="79004" y="263027"/>
                  <a:pt x="0" y="284205"/>
                </a:cubicBezTo>
                <a:cubicBezTo>
                  <a:pt x="-26473" y="151896"/>
                  <a:pt x="15732" y="76987"/>
                  <a:pt x="0" y="0"/>
                </a:cubicBezTo>
                <a:close/>
              </a:path>
            </a:pathLst>
          </a:custGeom>
          <a:noFill/>
          <a:ln w="57150">
            <a:solidFill>
              <a:schemeClr val="accent2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422275755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3621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7F08A1-0315-9BC0-014F-8040743BE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8F733F-A36A-B571-3587-FF1FB1E7EB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938357"/>
          </a:xfrm>
        </p:spPr>
        <p:txBody>
          <a:bodyPr/>
          <a:lstStyle/>
          <a:p>
            <a:r>
              <a:rPr lang="en-US" dirty="0"/>
              <a:t>Disk image version, the Java runtime environment seems to pick wrong fonts. Display is hard to read.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40C702-0278-937D-9EC1-69B8E9E2EF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4890" y="2753591"/>
            <a:ext cx="5562219" cy="367869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533285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1D663-6147-7D9D-1D36-D01BBDE45F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581 assumes 438/538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BDC4A6-675F-80E7-5A4C-14540B9B111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Knowledge assumed:</a:t>
            </a:r>
          </a:p>
          <a:p>
            <a:pPr lvl="1"/>
            <a:r>
              <a:rPr lang="en-US" sz="2800" b="1" dirty="0"/>
              <a:t>Syntax</a:t>
            </a:r>
            <a:r>
              <a:rPr lang="en-US" sz="2800" dirty="0"/>
              <a:t>: ability to understand a parse</a:t>
            </a:r>
          </a:p>
          <a:p>
            <a:pPr lvl="2"/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parser.kitaev.io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  <a:p>
            <a:pPr lvl="2"/>
            <a:r>
              <a:rPr lang="en-US" sz="2400" dirty="0"/>
              <a:t>phase structure tree </a:t>
            </a:r>
          </a:p>
          <a:p>
            <a:pPr lvl="2"/>
            <a:r>
              <a:rPr lang="en-US" sz="2400" dirty="0"/>
              <a:t>see Penn </a:t>
            </a:r>
            <a:r>
              <a:rPr lang="en-US" sz="2400" dirty="0" err="1"/>
              <a:t>tagsets</a:t>
            </a:r>
            <a:r>
              <a:rPr lang="en-US" sz="2400" dirty="0"/>
              <a:t> (</a:t>
            </a:r>
            <a:r>
              <a:rPr lang="en-US" sz="2400" i="1" dirty="0"/>
              <a:t>this lecture</a:t>
            </a:r>
            <a:r>
              <a:rPr lang="en-US" sz="2400" dirty="0"/>
              <a:t>)</a:t>
            </a:r>
          </a:p>
          <a:p>
            <a:pPr lvl="2"/>
            <a:r>
              <a:rPr lang="en-US" sz="2400" dirty="0"/>
              <a:t>dependency-based diagram</a:t>
            </a:r>
          </a:p>
          <a:p>
            <a:pPr lvl="2"/>
            <a:r>
              <a:rPr lang="en-US" sz="2400" dirty="0"/>
              <a:t>point out what's wrong!</a:t>
            </a:r>
          </a:p>
          <a:p>
            <a:pPr lvl="2"/>
            <a:r>
              <a:rPr lang="en-US" sz="2400" dirty="0"/>
              <a:t>argue coherently for one parse over another!</a:t>
            </a:r>
          </a:p>
        </p:txBody>
      </p:sp>
      <p:pic>
        <p:nvPicPr>
          <p:cNvPr id="5" name="Content Placeholder 6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FC8362C8-45DE-AC0F-CBED-3318E7E3378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43336" y="2144896"/>
            <a:ext cx="2185259" cy="3215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Content Placeholder 8" descr="A screenshot of a computer&#10;&#10;Description automatically generated">
            <a:extLst>
              <a:ext uri="{FF2B5EF4-FFF2-40B4-BE49-F238E27FC236}">
                <a16:creationId xmlns:a16="http://schemas.microsoft.com/office/drawing/2014/main" id="{686B7CC3-04B9-8587-3D37-66F3C7991B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52730" y="2123283"/>
            <a:ext cx="2201070" cy="323686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75D2E8-4E48-E40E-8ACF-30D7553BB8E3}"/>
              </a:ext>
            </a:extLst>
          </p:cNvPr>
          <p:cNvSpPr txBox="1"/>
          <p:nvPr/>
        </p:nvSpPr>
        <p:spPr>
          <a:xfrm>
            <a:off x="6967152" y="5427617"/>
            <a:ext cx="4386648" cy="1430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ate a sandwich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*Sandwich a ate John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(pg.113, Chomsky, 1956)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BDAD46-5E27-229F-EFAF-A9EE8D5F7FA2}"/>
              </a:ext>
            </a:extLst>
          </p:cNvPr>
          <p:cNvSpPr txBox="1"/>
          <p:nvPr/>
        </p:nvSpPr>
        <p:spPr>
          <a:xfrm>
            <a:off x="5017001" y="1493589"/>
            <a:ext cx="6336799" cy="4616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HW 1: Q1: what rule of English syntax is violated?</a:t>
            </a:r>
          </a:p>
        </p:txBody>
      </p:sp>
    </p:spTree>
    <p:extLst>
      <p:ext uri="{BB962C8B-B14F-4D97-AF65-F5344CB8AC3E}">
        <p14:creationId xmlns:p14="http://schemas.microsoft.com/office/powerpoint/2010/main" val="26489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79B85E-34EE-427E-D91B-F85C3BFA6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6423E-54E6-FDA5-5488-C8D62245C5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8420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If this happens, download the non disk image link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86440B-E772-4EA6-8413-ECF5F6971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0541" y="2234045"/>
            <a:ext cx="7772400" cy="88768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67ADAF-E386-4E60-CD0F-2EDC6F344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0541" y="3284253"/>
            <a:ext cx="5311486" cy="28062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Left Arrow Callout 7">
            <a:extLst>
              <a:ext uri="{FF2B5EF4-FFF2-40B4-BE49-F238E27FC236}">
                <a16:creationId xmlns:a16="http://schemas.microsoft.com/office/drawing/2014/main" id="{5BABDFD3-213E-6E96-134C-CFF247C578DC}"/>
              </a:ext>
            </a:extLst>
          </p:cNvPr>
          <p:cNvSpPr/>
          <p:nvPr/>
        </p:nvSpPr>
        <p:spPr>
          <a:xfrm>
            <a:off x="6598227" y="4688406"/>
            <a:ext cx="2951018" cy="887684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1878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for macOS, run this command</a:t>
            </a:r>
          </a:p>
        </p:txBody>
      </p:sp>
    </p:spTree>
    <p:extLst>
      <p:ext uri="{BB962C8B-B14F-4D97-AF65-F5344CB8AC3E}">
        <p14:creationId xmlns:p14="http://schemas.microsoft.com/office/powerpoint/2010/main" val="3368827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79014E-D1E9-DBD6-FF25-CE3C964EA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CD33B6-7A56-3A6A-3C4E-8EC453CB72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Terminal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(base) stanford-tregex-2020-11-17$ ./run-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tregex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gui.command</a:t>
            </a:r>
            <a:endParaRPr lang="en-US" sz="2000" dirty="0">
              <a:solidFill>
                <a:srgbClr val="000000"/>
              </a:solidFill>
              <a:effectLst/>
              <a:latin typeface="Menlo" panose="020B0609030804020204" pitchFamily="49" charset="0"/>
            </a:endParaRP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Warning: the font "Times" is not available, so "Lucida Bright" has been substituted, but may have unexpected appearance or 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behavor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. Re-enable the "Times" font to remove this warning.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Warning: the font "Times" is not available, so "Lucida Bright" has been substituted, but may have unexpected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Menlo" panose="020B0609030804020204" pitchFamily="49" charset="0"/>
                <a:ea typeface="+mn-ea"/>
                <a:cs typeface="+mn-cs"/>
              </a:rPr>
              <a:t>Terminal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Menlo" panose="020B0609030804020204" pitchFamily="49" charset="0"/>
              <a:ea typeface="+mn-ea"/>
              <a:cs typeface="+mn-cs"/>
            </a:endParaRPr>
          </a:p>
          <a:p>
            <a:pPr lvl="1">
              <a:spcBef>
                <a:spcPts val="1000"/>
              </a:spcBef>
              <a:defRPr/>
            </a:pPr>
            <a:r>
              <a:rPr lang="en-US" i="1" dirty="0">
                <a:solidFill>
                  <a:schemeClr val="accent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can be fixed, but maybe not worth doing …</a:t>
            </a:r>
          </a:p>
          <a:p>
            <a:pPr lvl="1"/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(base) stanford-tregex-2020-11-17$ ./run-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tregex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-</a:t>
            </a:r>
            <a:r>
              <a:rPr lang="en-US" sz="2000" dirty="0" err="1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gui.command</a:t>
            </a:r>
            <a:r>
              <a:rPr lang="en-US" sz="2000" dirty="0">
                <a:solidFill>
                  <a:srgbClr val="000000"/>
                </a:solidFill>
                <a:effectLst/>
                <a:latin typeface="Menlo" panose="020B0609030804020204" pitchFamily="49" charset="0"/>
              </a:rPr>
              <a:t> 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39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88040FF-2971-D2F2-4665-7C1A1F9BBD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D47FAFE-9729-245D-B4C0-DF0C44B45B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3891" y="1857156"/>
            <a:ext cx="7505653" cy="4351338"/>
          </a:xfrm>
          <a:ln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F14110-BC1E-D75E-5804-B8280823A8FB}"/>
              </a:ext>
            </a:extLst>
          </p:cNvPr>
          <p:cNvSpPr txBox="1"/>
          <p:nvPr/>
        </p:nvSpPr>
        <p:spPr>
          <a:xfrm>
            <a:off x="838200" y="1857156"/>
            <a:ext cx="163173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Lucida Bright</a:t>
            </a:r>
          </a:p>
          <a:p>
            <a:r>
              <a:rPr lang="en-US" sz="2000" dirty="0"/>
              <a:t>is a reasonable</a:t>
            </a:r>
          </a:p>
          <a:p>
            <a:r>
              <a:rPr lang="en-US" sz="2000" dirty="0"/>
              <a:t>substitute for Times</a:t>
            </a:r>
          </a:p>
        </p:txBody>
      </p:sp>
    </p:spTree>
    <p:extLst>
      <p:ext uri="{BB962C8B-B14F-4D97-AF65-F5344CB8AC3E}">
        <p14:creationId xmlns:p14="http://schemas.microsoft.com/office/powerpoint/2010/main" val="1498325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EF03F-EF68-E627-A142-FD937586D8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Possible macOS Problem 2</a:t>
            </a:r>
          </a:p>
        </p:txBody>
      </p:sp>
      <p:pic>
        <p:nvPicPr>
          <p:cNvPr id="5" name="Content Placeholder 4" descr="A screenshot of a computer&#10;&#10;Description automatically generated">
            <a:extLst>
              <a:ext uri="{FF2B5EF4-FFF2-40B4-BE49-F238E27FC236}">
                <a16:creationId xmlns:a16="http://schemas.microsoft.com/office/drawing/2014/main" id="{AD28924C-C929-4095-D4D0-E163B8B220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6013" y="1690688"/>
            <a:ext cx="7502704" cy="4530042"/>
          </a:xfr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4F3900-6601-9A3E-33B5-0622DFBF8B34}"/>
              </a:ext>
            </a:extLst>
          </p:cNvPr>
          <p:cNvSpPr txBox="1"/>
          <p:nvPr/>
        </p:nvSpPr>
        <p:spPr>
          <a:xfrm>
            <a:off x="838200" y="1708534"/>
            <a:ext cx="243051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with Times font restored to macOS using instructions here </a:t>
            </a:r>
            <a:r>
              <a:rPr lang="en-US" dirty="0">
                <a:hlinkClick r:id="rId3"/>
              </a:rPr>
              <a:t>https://stackoverflow.com/questions/68608157/how-can-i-fix-this-warning-the-fonts-times-and-times-are-not-available-fo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427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AFF3AB-C760-A1FD-86D6-C7B4905C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581 assumes 438/538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48625D-67F4-A274-3C0E-1E56D5942F41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Universal Dependencies:</a:t>
            </a:r>
          </a:p>
          <a:p>
            <a:pPr lvl="1"/>
            <a:r>
              <a:rPr lang="en-US" dirty="0">
                <a:hlinkClick r:id="rId2"/>
              </a:rPr>
              <a:t>https://universaldependencies.org</a:t>
            </a:r>
            <a:endParaRPr lang="en-US" dirty="0"/>
          </a:p>
          <a:p>
            <a:r>
              <a:rPr lang="en-US" dirty="0"/>
              <a:t>Dependency parse:</a:t>
            </a:r>
          </a:p>
          <a:p>
            <a:pPr lvl="1"/>
            <a:r>
              <a:rPr lang="en-US" dirty="0"/>
              <a:t>(</a:t>
            </a:r>
            <a:r>
              <a:rPr lang="en-US" dirty="0" err="1"/>
              <a:t>stanza.run</a:t>
            </a:r>
            <a:r>
              <a:rPr lang="en-US" dirty="0"/>
              <a:t>) </a:t>
            </a:r>
          </a:p>
          <a:p>
            <a:pPr lvl="1"/>
            <a:r>
              <a:rPr lang="en-US" dirty="0">
                <a:hlinkClick r:id="rId3"/>
              </a:rPr>
              <a:t>https://stanza.stanford.edu</a:t>
            </a:r>
            <a:endParaRPr lang="en-US" dirty="0"/>
          </a:p>
          <a:p>
            <a:endParaRPr lang="en-US" dirty="0"/>
          </a:p>
        </p:txBody>
      </p:sp>
      <p:pic>
        <p:nvPicPr>
          <p:cNvPr id="6" name="Content Placeholder 5" descr="A diagram of a word&#10;&#10;AI-generated content may be incorrect.">
            <a:extLst>
              <a:ext uri="{FF2B5EF4-FFF2-40B4-BE49-F238E27FC236}">
                <a16:creationId xmlns:a16="http://schemas.microsoft.com/office/drawing/2014/main" id="{21591B18-6698-CFF8-AA5C-1FE0F75062A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289933" y="1825625"/>
            <a:ext cx="4699000" cy="1816100"/>
          </a:xfrm>
          <a:ln>
            <a:solidFill>
              <a:schemeClr val="tx1"/>
            </a:solidFill>
          </a:ln>
        </p:spPr>
      </p:pic>
      <p:pic>
        <p:nvPicPr>
          <p:cNvPr id="8" name="Picture 7" descr="A diagram of a word&#10;&#10;AI-generated content may be incorrect.">
            <a:extLst>
              <a:ext uri="{FF2B5EF4-FFF2-40B4-BE49-F238E27FC236}">
                <a16:creationId xmlns:a16="http://schemas.microsoft.com/office/drawing/2014/main" id="{0F1F2D7A-6841-125D-0D7D-5FC1452FE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3433" y="4001294"/>
            <a:ext cx="4635500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16B3C9-B2CF-3AE8-977B-A1F702EE1040}"/>
              </a:ext>
            </a:extLst>
          </p:cNvPr>
          <p:cNvSpPr txBox="1"/>
          <p:nvPr/>
        </p:nvSpPr>
        <p:spPr>
          <a:xfrm>
            <a:off x="1468395" y="4160449"/>
            <a:ext cx="4386648" cy="143038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John ate a sandwich  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*Sandwich a ate John </a:t>
            </a:r>
          </a:p>
          <a:p>
            <a:pPr algn="r"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(pg.113, Chomsky, 1956)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6A217-A91F-C6F3-A07A-D79A8A605B77}"/>
              </a:ext>
            </a:extLst>
          </p:cNvPr>
          <p:cNvSpPr txBox="1"/>
          <p:nvPr/>
        </p:nvSpPr>
        <p:spPr>
          <a:xfrm>
            <a:off x="4088518" y="5745716"/>
            <a:ext cx="6900415" cy="4616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HW 1: Q2: what's wrong here? Also compare with Q1.</a:t>
            </a:r>
          </a:p>
        </p:txBody>
      </p:sp>
    </p:spTree>
    <p:extLst>
      <p:ext uri="{BB962C8B-B14F-4D97-AF65-F5344CB8AC3E}">
        <p14:creationId xmlns:p14="http://schemas.microsoft.com/office/powerpoint/2010/main" val="3857176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449B2E-F9AD-626C-3EE0-512BACDE1D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Dependency -&gt; Constituent Tree Conversion</a:t>
            </a:r>
          </a:p>
        </p:txBody>
      </p:sp>
      <p:pic>
        <p:nvPicPr>
          <p:cNvPr id="6" name="Content Placeholder 5" descr="A diagram of a network&#10;&#10;AI-generated content may be incorrect.">
            <a:extLst>
              <a:ext uri="{FF2B5EF4-FFF2-40B4-BE49-F238E27FC236}">
                <a16:creationId xmlns:a16="http://schemas.microsoft.com/office/drawing/2014/main" id="{BDD78428-61B2-DFA9-7A2D-BC96B4C345B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566912" y="1825625"/>
            <a:ext cx="3228326" cy="3771986"/>
          </a:xfrm>
          <a:ln>
            <a:solidFill>
              <a:schemeClr val="tx1"/>
            </a:solidFill>
          </a:ln>
        </p:spPr>
      </p:pic>
      <p:pic>
        <p:nvPicPr>
          <p:cNvPr id="7" name="Content Placeholder 6" descr="A diagram of a word&#10;&#10;AI-generated content may be incorrect.">
            <a:extLst>
              <a:ext uri="{FF2B5EF4-FFF2-40B4-BE49-F238E27FC236}">
                <a16:creationId xmlns:a16="http://schemas.microsoft.com/office/drawing/2014/main" id="{B17E5BFD-EAA2-66C6-9D32-678E5B4CCBF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989588" y="2667279"/>
            <a:ext cx="4635500" cy="1333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Notched Right Arrow 7">
            <a:extLst>
              <a:ext uri="{FF2B5EF4-FFF2-40B4-BE49-F238E27FC236}">
                <a16:creationId xmlns:a16="http://schemas.microsoft.com/office/drawing/2014/main" id="{2660ACFA-35D0-9461-1907-B6D41A28897C}"/>
              </a:ext>
            </a:extLst>
          </p:cNvPr>
          <p:cNvSpPr/>
          <p:nvPr/>
        </p:nvSpPr>
        <p:spPr>
          <a:xfrm rot="10800000">
            <a:off x="4908528" y="3033584"/>
            <a:ext cx="711715" cy="790832"/>
          </a:xfrm>
          <a:prstGeom prst="notched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0F6B27-1AF2-FED2-9492-CE7BCB8D9C4F}"/>
              </a:ext>
            </a:extLst>
          </p:cNvPr>
          <p:cNvSpPr txBox="1"/>
          <p:nvPr/>
        </p:nvSpPr>
        <p:spPr>
          <a:xfrm>
            <a:off x="1566912" y="5881640"/>
            <a:ext cx="9145965" cy="461665"/>
          </a:xfrm>
          <a:prstGeom prst="rect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dirty="0"/>
              <a:t>HW 1: Q3: What's wrong with the </a:t>
            </a:r>
            <a:r>
              <a:rPr lang="en-US" sz="2400" b="1" dirty="0"/>
              <a:t>phrase</a:t>
            </a:r>
            <a:r>
              <a:rPr lang="en-US" sz="2400" dirty="0"/>
              <a:t> labels built by the conversion?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49B5D2-6DBA-FAD4-E3CF-322494B86DBF}"/>
              </a:ext>
            </a:extLst>
          </p:cNvPr>
          <p:cNvSpPr txBox="1"/>
          <p:nvPr/>
        </p:nvSpPr>
        <p:spPr>
          <a:xfrm>
            <a:off x="4908527" y="1825625"/>
            <a:ext cx="66395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Suppose a "</a:t>
            </a:r>
            <a:r>
              <a:rPr lang="en-US" sz="2400" b="1" dirty="0"/>
              <a:t>phrase"</a:t>
            </a:r>
            <a:r>
              <a:rPr lang="en-US" sz="2400" dirty="0"/>
              <a:t> = group of more than one word</a:t>
            </a:r>
          </a:p>
        </p:txBody>
      </p:sp>
    </p:spTree>
    <p:extLst>
      <p:ext uri="{BB962C8B-B14F-4D97-AF65-F5344CB8AC3E}">
        <p14:creationId xmlns:p14="http://schemas.microsoft.com/office/powerpoint/2010/main" val="1499193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E9106-3059-5566-7F4A-53D8365DD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735CD59-C769-55D7-75D1-C4492697BC6E}"/>
              </a:ext>
            </a:extLst>
          </p:cNvPr>
          <p:cNvSpPr txBox="1"/>
          <p:nvPr/>
        </p:nvSpPr>
        <p:spPr>
          <a:xfrm>
            <a:off x="2053036" y="2025910"/>
            <a:ext cx="970670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olorless green ideas sleep furiously /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Furiously sleep ideas green colorless</a:t>
            </a:r>
            <a:r>
              <a:rPr lang="en-US" sz="2400" i="1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r"/>
            <a:r>
              <a:rPr lang="en-US" sz="1800" dirty="0">
                <a:latin typeface="Times New Roman" panose="02020603050405020304" pitchFamily="18" charset="0"/>
                <a:ea typeface="Menlo" panose="020B0609030804020204" pitchFamily="49" charset="0"/>
                <a:cs typeface="Times New Roman" panose="02020603050405020304" pitchFamily="18" charset="0"/>
              </a:rPr>
              <a:t>(pg.116, Chomsky, 1956)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34630D5A-C6F6-C64A-4B60-3C743850EA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491884"/>
            <a:ext cx="5900363" cy="1198804"/>
          </a:xfrm>
          <a:prstGeom prst="rect">
            <a:avLst/>
          </a:prstGeom>
        </p:spPr>
      </p:pic>
      <p:pic>
        <p:nvPicPr>
          <p:cNvPr id="14" name="Content Placeholder 13" descr="A screenshot of a computer&#10;&#10;Description automatically generated">
            <a:extLst>
              <a:ext uri="{FF2B5EF4-FFF2-40B4-BE49-F238E27FC236}">
                <a16:creationId xmlns:a16="http://schemas.microsoft.com/office/drawing/2014/main" id="{5B9EA67E-E2CE-0F8B-27C0-19EF6AD9D1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058170" y="2688692"/>
            <a:ext cx="3696442" cy="3536718"/>
          </a:xfrm>
          <a:ln>
            <a:solidFill>
              <a:schemeClr val="tx1"/>
            </a:solidFill>
          </a:ln>
        </p:spPr>
      </p:pic>
      <p:pic>
        <p:nvPicPr>
          <p:cNvPr id="11" name="Content Placeholder 10" descr="A screenshot of a computer&#10;&#10;Description automatically generated">
            <a:extLst>
              <a:ext uri="{FF2B5EF4-FFF2-40B4-BE49-F238E27FC236}">
                <a16:creationId xmlns:a16="http://schemas.microsoft.com/office/drawing/2014/main" id="{2105BA5F-C6EE-A41E-3CF5-F8FE0521232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4"/>
          <a:stretch>
            <a:fillRect/>
          </a:stretch>
        </p:blipFill>
        <p:spPr>
          <a:xfrm>
            <a:off x="838200" y="2688692"/>
            <a:ext cx="3634961" cy="3536719"/>
          </a:xfrm>
          <a:ln>
            <a:solidFill>
              <a:schemeClr val="tx1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D3A1CE1-EAB9-6BB0-59BE-DCB20A61E717}"/>
              </a:ext>
            </a:extLst>
          </p:cNvPr>
          <p:cNvSpPr txBox="1"/>
          <p:nvPr/>
        </p:nvSpPr>
        <p:spPr>
          <a:xfrm>
            <a:off x="7078486" y="1027906"/>
            <a:ext cx="250131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parser.kitaev.io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CA49E7B2-717B-1215-0711-FDF20DF5177E}"/>
              </a:ext>
            </a:extLst>
          </p:cNvPr>
          <p:cNvSpPr/>
          <p:nvPr/>
        </p:nvSpPr>
        <p:spPr>
          <a:xfrm>
            <a:off x="8896865" y="3113431"/>
            <a:ext cx="3050847" cy="2471823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Statistical systems can accept nearly anything, including unnatural languages.</a:t>
            </a:r>
          </a:p>
          <a:p>
            <a:pPr algn="ctr"/>
            <a:r>
              <a:rPr lang="en-US" sz="2800" i="1" dirty="0"/>
              <a:t>Is that a feature or a bug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44506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shot of a computer&#10;&#10;AI-generated content may be incorrect.">
            <a:extLst>
              <a:ext uri="{FF2B5EF4-FFF2-40B4-BE49-F238E27FC236}">
                <a16:creationId xmlns:a16="http://schemas.microsoft.com/office/drawing/2014/main" id="{80A7D0BD-F129-F45A-60F5-BF7F467B2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13156" y="3039093"/>
            <a:ext cx="3126892" cy="363592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84AFAC-91C5-39EA-BC93-54A22BBDAE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Stanza.run</a:t>
            </a:r>
            <a:endParaRPr lang="en-US" dirty="0">
              <a:latin typeface="Menlo" panose="020B0609030804020204" pitchFamily="49" charset="0"/>
              <a:ea typeface="Menlo" panose="020B0609030804020204" pitchFamily="49" charset="0"/>
              <a:cs typeface="Menlo" panose="020B0609030804020204" pitchFamily="49" charset="0"/>
            </a:endParaRPr>
          </a:p>
        </p:txBody>
      </p:sp>
      <p:pic>
        <p:nvPicPr>
          <p:cNvPr id="6" name="Content Placeholder 5" descr="A diagram of a word&#10;&#10;AI-generated content may be incorrect.">
            <a:extLst>
              <a:ext uri="{FF2B5EF4-FFF2-40B4-BE49-F238E27FC236}">
                <a16:creationId xmlns:a16="http://schemas.microsoft.com/office/drawing/2014/main" id="{DAA1DECC-1255-F11B-2152-DBDAC6E8F2F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38198" y="1951597"/>
            <a:ext cx="5181600" cy="1052202"/>
          </a:xfrm>
          <a:ln>
            <a:solidFill>
              <a:schemeClr val="tx1"/>
            </a:solidFill>
          </a:ln>
        </p:spPr>
      </p:pic>
      <p:pic>
        <p:nvPicPr>
          <p:cNvPr id="8" name="Content Placeholder 7" descr="A close-up of a word&#10;&#10;AI-generated content may be incorrect.">
            <a:extLst>
              <a:ext uri="{FF2B5EF4-FFF2-40B4-BE49-F238E27FC236}">
                <a16:creationId xmlns:a16="http://schemas.microsoft.com/office/drawing/2014/main" id="{544379C2-D1DB-645E-CD9E-DABB6A8850D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tretch>
            <a:fillRect/>
          </a:stretch>
        </p:blipFill>
        <p:spPr>
          <a:xfrm>
            <a:off x="6172202" y="1951597"/>
            <a:ext cx="5181600" cy="1087496"/>
          </a:xfrm>
          <a:ln>
            <a:solidFill>
              <a:schemeClr val="tx1"/>
            </a:solidFill>
          </a:ln>
        </p:spPr>
      </p:pic>
      <p:pic>
        <p:nvPicPr>
          <p:cNvPr id="12" name="Picture 11" descr="A diagram of a tree&#10;&#10;AI-generated content may be incorrect.">
            <a:extLst>
              <a:ext uri="{FF2B5EF4-FFF2-40B4-BE49-F238E27FC236}">
                <a16:creationId xmlns:a16="http://schemas.microsoft.com/office/drawing/2014/main" id="{E548D001-A9A0-8970-47D9-C1C9F502F2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3256" y="3039093"/>
            <a:ext cx="4030360" cy="363592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396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1AC3A-571B-6011-547B-EC1C061761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581 assumes 438/538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D93196-1269-6004-8CCE-7F1DCC5409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68187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Write a phrase structure grammar</a:t>
            </a:r>
          </a:p>
          <a:p>
            <a:pPr lvl="1"/>
            <a:r>
              <a:rPr lang="en-US" sz="2800" dirty="0"/>
              <a:t>we will use </a:t>
            </a:r>
            <a:r>
              <a:rPr lang="en-US" sz="2800" b="1" dirty="0"/>
              <a:t>Prolog</a:t>
            </a:r>
            <a:r>
              <a:rPr lang="en-US" sz="2800" dirty="0"/>
              <a:t> (DCG rules)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np(np(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a,N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)) --&gt; [a],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nn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(N).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s(s(NP,VP)) --&gt; np(NP), </a:t>
            </a:r>
            <a:r>
              <a:rPr lang="en-US" sz="20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vp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(VP).</a:t>
            </a:r>
          </a:p>
          <a:p>
            <a:r>
              <a:rPr lang="en-US" dirty="0"/>
              <a:t>Query (</a:t>
            </a:r>
            <a:r>
              <a:rPr lang="en-US" i="1" dirty="0"/>
              <a:t>adds two lists</a:t>
            </a:r>
            <a:r>
              <a:rPr lang="en-US" dirty="0"/>
              <a:t>):</a:t>
            </a:r>
          </a:p>
          <a:p>
            <a:pPr marL="457200" lvl="1" indent="0">
              <a:buNone/>
            </a:pP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?- np(X,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[a, man]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 </a:t>
            </a:r>
            <a:r>
              <a:rPr lang="en-US" sz="2000" dirty="0">
                <a:solidFill>
                  <a:schemeClr val="accent1"/>
                </a:solidFill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</a:t>
            </a:r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).</a:t>
            </a:r>
          </a:p>
          <a:p>
            <a:pPr lvl="1"/>
            <a:r>
              <a:rPr lang="en-US" sz="20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[a, man]</a:t>
            </a:r>
            <a:r>
              <a:rPr lang="en-US" dirty="0"/>
              <a:t> is the list of words passed to np rule.</a:t>
            </a:r>
          </a:p>
          <a:p>
            <a:pPr lvl="1"/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[]</a:t>
            </a:r>
            <a:r>
              <a:rPr lang="en-US" dirty="0"/>
              <a:t> is the list of words remaining after the np rule (succeeds).</a:t>
            </a:r>
          </a:p>
          <a:p>
            <a:pPr lvl="1"/>
            <a:r>
              <a:rPr lang="en-US" dirty="0"/>
              <a:t>for what values of </a:t>
            </a:r>
            <a:r>
              <a:rPr lang="en-US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</a:t>
            </a:r>
            <a:r>
              <a:rPr lang="en-US" dirty="0"/>
              <a:t> is </a:t>
            </a:r>
            <a:r>
              <a:rPr lang="en-US" sz="22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query </a:t>
            </a:r>
            <a:r>
              <a:rPr lang="en-US" dirty="0"/>
              <a:t>true?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F6CF56-A94C-B20C-CECF-338363B5DC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897756" y="1825625"/>
            <a:ext cx="5294244" cy="4351338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Format:</a:t>
            </a: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LHS --&gt; RHS.</a:t>
            </a: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LHS</a:t>
            </a:r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: a </a:t>
            </a:r>
            <a:r>
              <a:rPr lang="en-US" sz="2400" b="1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term</a:t>
            </a:r>
          </a:p>
          <a:p>
            <a:pPr lvl="1"/>
            <a:r>
              <a:rPr lang="en-US" sz="20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term </a:t>
            </a:r>
            <a:r>
              <a:rPr lang="en-US" sz="2000" b="1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functor</a:t>
            </a:r>
            <a:r>
              <a:rPr lang="en-US" sz="20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: nonterminal (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xp</a:t>
            </a:r>
            <a:r>
              <a:rPr lang="en-US" sz="20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pPr lvl="1"/>
            <a:r>
              <a:rPr lang="en-US" sz="20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+ term </a:t>
            </a:r>
            <a:r>
              <a:rPr lang="en-US" sz="2000" b="1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arguments</a:t>
            </a:r>
          </a:p>
          <a:p>
            <a:pPr lvl="1"/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xp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</a:t>
            </a:r>
            <a:r>
              <a:rPr lang="en-US" sz="1800" dirty="0" err="1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xp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(…), </a:t>
            </a:r>
            <a:r>
              <a:rPr lang="en-US" sz="1800" i="1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Parameters</a:t>
            </a:r>
            <a:r>
              <a:rPr lang="en-US" sz="18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)</a:t>
            </a:r>
          </a:p>
          <a:p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RHS</a:t>
            </a:r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: </a:t>
            </a:r>
            <a:r>
              <a:rPr lang="en-US" sz="2400" dirty="0">
                <a:latin typeface="Menlo" panose="020B0609030804020204" pitchFamily="49" charset="0"/>
                <a:ea typeface="Menlo" panose="020B0609030804020204" pitchFamily="49" charset="0"/>
                <a:cs typeface="Menlo" panose="020B0609030804020204" pitchFamily="49" charset="0"/>
              </a:rPr>
              <a:t>,</a:t>
            </a:r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-separated terminals/terms</a:t>
            </a:r>
          </a:p>
          <a:p>
            <a:pPr lvl="1"/>
            <a:r>
              <a:rPr lang="en-US" sz="2000" b="1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terminal</a:t>
            </a:r>
            <a:r>
              <a:rPr lang="en-US" sz="20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: [a]	</a:t>
            </a:r>
          </a:p>
          <a:p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Note on Prolog case-sensitivity: </a:t>
            </a:r>
          </a:p>
          <a:p>
            <a:pPr lvl="1"/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uppercase: variable</a:t>
            </a:r>
          </a:p>
          <a:p>
            <a:r>
              <a:rPr lang="en-US" sz="2400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Note on Prolog syntax:</a:t>
            </a:r>
          </a:p>
          <a:p>
            <a:pPr lvl="1"/>
            <a:r>
              <a:rPr lang="en-US" dirty="0">
                <a:latin typeface="Aptos" panose="020B0004020202020204" pitchFamily="34" charset="0"/>
                <a:ea typeface="Menlo" panose="020B0609030804020204" pitchFamily="49" charset="0"/>
                <a:cs typeface="Menlo" panose="020B0609030804020204" pitchFamily="49" charset="0"/>
              </a:rPr>
              <a:t>a period ends every statement/query</a:t>
            </a:r>
          </a:p>
        </p:txBody>
      </p:sp>
    </p:spTree>
    <p:extLst>
      <p:ext uri="{BB962C8B-B14F-4D97-AF65-F5344CB8AC3E}">
        <p14:creationId xmlns:p14="http://schemas.microsoft.com/office/powerpoint/2010/main" val="291370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394</TotalTime>
  <Words>1825</Words>
  <Application>Microsoft Macintosh PowerPoint</Application>
  <PresentationFormat>Widescreen</PresentationFormat>
  <Paragraphs>214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50" baseType="lpstr">
      <vt:lpstr>Aptos</vt:lpstr>
      <vt:lpstr>Arial</vt:lpstr>
      <vt:lpstr>Calibri</vt:lpstr>
      <vt:lpstr>Calibri Light</vt:lpstr>
      <vt:lpstr>Menlo</vt:lpstr>
      <vt:lpstr>Times New Roman</vt:lpstr>
      <vt:lpstr>Office Theme</vt:lpstr>
      <vt:lpstr>LING/C SC 581:  Advanced Computational Linguistics</vt:lpstr>
      <vt:lpstr>Course Details</vt:lpstr>
      <vt:lpstr>Homework 1</vt:lpstr>
      <vt:lpstr>581 assumes 438/538</vt:lpstr>
      <vt:lpstr>581 assumes 438/538</vt:lpstr>
      <vt:lpstr>Dependency -&gt; Constituent Tree Conversion</vt:lpstr>
      <vt:lpstr>PowerPoint Presentation</vt:lpstr>
      <vt:lpstr>Stanza.run</vt:lpstr>
      <vt:lpstr>581 assumes 438/538</vt:lpstr>
      <vt:lpstr>581 assumes 438/538</vt:lpstr>
      <vt:lpstr>nltk treebank</vt:lpstr>
      <vt:lpstr>nltk treebank</vt:lpstr>
      <vt:lpstr>nltk treebank</vt:lpstr>
      <vt:lpstr>nltk treebank</vt:lpstr>
      <vt:lpstr>nltk: Corpus Readers</vt:lpstr>
      <vt:lpstr>nltk: Corpus Readers</vt:lpstr>
      <vt:lpstr>nltk: Corpus Readers</vt:lpstr>
      <vt:lpstr>nltk: Corpus Readers</vt:lpstr>
      <vt:lpstr>nltk: Corpus Readers</vt:lpstr>
      <vt:lpstr>Penn Treebank</vt:lpstr>
      <vt:lpstr>Treebank Guides</vt:lpstr>
      <vt:lpstr>Penn POS Tagset</vt:lpstr>
      <vt:lpstr>Penn POS Tagset</vt:lpstr>
      <vt:lpstr>Penn POS Tagset</vt:lpstr>
      <vt:lpstr>Penn Syntax Tagset</vt:lpstr>
      <vt:lpstr>Penn Syntax Tagset</vt:lpstr>
      <vt:lpstr>Treebank Guides</vt:lpstr>
      <vt:lpstr>Treebank Guides</vt:lpstr>
      <vt:lpstr>Tregex</vt:lpstr>
      <vt:lpstr>Windows 11: jre 8 update 401 January 2024</vt:lpstr>
      <vt:lpstr>jre-8u401-windows-x86.exe</vt:lpstr>
      <vt:lpstr>jre updated</vt:lpstr>
      <vt:lpstr>run-tregex-gui.bat</vt:lpstr>
      <vt:lpstr>Ubuntu Install</vt:lpstr>
      <vt:lpstr>tregex on Ubuntu</vt:lpstr>
      <vt:lpstr>Possible macOS Problem 1</vt:lpstr>
      <vt:lpstr>Possible macOS Problem 1</vt:lpstr>
      <vt:lpstr>Possible macOS Problem 1</vt:lpstr>
      <vt:lpstr>Possible macOS Problem 2</vt:lpstr>
      <vt:lpstr>Possible macOS Problem 2</vt:lpstr>
      <vt:lpstr>Possible macOS Problem 2</vt:lpstr>
      <vt:lpstr>Possible macOS Problem 2</vt:lpstr>
      <vt:lpstr>Possible macOS Problem 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LING/C SC 581:  Advanced Computational Linguistics</dc:title>
  <dc:creator>sandiway@mac.com</dc:creator>
  <cp:lastModifiedBy>sandiway@mac.com</cp:lastModifiedBy>
  <cp:revision>11</cp:revision>
  <cp:lastPrinted>2024-04-02T03:21:54Z</cp:lastPrinted>
  <dcterms:created xsi:type="dcterms:W3CDTF">2023-03-14T04:36:52Z</dcterms:created>
  <dcterms:modified xsi:type="dcterms:W3CDTF">2026-01-14T19:37:56Z</dcterms:modified>
</cp:coreProperties>
</file>