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2" r:id="rId2"/>
    <p:sldId id="283" r:id="rId3"/>
    <p:sldId id="345" r:id="rId4"/>
    <p:sldId id="333" r:id="rId5"/>
    <p:sldId id="338" r:id="rId6"/>
    <p:sldId id="346" r:id="rId7"/>
    <p:sldId id="358" r:id="rId8"/>
    <p:sldId id="353" r:id="rId9"/>
    <p:sldId id="347" r:id="rId10"/>
    <p:sldId id="348" r:id="rId11"/>
    <p:sldId id="354" r:id="rId12"/>
    <p:sldId id="352" r:id="rId13"/>
    <p:sldId id="357" r:id="rId14"/>
    <p:sldId id="359" r:id="rId15"/>
    <p:sldId id="365" r:id="rId16"/>
    <p:sldId id="364" r:id="rId17"/>
    <p:sldId id="360" r:id="rId18"/>
    <p:sldId id="362" r:id="rId19"/>
    <p:sldId id="363" r:id="rId20"/>
    <p:sldId id="361" r:id="rId21"/>
    <p:sldId id="349" r:id="rId22"/>
    <p:sldId id="350" r:id="rId23"/>
    <p:sldId id="356" r:id="rId24"/>
    <p:sldId id="351" r:id="rId25"/>
    <p:sldId id="355" r:id="rId26"/>
    <p:sldId id="343" r:id="rId27"/>
    <p:sldId id="344" r:id="rId28"/>
    <p:sldId id="258" r:id="rId29"/>
    <p:sldId id="316" r:id="rId30"/>
    <p:sldId id="340" r:id="rId31"/>
    <p:sldId id="341" r:id="rId32"/>
    <p:sldId id="339" r:id="rId33"/>
    <p:sldId id="342" r:id="rId34"/>
    <p:sldId id="334" r:id="rId35"/>
    <p:sldId id="335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65A6F-20BC-47C0-D813-604A78AA05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2A48D1-8710-60FB-2DEC-D0E3F05D65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4DECA-C8B8-0B15-D3DB-05A541759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496A-3D79-2043-84B8-80FE4008D403}" type="datetimeFigureOut">
              <a:rPr lang="en-US" smtClean="0"/>
              <a:t>2/8/24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C91AC-930D-22E7-72C5-D78155B6D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9AFA2-25F3-740D-CFC0-75347A7CD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F9E8-E9E7-3A48-909F-6D9827905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459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533F4-635D-A405-7DAF-09AE71C63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82BE72-0B59-062F-5C51-E0BC8B2AE6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13F54-7485-33D9-B381-82FA178F0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496A-3D79-2043-84B8-80FE4008D403}" type="datetimeFigureOut">
              <a:rPr lang="en-US" smtClean="0"/>
              <a:t>2/8/24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FE84E-02E1-42C5-1EF2-BD70DCA48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7B111-766F-A5A5-7135-2A3F45ED3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F9E8-E9E7-3A48-909F-6D9827905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12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7DAAC7-DB47-69BE-4610-A65E1C1D3E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84E33A-B9F2-4D4D-E9C4-390DA35F47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6EF3F-F690-4198-DEC8-F5EEDE240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496A-3D79-2043-84B8-80FE4008D403}" type="datetimeFigureOut">
              <a:rPr lang="en-US" smtClean="0"/>
              <a:t>2/8/24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C6741-CE11-038B-D293-1A579E6AF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16F02-1BF7-1852-8E0C-B61CA2470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F9E8-E9E7-3A48-909F-6D9827905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8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A1CCC-C170-24EF-B8FA-D81FDBB2B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7A48E-AAED-5C84-FDF9-EBDE1ECE0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63AE2-A6E3-A1E2-A42F-8F1387962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496A-3D79-2043-84B8-80FE4008D403}" type="datetimeFigureOut">
              <a:rPr lang="en-US" smtClean="0"/>
              <a:t>2/8/24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8A6C5-FAF2-2EB7-E2B9-1ABE05C6A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D6BA9-D837-1ADB-3C89-D4E80F963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F9E8-E9E7-3A48-909F-6D9827905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3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D68D9-1D3E-3BB6-323D-B256165C7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CD09B-FFFD-E73A-028A-A05AF93A6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05233-654D-8A45-BB41-E3D69A89B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496A-3D79-2043-84B8-80FE4008D403}" type="datetimeFigureOut">
              <a:rPr lang="en-US" smtClean="0"/>
              <a:t>2/8/24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CABB5-B23B-5085-4E1F-F21DDBDD7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DAC3F-F221-D947-1E40-1A906F031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F9E8-E9E7-3A48-909F-6D9827905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36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53EC8-D3F9-DD00-5510-2341B00C7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1AA89-E844-9BB3-C02A-748B7D4F52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0B473D-F90E-1795-B0ED-85AC3FC70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94901E-CF2B-AE57-2FAC-297CE2196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496A-3D79-2043-84B8-80FE4008D403}" type="datetimeFigureOut">
              <a:rPr lang="en-US" smtClean="0"/>
              <a:t>2/8/24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03801-7528-0A38-FF05-2D7B627B1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C72B88-2D4C-FB15-1955-0ED4B1CC4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F9E8-E9E7-3A48-909F-6D9827905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58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9E692-F427-1BF9-AAFD-0D9123942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45D860-01E0-BD4E-EF0F-637B2620F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F7A90B-7FA7-ACF1-7F22-1EAA3169A6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7CACE1-F735-3753-218A-437B66384C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EBE333-30CD-5D6B-77E2-C9A6AAD58B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A696B1-48A9-5A7D-ECC8-559898F6F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496A-3D79-2043-84B8-80FE4008D403}" type="datetimeFigureOut">
              <a:rPr lang="en-US" smtClean="0"/>
              <a:t>2/8/24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87AE4C-443B-F40B-8126-5B6C562DC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7B3525-C472-B8D2-5522-A4470DD03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F9E8-E9E7-3A48-909F-6D9827905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45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786F2-6BA6-61FA-EA15-35AF1B95E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A87B82-56FD-C68C-D823-A3F696793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496A-3D79-2043-84B8-80FE4008D403}" type="datetimeFigureOut">
              <a:rPr lang="en-US" smtClean="0"/>
              <a:t>2/8/24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7F0F80-38C5-5BE8-B8A7-0C52A6A06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357DFF-68C6-8576-778D-268D78A3A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F9E8-E9E7-3A48-909F-6D9827905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80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E22C04-292F-73B3-B904-ADF8ADB37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496A-3D79-2043-84B8-80FE4008D403}" type="datetimeFigureOut">
              <a:rPr lang="en-US" smtClean="0"/>
              <a:t>2/8/24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35FF12-498E-C7A9-36E6-5F8EABA64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F65D40-9F5F-7862-988B-4AB7CE52E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F9E8-E9E7-3A48-909F-6D9827905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57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93834-FB10-CBDD-4634-6262398EB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31E1E-7C44-8780-9DC5-CE51218AB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898BA0-87B9-06AE-58C3-B0E062B66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AC1D00-301B-8D33-6CF3-D752A2F38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496A-3D79-2043-84B8-80FE4008D403}" type="datetimeFigureOut">
              <a:rPr lang="en-US" smtClean="0"/>
              <a:t>2/8/24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0396E4-6919-1B01-3D89-25A59D618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F7E0AC-62EE-6D27-AA5F-EEAE20A54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F9E8-E9E7-3A48-909F-6D9827905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04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C00C9-F3DC-8650-A78D-4355981DF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012163-149E-54E2-5618-ACE5EF2509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53D74-C493-BB80-A328-A55DEDAD1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34B533-F4E1-4786-E244-B86DD2554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496A-3D79-2043-84B8-80FE4008D403}" type="datetimeFigureOut">
              <a:rPr lang="en-US" smtClean="0"/>
              <a:t>2/8/24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EBE452-A129-252F-D632-EC4862CA0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4948C7-89BC-8CEA-DF09-250698334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F9E8-E9E7-3A48-909F-6D9827905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635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9F1D9D-C9C9-699A-98BA-3C75F5F35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82399-7000-1ED2-C169-FDF0B7037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00AC1-A27D-A9E3-61D6-BFE30A2F5C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D496A-3D79-2043-84B8-80FE4008D403}" type="datetimeFigureOut">
              <a:rPr lang="en-US" smtClean="0"/>
              <a:t>2/8/24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E0B44-C21E-7D65-D292-6C34AE8E14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11C39-2BA8-A486-56BD-1FC7D13274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9F9E8-E9E7-3A48-909F-6D9827905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1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parser.kitaev.io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framenet.icsi.berkeley.edu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parser.kitaev.io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parser.kitaev.io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arser.kitaev.io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parser.kitaev.io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981200"/>
            <a:ext cx="7772400" cy="1752600"/>
          </a:xfrm>
        </p:spPr>
        <p:txBody>
          <a:bodyPr/>
          <a:lstStyle/>
          <a:p>
            <a:r>
              <a:rPr lang="en-US" dirty="0"/>
              <a:t>LING/C SC 581: </a:t>
            </a:r>
            <a:br>
              <a:rPr lang="en-US" dirty="0"/>
            </a:br>
            <a:r>
              <a:rPr lang="en-US" sz="4000" dirty="0"/>
              <a:t>Advanced Computational Linguistics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843580"/>
            <a:ext cx="9144000" cy="1414220"/>
          </a:xfrm>
        </p:spPr>
        <p:txBody>
          <a:bodyPr/>
          <a:lstStyle/>
          <a:p>
            <a:r>
              <a:rPr lang="en-US" dirty="0"/>
              <a:t>Lecture 9</a:t>
            </a:r>
          </a:p>
        </p:txBody>
      </p:sp>
    </p:spTree>
    <p:extLst>
      <p:ext uri="{BB962C8B-B14F-4D97-AF65-F5344CB8AC3E}">
        <p14:creationId xmlns:p14="http://schemas.microsoft.com/office/powerpoint/2010/main" val="877325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E67D47-D802-C1AF-8B58-595B22F89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41170-969A-AADA-5F57-4576C6061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000" dirty="0"/>
              <a:t>Homework 4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F26CE-0F1D-A3E4-4782-93B248770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5468112" cy="3547872"/>
          </a:xfrm>
        </p:spPr>
        <p:txBody>
          <a:bodyPr anchor="t">
            <a:normAutofit/>
          </a:bodyPr>
          <a:lstStyle/>
          <a:p>
            <a:r>
              <a:rPr lang="en-US" sz="2200" b="0" i="0" u="none" strike="noStrike" dirty="0">
                <a:effectLst/>
                <a:latin typeface="-apple-system"/>
              </a:rPr>
              <a:t>Berkeley Neural Parser (</a:t>
            </a:r>
            <a:r>
              <a:rPr lang="en-US" sz="2200" b="0" i="0" u="none" strike="noStrike" dirty="0">
                <a:effectLst/>
                <a:latin typeface="-apple-system"/>
                <a:hlinkClick r:id="rId2"/>
              </a:rPr>
              <a:t>https://parser.kitaev.io</a:t>
            </a:r>
            <a:r>
              <a:rPr lang="en-US" sz="2200" b="0" i="0" u="none" strike="noStrike" dirty="0">
                <a:effectLst/>
                <a:latin typeface="-apple-system"/>
              </a:rPr>
              <a:t>):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the boy saw the man with the telescope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the boy with the telescope saw the man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the boy </a:t>
            </a:r>
            <a:r>
              <a:rPr lang="en-US" sz="2200" dirty="0">
                <a:solidFill>
                  <a:srgbClr val="FF0000"/>
                </a:solidFill>
              </a:rPr>
              <a:t>kicked</a:t>
            </a:r>
            <a:r>
              <a:rPr lang="en-US" sz="2200" dirty="0"/>
              <a:t> the man with the telescope</a:t>
            </a:r>
          </a:p>
          <a:p>
            <a:pPr lvl="1"/>
            <a:endParaRPr lang="en-US" sz="2200" dirty="0"/>
          </a:p>
        </p:txBody>
      </p:sp>
      <p:pic>
        <p:nvPicPr>
          <p:cNvPr id="6" name="Picture 5" descr="A diagram of a tree&#10;&#10;Description automatically generated">
            <a:extLst>
              <a:ext uri="{FF2B5EF4-FFF2-40B4-BE49-F238E27FC236}">
                <a16:creationId xmlns:a16="http://schemas.microsoft.com/office/drawing/2014/main" id="{E15CD37B-C2C1-2EE2-A2EC-7A43DD583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047" y="1627541"/>
            <a:ext cx="5959841" cy="393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30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0A755-3FD6-FE30-4260-CB72D8F09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4 Review</a:t>
            </a:r>
          </a:p>
        </p:txBody>
      </p:sp>
      <p:pic>
        <p:nvPicPr>
          <p:cNvPr id="5" name="Content Placeholder 4" descr="A white text with black text&#10;&#10;Description automatically generated">
            <a:extLst>
              <a:ext uri="{FF2B5EF4-FFF2-40B4-BE49-F238E27FC236}">
                <a16:creationId xmlns:a16="http://schemas.microsoft.com/office/drawing/2014/main" id="{3763820A-6399-30DE-6FD6-F2CF7F258E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150" y="1912208"/>
            <a:ext cx="8521700" cy="3771900"/>
          </a:xfrm>
        </p:spPr>
      </p:pic>
      <p:pic>
        <p:nvPicPr>
          <p:cNvPr id="6" name="Content Placeholder 4" descr="A white text with black text&#10;&#10;Description automatically generated">
            <a:extLst>
              <a:ext uri="{FF2B5EF4-FFF2-40B4-BE49-F238E27FC236}">
                <a16:creationId xmlns:a16="http://schemas.microsoft.com/office/drawing/2014/main" id="{7E61F642-3CC8-9261-7B53-376BAA6331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683" r="18727" b="15675"/>
          <a:stretch/>
        </p:blipFill>
        <p:spPr>
          <a:xfrm>
            <a:off x="4069663" y="5226908"/>
            <a:ext cx="6925791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4477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7FBEE-17C7-108E-A9CB-1CE4BF187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4 Review</a:t>
            </a:r>
          </a:p>
        </p:txBody>
      </p:sp>
      <p:pic>
        <p:nvPicPr>
          <p:cNvPr id="5" name="Content Placeholder 4" descr="A white text box with black text&#10;&#10;Description automatically generated">
            <a:extLst>
              <a:ext uri="{FF2B5EF4-FFF2-40B4-BE49-F238E27FC236}">
                <a16:creationId xmlns:a16="http://schemas.microsoft.com/office/drawing/2014/main" id="{7C1BE292-C9A3-56BB-B1EC-002B9A53E8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1500" y="2407444"/>
            <a:ext cx="8509000" cy="3187700"/>
          </a:xfrm>
        </p:spPr>
      </p:pic>
    </p:spTree>
    <p:extLst>
      <p:ext uri="{BB962C8B-B14F-4D97-AF65-F5344CB8AC3E}">
        <p14:creationId xmlns:p14="http://schemas.microsoft.com/office/powerpoint/2010/main" val="2970366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62133-25B3-CD3B-2F47-391D11673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Dall-E 2</a:t>
            </a:r>
          </a:p>
        </p:txBody>
      </p:sp>
      <p:pic>
        <p:nvPicPr>
          <p:cNvPr id="5" name="Content Placeholder 4" descr="A white background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D0358497-3E56-D701-51B7-3B3E913122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42376"/>
            <a:ext cx="10515600" cy="1481200"/>
          </a:xfrm>
        </p:spPr>
      </p:pic>
      <p:pic>
        <p:nvPicPr>
          <p:cNvPr id="7" name="Picture 6" descr="A child looking through a telescope&#10;&#10;Description automatically generated">
            <a:extLst>
              <a:ext uri="{FF2B5EF4-FFF2-40B4-BE49-F238E27FC236}">
                <a16:creationId xmlns:a16="http://schemas.microsoft.com/office/drawing/2014/main" id="{847CD43A-E064-913F-702D-63C8811C1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663714"/>
            <a:ext cx="10418805" cy="268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760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56514-72D4-814F-4DBA-F289ADCF5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FrameNet</a:t>
            </a:r>
            <a:endParaRPr lang="en-US" dirty="0"/>
          </a:p>
        </p:txBody>
      </p:sp>
      <p:pic>
        <p:nvPicPr>
          <p:cNvPr id="5" name="Content Placeholder 4" descr="A screenshot of a web page&#10;&#10;Description automatically generated">
            <a:extLst>
              <a:ext uri="{FF2B5EF4-FFF2-40B4-BE49-F238E27FC236}">
                <a16:creationId xmlns:a16="http://schemas.microsoft.com/office/drawing/2014/main" id="{D1EC695B-D25A-360A-F6CB-A0404754C0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31452"/>
            <a:ext cx="10515600" cy="333968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91AD68-0E34-6941-B2AF-CC4DC38485BC}"/>
              </a:ext>
            </a:extLst>
          </p:cNvPr>
          <p:cNvSpPr txBox="1"/>
          <p:nvPr/>
        </p:nvSpPr>
        <p:spPr>
          <a:xfrm>
            <a:off x="985452" y="1826404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https://FrameNet.icsi.berkeley.edu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256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89E71-924B-3A90-0895-2BFAEA045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FrameNet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E5CAB-C350-0D8E-2BCA-10D7A4570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Roboto Slab" pitchFamily="2" charset="0"/>
              </a:rPr>
              <a:t>FrameNet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Roboto Slab" pitchFamily="2" charset="0"/>
              </a:rPr>
              <a:t> is based on a theory of meaning called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Roboto Slab" pitchFamily="2" charset="0"/>
              </a:rPr>
              <a:t>Frame Semantics</a:t>
            </a:r>
            <a:r>
              <a:rPr lang="en-US" dirty="0">
                <a:solidFill>
                  <a:srgbClr val="000000"/>
                </a:solidFill>
                <a:latin typeface="Roboto Slab" pitchFamily="2" charset="0"/>
              </a:rPr>
              <a:t>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Roboto Slab" pitchFamily="2" charset="0"/>
              </a:rPr>
              <a:t>(Fillmore 1976, …)</a:t>
            </a:r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Roboto Slab" pitchFamily="2" charset="0"/>
              </a:rPr>
              <a:t>the meanings of most words can best be understood on the basis of a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Roboto Slab" pitchFamily="2" charset="0"/>
              </a:rPr>
              <a:t>semantic frame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Roboto Slab" pitchFamily="2" charset="0"/>
              </a:rPr>
              <a:t>, a description of a type of event, relation, or entity and the participants in it.</a:t>
            </a:r>
            <a:endParaRPr lang="en-US" dirty="0">
              <a:solidFill>
                <a:srgbClr val="000000"/>
              </a:solidFill>
              <a:latin typeface="Roboto Slab" pitchFamily="2" charset="0"/>
            </a:endParaRPr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Roboto Slab" pitchFamily="2" charset="0"/>
              </a:rPr>
              <a:t>Example: the concept of 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Roboto Slab" pitchFamily="2" charset="0"/>
              </a:rPr>
              <a:t>cooking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Roboto Slab" pitchFamily="2" charset="0"/>
              </a:rPr>
              <a:t>:</a:t>
            </a:r>
          </a:p>
          <a:p>
            <a:pPr lvl="1"/>
            <a:r>
              <a:rPr lang="en-US" b="0" i="0" u="none" strike="noStrike" dirty="0">
                <a:solidFill>
                  <a:srgbClr val="000000"/>
                </a:solidFill>
                <a:effectLst/>
                <a:latin typeface="Roboto Slab" pitchFamily="2" charset="0"/>
              </a:rPr>
              <a:t>a person doing the cooking (</a:t>
            </a:r>
            <a:r>
              <a:rPr lang="en-US" b="0" i="0" u="none" strike="noStrike" dirty="0">
                <a:solidFill>
                  <a:schemeClr val="accent1"/>
                </a:solidFill>
                <a:effectLst/>
                <a:latin typeface="Roboto Slab" pitchFamily="2" charset="0"/>
              </a:rPr>
              <a:t>Cook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Roboto Slab" pitchFamily="2" charset="0"/>
              </a:rPr>
              <a:t>), </a:t>
            </a:r>
          </a:p>
          <a:p>
            <a:pPr lvl="1"/>
            <a:r>
              <a:rPr lang="en-US" b="0" i="0" u="none" strike="noStrike" dirty="0">
                <a:solidFill>
                  <a:srgbClr val="000000"/>
                </a:solidFill>
                <a:effectLst/>
                <a:latin typeface="Roboto Slab" pitchFamily="2" charset="0"/>
              </a:rPr>
              <a:t>the food that is to be cooked (</a:t>
            </a:r>
            <a:r>
              <a:rPr lang="en-US" b="0" i="0" u="none" strike="noStrike" dirty="0">
                <a:solidFill>
                  <a:schemeClr val="accent1"/>
                </a:solidFill>
                <a:effectLst/>
                <a:latin typeface="Roboto Slab" pitchFamily="2" charset="0"/>
              </a:rPr>
              <a:t>Food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Roboto Slab" pitchFamily="2" charset="0"/>
              </a:rPr>
              <a:t>), </a:t>
            </a:r>
          </a:p>
          <a:p>
            <a:pPr lvl="1"/>
            <a:r>
              <a:rPr lang="en-US" b="0" i="0" u="none" strike="noStrike" dirty="0">
                <a:solidFill>
                  <a:srgbClr val="000000"/>
                </a:solidFill>
                <a:effectLst/>
                <a:latin typeface="Roboto Slab" pitchFamily="2" charset="0"/>
              </a:rPr>
              <a:t>something to hold the food while cooking (</a:t>
            </a:r>
            <a:r>
              <a:rPr lang="en-US" b="0" i="0" u="none" strike="noStrike" dirty="0">
                <a:solidFill>
                  <a:schemeClr val="accent1"/>
                </a:solidFill>
                <a:effectLst/>
                <a:latin typeface="Roboto Slab" pitchFamily="2" charset="0"/>
              </a:rPr>
              <a:t>Container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Roboto Slab" pitchFamily="2" charset="0"/>
              </a:rPr>
              <a:t>), and </a:t>
            </a:r>
          </a:p>
          <a:p>
            <a:pPr lvl="1"/>
            <a:r>
              <a:rPr lang="en-US" b="0" i="0" u="none" strike="noStrike" dirty="0">
                <a:solidFill>
                  <a:srgbClr val="000000"/>
                </a:solidFill>
                <a:effectLst/>
                <a:latin typeface="Roboto Slab" pitchFamily="2" charset="0"/>
              </a:rPr>
              <a:t>a source of heat (</a:t>
            </a:r>
            <a:r>
              <a:rPr lang="en-US" b="0" i="0" u="none" strike="noStrike" dirty="0" err="1">
                <a:solidFill>
                  <a:schemeClr val="accent1"/>
                </a:solidFill>
                <a:effectLst/>
                <a:latin typeface="Roboto Slab" pitchFamily="2" charset="0"/>
              </a:rPr>
              <a:t>Heating_instrument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Roboto Slab" pitchFamily="2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14148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6234A-807F-1BD4-9BF9-42CD2D642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FrameNet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C4CCB-3133-1E78-BFBC-757CFED3F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Roboto Slab" panose="020F0502020204030204" pitchFamily="34" charset="0"/>
              </a:rPr>
              <a:t>The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Roboto Slab" panose="020F0502020204030204" pitchFamily="34" charset="0"/>
              </a:rPr>
              <a:t>FrameNet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Roboto Slab" panose="020F0502020204030204" pitchFamily="34" charset="0"/>
              </a:rPr>
              <a:t> project is building a lexical database of English that is both human- and machine-readable, based on annotating examples of how words are used in actual texts. </a:t>
            </a:r>
          </a:p>
          <a:p>
            <a:pPr lvl="1"/>
            <a:r>
              <a:rPr lang="en-US" b="0" i="0" u="none" strike="noStrike" dirty="0">
                <a:solidFill>
                  <a:srgbClr val="000000"/>
                </a:solidFill>
                <a:effectLst/>
                <a:latin typeface="Roboto Slab" panose="020F0502020204030204" pitchFamily="34" charset="0"/>
              </a:rPr>
              <a:t>From the student's point of view, it is a dictionary of more than 13,000 word senses, most of them with annotated examples that show the meaning and usage. </a:t>
            </a:r>
          </a:p>
          <a:p>
            <a:pPr lvl="1"/>
            <a:r>
              <a:rPr lang="en-US" b="0" i="0" u="none" strike="noStrike" dirty="0">
                <a:solidFill>
                  <a:srgbClr val="000000"/>
                </a:solidFill>
                <a:effectLst/>
                <a:latin typeface="Roboto Slab" panose="020F0502020204030204" pitchFamily="34" charset="0"/>
              </a:rPr>
              <a:t>For the researcher in </a:t>
            </a:r>
            <a:r>
              <a:rPr lang="en-US" b="0" i="0" u="none" strike="noStrike" dirty="0">
                <a:solidFill>
                  <a:schemeClr val="accent1"/>
                </a:solidFill>
                <a:effectLst/>
                <a:latin typeface="Roboto Slab" panose="020F0502020204030204" pitchFamily="34" charset="0"/>
              </a:rPr>
              <a:t>Natural Language Processing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Roboto Slab" panose="020F0502020204030204" pitchFamily="34" charset="0"/>
              </a:rPr>
              <a:t>, the more than 200,000 manually </a:t>
            </a:r>
            <a:r>
              <a:rPr lang="en-US" dirty="0"/>
              <a:t>annotated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Roboto Slab" panose="020F0502020204030204" pitchFamily="34" charset="0"/>
              </a:rPr>
              <a:t> sentences linked to more than 1,200 </a:t>
            </a:r>
            <a:r>
              <a:rPr lang="en-US" dirty="0"/>
              <a:t>semantic frames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Roboto Slab" panose="020F0502020204030204" pitchFamily="34" charset="0"/>
              </a:rPr>
              <a:t> provide a unique training dataset for semantic role labeling, used in applications such as information extraction, machine translation, event recognition, sentiment analysis, etc. </a:t>
            </a:r>
          </a:p>
          <a:p>
            <a:pPr lvl="1"/>
            <a:r>
              <a:rPr lang="en-US" b="0" i="0" u="none" strike="noStrike" dirty="0">
                <a:solidFill>
                  <a:srgbClr val="000000"/>
                </a:solidFill>
                <a:effectLst/>
                <a:latin typeface="Roboto Slab" panose="020F0502020204030204" pitchFamily="34" charset="0"/>
              </a:rPr>
              <a:t>For students and teachers of linguistics it serves as a valence dictionary, with uniquely detailed evidence for the combinatorial properties of a core set of the English vocabulary.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644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7D147-D1AC-11DB-892D-D11E454C8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FrameNet</a:t>
            </a:r>
            <a:r>
              <a:rPr lang="en-US" dirty="0"/>
              <a:t>: </a:t>
            </a:r>
            <a:r>
              <a:rPr lang="en-US" sz="4000" i="1" dirty="0" err="1"/>
              <a:t>Perception_active</a:t>
            </a:r>
            <a:endParaRPr lang="en-US" i="1" dirty="0"/>
          </a:p>
        </p:txBody>
      </p:sp>
      <p:pic>
        <p:nvPicPr>
          <p:cNvPr id="5" name="Content Placeholder 4" descr="A text on a screen&#10;&#10;Description automatically generated">
            <a:extLst>
              <a:ext uri="{FF2B5EF4-FFF2-40B4-BE49-F238E27FC236}">
                <a16:creationId xmlns:a16="http://schemas.microsoft.com/office/drawing/2014/main" id="{C6B9096F-08E0-89C5-3D5A-8EAF1D8E7B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0672" y="2312682"/>
            <a:ext cx="10515600" cy="2199502"/>
          </a:xfr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F1C31B-18A6-6E5C-43E1-9EEBB58EA664}"/>
              </a:ext>
            </a:extLst>
          </p:cNvPr>
          <p:cNvSpPr txBox="1"/>
          <p:nvPr/>
        </p:nvSpPr>
        <p:spPr>
          <a:xfrm>
            <a:off x="750672" y="1926783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Perception_active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frame:</a:t>
            </a:r>
          </a:p>
        </p:txBody>
      </p:sp>
      <p:pic>
        <p:nvPicPr>
          <p:cNvPr id="9" name="Picture 8" descr="A close-up of text&#10;&#10;Description automatically generated">
            <a:extLst>
              <a:ext uri="{FF2B5EF4-FFF2-40B4-BE49-F238E27FC236}">
                <a16:creationId xmlns:a16="http://schemas.microsoft.com/office/drawing/2014/main" id="{5293F588-BD28-0E1D-E814-107AAFC7F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272" y="4300338"/>
            <a:ext cx="7772400" cy="22913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6119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4359A-8356-4997-3F86-552B94444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FrameNet</a:t>
            </a:r>
            <a:r>
              <a:rPr lang="en-US" dirty="0"/>
              <a:t>: </a:t>
            </a:r>
            <a:r>
              <a:rPr lang="en-US" sz="4400" i="1" dirty="0" err="1"/>
              <a:t>Perception_active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20F3B-4AC4-D59C-CA72-6E66CE0EA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Lexical Units:</a:t>
            </a:r>
          </a:p>
          <a:p>
            <a:pPr algn="l"/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admire.v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attend.v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eavesdrop.v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chemeClr val="accent1"/>
                </a:solidFill>
                <a:effectLst/>
                <a:latin typeface="-webkit-standard"/>
              </a:rPr>
              <a:t>eye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feel.v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gape.v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gawk.v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gaze.n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chemeClr val="accent1"/>
                </a:solidFill>
                <a:effectLst/>
                <a:latin typeface="-webkit-standard"/>
              </a:rPr>
              <a:t>gaze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glance.n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glance.v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goggle.v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listen.v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chemeClr val="accent1"/>
                </a:solidFill>
                <a:effectLst/>
                <a:latin typeface="-webkit-standard"/>
              </a:rPr>
              <a:t>look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.n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look.v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observation.n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observe.v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palpate.v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peek.n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chemeClr val="accent1"/>
                </a:solidFill>
                <a:effectLst/>
                <a:latin typeface="-webkit-standard"/>
              </a:rPr>
              <a:t>peek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peep.v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peer.v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savour.v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smell.v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sniff.n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sniff.v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spy.v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squint.v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stare.n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chemeClr val="accent1"/>
                </a:solidFill>
                <a:effectLst/>
                <a:latin typeface="-webkit-standard"/>
              </a:rPr>
              <a:t>stare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taste.n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taste.v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chemeClr val="accent1"/>
                </a:solidFill>
                <a:effectLst/>
                <a:latin typeface="-webkit-standard"/>
              </a:rPr>
              <a:t>view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chemeClr val="accent1"/>
                </a:solidFill>
                <a:effectLst/>
                <a:latin typeface="-webkit-standard"/>
              </a:rPr>
              <a:t>watch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.v</a:t>
            </a:r>
            <a:endParaRPr lang="en-US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endParaRPr lang="en-US" dirty="0"/>
          </a:p>
        </p:txBody>
      </p:sp>
      <p:sp>
        <p:nvSpPr>
          <p:cNvPr id="4" name="Up Arrow Callout 3">
            <a:extLst>
              <a:ext uri="{FF2B5EF4-FFF2-40B4-BE49-F238E27FC236}">
                <a16:creationId xmlns:a16="http://schemas.microsoft.com/office/drawing/2014/main" id="{1E797E5C-1ABE-6361-CF25-BB2D11992C83}"/>
              </a:ext>
            </a:extLst>
          </p:cNvPr>
          <p:cNvSpPr/>
          <p:nvPr/>
        </p:nvSpPr>
        <p:spPr>
          <a:xfrm>
            <a:off x="4955059" y="4374292"/>
            <a:ext cx="2607276" cy="1396313"/>
          </a:xfrm>
          <a:prstGeom prst="upArrowCallou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No </a:t>
            </a:r>
            <a:r>
              <a:rPr lang="en-US" sz="3200" i="1" dirty="0" err="1"/>
              <a:t>see</a:t>
            </a:r>
            <a:r>
              <a:rPr lang="en-US" sz="3200" dirty="0" err="1"/>
              <a:t>.v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2935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840F7-9CE4-B9F3-D836-B340FE464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FrameNet</a:t>
            </a:r>
            <a:r>
              <a:rPr lang="en-US" dirty="0"/>
              <a:t>: </a:t>
            </a:r>
            <a:r>
              <a:rPr lang="en-US" sz="4400" i="1" dirty="0" err="1"/>
              <a:t>Perception_experience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D19FA-AF93-4886-787C-BF1C17EA8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44082"/>
          </a:xfrm>
        </p:spPr>
        <p:txBody>
          <a:bodyPr/>
          <a:lstStyle/>
          <a:p>
            <a:r>
              <a:rPr lang="en-US" dirty="0"/>
              <a:t>Synopsis:</a:t>
            </a:r>
          </a:p>
          <a:p>
            <a:pPr lvl="1"/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This frame contains perception words whose Perceivers have perceptual experiences that they do not necessarily intend to.</a:t>
            </a:r>
          </a:p>
          <a:p>
            <a:pPr lvl="1"/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Perception_experience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has 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see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Perception_active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has 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look at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. </a:t>
            </a:r>
          </a:p>
          <a:p>
            <a:pPr algn="l"/>
            <a:r>
              <a:rPr lang="en-US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Lexical Units:</a:t>
            </a:r>
          </a:p>
          <a:p>
            <a:pPr lvl="1"/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detect.v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experience.n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experience.v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feel.v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hear.v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overhear.v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perceive.v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perception.n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chemeClr val="accent1"/>
                </a:solidFill>
                <a:effectLst/>
                <a:latin typeface="-webkit-standard"/>
              </a:rPr>
              <a:t>see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sense.v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smell.v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taste.v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witness.v</a:t>
            </a:r>
            <a:endParaRPr lang="en-US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898A41-BC8E-DD6A-AAF2-17DE720DD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883" y="4904644"/>
            <a:ext cx="8000998" cy="8031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6599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E2760-BE06-DC41-98B2-88D0A6F06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Today's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962F4-0978-3349-B861-EBA441162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Homework 4 Review</a:t>
            </a:r>
          </a:p>
          <a:p>
            <a:pPr lvl="1"/>
            <a:r>
              <a:rPr lang="en-US" sz="3200" i="1" dirty="0"/>
              <a:t>Live programming</a:t>
            </a:r>
          </a:p>
          <a:p>
            <a:pPr lvl="1"/>
            <a:r>
              <a:rPr lang="en-US" sz="3200" dirty="0"/>
              <a:t>Berkeley Neural Parser</a:t>
            </a:r>
          </a:p>
          <a:p>
            <a:pPr lvl="1"/>
            <a:r>
              <a:rPr lang="en-US" sz="3200" dirty="0" err="1"/>
              <a:t>ChatGPT</a:t>
            </a:r>
            <a:endParaRPr lang="en-US" sz="3200" dirty="0"/>
          </a:p>
          <a:p>
            <a:pPr lvl="1"/>
            <a:r>
              <a:rPr lang="en-US" sz="3200" dirty="0"/>
              <a:t>DALL-E 2</a:t>
            </a:r>
          </a:p>
          <a:p>
            <a:pPr lvl="1"/>
            <a:r>
              <a:rPr lang="en-US" sz="3200" dirty="0" err="1"/>
              <a:t>FrameNet</a:t>
            </a:r>
            <a:endParaRPr lang="en-US" sz="32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9037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B7906A-FA49-B317-AF5A-20CF6B70E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DEDC7-D00A-0C35-5E46-B41784251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FrameNet</a:t>
            </a:r>
            <a:r>
              <a:rPr lang="en-US" dirty="0"/>
              <a:t>: </a:t>
            </a:r>
            <a:r>
              <a:rPr lang="en-US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Cause_harm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C3B42-1212-871C-3CD4-5C7FF2BD0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67651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/>
              <a:t>Synopsis:</a:t>
            </a:r>
          </a:p>
          <a:p>
            <a:endParaRPr lang="en-US" dirty="0"/>
          </a:p>
          <a:p>
            <a:r>
              <a:rPr lang="en-US" b="1" dirty="0"/>
              <a:t>Lexical Units:</a:t>
            </a:r>
          </a:p>
          <a:p>
            <a:r>
              <a:rPr lang="en-US" i="1" dirty="0" err="1"/>
              <a:t>bash.v</a:t>
            </a:r>
            <a:r>
              <a:rPr lang="en-US" i="1" dirty="0"/>
              <a:t>, </a:t>
            </a:r>
            <a:r>
              <a:rPr lang="en-US" i="1" dirty="0" err="1"/>
              <a:t>batter.v</a:t>
            </a:r>
            <a:r>
              <a:rPr lang="en-US" i="1" dirty="0"/>
              <a:t>, </a:t>
            </a:r>
            <a:r>
              <a:rPr lang="en-US" i="1" dirty="0" err="1"/>
              <a:t>bayonet.v</a:t>
            </a:r>
            <a:r>
              <a:rPr lang="en-US" i="1" dirty="0"/>
              <a:t>, beat </a:t>
            </a:r>
            <a:r>
              <a:rPr lang="en-US" i="1" dirty="0" err="1"/>
              <a:t>up.v</a:t>
            </a:r>
            <a:r>
              <a:rPr lang="en-US" i="1" dirty="0"/>
              <a:t>, </a:t>
            </a:r>
            <a:r>
              <a:rPr lang="en-US" i="1" dirty="0" err="1"/>
              <a:t>beat.v</a:t>
            </a:r>
            <a:r>
              <a:rPr lang="en-US" i="1" dirty="0"/>
              <a:t>, </a:t>
            </a:r>
            <a:r>
              <a:rPr lang="en-US" i="1" dirty="0" err="1"/>
              <a:t>belt.v</a:t>
            </a:r>
            <a:r>
              <a:rPr lang="en-US" i="1" dirty="0"/>
              <a:t>, </a:t>
            </a:r>
            <a:r>
              <a:rPr lang="en-US" i="1" dirty="0" err="1"/>
              <a:t>biff.v</a:t>
            </a:r>
            <a:r>
              <a:rPr lang="en-US" i="1" dirty="0"/>
              <a:t>, </a:t>
            </a:r>
            <a:r>
              <a:rPr lang="en-US" i="1" dirty="0" err="1"/>
              <a:t>bludgeon.v</a:t>
            </a:r>
            <a:r>
              <a:rPr lang="en-US" i="1" dirty="0"/>
              <a:t>, </a:t>
            </a:r>
            <a:r>
              <a:rPr lang="en-US" i="1" dirty="0" err="1"/>
              <a:t>boil.v</a:t>
            </a:r>
            <a:r>
              <a:rPr lang="en-US" i="1" dirty="0"/>
              <a:t>, </a:t>
            </a:r>
            <a:r>
              <a:rPr lang="en-US" i="1" dirty="0" err="1"/>
              <a:t>break.v</a:t>
            </a:r>
            <a:r>
              <a:rPr lang="en-US" i="1" dirty="0"/>
              <a:t>, </a:t>
            </a:r>
            <a:r>
              <a:rPr lang="en-US" i="1" dirty="0" err="1"/>
              <a:t>bruise.v</a:t>
            </a:r>
            <a:r>
              <a:rPr lang="en-US" i="1" dirty="0"/>
              <a:t>, </a:t>
            </a:r>
            <a:r>
              <a:rPr lang="en-US" i="1" dirty="0" err="1"/>
              <a:t>buffet.v</a:t>
            </a:r>
            <a:r>
              <a:rPr lang="en-US" i="1" dirty="0"/>
              <a:t>, </a:t>
            </a:r>
            <a:r>
              <a:rPr lang="en-US" i="1" dirty="0" err="1"/>
              <a:t>burn.v</a:t>
            </a:r>
            <a:r>
              <a:rPr lang="en-US" i="1" dirty="0"/>
              <a:t>, </a:t>
            </a:r>
            <a:r>
              <a:rPr lang="en-US" i="1" dirty="0" err="1"/>
              <a:t>butt.v</a:t>
            </a:r>
            <a:r>
              <a:rPr lang="en-US" i="1" dirty="0"/>
              <a:t>, </a:t>
            </a:r>
            <a:r>
              <a:rPr lang="en-US" i="1" dirty="0" err="1"/>
              <a:t>cane.v</a:t>
            </a:r>
            <a:r>
              <a:rPr lang="en-US" i="1" dirty="0"/>
              <a:t>, </a:t>
            </a:r>
            <a:r>
              <a:rPr lang="en-US" i="1" dirty="0" err="1"/>
              <a:t>chop.v</a:t>
            </a:r>
            <a:r>
              <a:rPr lang="en-US" i="1" dirty="0"/>
              <a:t>, </a:t>
            </a:r>
            <a:r>
              <a:rPr lang="en-US" i="1" dirty="0" err="1"/>
              <a:t>claw.v</a:t>
            </a:r>
            <a:r>
              <a:rPr lang="en-US" i="1" dirty="0"/>
              <a:t>, </a:t>
            </a:r>
            <a:r>
              <a:rPr lang="en-US" i="1" dirty="0" err="1"/>
              <a:t>clout.v</a:t>
            </a:r>
            <a:r>
              <a:rPr lang="en-US" i="1" dirty="0"/>
              <a:t>, </a:t>
            </a:r>
            <a:r>
              <a:rPr lang="en-US" i="1" dirty="0" err="1"/>
              <a:t>club.v</a:t>
            </a:r>
            <a:r>
              <a:rPr lang="en-US" i="1" dirty="0"/>
              <a:t>, </a:t>
            </a:r>
            <a:r>
              <a:rPr lang="en-US" i="1" dirty="0" err="1"/>
              <a:t>crack.v</a:t>
            </a:r>
            <a:r>
              <a:rPr lang="en-US" i="1" dirty="0"/>
              <a:t>, </a:t>
            </a:r>
            <a:r>
              <a:rPr lang="en-US" i="1" dirty="0" err="1"/>
              <a:t>crush.v</a:t>
            </a:r>
            <a:r>
              <a:rPr lang="en-US" i="1" dirty="0"/>
              <a:t>, </a:t>
            </a:r>
            <a:r>
              <a:rPr lang="en-US" i="1" dirty="0" err="1"/>
              <a:t>cudgel.v</a:t>
            </a:r>
            <a:r>
              <a:rPr lang="en-US" i="1" dirty="0"/>
              <a:t>, </a:t>
            </a:r>
            <a:r>
              <a:rPr lang="en-US" i="1" dirty="0" err="1"/>
              <a:t>cuff.v</a:t>
            </a:r>
            <a:r>
              <a:rPr lang="en-US" i="1" dirty="0"/>
              <a:t>, </a:t>
            </a:r>
            <a:r>
              <a:rPr lang="en-US" i="1" dirty="0" err="1"/>
              <a:t>cut.v</a:t>
            </a:r>
            <a:r>
              <a:rPr lang="en-US" i="1" dirty="0"/>
              <a:t>, </a:t>
            </a:r>
            <a:r>
              <a:rPr lang="en-US" i="1" dirty="0" err="1"/>
              <a:t>drug.v</a:t>
            </a:r>
            <a:r>
              <a:rPr lang="en-US" i="1" dirty="0"/>
              <a:t>, </a:t>
            </a:r>
            <a:r>
              <a:rPr lang="en-US" i="1" dirty="0" err="1"/>
              <a:t>elbow.v</a:t>
            </a:r>
            <a:r>
              <a:rPr lang="en-US" i="1" dirty="0"/>
              <a:t>, </a:t>
            </a:r>
            <a:r>
              <a:rPr lang="en-US" i="1" dirty="0" err="1"/>
              <a:t>electrocute.v</a:t>
            </a:r>
            <a:r>
              <a:rPr lang="en-US" i="1" dirty="0"/>
              <a:t>, </a:t>
            </a:r>
            <a:r>
              <a:rPr lang="en-US" i="1" dirty="0" err="1"/>
              <a:t>electrocution.n</a:t>
            </a:r>
            <a:r>
              <a:rPr lang="en-US" i="1" dirty="0"/>
              <a:t>, </a:t>
            </a:r>
            <a:r>
              <a:rPr lang="en-US" i="1" dirty="0" err="1"/>
              <a:t>flagellate.v</a:t>
            </a:r>
            <a:r>
              <a:rPr lang="en-US" i="1" dirty="0"/>
              <a:t>, </a:t>
            </a:r>
            <a:r>
              <a:rPr lang="en-US" i="1" dirty="0" err="1"/>
              <a:t>flog.v</a:t>
            </a:r>
            <a:r>
              <a:rPr lang="en-US" i="1" dirty="0"/>
              <a:t>, </a:t>
            </a:r>
            <a:r>
              <a:rPr lang="en-US" i="1" dirty="0" err="1"/>
              <a:t>fracture.v</a:t>
            </a:r>
            <a:r>
              <a:rPr lang="en-US" i="1" dirty="0"/>
              <a:t>, </a:t>
            </a:r>
            <a:r>
              <a:rPr lang="en-US" i="1" dirty="0" err="1"/>
              <a:t>gash.v</a:t>
            </a:r>
            <a:r>
              <a:rPr lang="en-US" i="1" dirty="0"/>
              <a:t>, </a:t>
            </a:r>
            <a:r>
              <a:rPr lang="en-US" i="1" dirty="0" err="1"/>
              <a:t>hammer.v</a:t>
            </a:r>
            <a:r>
              <a:rPr lang="en-US" i="1" dirty="0"/>
              <a:t>, </a:t>
            </a:r>
            <a:r>
              <a:rPr lang="en-US" i="1" dirty="0" err="1"/>
              <a:t>hit.v</a:t>
            </a:r>
            <a:r>
              <a:rPr lang="en-US" i="1" dirty="0"/>
              <a:t>, </a:t>
            </a:r>
            <a:r>
              <a:rPr lang="en-US" i="1" dirty="0" err="1"/>
              <a:t>horsewhip.v</a:t>
            </a:r>
            <a:r>
              <a:rPr lang="en-US" i="1" dirty="0"/>
              <a:t>, </a:t>
            </a:r>
            <a:r>
              <a:rPr lang="en-US" i="1" dirty="0" err="1"/>
              <a:t>hurt.v</a:t>
            </a:r>
            <a:r>
              <a:rPr lang="en-US" i="1" dirty="0"/>
              <a:t>, </a:t>
            </a:r>
            <a:r>
              <a:rPr lang="en-US" i="1" dirty="0" err="1"/>
              <a:t>impale.v</a:t>
            </a:r>
            <a:r>
              <a:rPr lang="en-US" i="1" dirty="0"/>
              <a:t>, </a:t>
            </a:r>
            <a:r>
              <a:rPr lang="en-US" i="1" dirty="0" err="1"/>
              <a:t>injure.v</a:t>
            </a:r>
            <a:r>
              <a:rPr lang="en-US" i="1" dirty="0"/>
              <a:t>, </a:t>
            </a:r>
            <a:r>
              <a:rPr lang="en-US" i="1" dirty="0" err="1"/>
              <a:t>jab.v</a:t>
            </a:r>
            <a:r>
              <a:rPr lang="en-US" i="1" dirty="0"/>
              <a:t>, </a:t>
            </a:r>
            <a:r>
              <a:rPr lang="en-US" i="1" dirty="0" err="1">
                <a:solidFill>
                  <a:schemeClr val="accent1"/>
                </a:solidFill>
              </a:rPr>
              <a:t>kick</a:t>
            </a:r>
            <a:r>
              <a:rPr lang="en-US" i="1" dirty="0" err="1"/>
              <a:t>.v</a:t>
            </a:r>
            <a:r>
              <a:rPr lang="en-US" i="1" dirty="0"/>
              <a:t>, </a:t>
            </a:r>
            <a:r>
              <a:rPr lang="en-US" i="1" dirty="0" err="1"/>
              <a:t>knee.v</a:t>
            </a:r>
            <a:r>
              <a:rPr lang="en-US" i="1" dirty="0"/>
              <a:t>, </a:t>
            </a:r>
            <a:r>
              <a:rPr lang="en-US" i="1" dirty="0" err="1"/>
              <a:t>knife.v</a:t>
            </a:r>
            <a:r>
              <a:rPr lang="en-US" i="1" dirty="0"/>
              <a:t>, </a:t>
            </a:r>
            <a:r>
              <a:rPr lang="en-US" i="1" dirty="0" err="1"/>
              <a:t>knock.v</a:t>
            </a:r>
            <a:r>
              <a:rPr lang="en-US" i="1" dirty="0"/>
              <a:t>, </a:t>
            </a:r>
            <a:r>
              <a:rPr lang="en-US" i="1" dirty="0" err="1"/>
              <a:t>lash.v</a:t>
            </a:r>
            <a:r>
              <a:rPr lang="en-US" i="1" dirty="0"/>
              <a:t>, </a:t>
            </a:r>
            <a:r>
              <a:rPr lang="en-US" i="1" dirty="0" err="1"/>
              <a:t>maim.v</a:t>
            </a:r>
            <a:r>
              <a:rPr lang="en-US" i="1" dirty="0"/>
              <a:t>, </a:t>
            </a:r>
            <a:r>
              <a:rPr lang="en-US" i="1" dirty="0" err="1"/>
              <a:t>maul.v</a:t>
            </a:r>
            <a:r>
              <a:rPr lang="en-US" i="1" dirty="0"/>
              <a:t>, </a:t>
            </a:r>
            <a:r>
              <a:rPr lang="en-US" i="1" dirty="0" err="1"/>
              <a:t>mutilate.v</a:t>
            </a:r>
            <a:r>
              <a:rPr lang="en-US" i="1" dirty="0"/>
              <a:t>, </a:t>
            </a:r>
            <a:r>
              <a:rPr lang="en-US" i="1" dirty="0" err="1"/>
              <a:t>pelt.v</a:t>
            </a:r>
            <a:r>
              <a:rPr lang="en-US" i="1" dirty="0"/>
              <a:t>, </a:t>
            </a:r>
            <a:r>
              <a:rPr lang="en-US" i="1" dirty="0" err="1"/>
              <a:t>poison.v</a:t>
            </a:r>
            <a:r>
              <a:rPr lang="en-US" i="1" dirty="0"/>
              <a:t>, </a:t>
            </a:r>
            <a:r>
              <a:rPr lang="en-US" i="1" dirty="0" err="1"/>
              <a:t>poisoning.n</a:t>
            </a:r>
            <a:r>
              <a:rPr lang="en-US" i="1" dirty="0"/>
              <a:t>, </a:t>
            </a:r>
            <a:r>
              <a:rPr lang="en-US" i="1" dirty="0" err="1"/>
              <a:t>pummel.v</a:t>
            </a:r>
            <a:r>
              <a:rPr lang="en-US" i="1" dirty="0"/>
              <a:t>, </a:t>
            </a:r>
            <a:r>
              <a:rPr lang="en-US" i="1" dirty="0" err="1"/>
              <a:t>punch.v</a:t>
            </a:r>
            <a:r>
              <a:rPr lang="en-US" i="1" dirty="0"/>
              <a:t>, run </a:t>
            </a:r>
            <a:r>
              <a:rPr lang="en-US" i="1" dirty="0" err="1"/>
              <a:t>through.v</a:t>
            </a:r>
            <a:r>
              <a:rPr lang="en-US" i="1" dirty="0"/>
              <a:t>, </a:t>
            </a:r>
            <a:r>
              <a:rPr lang="en-US" i="1" dirty="0" err="1"/>
              <a:t>slap.v</a:t>
            </a:r>
            <a:r>
              <a:rPr lang="en-US" i="1" dirty="0"/>
              <a:t>, </a:t>
            </a:r>
            <a:r>
              <a:rPr lang="en-US" i="1" dirty="0" err="1"/>
              <a:t>slice.v</a:t>
            </a:r>
            <a:r>
              <a:rPr lang="en-US" i="1" dirty="0"/>
              <a:t>, </a:t>
            </a:r>
            <a:r>
              <a:rPr lang="en-US" i="1" dirty="0" err="1"/>
              <a:t>smack.v</a:t>
            </a:r>
            <a:r>
              <a:rPr lang="en-US" i="1" dirty="0"/>
              <a:t>, </a:t>
            </a:r>
            <a:r>
              <a:rPr lang="en-US" i="1" dirty="0" err="1"/>
              <a:t>smash.v</a:t>
            </a:r>
            <a:r>
              <a:rPr lang="en-US" i="1" dirty="0"/>
              <a:t>, </a:t>
            </a:r>
            <a:r>
              <a:rPr lang="en-US" i="1" dirty="0" err="1"/>
              <a:t>spear.v</a:t>
            </a:r>
            <a:r>
              <a:rPr lang="en-US" i="1" dirty="0"/>
              <a:t>, </a:t>
            </a:r>
            <a:r>
              <a:rPr lang="en-US" i="1" dirty="0" err="1"/>
              <a:t>squash.v</a:t>
            </a:r>
            <a:r>
              <a:rPr lang="en-US" i="1" dirty="0"/>
              <a:t>, </a:t>
            </a:r>
            <a:r>
              <a:rPr lang="en-US" i="1" dirty="0" err="1"/>
              <a:t>stab.v</a:t>
            </a:r>
            <a:r>
              <a:rPr lang="en-US" i="1" dirty="0"/>
              <a:t>, </a:t>
            </a:r>
            <a:r>
              <a:rPr lang="en-US" i="1" dirty="0" err="1"/>
              <a:t>sting.v</a:t>
            </a:r>
            <a:r>
              <a:rPr lang="en-US" i="1" dirty="0"/>
              <a:t>, </a:t>
            </a:r>
            <a:r>
              <a:rPr lang="en-US" i="1" dirty="0" err="1"/>
              <a:t>stone.v</a:t>
            </a:r>
            <a:r>
              <a:rPr lang="en-US" i="1" dirty="0"/>
              <a:t>, </a:t>
            </a:r>
            <a:r>
              <a:rPr lang="en-US" i="1" dirty="0" err="1"/>
              <a:t>strike.n</a:t>
            </a:r>
            <a:r>
              <a:rPr lang="en-US" i="1" dirty="0"/>
              <a:t>, </a:t>
            </a:r>
            <a:r>
              <a:rPr lang="en-US" i="1" dirty="0" err="1"/>
              <a:t>strike.v</a:t>
            </a:r>
            <a:r>
              <a:rPr lang="en-US" i="1" dirty="0"/>
              <a:t>, </a:t>
            </a:r>
            <a:r>
              <a:rPr lang="en-US" i="1" dirty="0" err="1"/>
              <a:t>swipe.v</a:t>
            </a:r>
            <a:r>
              <a:rPr lang="en-US" i="1" dirty="0"/>
              <a:t>, </a:t>
            </a:r>
            <a:r>
              <a:rPr lang="en-US" i="1" dirty="0" err="1"/>
              <a:t>thwack.v</a:t>
            </a:r>
            <a:r>
              <a:rPr lang="en-US" i="1" dirty="0"/>
              <a:t>, </a:t>
            </a:r>
            <a:r>
              <a:rPr lang="en-US" i="1" dirty="0" err="1"/>
              <a:t>torture.v</a:t>
            </a:r>
            <a:r>
              <a:rPr lang="en-US" i="1" dirty="0"/>
              <a:t>, </a:t>
            </a:r>
            <a:r>
              <a:rPr lang="en-US" i="1" dirty="0" err="1"/>
              <a:t>transfix.v</a:t>
            </a:r>
            <a:r>
              <a:rPr lang="en-US" i="1" dirty="0"/>
              <a:t>, </a:t>
            </a:r>
            <a:r>
              <a:rPr lang="en-US" i="1" dirty="0" err="1"/>
              <a:t>twist.v</a:t>
            </a:r>
            <a:r>
              <a:rPr lang="en-US" i="1" dirty="0"/>
              <a:t>, </a:t>
            </a:r>
            <a:r>
              <a:rPr lang="en-US" i="1" dirty="0" err="1"/>
              <a:t>welt.v</a:t>
            </a:r>
            <a:r>
              <a:rPr lang="en-US" i="1" dirty="0"/>
              <a:t>, </a:t>
            </a:r>
            <a:r>
              <a:rPr lang="en-US" i="1" dirty="0" err="1"/>
              <a:t>whip.v</a:t>
            </a:r>
            <a:r>
              <a:rPr lang="en-US" i="1" dirty="0"/>
              <a:t>, </a:t>
            </a:r>
            <a:r>
              <a:rPr lang="en-US" i="1" dirty="0" err="1"/>
              <a:t>wound.v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7E9D4A-B31C-FE33-BB72-23CE366F2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642" y="2114250"/>
            <a:ext cx="9113864" cy="3571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9F22AE-6482-19C0-6975-C4DACFF80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525" y="4669053"/>
            <a:ext cx="9854630" cy="10891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8828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5549F4-167A-EB6D-C631-B633EBF89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61A76-2E62-0573-138F-E80C0DE55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000" dirty="0"/>
              <a:t>Homework 4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5474F-461C-1470-6155-766DC376F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660904"/>
            <a:ext cx="5226167" cy="3547872"/>
          </a:xfrm>
        </p:spPr>
        <p:txBody>
          <a:bodyPr anchor="t">
            <a:normAutofit/>
          </a:bodyPr>
          <a:lstStyle/>
          <a:p>
            <a:r>
              <a:rPr lang="en-US" sz="2200" b="0" i="0" u="none" strike="noStrike" dirty="0">
                <a:effectLst/>
                <a:latin typeface="-apple-system"/>
              </a:rPr>
              <a:t>Berkeley Neural Parser (</a:t>
            </a:r>
            <a:r>
              <a:rPr lang="en-US" sz="2200" b="0" i="0" u="none" strike="noStrike" dirty="0">
                <a:effectLst/>
                <a:latin typeface="-apple-system"/>
                <a:hlinkClick r:id="rId2"/>
              </a:rPr>
              <a:t>https://parser.kitaev.io</a:t>
            </a:r>
            <a:r>
              <a:rPr lang="en-US" sz="2200" b="0" i="0" u="none" strike="noStrike" dirty="0">
                <a:effectLst/>
                <a:latin typeface="-apple-system"/>
              </a:rPr>
              <a:t>):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the boy saw the man with the telescope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the boy with the telescope saw the man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the boy kicked the man with the telescope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the boy with the telescope kicked the man</a:t>
            </a:r>
          </a:p>
          <a:p>
            <a:pPr lvl="1"/>
            <a:endParaRPr lang="en-US" sz="2200" dirty="0"/>
          </a:p>
        </p:txBody>
      </p:sp>
      <p:pic>
        <p:nvPicPr>
          <p:cNvPr id="5" name="Picture 4" descr="A diagram of a network&#10;&#10;Description automatically generated">
            <a:extLst>
              <a:ext uri="{FF2B5EF4-FFF2-40B4-BE49-F238E27FC236}">
                <a16:creationId xmlns:a16="http://schemas.microsoft.com/office/drawing/2014/main" id="{4CC5D68D-0FFF-3560-7E34-62C917884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047" y="1757191"/>
            <a:ext cx="5857713" cy="358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B7114-3D3B-9610-9DCF-6D885A892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5E5D5-35DC-50F0-4F9D-BEED76ECB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07027"/>
            <a:ext cx="10515600" cy="2469936"/>
          </a:xfrm>
        </p:spPr>
        <p:txBody>
          <a:bodyPr anchor="t">
            <a:normAutofit/>
          </a:bodyPr>
          <a:lstStyle/>
          <a:p>
            <a:r>
              <a:rPr lang="en-US" dirty="0"/>
              <a:t>Berkeley Neural Parser (</a:t>
            </a:r>
            <a:r>
              <a:rPr lang="en-US" dirty="0">
                <a:hlinkClick r:id="rId2"/>
              </a:rPr>
              <a:t>https://parser.kitaev.io</a:t>
            </a:r>
            <a:r>
              <a:rPr lang="en-US" dirty="0"/>
              <a:t>):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the boy saw the man with the telescope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the boy with the telescope saw the man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the boy kicked the man with the telescope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the boy with the telescope kicked the man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 boy with the telescope kicked the man with the limp</a:t>
            </a:r>
          </a:p>
          <a:p>
            <a:pPr lvl="1"/>
            <a:endParaRPr lang="en-US" dirty="0"/>
          </a:p>
        </p:txBody>
      </p:sp>
      <p:pic>
        <p:nvPicPr>
          <p:cNvPr id="6" name="Picture 5" descr="A diagram of a network&#10;&#10;Description automatically generated">
            <a:extLst>
              <a:ext uri="{FF2B5EF4-FFF2-40B4-BE49-F238E27FC236}">
                <a16:creationId xmlns:a16="http://schemas.microsoft.com/office/drawing/2014/main" id="{34E67CBA-4DA6-2C7C-8E6F-B7FB9B3B2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687" y="659106"/>
            <a:ext cx="8743044" cy="42840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8914EF-2622-0135-D264-C47F7EDD8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103605" cy="1574886"/>
          </a:xfrm>
        </p:spPr>
        <p:txBody>
          <a:bodyPr anchor="b">
            <a:normAutofit/>
          </a:bodyPr>
          <a:lstStyle/>
          <a:p>
            <a:r>
              <a:rPr lang="en-US" dirty="0"/>
              <a:t>Homework 4 Review</a:t>
            </a:r>
          </a:p>
        </p:txBody>
      </p:sp>
    </p:spTree>
    <p:extLst>
      <p:ext uri="{BB962C8B-B14F-4D97-AF65-F5344CB8AC3E}">
        <p14:creationId xmlns:p14="http://schemas.microsoft.com/office/powerpoint/2010/main" val="310868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33EBA-0B41-E44A-B2DE-75263CD69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Dall-E 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2EBD63-DA33-361F-2479-0F756510B5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68247"/>
            <a:ext cx="10515600" cy="1473465"/>
          </a:xfrm>
        </p:spPr>
      </p:pic>
      <p:pic>
        <p:nvPicPr>
          <p:cNvPr id="7" name="Picture 6" descr="A child using a telescope to look through a telescope&#10;&#10;Description automatically generated">
            <a:extLst>
              <a:ext uri="{FF2B5EF4-FFF2-40B4-BE49-F238E27FC236}">
                <a16:creationId xmlns:a16="http://schemas.microsoft.com/office/drawing/2014/main" id="{8408653D-D18B-7F88-DD6C-02017E94E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114" y="3516289"/>
            <a:ext cx="10537818" cy="26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8351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12D57-BC5F-CCAB-F6A9-A0B8FFC46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4 Review</a:t>
            </a:r>
          </a:p>
        </p:txBody>
      </p:sp>
      <p:pic>
        <p:nvPicPr>
          <p:cNvPr id="5" name="Content Placeholder 4" descr="A white text on a white background&#10;&#10;Description automatically generated">
            <a:extLst>
              <a:ext uri="{FF2B5EF4-FFF2-40B4-BE49-F238E27FC236}">
                <a16:creationId xmlns:a16="http://schemas.microsoft.com/office/drawing/2014/main" id="{3D78E7CC-11EB-5B01-C163-D404130918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8950" y="2274094"/>
            <a:ext cx="8674100" cy="3454400"/>
          </a:xfrm>
        </p:spPr>
      </p:pic>
    </p:spTree>
    <p:extLst>
      <p:ext uri="{BB962C8B-B14F-4D97-AF65-F5344CB8AC3E}">
        <p14:creationId xmlns:p14="http://schemas.microsoft.com/office/powerpoint/2010/main" val="2432618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5BECAF-FC0D-643D-73A9-249AEEAE6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441CA-5F6C-CDA7-D99B-D20546A1C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4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46AE9-F708-9D04-4412-BF6F5E20E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49609" cy="4351338"/>
          </a:xfrm>
        </p:spPr>
        <p:txBody>
          <a:bodyPr numCol="2">
            <a:normAutofit fontScale="92500" lnSpcReduction="20000"/>
          </a:bodyPr>
          <a:lstStyle/>
          <a:p>
            <a:r>
              <a:rPr lang="en-US" sz="3600" dirty="0"/>
              <a:t>Back to our grammar:</a:t>
            </a:r>
            <a:endParaRPr lang="en-US" sz="3200" dirty="0"/>
          </a:p>
          <a:p>
            <a:pPr marL="914400" lvl="1" indent="-457200">
              <a:buFont typeface="+mj-lt"/>
              <a:buAutoNum type="arabicPeriod"/>
            </a:pPr>
            <a:r>
              <a:rPr lang="en-US" sz="2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s(s(NP, VP)) --&gt; np(NP), </a:t>
            </a:r>
            <a:r>
              <a:rPr lang="en-US" sz="21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vp</a:t>
            </a:r>
            <a:r>
              <a:rPr lang="en-US" sz="2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(VP).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1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np(np(DET, NN)) --&gt; det(DET, NUM), </a:t>
            </a:r>
            <a:r>
              <a:rPr lang="en-US" sz="2100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nn</a:t>
            </a:r>
            <a:r>
              <a:rPr lang="en-US" sz="21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(NN, NUM).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1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np(np(NNP)) --&gt; </a:t>
            </a:r>
            <a:r>
              <a:rPr lang="en-US" sz="2100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nnp</a:t>
            </a:r>
            <a:r>
              <a:rPr lang="en-US" sz="21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(NNP).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1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np(np(NP,PP)) --&gt; np(NP), pp(PP).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pp(pp(IN,NP)) --&gt; in(IN), np(NP).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det(dt(the), sg) --&gt; [the].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det(dt(the), pl) --&gt; [the].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det(dt(a), sg) --&gt; [a].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1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nn</a:t>
            </a:r>
            <a:r>
              <a:rPr lang="en-US" sz="2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1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nn</a:t>
            </a:r>
            <a:r>
              <a:rPr lang="en-US" sz="2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(man), sg) --&gt; [man].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1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nn</a:t>
            </a:r>
            <a:r>
              <a:rPr lang="en-US" sz="2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1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nn</a:t>
            </a:r>
            <a:r>
              <a:rPr lang="en-US" sz="2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(boy), sg) --&gt; [boy].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1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nn</a:t>
            </a:r>
            <a:r>
              <a:rPr lang="en-US" sz="2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1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nn</a:t>
            </a:r>
            <a:r>
              <a:rPr lang="en-US" sz="2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(telescope), sg) --&gt; [telescope].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1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nn</a:t>
            </a:r>
            <a:r>
              <a:rPr lang="en-US" sz="2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1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nn</a:t>
            </a:r>
            <a:r>
              <a:rPr lang="en-US" sz="2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(limp), sg) --&gt; [limp].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1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nn</a:t>
            </a:r>
            <a:r>
              <a:rPr lang="en-US" sz="2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1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nn</a:t>
            </a:r>
            <a:r>
              <a:rPr lang="en-US" sz="2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(men), pl) --&gt; [men].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1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nn</a:t>
            </a:r>
            <a:r>
              <a:rPr lang="en-US" sz="2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1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nn</a:t>
            </a:r>
            <a:r>
              <a:rPr lang="en-US" sz="2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(ball), sg) --&gt; [ball].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100" dirty="0" err="1">
                <a:solidFill>
                  <a:schemeClr val="accent6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vp</a:t>
            </a:r>
            <a:r>
              <a:rPr lang="en-US" sz="2100" dirty="0">
                <a:solidFill>
                  <a:schemeClr val="accent6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100" dirty="0" err="1">
                <a:solidFill>
                  <a:schemeClr val="accent6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vp</a:t>
            </a:r>
            <a:r>
              <a:rPr lang="en-US" sz="2100" dirty="0">
                <a:solidFill>
                  <a:schemeClr val="accent6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(VTR, NP)) --&gt; </a:t>
            </a:r>
            <a:r>
              <a:rPr lang="en-US" sz="2100" dirty="0" err="1">
                <a:solidFill>
                  <a:schemeClr val="accent6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vtr</a:t>
            </a:r>
            <a:r>
              <a:rPr lang="en-US" sz="2100" dirty="0">
                <a:solidFill>
                  <a:schemeClr val="accent6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(VTR), np(NP).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100" dirty="0" err="1">
                <a:solidFill>
                  <a:schemeClr val="accent6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vp</a:t>
            </a:r>
            <a:r>
              <a:rPr lang="en-US" sz="2100" dirty="0">
                <a:solidFill>
                  <a:schemeClr val="accent6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100" dirty="0" err="1">
                <a:solidFill>
                  <a:schemeClr val="accent6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vp</a:t>
            </a:r>
            <a:r>
              <a:rPr lang="en-US" sz="2100" dirty="0">
                <a:solidFill>
                  <a:schemeClr val="accent6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(VP,PP)) --&gt; </a:t>
            </a:r>
            <a:r>
              <a:rPr lang="en-US" sz="2100" dirty="0" err="1">
                <a:solidFill>
                  <a:schemeClr val="accent6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vp</a:t>
            </a:r>
            <a:r>
              <a:rPr lang="en-US" sz="2100" dirty="0">
                <a:solidFill>
                  <a:schemeClr val="accent6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(VP), pp(PP).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1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vtr</a:t>
            </a:r>
            <a:r>
              <a:rPr lang="en-US" sz="2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1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vbd</a:t>
            </a:r>
            <a:r>
              <a:rPr lang="en-US" sz="2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1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kick_ed</a:t>
            </a:r>
            <a:r>
              <a:rPr lang="en-US" sz="2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)) --&gt; [kicked].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1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vtr</a:t>
            </a:r>
            <a:r>
              <a:rPr lang="en-US" sz="2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1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vbd</a:t>
            </a:r>
            <a:r>
              <a:rPr lang="en-US" sz="2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1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hit_ed</a:t>
            </a:r>
            <a:r>
              <a:rPr lang="en-US" sz="2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)) --&gt; [hit].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1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vtr</a:t>
            </a:r>
            <a:r>
              <a:rPr lang="en-US" sz="2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1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vbd</a:t>
            </a:r>
            <a:r>
              <a:rPr lang="en-US" sz="2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1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see_ed</a:t>
            </a:r>
            <a:r>
              <a:rPr lang="en-US" sz="2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)) --&gt; [saw].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in(in(with)) --&gt; [with].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1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nnp</a:t>
            </a:r>
            <a:r>
              <a:rPr lang="en-US" sz="2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1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nnp</a:t>
            </a:r>
            <a:r>
              <a:rPr lang="en-US" sz="2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(john)) --&gt; [john].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1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nnp</a:t>
            </a:r>
            <a:r>
              <a:rPr lang="en-US" sz="2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1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nnp</a:t>
            </a:r>
            <a:r>
              <a:rPr lang="en-US" sz="2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1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mary</a:t>
            </a:r>
            <a:r>
              <a:rPr lang="en-US" sz="2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)) --&gt; [</a:t>
            </a:r>
            <a:r>
              <a:rPr lang="en-US" sz="21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mary</a:t>
            </a:r>
            <a:r>
              <a:rPr lang="en-US" sz="2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].</a:t>
            </a:r>
          </a:p>
        </p:txBody>
      </p:sp>
    </p:spTree>
    <p:extLst>
      <p:ext uri="{BB962C8B-B14F-4D97-AF65-F5344CB8AC3E}">
        <p14:creationId xmlns:p14="http://schemas.microsoft.com/office/powerpoint/2010/main" val="39920969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39280-440E-5C37-E2E7-F40A59863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4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807B1-D369-7E6C-3B18-EC6A8F9A7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dirty="0"/>
              <a:t>Example:</a:t>
            </a:r>
          </a:p>
          <a:p>
            <a:pPr marL="457200" lvl="1" indent="0">
              <a:buNone/>
            </a:pPr>
            <a:r>
              <a:rPr lang="en-US" sz="2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?- s(</a:t>
            </a:r>
            <a:r>
              <a:rPr lang="en-US" sz="21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Parse</a:t>
            </a:r>
            <a:r>
              <a:rPr lang="en-US" sz="2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[a, man, saw, the, boy, with, a, telescope], []).</a:t>
            </a:r>
          </a:p>
          <a:p>
            <a:pPr marL="457200" lvl="1" indent="0">
              <a:buNone/>
            </a:pPr>
            <a:r>
              <a:rPr lang="en-US" sz="2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Parse = s(np(dt(a), </a:t>
            </a:r>
            <a:r>
              <a:rPr lang="en-US" sz="21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nn</a:t>
            </a:r>
            <a:r>
              <a:rPr lang="en-US" sz="2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(man)), </a:t>
            </a:r>
            <a:r>
              <a:rPr lang="en-US" sz="21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</a:t>
            </a:r>
            <a:r>
              <a:rPr lang="en-US" sz="2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sz="21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vbd</a:t>
            </a:r>
            <a:r>
              <a:rPr lang="en-US" sz="2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sz="21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see_ed</a:t>
            </a:r>
            <a:r>
              <a:rPr lang="en-US" sz="2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), np(np(dt(the), </a:t>
            </a:r>
            <a:r>
              <a:rPr lang="en-US" sz="21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nn</a:t>
            </a:r>
            <a:r>
              <a:rPr lang="en-US" sz="2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(boy)), pp(in(with), np(dt(a), </a:t>
            </a:r>
            <a:r>
              <a:rPr lang="en-US" sz="21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nn</a:t>
            </a:r>
            <a:r>
              <a:rPr lang="en-US" sz="2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(telescope)))))) </a:t>
            </a:r>
            <a:r>
              <a:rPr lang="en-US" sz="2100" b="1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;</a:t>
            </a:r>
            <a:endParaRPr lang="en-US" sz="21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457200" lvl="1" indent="0">
              <a:buNone/>
            </a:pPr>
            <a:r>
              <a:rPr lang="en-US" sz="2100" b="1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ERROR: Stack limit (1.0Gb) exceeded</a:t>
            </a:r>
            <a:endParaRPr lang="en-US" sz="2100" dirty="0">
              <a:solidFill>
                <a:srgbClr val="B42419"/>
              </a:solidFill>
              <a:effectLst/>
              <a:latin typeface="Menlo" panose="020B0609030804020204" pitchFamily="49" charset="0"/>
            </a:endParaRPr>
          </a:p>
          <a:p>
            <a:pPr marL="457200" lvl="1" indent="0">
              <a:buNone/>
            </a:pPr>
            <a:r>
              <a:rPr lang="en-US" sz="2100" b="1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ERROR:   Stack sizes: local: 0.7Gb, global: 0.2Gb, trail: 1Kb</a:t>
            </a:r>
            <a:endParaRPr lang="en-US" sz="2100" dirty="0">
              <a:solidFill>
                <a:srgbClr val="B42419"/>
              </a:solidFill>
              <a:effectLst/>
              <a:latin typeface="Menlo" panose="020B0609030804020204" pitchFamily="49" charset="0"/>
            </a:endParaRPr>
          </a:p>
          <a:p>
            <a:pPr marL="457200" lvl="1" indent="0">
              <a:buNone/>
            </a:pPr>
            <a:r>
              <a:rPr lang="en-US" sz="2100" b="1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ERROR:   Stack depth: 7,189,378, last-call: 0%, Choice points: 11</a:t>
            </a:r>
            <a:endParaRPr lang="en-US" sz="2100" dirty="0">
              <a:solidFill>
                <a:srgbClr val="B42419"/>
              </a:solidFill>
              <a:effectLst/>
              <a:latin typeface="Menlo" panose="020B0609030804020204" pitchFamily="49" charset="0"/>
            </a:endParaRPr>
          </a:p>
          <a:p>
            <a:pPr marL="457200" lvl="1" indent="0">
              <a:buNone/>
            </a:pPr>
            <a:r>
              <a:rPr lang="en-US" sz="2100" b="1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ERROR:   Possible non-terminating recursion:</a:t>
            </a:r>
            <a:endParaRPr lang="en-US" sz="2100" dirty="0">
              <a:solidFill>
                <a:srgbClr val="B42419"/>
              </a:solidFill>
              <a:effectLst/>
              <a:latin typeface="Menlo" panose="020B0609030804020204" pitchFamily="49" charset="0"/>
            </a:endParaRPr>
          </a:p>
          <a:p>
            <a:pPr marL="457200" lvl="1" indent="0">
              <a:buNone/>
            </a:pPr>
            <a:r>
              <a:rPr lang="en-US" sz="2100" b="1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ERROR:     [7,189,376] </a:t>
            </a:r>
            <a:r>
              <a:rPr lang="en-US" sz="2100" b="1" dirty="0" err="1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user:np</a:t>
            </a:r>
            <a:r>
              <a:rPr lang="en-US" sz="2100" b="1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(&lt;compound np/2&gt;, [length:2], _57529258)</a:t>
            </a:r>
            <a:endParaRPr lang="en-US" sz="2100" dirty="0">
              <a:solidFill>
                <a:srgbClr val="B42419"/>
              </a:solidFill>
              <a:effectLst/>
              <a:latin typeface="Menlo" panose="020B0609030804020204" pitchFamily="49" charset="0"/>
            </a:endParaRPr>
          </a:p>
          <a:p>
            <a:pPr marL="457200" lvl="1" indent="0">
              <a:buNone/>
            </a:pPr>
            <a:r>
              <a:rPr lang="en-US" sz="2100" b="1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ERROR:     [7,189,375] </a:t>
            </a:r>
            <a:r>
              <a:rPr lang="en-US" sz="2100" b="1" dirty="0" err="1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user:np</a:t>
            </a:r>
            <a:r>
              <a:rPr lang="en-US" sz="2100" b="1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(&lt;compound np/2&gt;, [length:2], _57529292)</a:t>
            </a:r>
            <a:endParaRPr lang="en-US" sz="2100" dirty="0">
              <a:solidFill>
                <a:srgbClr val="B42419"/>
              </a:solidFill>
              <a:effectLst/>
              <a:latin typeface="Menlo" panose="020B0609030804020204" pitchFamily="49" charset="0"/>
            </a:endParaRPr>
          </a:p>
          <a:p>
            <a:pPr marL="457200" lvl="1" indent="0">
              <a:buNone/>
            </a:pPr>
            <a:r>
              <a:rPr lang="en-US" sz="2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</a:t>
            </a:r>
            <a:r>
              <a:rPr lang="en-US" sz="2100" b="1" dirty="0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Exception: </a:t>
            </a:r>
            <a:r>
              <a:rPr lang="en-US" sz="2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(11) </a:t>
            </a:r>
            <a:r>
              <a:rPr lang="en-US" sz="21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</a:t>
            </a:r>
            <a:r>
              <a:rPr lang="en-US" sz="2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(_12994, [saw, the, boy, with, a, telescope], []) ? abort</a:t>
            </a:r>
          </a:p>
          <a:p>
            <a:pPr marL="457200" lvl="1" indent="0">
              <a:buNone/>
            </a:pPr>
            <a:r>
              <a:rPr lang="en-US" sz="2100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% Execution Aborted</a:t>
            </a:r>
          </a:p>
          <a:p>
            <a:pPr marL="457200" lvl="1" indent="0">
              <a:buNone/>
            </a:pPr>
            <a:r>
              <a:rPr lang="en-US" sz="2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?- </a:t>
            </a:r>
          </a:p>
        </p:txBody>
      </p:sp>
    </p:spTree>
    <p:extLst>
      <p:ext uri="{BB962C8B-B14F-4D97-AF65-F5344CB8AC3E}">
        <p14:creationId xmlns:p14="http://schemas.microsoft.com/office/powerpoint/2010/main" val="53647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B2030-58D7-822A-5D3B-B18FD4921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4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519C0-AD39-1265-2C46-6D463D15D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000" dirty="0"/>
              <a:t>If you promote the VP rules ahead of the NP rules…</a:t>
            </a:r>
          </a:p>
          <a:p>
            <a:r>
              <a:rPr lang="en-US" sz="3400" dirty="0"/>
              <a:t>Example: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?- [nl5a].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true.</a:t>
            </a:r>
            <a:b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457200" lvl="1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?- s(Parse, [a, man, saw, the, boy, with, a, telescope], []).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Parse = s(np(dt(a),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nn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(man)),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vbd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see_ed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), np(np(dt(the),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nn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(boy)), pp(in(with), np(dt(a),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nn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(telescope)))))) </a:t>
            </a:r>
            <a:r>
              <a:rPr lang="en-US" b="1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;</a:t>
            </a:r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457200" lvl="1" indent="0">
              <a:buNone/>
            </a:pPr>
            <a:r>
              <a:rPr lang="en-US" b="1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ERROR: Stack limit (1.0Gb) exceeded</a:t>
            </a:r>
            <a:endParaRPr lang="en-US" dirty="0">
              <a:solidFill>
                <a:srgbClr val="B42419"/>
              </a:solidFill>
              <a:effectLst/>
              <a:latin typeface="Menlo" panose="020B0609030804020204" pitchFamily="49" charset="0"/>
            </a:endParaRPr>
          </a:p>
          <a:p>
            <a:pPr marL="457200" lvl="1" indent="0">
              <a:buNone/>
            </a:pPr>
            <a:r>
              <a:rPr lang="en-US" b="1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ERROR:   Stack sizes: local: 0.7Gb, global: 0.2Gb, trail: 0Kb</a:t>
            </a:r>
            <a:endParaRPr lang="en-US" dirty="0">
              <a:solidFill>
                <a:srgbClr val="B42419"/>
              </a:solidFill>
              <a:effectLst/>
              <a:latin typeface="Menlo" panose="020B0609030804020204" pitchFamily="49" charset="0"/>
            </a:endParaRPr>
          </a:p>
          <a:p>
            <a:pPr marL="457200" lvl="1" indent="0">
              <a:buNone/>
            </a:pPr>
            <a:r>
              <a:rPr lang="en-US" b="1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ERROR:   Stack depth: 7,189,708, last-call: 0%, Choice points: 10</a:t>
            </a:r>
            <a:endParaRPr lang="en-US" dirty="0">
              <a:solidFill>
                <a:srgbClr val="B42419"/>
              </a:solidFill>
              <a:effectLst/>
              <a:latin typeface="Menlo" panose="020B0609030804020204" pitchFamily="49" charset="0"/>
            </a:endParaRPr>
          </a:p>
          <a:p>
            <a:pPr marL="457200" lvl="1" indent="0">
              <a:buNone/>
            </a:pPr>
            <a:r>
              <a:rPr lang="en-US" b="1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ERROR:   Possible non-terminating recursion:</a:t>
            </a:r>
            <a:endParaRPr lang="en-US" dirty="0">
              <a:solidFill>
                <a:srgbClr val="B42419"/>
              </a:solidFill>
              <a:effectLst/>
              <a:latin typeface="Menlo" panose="020B0609030804020204" pitchFamily="49" charset="0"/>
            </a:endParaRPr>
          </a:p>
          <a:p>
            <a:pPr marL="457200" lvl="1" indent="0">
              <a:buNone/>
            </a:pPr>
            <a:r>
              <a:rPr lang="en-US" b="1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ERROR:     [7,189,707] </a:t>
            </a:r>
            <a:r>
              <a:rPr lang="en-US" b="1" dirty="0" err="1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user:np</a:t>
            </a:r>
            <a:r>
              <a:rPr lang="en-US" b="1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(&lt;compound np/2&gt;, [length:2], _57525164)</a:t>
            </a:r>
            <a:endParaRPr lang="en-US" dirty="0">
              <a:solidFill>
                <a:srgbClr val="B42419"/>
              </a:solidFill>
              <a:effectLst/>
              <a:latin typeface="Menlo" panose="020B0609030804020204" pitchFamily="49" charset="0"/>
            </a:endParaRPr>
          </a:p>
          <a:p>
            <a:pPr marL="457200" lvl="1" indent="0">
              <a:buNone/>
            </a:pPr>
            <a:r>
              <a:rPr lang="en-US" b="1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ERROR:     [7,189,706] </a:t>
            </a:r>
            <a:r>
              <a:rPr lang="en-US" b="1" dirty="0" err="1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user:np</a:t>
            </a:r>
            <a:r>
              <a:rPr lang="en-US" b="1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(&lt;compound np/2&gt;, [length:2], _57525198)</a:t>
            </a:r>
            <a:endParaRPr lang="en-US" dirty="0">
              <a:solidFill>
                <a:srgbClr val="B42419"/>
              </a:solidFill>
              <a:effectLst/>
              <a:latin typeface="Menlo" panose="020B0609030804020204" pitchFamily="49" charset="0"/>
            </a:endParaRPr>
          </a:p>
          <a:p>
            <a:pPr marL="457200" lvl="1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</a:t>
            </a:r>
            <a:r>
              <a:rPr lang="en-US" b="1" dirty="0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Exception: 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(7,189,707) np(_57525080, [a, telescope], _57525084) ? abort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% Execution Aborted</a:t>
            </a:r>
          </a:p>
        </p:txBody>
      </p:sp>
    </p:spTree>
    <p:extLst>
      <p:ext uri="{BB962C8B-B14F-4D97-AF65-F5344CB8AC3E}">
        <p14:creationId xmlns:p14="http://schemas.microsoft.com/office/powerpoint/2010/main" val="238726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E7EF7-D6B0-44B6-163D-0B120B130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4 Review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BF96E518-A815-C945-1363-711DFE80DB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8017" y="1241379"/>
            <a:ext cx="5027748" cy="5251496"/>
          </a:xfrm>
          <a:noFill/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C7130C-5740-2E76-AF00-C754DA489984}"/>
              </a:ext>
            </a:extLst>
          </p:cNvPr>
          <p:cNvSpPr txBox="1"/>
          <p:nvPr/>
        </p:nvSpPr>
        <p:spPr>
          <a:xfrm>
            <a:off x="746235" y="1825625"/>
            <a:ext cx="5469214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Parse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s(np(dt(a),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nn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(man)),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vbd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see_ed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), np(dt(the),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nn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(boy))), pp(in(with), np(dt(a),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nn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(telescope)))))</a:t>
            </a:r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37BF35-0688-2E9A-74E2-42A6AFEE6B69}"/>
              </a:ext>
            </a:extLst>
          </p:cNvPr>
          <p:cNvSpPr txBox="1"/>
          <p:nvPr/>
        </p:nvSpPr>
        <p:spPr>
          <a:xfrm>
            <a:off x="746235" y="3832308"/>
            <a:ext cx="5469214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Parse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s(np(dt(a),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nn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(man)),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vbd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see_ed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), np(np(dt(the),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nn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(boy)), pp(in(with), np(dt(a),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nn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(telescope))))))</a:t>
            </a:r>
            <a:endParaRPr lang="en-US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81EB8A-1379-C2CE-8918-054FAB37C324}"/>
              </a:ext>
            </a:extLst>
          </p:cNvPr>
          <p:cNvSpPr txBox="1"/>
          <p:nvPr/>
        </p:nvSpPr>
        <p:spPr>
          <a:xfrm>
            <a:off x="1073307" y="5053181"/>
            <a:ext cx="4815070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/>
              <a:t>Both parses makes sense in the </a:t>
            </a:r>
            <a:r>
              <a:rPr lang="en-US" sz="2800" i="1" dirty="0"/>
              <a:t>real world</a:t>
            </a:r>
            <a:r>
              <a:rPr lang="en-US" sz="28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5367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5A2D2-C2DC-8C47-99B7-8CE32AEC8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C99D6-B9E8-224F-87B7-92D22BCBC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3562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Consider input strings:	Parse:			Transformed rules: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[z]			x(z)			2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[z, y]		x(x(z),y)		1 + 4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[z, y</a:t>
            </a:r>
            <a:r>
              <a:rPr lang="en-US" baseline="-25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y</a:t>
            </a:r>
            <a:r>
              <a:rPr lang="en-US" baseline="-25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2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]		x(x(x(z),y</a:t>
            </a:r>
            <a:r>
              <a:rPr lang="en-US" baseline="-25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),y</a:t>
            </a:r>
            <a:r>
              <a:rPr lang="en-US" baseline="-25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2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	1 + 3 + 4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F942C2-0F9C-5F42-8B2D-FBB6E92577A1}"/>
              </a:ext>
            </a:extLst>
          </p:cNvPr>
          <p:cNvSpPr txBox="1"/>
          <p:nvPr/>
        </p:nvSpPr>
        <p:spPr>
          <a:xfrm>
            <a:off x="1158214" y="3760059"/>
            <a:ext cx="352729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Menlo" charset="0"/>
                <a:ea typeface="Menlo" charset="0"/>
                <a:cs typeface="Menlo" charset="0"/>
              </a:rPr>
              <a:t>x(</a:t>
            </a:r>
            <a:r>
              <a:rPr lang="en-US" sz="1600" dirty="0">
                <a:solidFill>
                  <a:schemeClr val="bg1"/>
                </a:solidFill>
                <a:latin typeface="Menlo" charset="0"/>
                <a:ea typeface="Menlo" charset="0"/>
                <a:cs typeface="Menlo" charset="0"/>
              </a:rPr>
              <a:t>x(</a:t>
            </a:r>
            <a:r>
              <a:rPr lang="en-US" sz="1600" dirty="0" err="1">
                <a:solidFill>
                  <a:schemeClr val="bg1"/>
                </a:solidFill>
                <a:latin typeface="Menlo" charset="0"/>
                <a:ea typeface="Menlo" charset="0"/>
                <a:cs typeface="Menlo" charset="0"/>
              </a:rPr>
              <a:t>X,y</a:t>
            </a:r>
            <a:r>
              <a:rPr lang="en-US" sz="1600" dirty="0">
                <a:solidFill>
                  <a:schemeClr val="bg1"/>
                </a:solidFill>
                <a:latin typeface="Menlo" charset="0"/>
                <a:ea typeface="Menlo" charset="0"/>
                <a:cs typeface="Menlo" charset="0"/>
              </a:rPr>
              <a:t>)</a:t>
            </a:r>
            <a:r>
              <a:rPr lang="en-US" sz="1600" dirty="0">
                <a:latin typeface="Menlo" charset="0"/>
                <a:ea typeface="Menlo" charset="0"/>
                <a:cs typeface="Menlo" charset="0"/>
              </a:rPr>
              <a:t>) --&gt; x(</a:t>
            </a:r>
            <a:r>
              <a:rPr lang="en-US" sz="1600" dirty="0">
                <a:solidFill>
                  <a:schemeClr val="bg1"/>
                </a:solidFill>
                <a:latin typeface="Menlo" charset="0"/>
                <a:ea typeface="Menlo" charset="0"/>
                <a:cs typeface="Menlo" charset="0"/>
              </a:rPr>
              <a:t>X</a:t>
            </a:r>
            <a:r>
              <a:rPr lang="en-US" sz="1600" dirty="0">
                <a:latin typeface="Menlo" charset="0"/>
                <a:ea typeface="Menlo" charset="0"/>
                <a:cs typeface="Menlo" charset="0"/>
              </a:rPr>
              <a:t>), [y].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Menlo" charset="0"/>
                <a:ea typeface="Menlo" charset="0"/>
                <a:cs typeface="Menlo" charset="0"/>
              </a:rPr>
              <a:t>x(</a:t>
            </a:r>
            <a:r>
              <a:rPr lang="en-US" sz="1600" dirty="0">
                <a:solidFill>
                  <a:schemeClr val="bg1"/>
                </a:solidFill>
                <a:latin typeface="Menlo" charset="0"/>
                <a:ea typeface="Menlo" charset="0"/>
                <a:cs typeface="Menlo" charset="0"/>
              </a:rPr>
              <a:t>x(z)</a:t>
            </a:r>
            <a:r>
              <a:rPr lang="en-US" sz="1600" dirty="0">
                <a:latin typeface="Menlo" charset="0"/>
                <a:ea typeface="Menlo" charset="0"/>
                <a:cs typeface="Menlo" charset="0"/>
              </a:rPr>
              <a:t>) --&gt; [z].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BFDCB866-C6A4-9142-A906-F897FFE0D7F7}"/>
              </a:ext>
            </a:extLst>
          </p:cNvPr>
          <p:cNvSpPr/>
          <p:nvPr/>
        </p:nvSpPr>
        <p:spPr>
          <a:xfrm>
            <a:off x="4998879" y="3874375"/>
            <a:ext cx="1149143" cy="43467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7E9E47-BF1D-3C4C-8FF5-253F014300E0}"/>
              </a:ext>
            </a:extLst>
          </p:cNvPr>
          <p:cNvSpPr txBox="1"/>
          <p:nvPr/>
        </p:nvSpPr>
        <p:spPr>
          <a:xfrm>
            <a:off x="6750288" y="3553104"/>
            <a:ext cx="3974033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sz="1600" dirty="0">
                <a:latin typeface="Menlo" charset="0"/>
                <a:ea typeface="Menlo" charset="0"/>
                <a:cs typeface="Menlo" charset="0"/>
              </a:rPr>
              <a:t>x(</a:t>
            </a:r>
            <a:r>
              <a:rPr lang="pl-PL" sz="1600" dirty="0">
                <a:solidFill>
                  <a:schemeClr val="bg1"/>
                </a:solidFill>
                <a:latin typeface="Menlo" charset="0"/>
                <a:ea typeface="Menlo" charset="0"/>
                <a:cs typeface="Menlo" charset="0"/>
              </a:rPr>
              <a:t>X</a:t>
            </a:r>
            <a:r>
              <a:rPr lang="pl-PL" sz="1600" dirty="0">
                <a:latin typeface="Menlo" charset="0"/>
                <a:ea typeface="Menlo" charset="0"/>
                <a:cs typeface="Menlo" charset="0"/>
              </a:rPr>
              <a:t>) --&gt; [z], w(</a:t>
            </a:r>
            <a:r>
              <a:rPr lang="pl-PL" sz="1600" dirty="0" err="1">
                <a:solidFill>
                  <a:schemeClr val="bg1"/>
                </a:solidFill>
                <a:latin typeface="Menlo" charset="0"/>
                <a:ea typeface="Menlo" charset="0"/>
                <a:cs typeface="Menlo" charset="0"/>
              </a:rPr>
              <a:t>X</a:t>
            </a:r>
            <a:r>
              <a:rPr lang="pl-PL" sz="1600" dirty="0" err="1">
                <a:latin typeface="Menlo" charset="0"/>
                <a:ea typeface="Menlo" charset="0"/>
                <a:cs typeface="Menlo" charset="0"/>
              </a:rPr>
              <a:t>,</a:t>
            </a:r>
            <a:r>
              <a:rPr lang="pl-PL" sz="1600" dirty="0" err="1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x</a:t>
            </a:r>
            <a:r>
              <a:rPr lang="pl-PL" sz="16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(z)</a:t>
            </a:r>
            <a:r>
              <a:rPr lang="pl-PL" sz="1600" dirty="0">
                <a:latin typeface="Menlo" charset="0"/>
                <a:ea typeface="Menlo" charset="0"/>
                <a:cs typeface="Menlo" charset="0"/>
              </a:rPr>
              <a:t>).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>
                <a:latin typeface="Menlo" charset="0"/>
                <a:ea typeface="Menlo" charset="0"/>
                <a:cs typeface="Menlo" charset="0"/>
              </a:rPr>
              <a:t>x(</a:t>
            </a:r>
            <a:r>
              <a:rPr lang="pl-PL" sz="1600" dirty="0">
                <a:solidFill>
                  <a:schemeClr val="bg1"/>
                </a:solidFill>
                <a:latin typeface="Menlo" charset="0"/>
                <a:ea typeface="Menlo" charset="0"/>
                <a:cs typeface="Menlo" charset="0"/>
              </a:rPr>
              <a:t>x(z)</a:t>
            </a:r>
            <a:r>
              <a:rPr lang="pl-PL" sz="1600" dirty="0">
                <a:latin typeface="Menlo" charset="0"/>
                <a:ea typeface="Menlo" charset="0"/>
                <a:cs typeface="Menlo" charset="0"/>
              </a:rPr>
              <a:t>) --&gt; [z].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>
                <a:latin typeface="Menlo" charset="0"/>
                <a:ea typeface="Menlo" charset="0"/>
                <a:cs typeface="Menlo" charset="0"/>
              </a:rPr>
              <a:t>w(</a:t>
            </a:r>
            <a:r>
              <a:rPr lang="pl-PL" sz="1600" dirty="0">
                <a:solidFill>
                  <a:schemeClr val="bg1"/>
                </a:solidFill>
                <a:latin typeface="Menlo" charset="0"/>
                <a:ea typeface="Menlo" charset="0"/>
                <a:cs typeface="Menlo" charset="0"/>
              </a:rPr>
              <a:t>W</a:t>
            </a:r>
            <a:r>
              <a:rPr lang="pl-PL" sz="1600" dirty="0">
                <a:latin typeface="Menlo" charset="0"/>
                <a:ea typeface="Menlo" charset="0"/>
                <a:cs typeface="Menlo" charset="0"/>
              </a:rPr>
              <a:t>,</a:t>
            </a:r>
            <a:r>
              <a:rPr lang="pl-PL" sz="16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X</a:t>
            </a:r>
            <a:r>
              <a:rPr lang="pl-PL" sz="1600" dirty="0">
                <a:latin typeface="Menlo" charset="0"/>
                <a:ea typeface="Menlo" charset="0"/>
                <a:cs typeface="Menlo" charset="0"/>
              </a:rPr>
              <a:t>) --&gt; [y], w(</a:t>
            </a:r>
            <a:r>
              <a:rPr lang="pl-PL" sz="1600" dirty="0" err="1">
                <a:solidFill>
                  <a:schemeClr val="bg1"/>
                </a:solidFill>
                <a:latin typeface="Menlo" charset="0"/>
                <a:ea typeface="Menlo" charset="0"/>
                <a:cs typeface="Menlo" charset="0"/>
              </a:rPr>
              <a:t>W</a:t>
            </a:r>
            <a:r>
              <a:rPr lang="pl-PL" sz="1600" dirty="0" err="1">
                <a:latin typeface="Menlo" charset="0"/>
                <a:ea typeface="Menlo" charset="0"/>
                <a:cs typeface="Menlo" charset="0"/>
              </a:rPr>
              <a:t>,</a:t>
            </a:r>
            <a:r>
              <a:rPr lang="pl-PL" sz="1600" dirty="0" err="1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x</a:t>
            </a:r>
            <a:r>
              <a:rPr lang="pl-PL" sz="16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</a:t>
            </a:r>
            <a:r>
              <a:rPr lang="pl-PL" sz="1600" dirty="0" err="1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X,y</a:t>
            </a:r>
            <a:r>
              <a:rPr lang="pl-PL" sz="16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)</a:t>
            </a:r>
            <a:r>
              <a:rPr lang="pl-PL" sz="1600" dirty="0">
                <a:latin typeface="Menlo" charset="0"/>
                <a:ea typeface="Menlo" charset="0"/>
                <a:cs typeface="Menlo" charset="0"/>
              </a:rPr>
              <a:t>).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>
                <a:latin typeface="Menlo" charset="0"/>
                <a:ea typeface="Menlo" charset="0"/>
                <a:cs typeface="Menlo" charset="0"/>
              </a:rPr>
              <a:t>w(x(</a:t>
            </a:r>
            <a:r>
              <a:rPr lang="pl-PL" sz="1600" dirty="0" err="1">
                <a:latin typeface="Menlo" charset="0"/>
                <a:ea typeface="Menlo" charset="0"/>
                <a:cs typeface="Menlo" charset="0"/>
              </a:rPr>
              <a:t>X,y</a:t>
            </a:r>
            <a:r>
              <a:rPr lang="pl-PL" sz="1600" dirty="0">
                <a:latin typeface="Menlo" charset="0"/>
                <a:ea typeface="Menlo" charset="0"/>
                <a:cs typeface="Menlo" charset="0"/>
              </a:rPr>
              <a:t>),X) --&gt; [y].</a:t>
            </a:r>
            <a:endParaRPr lang="en-US" sz="1600" dirty="0">
              <a:latin typeface="Menlo" charset="0"/>
              <a:ea typeface="Menlo" charset="0"/>
              <a:cs typeface="Menl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38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859FC-72FF-C98C-FCE4-43606E0E1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4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6FF29-48E1-DA04-837D-B9E1FCE2E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Q1: apply the transformation to the left recursion in </a:t>
            </a:r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nl5.prolog</a:t>
            </a:r>
            <a:r>
              <a:rPr lang="en-US" dirty="0"/>
              <a:t>:</a:t>
            </a:r>
          </a:p>
          <a:p>
            <a:pPr lvl="1"/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np(np(NP,PP)) --&gt; np(NP), pp(PP).</a:t>
            </a:r>
          </a:p>
          <a:p>
            <a:pPr lvl="1"/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vp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vp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(VP,PP)) --&gt;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vp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(VP), pp(PP).</a:t>
            </a:r>
          </a:p>
          <a:p>
            <a:r>
              <a:rPr lang="en-US" dirty="0"/>
              <a:t>Show your grammar working properly on example sentences: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 boy saw the man with the telescope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 boy with the telescope saw the man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 boy kicked the man with the telescope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 boy with the telescope kicked the man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 boy with the telescope kicked the man with the limp</a:t>
            </a:r>
          </a:p>
        </p:txBody>
      </p:sp>
    </p:spTree>
    <p:extLst>
      <p:ext uri="{BB962C8B-B14F-4D97-AF65-F5344CB8AC3E}">
        <p14:creationId xmlns:p14="http://schemas.microsoft.com/office/powerpoint/2010/main" val="37780890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6BB848-C0EF-5D6D-A151-8FEF7C9DC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x.prolog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B771F4-73FD-5A4C-039C-7D1F71D0A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351338"/>
          </a:xfrm>
        </p:spPr>
        <p:txBody>
          <a:bodyPr numCol="2">
            <a:normAutofit fontScale="92500" lnSpcReduction="20000"/>
          </a:bodyPr>
          <a:lstStyle/>
          <a:p>
            <a:r>
              <a:rPr lang="en-US" sz="3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x.prolog</a:t>
            </a:r>
            <a:r>
              <a:rPr lang="en-US" sz="3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</a:t>
            </a:r>
          </a:p>
          <a:p>
            <a:pPr lvl="1"/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x(</a:t>
            </a:r>
            <a:r>
              <a:rPr lang="en-US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x(z)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--&gt; [z].</a:t>
            </a:r>
          </a:p>
          <a:p>
            <a:pPr lvl="1"/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x(</a:t>
            </a:r>
            <a:r>
              <a:rPr lang="en-US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x(</a:t>
            </a:r>
            <a:r>
              <a:rPr lang="en-US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X,y</a:t>
            </a:r>
            <a:r>
              <a:rPr lang="en-US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--&gt; x(</a:t>
            </a:r>
            <a:r>
              <a:rPr lang="en-US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X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), [y].</a:t>
            </a:r>
          </a:p>
          <a:p>
            <a:r>
              <a:rPr lang="en-US" sz="4000" dirty="0"/>
              <a:t>Examples: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?- [x].</a:t>
            </a:r>
          </a:p>
          <a:p>
            <a:pPr marL="0" indent="0">
              <a:buNone/>
            </a:pPr>
            <a:r>
              <a:rPr lang="en-US" sz="2600" b="1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true.</a:t>
            </a:r>
            <a:endParaRPr lang="en-US" sz="26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endParaRPr lang="en-US" sz="26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?- x(Parse, [z], []).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Parse = x(z) </a:t>
            </a:r>
            <a:r>
              <a:rPr lang="en-US" sz="2600" b="1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;</a:t>
            </a:r>
            <a:endParaRPr lang="en-US" sz="26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2600" b="1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ERROR: Stack limit (1.0Gb) exceeded</a:t>
            </a:r>
            <a:endParaRPr lang="en-US" sz="2600" dirty="0">
              <a:solidFill>
                <a:srgbClr val="B42419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2600" b="1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…</a:t>
            </a:r>
            <a:endParaRPr lang="en-US" sz="2600" dirty="0">
              <a:solidFill>
                <a:srgbClr val="B42419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?- x(Parse, [z, y], []).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Parse = x(x(z), y) </a:t>
            </a:r>
            <a:r>
              <a:rPr lang="en-US" sz="2600" b="1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;</a:t>
            </a:r>
            <a:endParaRPr lang="en-US" sz="26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2600" b="1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ERROR: Stack limit (1.0Gb) exceeded</a:t>
            </a:r>
            <a:endParaRPr lang="en-US" sz="2600" dirty="0">
              <a:solidFill>
                <a:srgbClr val="B42419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2600" b="1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…</a:t>
            </a:r>
            <a:endParaRPr lang="en-US" sz="2600" dirty="0">
              <a:solidFill>
                <a:srgbClr val="B42419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?- x(Parse, [z, y, y], []).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Parse = x(x(x(z), y), y) </a:t>
            </a:r>
            <a:r>
              <a:rPr lang="en-US" sz="2600" b="1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;</a:t>
            </a:r>
            <a:endParaRPr lang="en-US" sz="26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2600" b="1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ERROR: Stack limit (1.0Gb) exceeded</a:t>
            </a:r>
          </a:p>
          <a:p>
            <a:pPr marL="0" indent="0">
              <a:buNone/>
            </a:pPr>
            <a:r>
              <a:rPr lang="en-US" sz="2600" b="1" dirty="0">
                <a:solidFill>
                  <a:srgbClr val="B42419"/>
                </a:solidFill>
                <a:latin typeface="Menlo" panose="020B0609030804020204" pitchFamily="49" charset="0"/>
              </a:rPr>
              <a:t>…</a:t>
            </a:r>
            <a:endParaRPr lang="en-US" sz="2600" dirty="0">
              <a:solidFill>
                <a:srgbClr val="B42419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56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08A3F-5B76-18DD-9C66-F74D298E8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xt.prolog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EDA42-30D0-BC72-9E79-4ACD58697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sz="2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xt.prolog</a:t>
            </a:r>
            <a:r>
              <a:rPr lang="en-US" sz="2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</a:t>
            </a:r>
          </a:p>
          <a:p>
            <a:pPr lvl="1"/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x(</a:t>
            </a:r>
            <a:r>
              <a:rPr lang="en-US" sz="20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X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--&gt; [z], w(</a:t>
            </a:r>
            <a:r>
              <a:rPr lang="en-US" sz="2000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X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</a:t>
            </a:r>
            <a:r>
              <a:rPr lang="en-US" sz="2000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x</a:t>
            </a:r>
            <a:r>
              <a:rPr lang="en-US" sz="20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(z)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).</a:t>
            </a:r>
          </a:p>
          <a:p>
            <a:pPr lvl="1"/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x(</a:t>
            </a:r>
            <a:r>
              <a:rPr lang="en-US" sz="20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x(z)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--&gt; [z].</a:t>
            </a:r>
          </a:p>
          <a:p>
            <a:pPr lvl="1"/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w(</a:t>
            </a:r>
            <a:r>
              <a:rPr lang="en-US" sz="20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</a:t>
            </a:r>
            <a:r>
              <a:rPr lang="en-US" sz="20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X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--&gt; [y], w(</a:t>
            </a:r>
            <a:r>
              <a:rPr lang="en-US" sz="2000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</a:t>
            </a:r>
            <a:r>
              <a:rPr lang="en-US" sz="2000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x</a:t>
            </a:r>
            <a:r>
              <a:rPr lang="en-US" sz="20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X,y</a:t>
            </a:r>
            <a:r>
              <a:rPr lang="en-US" sz="20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).</a:t>
            </a:r>
          </a:p>
          <a:p>
            <a:pPr lvl="1"/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w(</a:t>
            </a:r>
            <a:r>
              <a:rPr lang="en-US" sz="20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x(</a:t>
            </a:r>
            <a:r>
              <a:rPr lang="en-US" sz="2000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X,y</a:t>
            </a:r>
            <a:r>
              <a:rPr lang="en-US" sz="20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</a:t>
            </a:r>
            <a:r>
              <a:rPr lang="en-US" sz="20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X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--&gt; [y].</a:t>
            </a:r>
          </a:p>
          <a:p>
            <a:r>
              <a:rPr lang="en-US" sz="3000" dirty="0"/>
              <a:t>Examples: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?- [</a:t>
            </a:r>
            <a:r>
              <a:rPr lang="en-US" sz="2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xt</a:t>
            </a:r>
            <a:r>
              <a:rPr lang="en-US" sz="2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true.</a:t>
            </a:r>
            <a:br>
              <a:rPr lang="en-US" sz="2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US" sz="2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?- x(Parse, [z], []).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Parse = x(z).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?- x(Parse, [z, y], []).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Parse = x(x(z), y) </a:t>
            </a:r>
            <a:r>
              <a:rPr lang="en-US" sz="2400" b="1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;</a:t>
            </a:r>
            <a:endParaRPr lang="en-US" sz="2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false.</a:t>
            </a:r>
            <a:br>
              <a:rPr lang="en-US" sz="2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US" sz="2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?- x(Parse, [z, y, y], []).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Parse = x(x(x(z), y), y) </a:t>
            </a:r>
            <a:r>
              <a:rPr lang="en-US" sz="2400" b="1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;</a:t>
            </a:r>
            <a:endParaRPr lang="en-US" sz="2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false.</a:t>
            </a:r>
            <a:endParaRPr lang="en-US" sz="2400" dirty="0">
              <a:solidFill>
                <a:srgbClr val="B42419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54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4727B-30EA-4093-2A48-B737257B1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Transformation</a:t>
            </a: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414058BA-FF0C-D6C5-074A-B0B970C4ED3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2527300" cy="25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2C96E3-277B-3479-FC82-1B93D514D33C}"/>
              </a:ext>
            </a:extLst>
          </p:cNvPr>
          <p:cNvSpPr txBox="1"/>
          <p:nvPr/>
        </p:nvSpPr>
        <p:spPr>
          <a:xfrm>
            <a:off x="838200" y="4500562"/>
            <a:ext cx="4250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this </a:t>
            </a:r>
            <a:r>
              <a:rPr lang="en-US" sz="2400" dirty="0">
                <a:solidFill>
                  <a:schemeClr val="accent1"/>
                </a:solidFill>
              </a:rPr>
              <a:t>left recursive</a:t>
            </a:r>
            <a:r>
              <a:rPr lang="en-US" sz="2400" dirty="0"/>
              <a:t> structure is formed by a </a:t>
            </a:r>
            <a:r>
              <a:rPr lang="en-US" sz="2400" dirty="0">
                <a:solidFill>
                  <a:schemeClr val="accent6"/>
                </a:solidFill>
              </a:rPr>
              <a:t>right recursive </a:t>
            </a:r>
            <a:r>
              <a:rPr lang="en-US" sz="2400" dirty="0"/>
              <a:t>derivation for </a:t>
            </a:r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[z, y</a:t>
            </a:r>
            <a:r>
              <a:rPr lang="en-US" sz="2400" baseline="-25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</a:t>
            </a:r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y</a:t>
            </a:r>
            <a:r>
              <a:rPr lang="en-US" sz="2400" baseline="-25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2</a:t>
            </a:r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]</a:t>
            </a:r>
            <a:endParaRPr lang="en-US" sz="24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1A4D495-80FF-A2A8-7457-87C6B7B2C735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4045227" y="1825625"/>
            <a:ext cx="7308573" cy="219688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Steps for example 3 (</a:t>
            </a:r>
            <a:r>
              <a:rPr lang="en-US" sz="2400" i="1" dirty="0"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● marks the current spot</a:t>
            </a:r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  <a:r>
              <a:rPr lang="en-US" sz="2400" dirty="0"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:</a:t>
            </a:r>
          </a:p>
          <a:p>
            <a:pPr lvl="1"/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[● z, y</a:t>
            </a:r>
            <a:r>
              <a:rPr lang="en-US" sz="1800" baseline="-25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y</a:t>
            </a:r>
            <a:r>
              <a:rPr lang="en-US" sz="1800" baseline="-25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2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]</a:t>
            </a:r>
          </a:p>
          <a:p>
            <a:pPr lvl="1"/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[z, ●y</a:t>
            </a:r>
            <a:r>
              <a:rPr lang="en-US" sz="1800" baseline="-25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y</a:t>
            </a:r>
            <a:r>
              <a:rPr lang="en-US" sz="1800" baseline="-25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2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]	</a:t>
            </a:r>
            <a:r>
              <a:rPr lang="en-US" sz="1800" dirty="0"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rule 1: call nonterminal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w(</a:t>
            </a:r>
            <a:r>
              <a:rPr lang="en-US" sz="1800" b="1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X</a:t>
            </a:r>
            <a:r>
              <a:rPr lang="en-US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</a:t>
            </a:r>
            <a:r>
              <a:rPr lang="en-US" sz="1800" dirty="0" err="1">
                <a:solidFill>
                  <a:schemeClr val="accent2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x</a:t>
            </a:r>
            <a:r>
              <a:rPr lang="en-US" sz="1800" dirty="0">
                <a:solidFill>
                  <a:schemeClr val="accent2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(z)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</a:p>
          <a:p>
            <a:pPr lvl="1"/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[z, y</a:t>
            </a:r>
            <a:r>
              <a:rPr lang="en-US" sz="1800" baseline="-25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●y</a:t>
            </a:r>
            <a:r>
              <a:rPr lang="en-US" sz="1800" baseline="-25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2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]	</a:t>
            </a:r>
            <a:r>
              <a:rPr lang="en-US" sz="1800" dirty="0"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rule 3: call nonterminal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w(</a:t>
            </a:r>
            <a:r>
              <a:rPr lang="en-US" sz="1800" b="1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X</a:t>
            </a:r>
            <a:r>
              <a:rPr lang="en-US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</a:t>
            </a:r>
            <a:r>
              <a:rPr lang="en-US" sz="1800" dirty="0" err="1">
                <a:solidFill>
                  <a:schemeClr val="accent2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x</a:t>
            </a:r>
            <a:r>
              <a:rPr lang="en-US" sz="1800" dirty="0">
                <a:solidFill>
                  <a:schemeClr val="accent2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x(z)</a:t>
            </a:r>
            <a:r>
              <a:rPr lang="en-US" sz="1800" dirty="0">
                <a:solidFill>
                  <a:schemeClr val="accent2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,y</a:t>
            </a:r>
            <a:r>
              <a:rPr lang="en-US" sz="1800" baseline="-25000" dirty="0">
                <a:solidFill>
                  <a:schemeClr val="accent2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</a:t>
            </a:r>
            <a:r>
              <a:rPr lang="en-US" sz="1800" dirty="0">
                <a:solidFill>
                  <a:schemeClr val="accent2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</a:p>
          <a:p>
            <a:pPr lvl="1"/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[z, y</a:t>
            </a:r>
            <a:r>
              <a:rPr lang="en-US" sz="1800" baseline="-25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y</a:t>
            </a:r>
            <a:r>
              <a:rPr lang="en-US" sz="1800" baseline="-25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2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●]	</a:t>
            </a:r>
            <a:r>
              <a:rPr lang="en-US" sz="1800" dirty="0"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rule 4: answer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X = x(x(x(z),y</a:t>
            </a:r>
            <a:r>
              <a:rPr lang="en-US" sz="1800" baseline="-25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  <a:r>
              <a:rPr lang="en-US" sz="1800" dirty="0">
                <a:solidFill>
                  <a:schemeClr val="accent2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,y</a:t>
            </a:r>
            <a:r>
              <a:rPr lang="en-US" sz="1800" baseline="-25000" dirty="0">
                <a:solidFill>
                  <a:schemeClr val="accent2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2</a:t>
            </a:r>
            <a:r>
              <a:rPr lang="en-US" sz="1800" dirty="0">
                <a:solidFill>
                  <a:schemeClr val="accent2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64CA98-AF2F-BA17-E733-E3727D8223A8}"/>
              </a:ext>
            </a:extLst>
          </p:cNvPr>
          <p:cNvSpPr txBox="1"/>
          <p:nvPr/>
        </p:nvSpPr>
        <p:spPr>
          <a:xfrm>
            <a:off x="5708553" y="4500562"/>
            <a:ext cx="5002696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sz="2000" dirty="0">
                <a:latin typeface="Menlo" charset="0"/>
                <a:ea typeface="Menlo" charset="0"/>
                <a:cs typeface="Menlo" charset="0"/>
              </a:rPr>
              <a:t>x(</a:t>
            </a:r>
            <a:r>
              <a:rPr lang="pl-PL" sz="2000" dirty="0">
                <a:solidFill>
                  <a:schemeClr val="bg1"/>
                </a:solidFill>
                <a:latin typeface="Menlo" charset="0"/>
                <a:ea typeface="Menlo" charset="0"/>
                <a:cs typeface="Menlo" charset="0"/>
              </a:rPr>
              <a:t>X</a:t>
            </a:r>
            <a:r>
              <a:rPr lang="pl-PL" sz="2000" dirty="0">
                <a:latin typeface="Menlo" charset="0"/>
                <a:ea typeface="Menlo" charset="0"/>
                <a:cs typeface="Menlo" charset="0"/>
              </a:rPr>
              <a:t>) --&gt; [z], w(</a:t>
            </a:r>
            <a:r>
              <a:rPr lang="pl-PL" sz="2000" dirty="0" err="1">
                <a:solidFill>
                  <a:schemeClr val="bg1"/>
                </a:solidFill>
                <a:latin typeface="Menlo" charset="0"/>
                <a:ea typeface="Menlo" charset="0"/>
                <a:cs typeface="Menlo" charset="0"/>
              </a:rPr>
              <a:t>X</a:t>
            </a:r>
            <a:r>
              <a:rPr lang="pl-PL" sz="2000" dirty="0" err="1">
                <a:latin typeface="Menlo" charset="0"/>
                <a:ea typeface="Menlo" charset="0"/>
                <a:cs typeface="Menlo" charset="0"/>
              </a:rPr>
              <a:t>,</a:t>
            </a:r>
            <a:r>
              <a:rPr lang="pl-PL" sz="2000" dirty="0" err="1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x</a:t>
            </a:r>
            <a:r>
              <a:rPr lang="pl-PL" sz="20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(z)</a:t>
            </a:r>
            <a:r>
              <a:rPr lang="pl-PL" sz="2000" dirty="0">
                <a:latin typeface="Menlo" charset="0"/>
                <a:ea typeface="Menlo" charset="0"/>
                <a:cs typeface="Menlo" charset="0"/>
              </a:rPr>
              <a:t>).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>
                <a:latin typeface="Menlo" charset="0"/>
                <a:ea typeface="Menlo" charset="0"/>
                <a:cs typeface="Menlo" charset="0"/>
              </a:rPr>
              <a:t>x(</a:t>
            </a:r>
            <a:r>
              <a:rPr lang="pl-PL" sz="2000" dirty="0">
                <a:solidFill>
                  <a:schemeClr val="bg1"/>
                </a:solidFill>
                <a:latin typeface="Menlo" charset="0"/>
                <a:ea typeface="Menlo" charset="0"/>
                <a:cs typeface="Menlo" charset="0"/>
              </a:rPr>
              <a:t>x(z)</a:t>
            </a:r>
            <a:r>
              <a:rPr lang="pl-PL" sz="2000" dirty="0">
                <a:latin typeface="Menlo" charset="0"/>
                <a:ea typeface="Menlo" charset="0"/>
                <a:cs typeface="Menlo" charset="0"/>
              </a:rPr>
              <a:t>) --&gt; [z].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>
                <a:latin typeface="Menlo" charset="0"/>
                <a:ea typeface="Menlo" charset="0"/>
                <a:cs typeface="Menlo" charset="0"/>
              </a:rPr>
              <a:t>w(</a:t>
            </a:r>
            <a:r>
              <a:rPr lang="pl-PL" sz="2000" dirty="0">
                <a:solidFill>
                  <a:schemeClr val="bg1"/>
                </a:solidFill>
                <a:latin typeface="Menlo" charset="0"/>
                <a:ea typeface="Menlo" charset="0"/>
                <a:cs typeface="Menlo" charset="0"/>
              </a:rPr>
              <a:t>W</a:t>
            </a:r>
            <a:r>
              <a:rPr lang="pl-PL" sz="2000" dirty="0">
                <a:latin typeface="Menlo" charset="0"/>
                <a:ea typeface="Menlo" charset="0"/>
                <a:cs typeface="Menlo" charset="0"/>
              </a:rPr>
              <a:t>,</a:t>
            </a:r>
            <a:r>
              <a:rPr lang="pl-PL" sz="20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X</a:t>
            </a:r>
            <a:r>
              <a:rPr lang="pl-PL" sz="2000" dirty="0">
                <a:latin typeface="Menlo" charset="0"/>
                <a:ea typeface="Menlo" charset="0"/>
                <a:cs typeface="Menlo" charset="0"/>
              </a:rPr>
              <a:t>) --&gt; [y], w(</a:t>
            </a:r>
            <a:r>
              <a:rPr lang="pl-PL" sz="2000" dirty="0" err="1">
                <a:solidFill>
                  <a:schemeClr val="bg1"/>
                </a:solidFill>
                <a:latin typeface="Menlo" charset="0"/>
                <a:ea typeface="Menlo" charset="0"/>
                <a:cs typeface="Menlo" charset="0"/>
              </a:rPr>
              <a:t>W</a:t>
            </a:r>
            <a:r>
              <a:rPr lang="pl-PL" sz="2000" dirty="0" err="1">
                <a:latin typeface="Menlo" charset="0"/>
                <a:ea typeface="Menlo" charset="0"/>
                <a:cs typeface="Menlo" charset="0"/>
              </a:rPr>
              <a:t>,</a:t>
            </a:r>
            <a:r>
              <a:rPr lang="pl-PL" sz="2000" dirty="0" err="1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x</a:t>
            </a:r>
            <a:r>
              <a:rPr lang="pl-PL" sz="20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</a:t>
            </a:r>
            <a:r>
              <a:rPr lang="pl-PL" sz="2000" dirty="0" err="1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X,y</a:t>
            </a:r>
            <a:r>
              <a:rPr lang="pl-PL" sz="20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)</a:t>
            </a:r>
            <a:r>
              <a:rPr lang="pl-PL" sz="2000" dirty="0">
                <a:latin typeface="Menlo" charset="0"/>
                <a:ea typeface="Menlo" charset="0"/>
                <a:cs typeface="Menlo" charset="0"/>
              </a:rPr>
              <a:t>).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>
                <a:latin typeface="Menlo" charset="0"/>
                <a:ea typeface="Menlo" charset="0"/>
                <a:cs typeface="Menlo" charset="0"/>
              </a:rPr>
              <a:t>w(x(</a:t>
            </a:r>
            <a:r>
              <a:rPr lang="pl-PL" sz="2000" dirty="0" err="1">
                <a:latin typeface="Menlo" charset="0"/>
                <a:ea typeface="Menlo" charset="0"/>
                <a:cs typeface="Menlo" charset="0"/>
              </a:rPr>
              <a:t>X,y</a:t>
            </a:r>
            <a:r>
              <a:rPr lang="pl-PL" sz="2000" dirty="0">
                <a:latin typeface="Menlo" charset="0"/>
                <a:ea typeface="Menlo" charset="0"/>
                <a:cs typeface="Menlo" charset="0"/>
              </a:rPr>
              <a:t>),X) --&gt; [y].</a:t>
            </a:r>
            <a:endParaRPr lang="en-US" sz="2000" dirty="0">
              <a:latin typeface="Menlo" charset="0"/>
              <a:ea typeface="Menlo" charset="0"/>
              <a:cs typeface="Menlo" charset="0"/>
            </a:endParaRPr>
          </a:p>
        </p:txBody>
      </p: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5E7FC986-E789-D336-BA3B-C6307A8033A5}"/>
              </a:ext>
            </a:extLst>
          </p:cNvPr>
          <p:cNvCxnSpPr/>
          <p:nvPr/>
        </p:nvCxnSpPr>
        <p:spPr>
          <a:xfrm rot="10800000" flipV="1">
            <a:off x="3365500" y="3428999"/>
            <a:ext cx="5000024" cy="772297"/>
          </a:xfrm>
          <a:prstGeom prst="bentConnector3">
            <a:avLst>
              <a:gd name="adj1" fmla="val 16390"/>
            </a:avLst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36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7777C-F5BB-55E7-994F-6E45DAA59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CBA9E-7E95-9FC6-A07C-33021FD5B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Uncomfortable with abstract</a:t>
            </a:r>
            <a:r>
              <a:rPr lang="en-US" dirty="0"/>
              <a:t> </a:t>
            </a:r>
            <a:r>
              <a:rPr lang="en-US" sz="3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x, y, z 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96471-24FE-07E6-B07E-10B67CAC7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11930" cy="4351338"/>
          </a:xfrm>
        </p:spPr>
        <p:txBody>
          <a:bodyPr numCol="2">
            <a:normAutofit fontScale="92500"/>
          </a:bodyPr>
          <a:lstStyle/>
          <a:p>
            <a:r>
              <a:rPr lang="en-US" sz="2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npt.prolog</a:t>
            </a:r>
            <a:r>
              <a:rPr lang="en-US" sz="2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</a:t>
            </a:r>
          </a:p>
          <a:p>
            <a:pPr lvl="1"/>
            <a:r>
              <a:rPr lang="en-US" sz="17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replace x with np</a:t>
            </a:r>
          </a:p>
          <a:p>
            <a:pPr lvl="1"/>
            <a:r>
              <a:rPr lang="en-US" sz="17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replace z with noun</a:t>
            </a:r>
          </a:p>
          <a:p>
            <a:pPr lvl="1"/>
            <a:r>
              <a:rPr lang="en-US" sz="17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replace y with pp</a:t>
            </a:r>
          </a:p>
          <a:p>
            <a:pPr lvl="1"/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np(NP) --&gt; [noun], w(</a:t>
            </a:r>
            <a:r>
              <a:rPr lang="en-US" sz="1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NP,np</a:t>
            </a: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(noun)).</a:t>
            </a:r>
          </a:p>
          <a:p>
            <a:pPr lvl="1"/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np(np(noun)) --&gt; [noun].</a:t>
            </a:r>
          </a:p>
          <a:p>
            <a:pPr lvl="1"/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w(W,NP) --&gt; [pp], w(</a:t>
            </a:r>
            <a:r>
              <a:rPr lang="en-US" sz="1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W,np</a:t>
            </a: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1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NP,pp</a:t>
            </a: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)).</a:t>
            </a:r>
          </a:p>
          <a:p>
            <a:pPr lvl="1"/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w(np(</a:t>
            </a:r>
            <a:r>
              <a:rPr lang="en-US" sz="1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NP,pp</a:t>
            </a: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),NP) --&gt; [pp].</a:t>
            </a:r>
          </a:p>
          <a:p>
            <a:r>
              <a:rPr lang="en-US" sz="3000" dirty="0"/>
              <a:t>Examples:</a:t>
            </a:r>
            <a:endParaRPr lang="en-US" sz="2600" dirty="0"/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latin typeface="Menlo" panose="020B0609030804020204" pitchFamily="49" charset="0"/>
              </a:rPr>
              <a:t>?- [</a:t>
            </a:r>
            <a:r>
              <a:rPr lang="en-US" sz="2200" dirty="0" err="1">
                <a:solidFill>
                  <a:srgbClr val="000000"/>
                </a:solidFill>
                <a:latin typeface="Menlo" panose="020B0609030804020204" pitchFamily="49" charset="0"/>
              </a:rPr>
              <a:t>npt</a:t>
            </a:r>
            <a:r>
              <a:rPr lang="en-US" sz="2200" dirty="0">
                <a:solidFill>
                  <a:srgbClr val="000000"/>
                </a:solidFill>
                <a:latin typeface="Menlo" panose="020B0609030804020204" pitchFamily="49" charset="0"/>
              </a:rPr>
              <a:t>].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000000"/>
                </a:solidFill>
                <a:latin typeface="Menlo" panose="020B0609030804020204" pitchFamily="49" charset="0"/>
              </a:rPr>
              <a:t>true.</a:t>
            </a:r>
            <a:endParaRPr lang="en-US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Menlo" panose="020B0609030804020204" pitchFamily="49" charset="0"/>
              </a:rPr>
              <a:t>?- np(Parse, [noun], []).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Menlo" panose="020B0609030804020204" pitchFamily="49" charset="0"/>
              </a:rPr>
              <a:t>Parse = np(noun).</a:t>
            </a:r>
            <a:br>
              <a:rPr lang="en-US" sz="24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endParaRPr lang="en-US" sz="2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Menlo" panose="020B0609030804020204" pitchFamily="49" charset="0"/>
              </a:rPr>
              <a:t>?- np(Parse, [noun, pp], []).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Menlo" panose="020B0609030804020204" pitchFamily="49" charset="0"/>
              </a:rPr>
              <a:t>Parse = np(np(noun), pp) </a:t>
            </a:r>
            <a:r>
              <a:rPr lang="en-US" sz="2400" b="1" dirty="0">
                <a:solidFill>
                  <a:srgbClr val="000000"/>
                </a:solidFill>
                <a:latin typeface="Menlo" panose="020B0609030804020204" pitchFamily="49" charset="0"/>
              </a:rPr>
              <a:t>;</a:t>
            </a:r>
            <a:endParaRPr lang="en-US" sz="2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B42419"/>
                </a:solidFill>
                <a:latin typeface="Menlo" panose="020B0609030804020204" pitchFamily="49" charset="0"/>
              </a:rPr>
              <a:t>false.</a:t>
            </a:r>
            <a:br>
              <a:rPr lang="en-US" sz="24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endParaRPr lang="en-US" sz="2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Menlo" panose="020B0609030804020204" pitchFamily="49" charset="0"/>
              </a:rPr>
              <a:t>?- np(Parse, [noun, pp, pp], []).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Menlo" panose="020B0609030804020204" pitchFamily="49" charset="0"/>
              </a:rPr>
              <a:t>Parse = np(np(np(noun), pp), pp) </a:t>
            </a:r>
            <a:r>
              <a:rPr lang="en-US" sz="2400" b="1" dirty="0">
                <a:solidFill>
                  <a:srgbClr val="000000"/>
                </a:solidFill>
                <a:latin typeface="Menlo" panose="020B0609030804020204" pitchFamily="49" charset="0"/>
              </a:rPr>
              <a:t>;</a:t>
            </a:r>
            <a:endParaRPr lang="en-US" sz="2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B42419"/>
                </a:solidFill>
                <a:latin typeface="Menlo" panose="020B0609030804020204" pitchFamily="49" charset="0"/>
              </a:rPr>
              <a:t>false.</a:t>
            </a:r>
            <a:endParaRPr lang="en-US" sz="2400" dirty="0">
              <a:solidFill>
                <a:srgbClr val="B42419"/>
              </a:solidFill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53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39E3B-BA6A-FC60-BD57-5C3AD946D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4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70D82-30BC-E2B3-14F9-DBEA85786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Let's do the transformation live on 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nl5.prolog</a:t>
            </a:r>
            <a:r>
              <a:rPr lang="en-US" sz="3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818120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03DF0-024C-F6F4-AD10-7790B7500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3ED6C-AB58-AF19-4FE1-A017D99B8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Homework 4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24AAA-79D6-1582-88D9-63EEADB29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Now, let's run the sentences!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 boy saw the man with the telescope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 boy with the telescope saw the man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 boy kicked the man with the telescope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 boy with the telescope kicked the man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 boy with the telescope kicked the man with the limp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758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CD129-42EF-BE01-FE1D-C9172D4B9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2417C-23C0-0EEF-5D7C-06712151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Hint #1: consider the case when there are multiple base rules for x</a:t>
            </a:r>
          </a:p>
          <a:p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x(x(</a:t>
            </a:r>
            <a:r>
              <a:rPr lang="en-US" sz="2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X,y</a:t>
            </a:r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)) --&gt; x(X), [y].</a:t>
            </a:r>
          </a:p>
          <a:p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x(x(z)) --&gt; [z].</a:t>
            </a:r>
          </a:p>
          <a:p>
            <a:r>
              <a:rPr lang="en-US" sz="2400" dirty="0">
                <a:solidFill>
                  <a:schemeClr val="accent2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x(x(w)) --&gt; [w].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Hint #2: w must be a fresh nonterminal,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  <a:r>
              <a:rPr lang="en-US" dirty="0">
                <a:solidFill>
                  <a:prstClr val="black"/>
                </a:solidFill>
                <a:latin typeface="Aptos" panose="02110004020202020204"/>
              </a:rPr>
              <a:t>e. cannot be shared between the NP and VP recursions. Why?</a:t>
            </a:r>
          </a:p>
          <a:p>
            <a:pPr marL="0" indent="0">
              <a:buNone/>
            </a:pPr>
            <a:endParaRPr lang="en-US" sz="24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55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75E24-7627-8625-F5CA-301B2996E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EE517-5FFF-DA65-4F25-543F4A390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4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34325-6B6D-F67E-1923-1961466C5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49609" cy="4351338"/>
          </a:xfrm>
        </p:spPr>
        <p:txBody>
          <a:bodyPr numCol="2">
            <a:normAutofit fontScale="77500" lnSpcReduction="20000"/>
          </a:bodyPr>
          <a:lstStyle/>
          <a:p>
            <a:r>
              <a:rPr lang="en-US" sz="3600" dirty="0"/>
              <a:t>After live in class programming, we have the following grammar, call it </a:t>
            </a:r>
            <a:r>
              <a:rPr lang="en-US" sz="2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nl5.prolog</a:t>
            </a:r>
            <a:r>
              <a:rPr lang="en-US" sz="3600" dirty="0"/>
              <a:t>:</a:t>
            </a:r>
          </a:p>
          <a:p>
            <a:pPr lvl="1"/>
            <a:endParaRPr lang="en-US" sz="3200" dirty="0"/>
          </a:p>
          <a:p>
            <a:pPr marL="914400" lvl="1" indent="-457200">
              <a:buFont typeface="+mj-lt"/>
              <a:buAutoNum type="arabicPeriod"/>
            </a:pPr>
            <a:r>
              <a:rPr lang="en-US" sz="2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s(s(NP, VP)) --&gt; np(NP), </a:t>
            </a:r>
            <a:r>
              <a:rPr lang="en-US" sz="23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vp</a:t>
            </a:r>
            <a:r>
              <a:rPr lang="en-US" sz="2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(VP).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3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np(np(DET, NN)) --&gt; det(DET, NUM), </a:t>
            </a:r>
            <a:r>
              <a:rPr lang="en-US" sz="2300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nn</a:t>
            </a:r>
            <a:r>
              <a:rPr lang="en-US" sz="23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(NN, NUM).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3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np(np(NNP)) --&gt; </a:t>
            </a:r>
            <a:r>
              <a:rPr lang="en-US" sz="2300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nnp</a:t>
            </a:r>
            <a:r>
              <a:rPr lang="en-US" sz="23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(NNP).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3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np(np(NP,PP)) --&gt; np(NP), pp(PP).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pp(pp(IN,NP)) --&gt; in(IN), np(NP).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det(dt(the), sg) --&gt; [the].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det(dt(the), pl) --&gt; [the].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det(dt(a), sg) --&gt; [a].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3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nn</a:t>
            </a:r>
            <a:r>
              <a:rPr lang="en-US" sz="2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3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nn</a:t>
            </a:r>
            <a:r>
              <a:rPr lang="en-US" sz="2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(man), sg) --&gt; [man].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3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nn</a:t>
            </a:r>
            <a:r>
              <a:rPr lang="en-US" sz="2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3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nn</a:t>
            </a:r>
            <a:r>
              <a:rPr lang="en-US" sz="2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(boy), sg) --&gt; [boy].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3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nn</a:t>
            </a:r>
            <a:r>
              <a:rPr lang="en-US" sz="2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3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nn</a:t>
            </a:r>
            <a:r>
              <a:rPr lang="en-US" sz="2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(telescope), sg) --&gt; [telescope].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3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nn</a:t>
            </a:r>
            <a:r>
              <a:rPr lang="en-US" sz="2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3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nn</a:t>
            </a:r>
            <a:r>
              <a:rPr lang="en-US" sz="2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(limp), sg) --&gt; [limp].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3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nn</a:t>
            </a:r>
            <a:r>
              <a:rPr lang="en-US" sz="2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3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nn</a:t>
            </a:r>
            <a:r>
              <a:rPr lang="en-US" sz="2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(men), pl) --&gt; [men].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3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nn</a:t>
            </a:r>
            <a:r>
              <a:rPr lang="en-US" sz="2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3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nn</a:t>
            </a:r>
            <a:r>
              <a:rPr lang="en-US" sz="2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(ball), sg) --&gt; [ball].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300" dirty="0" err="1">
                <a:solidFill>
                  <a:schemeClr val="accent6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vp</a:t>
            </a:r>
            <a:r>
              <a:rPr lang="en-US" sz="2300" dirty="0">
                <a:solidFill>
                  <a:schemeClr val="accent6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300" dirty="0" err="1">
                <a:solidFill>
                  <a:schemeClr val="accent6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vp</a:t>
            </a:r>
            <a:r>
              <a:rPr lang="en-US" sz="2300" dirty="0">
                <a:solidFill>
                  <a:schemeClr val="accent6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(VTR, NP)) --&gt; </a:t>
            </a:r>
            <a:r>
              <a:rPr lang="en-US" sz="2300" dirty="0" err="1">
                <a:solidFill>
                  <a:schemeClr val="accent6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vtr</a:t>
            </a:r>
            <a:r>
              <a:rPr lang="en-US" sz="2300" dirty="0">
                <a:solidFill>
                  <a:schemeClr val="accent6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(VTR), np(NP).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300" dirty="0" err="1">
                <a:solidFill>
                  <a:schemeClr val="accent6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vp</a:t>
            </a:r>
            <a:r>
              <a:rPr lang="en-US" sz="2300" dirty="0">
                <a:solidFill>
                  <a:schemeClr val="accent6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300" dirty="0" err="1">
                <a:solidFill>
                  <a:schemeClr val="accent6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vp</a:t>
            </a:r>
            <a:r>
              <a:rPr lang="en-US" sz="2300" dirty="0">
                <a:solidFill>
                  <a:schemeClr val="accent6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(VP,PP)) --&gt; </a:t>
            </a:r>
            <a:r>
              <a:rPr lang="en-US" sz="2300" dirty="0" err="1">
                <a:solidFill>
                  <a:schemeClr val="accent6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vp</a:t>
            </a:r>
            <a:r>
              <a:rPr lang="en-US" sz="2300" dirty="0">
                <a:solidFill>
                  <a:schemeClr val="accent6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(VP), pp(PP).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3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vtr</a:t>
            </a:r>
            <a:r>
              <a:rPr lang="en-US" sz="2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3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vbd</a:t>
            </a:r>
            <a:r>
              <a:rPr lang="en-US" sz="2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3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kick_ed</a:t>
            </a:r>
            <a:r>
              <a:rPr lang="en-US" sz="2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)) --&gt; [kicked].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3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vtr</a:t>
            </a:r>
            <a:r>
              <a:rPr lang="en-US" sz="2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3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vbd</a:t>
            </a:r>
            <a:r>
              <a:rPr lang="en-US" sz="2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3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hit_ed</a:t>
            </a:r>
            <a:r>
              <a:rPr lang="en-US" sz="2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)) --&gt; [hit].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3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vtr</a:t>
            </a:r>
            <a:r>
              <a:rPr lang="en-US" sz="2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3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vbd</a:t>
            </a:r>
            <a:r>
              <a:rPr lang="en-US" sz="2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3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see_ed</a:t>
            </a:r>
            <a:r>
              <a:rPr lang="en-US" sz="2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)) --&gt; [saw].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in(in(with)) --&gt; [with].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3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nnp</a:t>
            </a:r>
            <a:r>
              <a:rPr lang="en-US" sz="2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3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nnp</a:t>
            </a:r>
            <a:r>
              <a:rPr lang="en-US" sz="2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(john)) --&gt; [john].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3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nnp</a:t>
            </a:r>
            <a:r>
              <a:rPr lang="en-US" sz="2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3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nnp</a:t>
            </a:r>
            <a:r>
              <a:rPr lang="en-US" sz="2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3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mary</a:t>
            </a:r>
            <a:r>
              <a:rPr lang="en-US" sz="2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)) --&gt; [</a:t>
            </a:r>
            <a:r>
              <a:rPr lang="en-US" sz="23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mary</a:t>
            </a:r>
            <a:r>
              <a:rPr lang="en-US" sz="2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].</a:t>
            </a:r>
          </a:p>
        </p:txBody>
      </p:sp>
    </p:spTree>
    <p:extLst>
      <p:ext uri="{BB962C8B-B14F-4D97-AF65-F5344CB8AC3E}">
        <p14:creationId xmlns:p14="http://schemas.microsoft.com/office/powerpoint/2010/main" val="2136634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BBB8E-F7E2-6E11-071A-D7BDA930A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000" dirty="0"/>
              <a:t>Homework 4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BE0AD-22DA-D294-66B8-869E9ECBE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660904"/>
            <a:ext cx="5458967" cy="3547872"/>
          </a:xfrm>
        </p:spPr>
        <p:txBody>
          <a:bodyPr anchor="t">
            <a:normAutofit/>
          </a:bodyPr>
          <a:lstStyle/>
          <a:p>
            <a:r>
              <a:rPr lang="en-US" sz="2200" b="0" i="0" u="none" strike="noStrike" dirty="0">
                <a:effectLst/>
                <a:latin typeface="-apple-system"/>
              </a:rPr>
              <a:t>Berkeley Neural Parser (</a:t>
            </a:r>
            <a:r>
              <a:rPr lang="en-US" sz="2200" b="0" i="0" u="none" strike="noStrike" dirty="0">
                <a:effectLst/>
                <a:latin typeface="-apple-system"/>
                <a:hlinkClick r:id="rId2"/>
              </a:rPr>
              <a:t>https://parser.kitaev.io</a:t>
            </a:r>
            <a:r>
              <a:rPr lang="en-US" sz="2200" b="0" i="0" u="none" strike="noStrike" dirty="0">
                <a:effectLst/>
                <a:latin typeface="-apple-system"/>
              </a:rPr>
              <a:t>):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the boy saw the man with the telescope</a:t>
            </a:r>
          </a:p>
          <a:p>
            <a:pPr lvl="1"/>
            <a:endParaRPr lang="en-US" sz="2200" dirty="0"/>
          </a:p>
        </p:txBody>
      </p:sp>
      <p:pic>
        <p:nvPicPr>
          <p:cNvPr id="5" name="Picture 4" descr="A diagram of a person's relationship&#10;&#10;Description automatically generated">
            <a:extLst>
              <a:ext uri="{FF2B5EF4-FFF2-40B4-BE49-F238E27FC236}">
                <a16:creationId xmlns:a16="http://schemas.microsoft.com/office/drawing/2014/main" id="{CCFAEA55-F15B-566E-0A7A-CF0F39C1A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048" y="1259060"/>
            <a:ext cx="5458968" cy="433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986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15D62-68C3-B149-AE9F-CB5AA5B25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8549B-9F93-8A5C-0DD8-6C022E132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Dall-E 2</a:t>
            </a:r>
          </a:p>
        </p:txBody>
      </p:sp>
      <p:pic>
        <p:nvPicPr>
          <p:cNvPr id="8" name="Content Placeholder 7" descr="A white background with black lines&#10;&#10;Description automatically generated with medium confidence">
            <a:extLst>
              <a:ext uri="{FF2B5EF4-FFF2-40B4-BE49-F238E27FC236}">
                <a16:creationId xmlns:a16="http://schemas.microsoft.com/office/drawing/2014/main" id="{01082CE5-D8C8-FC0E-7D6E-B8E7E16D5B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63631"/>
            <a:ext cx="10515600" cy="1565369"/>
          </a:xfrm>
        </p:spPr>
      </p:pic>
      <p:pic>
        <p:nvPicPr>
          <p:cNvPr id="10" name="Picture 9" descr="A collage of a child looking through a telescope&#10;&#10;Description automatically generated">
            <a:extLst>
              <a:ext uri="{FF2B5EF4-FFF2-40B4-BE49-F238E27FC236}">
                <a16:creationId xmlns:a16="http://schemas.microsoft.com/office/drawing/2014/main" id="{EFD0B76D-3D47-8452-34BA-459914386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3428999"/>
            <a:ext cx="10550153" cy="269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80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27AB2-EF72-3197-5089-5A599FAFB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4 Review</a:t>
            </a:r>
          </a:p>
        </p:txBody>
      </p:sp>
      <p:pic>
        <p:nvPicPr>
          <p:cNvPr id="5" name="Content Placeholder 4" descr="A white text with black text&#10;&#10;Description automatically generated">
            <a:extLst>
              <a:ext uri="{FF2B5EF4-FFF2-40B4-BE49-F238E27FC236}">
                <a16:creationId xmlns:a16="http://schemas.microsoft.com/office/drawing/2014/main" id="{03540569-FBA7-F078-D4AB-76A7F2E008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150" y="1981994"/>
            <a:ext cx="8521700" cy="4038600"/>
          </a:xfrm>
        </p:spPr>
      </p:pic>
    </p:spTree>
    <p:extLst>
      <p:ext uri="{BB962C8B-B14F-4D97-AF65-F5344CB8AC3E}">
        <p14:creationId xmlns:p14="http://schemas.microsoft.com/office/powerpoint/2010/main" val="3272564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A0978-C908-27B7-3936-824578CA7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000"/>
              <a:t>Homework 4 Review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259E3B9-D696-BBE9-2ECA-A2AE20F4E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5468112" cy="3547872"/>
          </a:xfrm>
        </p:spPr>
        <p:txBody>
          <a:bodyPr anchor="t">
            <a:normAutofit/>
          </a:bodyPr>
          <a:lstStyle/>
          <a:p>
            <a:r>
              <a:rPr lang="en-US" sz="2200" b="0" i="0" u="none" strike="noStrike" dirty="0">
                <a:effectLst/>
                <a:latin typeface="-apple-system"/>
              </a:rPr>
              <a:t>Berkeley Neural Parser (</a:t>
            </a:r>
            <a:r>
              <a:rPr lang="en-US" sz="2200" b="0" i="0" u="none" strike="noStrike" dirty="0">
                <a:effectLst/>
                <a:latin typeface="-apple-system"/>
                <a:hlinkClick r:id="rId2"/>
              </a:rPr>
              <a:t>https://parser.kitaev.io</a:t>
            </a:r>
            <a:r>
              <a:rPr lang="en-US" sz="2200" b="0" i="0" u="none" strike="noStrike" dirty="0">
                <a:effectLst/>
                <a:latin typeface="-apple-system"/>
              </a:rPr>
              <a:t>):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the boy saw the man with the telescope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the boy with the telescope saw the man</a:t>
            </a:r>
          </a:p>
          <a:p>
            <a:endParaRPr lang="en-US" sz="2200" dirty="0"/>
          </a:p>
        </p:txBody>
      </p:sp>
      <p:pic>
        <p:nvPicPr>
          <p:cNvPr id="5" name="Content Placeholder 4" descr="A diagram of a network&#10;&#10;Description automatically generated">
            <a:extLst>
              <a:ext uri="{FF2B5EF4-FFF2-40B4-BE49-F238E27FC236}">
                <a16:creationId xmlns:a16="http://schemas.microsoft.com/office/drawing/2014/main" id="{761E28AE-C676-12D5-60BB-965DE0293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043" y="1675307"/>
            <a:ext cx="5762420" cy="370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65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3199</Words>
  <Application>Microsoft Macintosh PowerPoint</Application>
  <PresentationFormat>Widescreen</PresentationFormat>
  <Paragraphs>259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-apple-system</vt:lpstr>
      <vt:lpstr>-webkit-standard</vt:lpstr>
      <vt:lpstr>Aptos</vt:lpstr>
      <vt:lpstr>Arial</vt:lpstr>
      <vt:lpstr>Calibri</vt:lpstr>
      <vt:lpstr>Calibri Light</vt:lpstr>
      <vt:lpstr>Menlo</vt:lpstr>
      <vt:lpstr>Roboto Slab</vt:lpstr>
      <vt:lpstr>Office Theme</vt:lpstr>
      <vt:lpstr>LING/C SC 581:  Advanced Computational Linguistics</vt:lpstr>
      <vt:lpstr>Today's Topics</vt:lpstr>
      <vt:lpstr>Homework 4 Review</vt:lpstr>
      <vt:lpstr>Homework 4</vt:lpstr>
      <vt:lpstr>Homework 4 Review</vt:lpstr>
      <vt:lpstr>Homework 4 Review</vt:lpstr>
      <vt:lpstr>Dall-E 2</vt:lpstr>
      <vt:lpstr>Homework 4 Review</vt:lpstr>
      <vt:lpstr>Homework 4 Review</vt:lpstr>
      <vt:lpstr>Homework 4 Review</vt:lpstr>
      <vt:lpstr>Homework 4 Review</vt:lpstr>
      <vt:lpstr>Homework 4 Review</vt:lpstr>
      <vt:lpstr>Dall-E 2</vt:lpstr>
      <vt:lpstr>FrameNet</vt:lpstr>
      <vt:lpstr>FrameNet</vt:lpstr>
      <vt:lpstr>FrameNet</vt:lpstr>
      <vt:lpstr>FrameNet: Perception_active</vt:lpstr>
      <vt:lpstr>FrameNet: Perception_active</vt:lpstr>
      <vt:lpstr>FrameNet: Perception_experience</vt:lpstr>
      <vt:lpstr>FrameNet: Cause_harm</vt:lpstr>
      <vt:lpstr>Homework 4 Review</vt:lpstr>
      <vt:lpstr>Homework 4 Review</vt:lpstr>
      <vt:lpstr>Dall-E 2</vt:lpstr>
      <vt:lpstr>Homework 4 Review</vt:lpstr>
      <vt:lpstr>Homework 4 Review</vt:lpstr>
      <vt:lpstr>Homework 4 Review</vt:lpstr>
      <vt:lpstr>Homework 4 Review</vt:lpstr>
      <vt:lpstr>Homework 4 Review</vt:lpstr>
      <vt:lpstr>Transformation</vt:lpstr>
      <vt:lpstr>x.prolog</vt:lpstr>
      <vt:lpstr>xt.prolog</vt:lpstr>
      <vt:lpstr>Transformation</vt:lpstr>
      <vt:lpstr>Uncomfortable with abstract x, y, z ?</vt:lpstr>
      <vt:lpstr>Homework 4 Review</vt:lpstr>
      <vt:lpstr>Homework 4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LING/C SC 581:  Advanced Computational Linguistics</dc:title>
  <dc:creator>sandiway@mac.com</dc:creator>
  <cp:lastModifiedBy>sandiway@mac.com</cp:lastModifiedBy>
  <cp:revision>2</cp:revision>
  <cp:lastPrinted>2024-02-08T01:41:53Z</cp:lastPrinted>
  <dcterms:created xsi:type="dcterms:W3CDTF">2024-02-07T23:30:57Z</dcterms:created>
  <dcterms:modified xsi:type="dcterms:W3CDTF">2024-02-08T18:17:59Z</dcterms:modified>
</cp:coreProperties>
</file>