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318" r:id="rId4"/>
    <p:sldId id="317" r:id="rId5"/>
    <p:sldId id="319" r:id="rId6"/>
    <p:sldId id="320" r:id="rId7"/>
    <p:sldId id="257" r:id="rId8"/>
    <p:sldId id="258" r:id="rId9"/>
    <p:sldId id="321" r:id="rId10"/>
    <p:sldId id="259" r:id="rId11"/>
    <p:sldId id="260" r:id="rId12"/>
    <p:sldId id="261" r:id="rId13"/>
    <p:sldId id="267" r:id="rId14"/>
    <p:sldId id="262" r:id="rId15"/>
    <p:sldId id="264" r:id="rId16"/>
    <p:sldId id="265" r:id="rId17"/>
    <p:sldId id="290" r:id="rId18"/>
    <p:sldId id="263" r:id="rId19"/>
    <p:sldId id="322" r:id="rId20"/>
    <p:sldId id="326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F854-A331-C577-535A-C7BC7F653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FE9A-29CA-126C-F31B-0737ABD1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7271-532F-20B7-1E28-D0222F88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5F1E-1095-B483-5832-E1861E8B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B19FE-4399-3CDB-5479-64CDCBDF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B3C0-70B7-A894-D0FD-396D1794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D7BB8-A794-9B2A-70E2-B7D6C658C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0F84-CC64-6D4D-64B6-7026E1AA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28E9-E357-BB83-D26F-D97E4055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1B626-F7EA-2AD5-1B05-AABA55BC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03686-FFE3-E006-E960-27D6C382A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03386-911A-A1CD-718A-EE80B9566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84745-BFDC-60B6-F6EB-8D3660A3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E514-0445-7849-F013-483D9126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6C078-D889-86BE-B040-3CC2431F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0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DCCE-7A5F-C03B-16F8-34187127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BBE1-613A-9DF5-958F-2740802D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A58A9-790C-56EE-1C31-E77156DC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0DD-8B47-344F-3B34-457416F8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C046D-3622-22B0-7938-13CD0E9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F493-FDB4-8D06-42E1-2A2DFA9E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A6E4-9C47-BC4D-9874-B4C6E322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FF9B-1653-5576-EDC9-BBE59A33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45E0-4CB9-D2AA-898B-767ECE59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1A3A4-E3DB-026E-5341-FFC626CE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A71A-A814-5317-A0EB-6CDD2C0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7B54-DAEE-1B4E-D218-D468ED512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171B-302D-BEBA-3FB5-1978FAFD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8D9BF-E9EC-6684-B10A-9C015DD2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DB6B4-141B-2D4E-5E55-5F4D411A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09823-859C-5C8B-8736-98DC87E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1F25-D4C1-44B2-4757-5BF05523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9B31-DAEB-2258-78F1-66644699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CE1D9-C3C6-4469-B8F2-EB4B5F52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1EAAF-442A-6C53-5F74-61840AA9F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E4B3D-E735-6B2D-783D-387344CC4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EF53F-0D20-BEA7-EFED-784E4B86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01D81-BFF9-D7BC-4313-65795AC4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4CA20-7B7E-50DC-92FD-E77902F9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A2D5-5B06-97C1-C2DA-536B357F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2CE9-4CF8-440B-59C0-F4746FDA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77203-CFE6-A17C-7B0D-3248D950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FC536-C083-1F41-28A4-8E41D38B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31CE9-ED12-771A-4669-39F6F6AD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85BA6-FBB8-D073-4E36-C36B7FB5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CFC9-890D-6AAE-F852-E312408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BB6B-7940-79A9-19C5-3A0BCA15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E5C3-155E-5C2C-3FF2-F5680522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3A85-D1B2-101F-5D05-C92F70D25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83A94-71A8-2D0A-AA73-C3D182E1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A0415-6D25-4468-7117-997FF06B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3561F-2DBC-2FF0-223B-0F39AFDD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DDAB-F493-2343-A046-CBCAEC98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A4E3B-7BA7-B6B6-6C41-4481C631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E9251-F8DC-F923-1553-87C69DDE5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72029-30C0-7A33-C206-57278678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4E07-01B6-7FED-299A-673252C8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E1FB1-66F5-8FC0-0629-C9B7D037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131AF-42C7-1A3D-05F4-6DF24807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95F5-08ED-0E2C-C3C1-8F0E2554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892E2-420E-A10B-B8F9-8AF55AF9C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B027-6FBC-CB4B-A8BF-DBC5EF1FF78A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460F-C422-4FA7-52D2-DC833F82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39788-3A92-C883-192C-7E99BE369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57A3-C47D-1343-8B6F-B77187458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natural-langu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EAE06C-BB70-8110-D46C-B352127A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0" y="3177682"/>
            <a:ext cx="9169400" cy="19685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9703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</a:t>
            </a:r>
            <a:r>
              <a:rPr lang="en-US" sz="2400" dirty="0" err="1"/>
              <a:t>Reuland</a:t>
            </a:r>
            <a:r>
              <a:rPr lang="en-US" sz="2400" dirty="0"/>
              <a:t>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</p:spTree>
    <p:extLst>
      <p:ext uri="{BB962C8B-B14F-4D97-AF65-F5344CB8AC3E}">
        <p14:creationId xmlns:p14="http://schemas.microsoft.com/office/powerpoint/2010/main" val="40947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9703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</a:t>
            </a:r>
            <a:r>
              <a:rPr lang="en-US" sz="2400" dirty="0" err="1"/>
              <a:t>Reuland</a:t>
            </a:r>
            <a:r>
              <a:rPr lang="en-US" sz="2400" dirty="0"/>
              <a:t>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4A0EAC-B9D1-B8D6-B230-3000EA3A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3017044"/>
            <a:ext cx="10287000" cy="1968500"/>
          </a:xfr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1E30AE-BF98-B50D-1466-4470A7C001D2}"/>
              </a:ext>
            </a:extLst>
          </p:cNvPr>
          <p:cNvSpPr txBox="1"/>
          <p:nvPr/>
        </p:nvSpPr>
        <p:spPr>
          <a:xfrm>
            <a:off x="1491563" y="5206048"/>
            <a:ext cx="9208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the expressions </a:t>
            </a:r>
            <a:r>
              <a:rPr lang="en-US" sz="2400" i="1" dirty="0">
                <a:effectLst/>
                <a:latin typeface="Times"/>
              </a:rPr>
              <a:t>the white rabbit, the animal. </a:t>
            </a:r>
            <a:r>
              <a:rPr lang="en-US" sz="2400" dirty="0">
                <a:effectLst/>
                <a:latin typeface="Times"/>
              </a:rPr>
              <a:t>and </a:t>
            </a:r>
            <a:r>
              <a:rPr lang="en-US" sz="2400" i="1" dirty="0">
                <a:effectLst/>
                <a:latin typeface="Times"/>
              </a:rPr>
              <a:t>he </a:t>
            </a:r>
            <a:r>
              <a:rPr lang="en-US" sz="2400" dirty="0">
                <a:effectLst/>
                <a:latin typeface="Times"/>
              </a:rPr>
              <a:t>easily receive the same value. For </a:t>
            </a:r>
            <a:r>
              <a:rPr lang="en-US" sz="2400" i="1" dirty="0">
                <a:effectLst/>
                <a:latin typeface="Times"/>
              </a:rPr>
              <a:t>he, </a:t>
            </a:r>
            <a:r>
              <a:rPr lang="en-US" sz="2400" dirty="0">
                <a:effectLst/>
                <a:latin typeface="Times"/>
              </a:rPr>
              <a:t>for instance, a reading where it gets the same value as </a:t>
            </a:r>
            <a:r>
              <a:rPr lang="en-US" sz="2400" i="1" dirty="0">
                <a:effectLst/>
                <a:latin typeface="Times"/>
              </a:rPr>
              <a:t>the animal/the white rabbit </a:t>
            </a:r>
            <a:r>
              <a:rPr lang="en-US" sz="2400" dirty="0">
                <a:effectLst/>
                <a:latin typeface="Times"/>
              </a:rPr>
              <a:t>is highly preferred.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48DC-0898-8944-ACFF-D6A2F2C4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7BD1-1CD4-D721-5697-A2991B89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modify the 2</a:t>
            </a:r>
            <a:r>
              <a:rPr lang="en-US" baseline="30000" dirty="0"/>
              <a:t>nd</a:t>
            </a:r>
            <a:r>
              <a:rPr lang="en-US" dirty="0"/>
              <a:t> example a bit: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animal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looking around nervously. Suddenly 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white rabbit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jumped from behind the bushes. </a:t>
            </a:r>
          </a:p>
          <a:p>
            <a:r>
              <a:rPr lang="en-US" dirty="0">
                <a:solidFill>
                  <a:srgbClr val="343541"/>
                </a:solidFill>
                <a:latin typeface="Söhne"/>
              </a:rPr>
              <a:t>and ask: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B65858-D271-A828-E31A-10E714D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26" y="3429000"/>
            <a:ext cx="9671348" cy="1905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01260-B314-A8F3-3A59-16C8DA6E52A3}"/>
              </a:ext>
            </a:extLst>
          </p:cNvPr>
          <p:cNvSpPr txBox="1"/>
          <p:nvPr/>
        </p:nvSpPr>
        <p:spPr>
          <a:xfrm>
            <a:off x="1627488" y="5715298"/>
            <a:ext cx="8937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Here </a:t>
            </a:r>
            <a:r>
              <a:rPr lang="en-US" sz="2400" i="1" dirty="0">
                <a:effectLst/>
                <a:latin typeface="Times"/>
              </a:rPr>
              <a:t>the rabbit </a:t>
            </a:r>
            <a:r>
              <a:rPr lang="en-US" sz="2400" dirty="0">
                <a:effectLst/>
                <a:latin typeface="Times"/>
              </a:rPr>
              <a:t>is preferred to have a value different from </a:t>
            </a:r>
            <a:r>
              <a:rPr lang="en-US" sz="2400" i="1" dirty="0">
                <a:effectLst/>
                <a:latin typeface="Times"/>
              </a:rPr>
              <a:t>the animal.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3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3233-EB3D-27A7-EA8D-3D0BE6DA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A1DA-3A1A-FBA5-5828-B19CABCE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Choice: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promised</a:t>
            </a:r>
            <a:r>
              <a:rPr lang="en-US" dirty="0"/>
              <a:t> Y [PRO to do something]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ordered</a:t>
            </a:r>
            <a:r>
              <a:rPr lang="en-US" dirty="0"/>
              <a:t> Y [PRO to do something]</a:t>
            </a:r>
          </a:p>
          <a:p>
            <a:pPr lvl="1"/>
            <a:r>
              <a:rPr lang="en-US" dirty="0"/>
              <a:t>PRO is the subject of the non-finite clause (</a:t>
            </a:r>
            <a:r>
              <a:rPr lang="en-US" i="1" dirty="0"/>
              <a:t>to do something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accent1"/>
                </a:solidFill>
              </a:rPr>
              <a:t>what grammatical knowledge about the difference in verb meanings do we have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2800" i="1" dirty="0"/>
              <a:t>promise</a:t>
            </a:r>
            <a:r>
              <a:rPr lang="en-US" sz="2800" dirty="0"/>
              <a:t> is a subject control verb (PRO = X)</a:t>
            </a:r>
          </a:p>
          <a:p>
            <a:pPr lvl="1"/>
            <a:r>
              <a:rPr lang="en-US" sz="2800" i="1" dirty="0"/>
              <a:t>order</a:t>
            </a:r>
            <a:r>
              <a:rPr lang="en-US" sz="2800" dirty="0"/>
              <a:t> is an object control verb (PRO = Y)</a:t>
            </a:r>
          </a:p>
        </p:txBody>
      </p:sp>
    </p:spTree>
    <p:extLst>
      <p:ext uri="{BB962C8B-B14F-4D97-AF65-F5344CB8AC3E}">
        <p14:creationId xmlns:p14="http://schemas.microsoft.com/office/powerpoint/2010/main" val="610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6418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asked Alice [PRO to go away]. 	(</a:t>
            </a:r>
            <a:r>
              <a:rPr lang="en-US" b="0" i="0" u="none" strike="noStrike" dirty="0" err="1">
                <a:solidFill>
                  <a:srgbClr val="343541"/>
                </a:solidFill>
                <a:effectLst/>
                <a:latin typeface="Söhne"/>
              </a:rPr>
              <a:t>Reuland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2011: 45)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B8A4FA-CDFC-6A13-5886-3CF58C75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080544"/>
            <a:ext cx="7124700" cy="184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8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subject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promised Alice [PRO to go away]. </a:t>
            </a: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DEDDBF-DE7F-79BF-DCD7-278C6527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0" y="3114783"/>
            <a:ext cx="10444659" cy="2161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44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85DD52-F1FB-E009-176D-0830478B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7" y="2909078"/>
            <a:ext cx="8800465" cy="230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18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3ABF6C-CDB6-AE9B-B81C-AC27B434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2" y="2870614"/>
            <a:ext cx="9966215" cy="2670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CDC61-6AEE-6293-C29D-1DF9519CF5C2}"/>
              </a:ext>
            </a:extLst>
          </p:cNvPr>
          <p:cNvSpPr txBox="1"/>
          <p:nvPr/>
        </p:nvSpPr>
        <p:spPr>
          <a:xfrm>
            <a:off x="7858897" y="3816628"/>
            <a:ext cx="336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Doesn't work in this case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F3D1A-6218-934F-21FE-37BAB01BCDF5}"/>
              </a:ext>
            </a:extLst>
          </p:cNvPr>
          <p:cNvSpPr txBox="1"/>
          <p:nvPr/>
        </p:nvSpPr>
        <p:spPr>
          <a:xfrm>
            <a:off x="4014951" y="5676327"/>
            <a:ext cx="469994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Asking the right question is key</a:t>
            </a:r>
          </a:p>
        </p:txBody>
      </p:sp>
    </p:spTree>
    <p:extLst>
      <p:ext uri="{BB962C8B-B14F-4D97-AF65-F5344CB8AC3E}">
        <p14:creationId xmlns:p14="http://schemas.microsoft.com/office/powerpoint/2010/main" val="25430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AB28-7108-9BD8-361A-F7B84C52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0DB0A9-4AB6-CC78-AFDD-D7A7292F2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620" y="1825625"/>
            <a:ext cx="4110759" cy="43513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90E4BC-B133-0D21-A415-3452708B4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5589" y="1825625"/>
            <a:ext cx="6377302" cy="2771089"/>
          </a:xfr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C504C1-7B1C-2DD7-2144-50837525E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58"/>
          <a:stretch/>
        </p:blipFill>
        <p:spPr>
          <a:xfrm>
            <a:off x="5814698" y="4731651"/>
            <a:ext cx="6377302" cy="1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FC97-E61A-F3CE-E478-843ACEDC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Homework 4 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555C-FC81-4647-CFF0-43481232D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lang="en-US" sz="3300" dirty="0"/>
              <a:t> was modified live in class: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s(s(NP, VP)) --&gt; np(NP),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np(np(DET, NN)) --&gt; det(DET, NUM),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(NN, NUM).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sg) --&gt; [the].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pl) --&gt; [the].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det(dt(a), sg) --&gt; [a].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(man), sg) --&gt; [man].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(men), pl) --&gt; [men].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(ball), sg) --&gt; [ball].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(VTR, NP)) --&gt;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(VTR), np(NP).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kick_ed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[kicked].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hit_ed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[hit].</a:t>
            </a:r>
          </a:p>
          <a:p>
            <a:r>
              <a:rPr lang="en-US" sz="3300" dirty="0"/>
              <a:t>That modified grammar is the source for the homework.</a:t>
            </a:r>
          </a:p>
          <a:p>
            <a:r>
              <a:rPr lang="en-US" sz="3300" dirty="0"/>
              <a:t>I called it last lecture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6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760-BE06-DC41-98B2-88D0A6F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62F4-0978-3349-B861-EBA44116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Homework 4 Aside: stacking PPs</a:t>
            </a:r>
          </a:p>
          <a:p>
            <a:r>
              <a:rPr lang="en-US" sz="3600" dirty="0"/>
              <a:t>Anaphora</a:t>
            </a:r>
          </a:p>
          <a:p>
            <a:r>
              <a:rPr lang="en-US" sz="3600" dirty="0"/>
              <a:t>Homework 4 Questions?</a:t>
            </a:r>
          </a:p>
          <a:p>
            <a:pPr lvl="1"/>
            <a:r>
              <a:rPr lang="en-US" sz="3200" i="1" dirty="0">
                <a:solidFill>
                  <a:schemeClr val="accent1"/>
                </a:solidFill>
              </a:rPr>
              <a:t>note deadline is Wednesday midnight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98B9-E9E4-DB5E-8F11-38FB117F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 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last time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63-2321-3799-873A-9301B5C7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Live programming</a:t>
            </a:r>
          </a:p>
          <a:p>
            <a:r>
              <a:rPr lang="en-US" dirty="0"/>
              <a:t>Let's add to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lang="en-US" dirty="0"/>
              <a:t> so we can parse:</a:t>
            </a:r>
          </a:p>
          <a:p>
            <a:pPr lvl="1"/>
            <a:r>
              <a:rPr lang="en-US" sz="2800" i="1" dirty="0"/>
              <a:t>John saw the boy with a telescope </a:t>
            </a:r>
            <a:r>
              <a:rPr lang="en-US" sz="2800" dirty="0"/>
              <a:t>	</a:t>
            </a:r>
          </a:p>
          <a:p>
            <a:r>
              <a:rPr lang="en-US" dirty="0"/>
              <a:t>Need to add:</a:t>
            </a:r>
          </a:p>
          <a:p>
            <a:pPr lvl="1"/>
            <a:r>
              <a:rPr lang="en-US" dirty="0"/>
              <a:t>verb (VBD): </a:t>
            </a:r>
            <a:r>
              <a:rPr lang="en-US" i="1" dirty="0"/>
              <a:t>saw – past tense </a:t>
            </a:r>
            <a:r>
              <a:rPr lang="en-US" dirty="0"/>
              <a:t>(-ed)</a:t>
            </a:r>
          </a:p>
          <a:p>
            <a:pPr lvl="1"/>
            <a:r>
              <a:rPr lang="en-US" dirty="0"/>
              <a:t>preposition (IN): </a:t>
            </a:r>
            <a:r>
              <a:rPr lang="en-US" i="1" dirty="0"/>
              <a:t>with</a:t>
            </a:r>
          </a:p>
          <a:p>
            <a:pPr lvl="1"/>
            <a:r>
              <a:rPr lang="en-US" dirty="0"/>
              <a:t>singular nouns (NN): </a:t>
            </a:r>
            <a:r>
              <a:rPr lang="en-US" i="1" dirty="0"/>
              <a:t>telescope</a:t>
            </a:r>
            <a:r>
              <a:rPr lang="en-US" dirty="0"/>
              <a:t>, </a:t>
            </a:r>
            <a:r>
              <a:rPr lang="en-US" i="1" dirty="0"/>
              <a:t>boy, </a:t>
            </a:r>
            <a:r>
              <a:rPr lang="en-US" i="1" dirty="0">
                <a:solidFill>
                  <a:schemeClr val="accent2"/>
                </a:solidFill>
              </a:rPr>
              <a:t>limp</a:t>
            </a:r>
          </a:p>
          <a:p>
            <a:pPr lvl="1"/>
            <a:r>
              <a:rPr lang="en-US" dirty="0"/>
              <a:t>proper noun (NNP): </a:t>
            </a:r>
            <a:r>
              <a:rPr lang="en-US" i="1" dirty="0"/>
              <a:t>john</a:t>
            </a:r>
            <a:r>
              <a:rPr lang="en-US" dirty="0"/>
              <a:t> (</a:t>
            </a:r>
            <a:r>
              <a:rPr lang="en-US" i="1" dirty="0"/>
              <a:t>'John</a:t>
            </a:r>
            <a:r>
              <a:rPr lang="en-US" dirty="0"/>
              <a:t>'), </a:t>
            </a:r>
            <a:r>
              <a:rPr lang="en-US" i="1" dirty="0" err="1"/>
              <a:t>mary</a:t>
            </a:r>
            <a:r>
              <a:rPr lang="en-US" dirty="0"/>
              <a:t> – </a:t>
            </a:r>
            <a:r>
              <a:rPr lang="en-US" i="1" dirty="0"/>
              <a:t>initial caps = variable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add:</a:t>
            </a:r>
          </a:p>
          <a:p>
            <a:pPr lvl="1"/>
            <a:r>
              <a:rPr lang="en-US" dirty="0"/>
              <a:t>PP attachment to NP and VP rules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DA2C-DC95-25A7-8296-7C8D1B8A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Homework 4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3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6A88-4BB4-792F-CBDC-0D876349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https://parser.kitaev.io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FC70287-0BE4-95AB-4113-859190DC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17" y="1485106"/>
            <a:ext cx="5434965" cy="503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405827CA-30FD-734F-782F-05EFD27918BE}"/>
              </a:ext>
            </a:extLst>
          </p:cNvPr>
          <p:cNvSpPr/>
          <p:nvPr/>
        </p:nvSpPr>
        <p:spPr>
          <a:xfrm>
            <a:off x="8229600" y="3081130"/>
            <a:ext cx="2484783" cy="2849942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What's the problem with this parse?</a:t>
            </a:r>
          </a:p>
        </p:txBody>
      </p:sp>
    </p:spTree>
    <p:extLst>
      <p:ext uri="{BB962C8B-B14F-4D97-AF65-F5344CB8AC3E}">
        <p14:creationId xmlns:p14="http://schemas.microsoft.com/office/powerpoint/2010/main" val="4084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aside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A27AC2B-AD23-BFA9-AEFF-EC2B48A37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2229644"/>
            <a:ext cx="9842500" cy="35433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C7877-42E8-27C4-9211-E68576180469}"/>
              </a:ext>
            </a:extLst>
          </p:cNvPr>
          <p:cNvSpPr txBox="1"/>
          <p:nvPr/>
        </p:nvSpPr>
        <p:spPr>
          <a:xfrm>
            <a:off x="1174750" y="1775500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https://cloud.google.com/natural-language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574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4ED2-69FD-F51B-75FF-84DD95AC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aside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F017C4-41FB-E2DE-70CC-D4ABFFB9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48" y="2215247"/>
            <a:ext cx="8877300" cy="176530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8D1AA3-9C4F-9B1C-1B88-6B7C70F6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4168267"/>
            <a:ext cx="8877299" cy="1828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55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7D90-779C-5D4A-CE37-431CDF29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92F7-DF23-42E4-2513-3466362D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9340"/>
          </a:xfrm>
        </p:spPr>
        <p:txBody>
          <a:bodyPr/>
          <a:lstStyle/>
          <a:p>
            <a:r>
              <a:rPr lang="en-US" dirty="0"/>
              <a:t>Stacking: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D873E12-DB37-410F-D94E-74E09785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89902"/>
            <a:ext cx="7772400" cy="1613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01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4DE-0410-84F9-AEAE-06219ACA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CCF2-EFCA-8C94-F554-443422DA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examples from (</a:t>
            </a:r>
            <a:r>
              <a:rPr lang="en-US" dirty="0" err="1"/>
              <a:t>Reuland</a:t>
            </a:r>
            <a:r>
              <a:rPr lang="en-US" dirty="0"/>
              <a:t> 2011)</a:t>
            </a:r>
            <a:r>
              <a:rPr lang="en-US" baseline="30000" dirty="0"/>
              <a:t> 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Alice looked at the Queen.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Söhne"/>
              </a:rPr>
              <a:t>She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angry.		(pg4)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DBB87-AE2C-BB72-94D5-C17982CE5187}"/>
              </a:ext>
            </a:extLst>
          </p:cNvPr>
          <p:cNvSpPr txBox="1"/>
          <p:nvPr/>
        </p:nvSpPr>
        <p:spPr>
          <a:xfrm>
            <a:off x="956440" y="6311900"/>
            <a:ext cx="763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i="1" dirty="0"/>
              <a:t>Reuland, E., Anaphora and Language Design</a:t>
            </a:r>
            <a:r>
              <a:rPr lang="en-US" sz="2000" dirty="0"/>
              <a:t> (2011), MIT Press.</a:t>
            </a:r>
          </a:p>
        </p:txBody>
      </p:sp>
    </p:spTree>
    <p:extLst>
      <p:ext uri="{BB962C8B-B14F-4D97-AF65-F5344CB8AC3E}">
        <p14:creationId xmlns:p14="http://schemas.microsoft.com/office/powerpoint/2010/main" val="324936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D52B-4B1E-C9D1-75C2-EB5C0726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7E77BF-CA4E-DB3C-7173-81BBCF906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3093244"/>
            <a:ext cx="8128000" cy="18161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D0FE3-7144-0FBC-6693-391261372AF9}"/>
              </a:ext>
            </a:extLst>
          </p:cNvPr>
          <p:cNvSpPr txBox="1"/>
          <p:nvPr/>
        </p:nvSpPr>
        <p:spPr>
          <a:xfrm>
            <a:off x="1590931" y="2401500"/>
            <a:ext cx="8220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43541"/>
                </a:solidFill>
                <a:effectLst/>
                <a:latin typeface="Söhne"/>
              </a:rPr>
              <a:t>Alice looked at the Queen.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Söhne"/>
              </a:rPr>
              <a:t>She</a:t>
            </a:r>
            <a:r>
              <a:rPr lang="en-US" sz="2400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angry.		(pg4)</a:t>
            </a:r>
          </a:p>
        </p:txBody>
      </p:sp>
    </p:spTree>
    <p:extLst>
      <p:ext uri="{BB962C8B-B14F-4D97-AF65-F5344CB8AC3E}">
        <p14:creationId xmlns:p14="http://schemas.microsoft.com/office/powerpoint/2010/main" val="428259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89C4-86DD-0850-2670-137CA7BA5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A693-1FC6-096D-4C85-47BF793C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8C8A-87A2-46DA-36AB-C6E41560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examples from (</a:t>
            </a:r>
            <a:r>
              <a:rPr lang="en-US" dirty="0" err="1"/>
              <a:t>Reuland</a:t>
            </a:r>
            <a:r>
              <a:rPr lang="en-US" dirty="0"/>
              <a:t> 2011)</a:t>
            </a:r>
            <a:r>
              <a:rPr lang="en-US" baseline="30000" dirty="0"/>
              <a:t> 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Alice looked at the Queen. </a:t>
            </a:r>
            <a:r>
              <a:rPr lang="en-US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She</a:t>
            </a:r>
            <a:r>
              <a:rPr lang="en-US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 was angry.		(pg4)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white rabbit </a:t>
            </a:r>
            <a:r>
              <a:rPr lang="en-US" dirty="0"/>
              <a:t>jumped from behind the bushes.	(pg26)</a:t>
            </a:r>
          </a:p>
          <a:p>
            <a:pPr marL="457200" lvl="1" indent="0">
              <a:buNone/>
            </a:pPr>
            <a:r>
              <a:rPr lang="en-US" dirty="0"/>
              <a:t>    The </a:t>
            </a:r>
            <a:r>
              <a:rPr lang="en-US" b="1" dirty="0"/>
              <a:t>animal</a:t>
            </a:r>
            <a:r>
              <a:rPr lang="en-US" dirty="0"/>
              <a:t> looked around and then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dirty="0"/>
              <a:t> ran away to avoid the angry queen.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315C7-FE1E-BC11-E37E-0CC6BE4A0036}"/>
              </a:ext>
            </a:extLst>
          </p:cNvPr>
          <p:cNvSpPr txBox="1"/>
          <p:nvPr/>
        </p:nvSpPr>
        <p:spPr>
          <a:xfrm>
            <a:off x="956440" y="6311900"/>
            <a:ext cx="763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i="1" dirty="0"/>
              <a:t>Reuland, E., Anaphora and Language Design</a:t>
            </a:r>
            <a:r>
              <a:rPr lang="en-US" sz="2000" dirty="0"/>
              <a:t> (2011), MIT Press.</a:t>
            </a:r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8A9E1B4D-8406-FACE-3934-1DAF61ECA7F0}"/>
              </a:ext>
            </a:extLst>
          </p:cNvPr>
          <p:cNvSpPr/>
          <p:nvPr/>
        </p:nvSpPr>
        <p:spPr>
          <a:xfrm>
            <a:off x="5208104" y="3429000"/>
            <a:ext cx="2375453" cy="1451113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Who ran away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21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804</Words>
  <Application>Microsoft Macintosh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Söhne</vt:lpstr>
      <vt:lpstr>Times</vt:lpstr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Topics</vt:lpstr>
      <vt:lpstr>Homework 4 aside</vt:lpstr>
      <vt:lpstr>Homework 4 aside</vt:lpstr>
      <vt:lpstr>Homework 4 aside</vt:lpstr>
      <vt:lpstr>Homework 4 aside</vt:lpstr>
      <vt:lpstr>ChatGPT and Anaphora Resolution</vt:lpstr>
      <vt:lpstr>ChatGPT and Anaphora Resolution</vt:lpstr>
      <vt:lpstr>ChatGPT and Anaphora Resolution</vt:lpstr>
      <vt:lpstr>ChatGPT and Anaphora Resolution</vt:lpstr>
      <vt:lpstr>ChatGPT and Anaphora Resolution</vt:lpstr>
      <vt:lpstr>ChatGPT and Anaphora Resolution</vt:lpstr>
      <vt:lpstr>ChatGPT and Control Verbs</vt:lpstr>
      <vt:lpstr>ChatGPT and Control Verbs</vt:lpstr>
      <vt:lpstr>ChatGPT and Control Verbs</vt:lpstr>
      <vt:lpstr>ChatGPT and Control Verbs</vt:lpstr>
      <vt:lpstr>ChatGPT and Control Verbs</vt:lpstr>
      <vt:lpstr>ChatGPT and Anaphora Resolution</vt:lpstr>
      <vt:lpstr>Homework 4 Questions?</vt:lpstr>
      <vt:lpstr>nl5.prolog (last time)</vt:lpstr>
      <vt:lpstr>Homework 4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2</cp:revision>
  <dcterms:created xsi:type="dcterms:W3CDTF">2024-02-04T22:51:04Z</dcterms:created>
  <dcterms:modified xsi:type="dcterms:W3CDTF">2024-02-04T23:15:58Z</dcterms:modified>
</cp:coreProperties>
</file>