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82" r:id="rId2"/>
    <p:sldId id="283" r:id="rId3"/>
    <p:sldId id="320" r:id="rId4"/>
    <p:sldId id="321" r:id="rId5"/>
    <p:sldId id="322" r:id="rId6"/>
    <p:sldId id="323" r:id="rId7"/>
    <p:sldId id="324" r:id="rId8"/>
    <p:sldId id="261" r:id="rId9"/>
    <p:sldId id="325" r:id="rId10"/>
    <p:sldId id="264" r:id="rId11"/>
    <p:sldId id="271" r:id="rId12"/>
    <p:sldId id="317" r:id="rId13"/>
    <p:sldId id="318" r:id="rId14"/>
    <p:sldId id="272" r:id="rId15"/>
    <p:sldId id="319" r:id="rId16"/>
    <p:sldId id="326" r:id="rId17"/>
    <p:sldId id="328" r:id="rId18"/>
    <p:sldId id="298" r:id="rId19"/>
    <p:sldId id="314" r:id="rId20"/>
    <p:sldId id="315" r:id="rId21"/>
    <p:sldId id="316" r:id="rId22"/>
    <p:sldId id="330" r:id="rId23"/>
    <p:sldId id="332" r:id="rId24"/>
    <p:sldId id="333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60"/>
    <p:restoredTop sz="96327"/>
  </p:normalViewPr>
  <p:slideViewPr>
    <p:cSldViewPr snapToGrid="0">
      <p:cViewPr varScale="1">
        <p:scale>
          <a:sx n="98" d="100"/>
          <a:sy n="98" d="100"/>
        </p:scale>
        <p:origin x="216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260AF9-98DF-D340-A7EE-CDEBC2C8699F}" type="datetimeFigureOut">
              <a:rPr lang="en-US" smtClean="0"/>
              <a:t>1/31/24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42F26B-BE6E-1949-AE95-80FD4BA53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910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71C643-E15C-F14E-9D1C-17DC0D281081}" type="slidenum">
              <a:rPr lang="en-US"/>
              <a:pPr/>
              <a:t>8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698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2AEFD5-1739-6F45-A25A-2A9CB8E45A14}" type="slidenum">
              <a:rPr lang="en-US"/>
              <a:pPr/>
              <a:t>10</a:t>
            </a:fld>
            <a:endParaRPr 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09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27E33-9D14-4699-7B47-2FB22A7806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2E0A49-6E25-6A65-CFB4-7055A7C26B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9A60B-165F-55B2-4B62-6E7D2508D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F14B4-387F-254E-A9AD-2041D164310F}" type="datetimeFigureOut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9C974-5945-DD5C-D55E-C8CC40688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A1142-1B49-FE33-F574-F8A21BE88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A8B1-D1BE-CD4B-82D1-86EBBDD96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831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3CE7F-BD90-D15F-23FE-AA451D51A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E7B4D4-F331-DBAF-22F7-763F0B972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2C44D-DA1F-D54F-38BF-E6D4541F9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F14B4-387F-254E-A9AD-2041D164310F}" type="datetimeFigureOut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9F1596-2D2C-01AC-B9A3-F60A009AE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7610C-7DA0-BE6F-EC25-5E7058331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A8B1-D1BE-CD4B-82D1-86EBBDD96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3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454983-591F-AA04-D4B7-2327417C2C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4B0C6C-92DC-B0C5-1BA6-F8F6F206A2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36FF1-E54B-AE1F-57DC-17E3D3915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F14B4-387F-254E-A9AD-2041D164310F}" type="datetimeFigureOut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4E957-C05E-39BF-1AF9-AC5EFF8F1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BD16FE-A50C-3DA4-9F03-EC3B50C91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A8B1-D1BE-CD4B-82D1-86EBBDD96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733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80CBD-C299-932F-331E-33E0C5C74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A325A-2C74-8068-8B39-FE10CF525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54C74-6F87-DE66-E161-C34372224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F14B4-387F-254E-A9AD-2041D164310F}" type="datetimeFigureOut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51428A-AB1B-E8E3-04F5-47E14A619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F92258-7753-1379-7300-A3950C4D1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A8B1-D1BE-CD4B-82D1-86EBBDD96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569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D063F-9E6F-CFDC-B12B-F2BEF186E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D3C5BA-CE1D-3DB4-CF59-E94715DA0A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55C026-CD86-B410-2B7E-94139A269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F14B4-387F-254E-A9AD-2041D164310F}" type="datetimeFigureOut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1CF366-CCED-5440-9628-33B8D75AE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B7735-F6BC-02B4-1D02-FB51D62A8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A8B1-D1BE-CD4B-82D1-86EBBDD96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93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E82B3-D29F-4036-7786-301996D57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5B1CF-A34B-67B8-1DF7-EFFD95C643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A45218-9CE8-EE0E-E17F-F9D2FC92F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D91E22-061F-C8FE-8CD7-7760C44A8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F14B4-387F-254E-A9AD-2041D164310F}" type="datetimeFigureOut">
              <a:rPr lang="en-US" smtClean="0"/>
              <a:t>1/31/24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432E14-82A2-4D52-C8E3-0A55F218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B99E13-686D-2F87-7D78-BBFBE4615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A8B1-D1BE-CD4B-82D1-86EBBDD96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229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FDD92-5607-CDD3-3739-63670EFD5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4CC8F3-C36A-65DA-6125-3B1DB62C18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83DE6B-FE86-4DA6-7BDB-CDD4239D71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150D71-5314-5DB5-40E0-1B90ECA5DB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65CD89-6010-CB47-8B17-6D1F291FF6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EE8A73-DC74-EFAA-5954-384D8AA75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F14B4-387F-254E-A9AD-2041D164310F}" type="datetimeFigureOut">
              <a:rPr lang="en-US" smtClean="0"/>
              <a:t>1/31/24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A4FE36-8B98-556F-6CF8-3E6800AF3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AD09F75-C529-3246-41B2-97017E316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A8B1-D1BE-CD4B-82D1-86EBBDD96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027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2369A-B45C-ADF8-5428-9520E9842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5F3894-B08C-E6AC-AB12-E04ADF495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F14B4-387F-254E-A9AD-2041D164310F}" type="datetimeFigureOut">
              <a:rPr lang="en-US" smtClean="0"/>
              <a:t>1/31/24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69DB8F-F9DE-A6C2-4FEE-2E79DC6F7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BBF129-8A33-7D79-1EE7-D8B21D011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A8B1-D1BE-CD4B-82D1-86EBBDD96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616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D3B1B0-C6B5-30AB-64BB-F9C6FB84C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F14B4-387F-254E-A9AD-2041D164310F}" type="datetimeFigureOut">
              <a:rPr lang="en-US" smtClean="0"/>
              <a:t>1/31/24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F6257F-BFB8-95E5-B1F9-32EA81195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5265C6-9A4C-2091-770A-830E118D2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A8B1-D1BE-CD4B-82D1-86EBBDD96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89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DD80B-A666-433A-3250-2AD671498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557D9-DF56-437B-DEAE-B2161A9E8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30D3D1-B47F-7A40-3FA6-F62312F3B5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86BF23-376A-B482-C373-8BDB48EBC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F14B4-387F-254E-A9AD-2041D164310F}" type="datetimeFigureOut">
              <a:rPr lang="en-US" smtClean="0"/>
              <a:t>1/31/24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98A539-C894-CA09-80A6-9365E25DE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C602DB-DD2D-5151-35DE-E036B96CE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A8B1-D1BE-CD4B-82D1-86EBBDD96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44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9442C-2A71-2F50-BE57-17821D10A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B60F32-B5FA-0FEA-AA99-F67C349A71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47F7C9-0849-53C0-6E0E-630915C8F0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8A0BA3-20C3-95EE-DC7A-6952B04D6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F14B4-387F-254E-A9AD-2041D164310F}" type="datetimeFigureOut">
              <a:rPr lang="en-US" smtClean="0"/>
              <a:t>1/31/24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1DBCCE-4635-452A-348B-4EE0FE62C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7E0FA3-53BC-7FB3-BE4E-C5E7BE3F1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A8B1-D1BE-CD4B-82D1-86EBBDD96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74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07BC6A-9CF9-72B7-F573-9B9D85893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6247F5-2830-CC73-9421-9D3A57EC21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6BB486-390C-447E-835E-12D812423E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F14B4-387F-254E-A9AD-2041D164310F}" type="datetimeFigureOut">
              <a:rPr lang="en-US" smtClean="0"/>
              <a:t>1/31/24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C4632-9A87-EB1A-91E4-15C6D5FDB3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8A471-81FC-377E-22BE-2E0248EFC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BA8B1-D1BE-CD4B-82D1-86EBBDD96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055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cloud.google.com/natural-language" TargetMode="External"/><Relationship Id="rId4" Type="http://schemas.openxmlformats.org/officeDocument/2006/relationships/hyperlink" Target="https://parser.kitaev.io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sandiway@arizona.eduSUBJEC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wish.swi-prolog.org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1981200"/>
            <a:ext cx="7772400" cy="1752600"/>
          </a:xfrm>
        </p:spPr>
        <p:txBody>
          <a:bodyPr/>
          <a:lstStyle/>
          <a:p>
            <a:r>
              <a:rPr lang="en-US" dirty="0"/>
              <a:t>LING/C SC 581: </a:t>
            </a:r>
            <a:br>
              <a:rPr lang="en-US" dirty="0"/>
            </a:br>
            <a:r>
              <a:rPr lang="en-US" sz="4000" dirty="0"/>
              <a:t>Advanced Computational Linguistics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843580"/>
            <a:ext cx="9144000" cy="1414220"/>
          </a:xfrm>
        </p:spPr>
        <p:txBody>
          <a:bodyPr/>
          <a:lstStyle/>
          <a:p>
            <a:r>
              <a:rPr lang="en-US" dirty="0"/>
              <a:t>Lecture 7</a:t>
            </a:r>
          </a:p>
        </p:txBody>
      </p:sp>
    </p:spTree>
    <p:extLst>
      <p:ext uri="{BB962C8B-B14F-4D97-AF65-F5344CB8AC3E}">
        <p14:creationId xmlns:p14="http://schemas.microsoft.com/office/powerpoint/2010/main" val="877325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Extra Arguments: Agreement</a:t>
            </a:r>
            <a:endParaRPr lang="en-US" sz="3200" dirty="0"/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77636" y="1600200"/>
            <a:ext cx="30480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2400" b="1" dirty="0"/>
              <a:t>Note:</a:t>
            </a:r>
          </a:p>
          <a:p>
            <a:r>
              <a:rPr lang="en-US" sz="2000" dirty="0"/>
              <a:t>Use of the extra argument NUM for agreement here is basically “syntactic sugar” and </a:t>
            </a:r>
            <a:r>
              <a:rPr lang="en-US" sz="2000" b="1" dirty="0"/>
              <a:t>lends no more expressive </a:t>
            </a:r>
            <a:r>
              <a:rPr lang="en-US" sz="2000" dirty="0"/>
              <a:t>power to the grammar rule system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i.e. </a:t>
            </a:r>
            <a:r>
              <a:rPr lang="en-US" sz="2000" i="1" dirty="0">
                <a:solidFill>
                  <a:schemeClr val="accent2"/>
                </a:solidFill>
              </a:rPr>
              <a:t>we can enforce agreement without the use of the extra argument at the cost of writing more rules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2017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54435" y="1600200"/>
            <a:ext cx="7419702" cy="4495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Instead of</a:t>
            </a:r>
          </a:p>
          <a:p>
            <a:pPr lvl="1" eaLnBrk="0" hangingPunct="0">
              <a:spcBef>
                <a:spcPct val="0"/>
              </a:spcBef>
              <a:buNone/>
            </a:pPr>
            <a:r>
              <a:rPr lang="en-US" sz="1600" dirty="0">
                <a:latin typeface="Menlo" charset="0"/>
                <a:ea typeface="Menlo" charset="0"/>
                <a:cs typeface="Menlo" charset="0"/>
              </a:rPr>
              <a:t>np(np(DET, NN)) --&gt; det(DET, </a:t>
            </a:r>
            <a:r>
              <a:rPr lang="en-US" sz="1600" dirty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NUM</a:t>
            </a:r>
            <a:r>
              <a:rPr lang="en-US" sz="1600" dirty="0">
                <a:latin typeface="Menlo" charset="0"/>
                <a:ea typeface="Menlo" charset="0"/>
                <a:cs typeface="Menlo" charset="0"/>
              </a:rPr>
              <a:t>), </a:t>
            </a:r>
            <a:r>
              <a:rPr lang="en-US" sz="1600" dirty="0" err="1">
                <a:latin typeface="Menlo" charset="0"/>
                <a:ea typeface="Menlo" charset="0"/>
                <a:cs typeface="Menlo" charset="0"/>
              </a:rPr>
              <a:t>nn</a:t>
            </a:r>
            <a:r>
              <a:rPr lang="en-US" sz="1600" dirty="0">
                <a:latin typeface="Menlo" charset="0"/>
                <a:ea typeface="Menlo" charset="0"/>
                <a:cs typeface="Menlo" charset="0"/>
              </a:rPr>
              <a:t>(NN, </a:t>
            </a:r>
            <a:r>
              <a:rPr lang="en-US" sz="1600" dirty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NUM</a:t>
            </a:r>
            <a:r>
              <a:rPr lang="en-US" sz="1600" dirty="0">
                <a:latin typeface="Menlo" charset="0"/>
                <a:ea typeface="Menlo" charset="0"/>
                <a:cs typeface="Menlo" charset="0"/>
              </a:rPr>
              <a:t>). </a:t>
            </a:r>
          </a:p>
          <a:p>
            <a:pPr eaLnBrk="0" hangingPunct="0">
              <a:spcBef>
                <a:spcPct val="0"/>
              </a:spcBef>
              <a:buNone/>
            </a:pPr>
            <a:r>
              <a:rPr lang="en-US" sz="2400" dirty="0"/>
              <a:t>we could have encoded NUM into the nonterminal name:</a:t>
            </a:r>
          </a:p>
          <a:p>
            <a:pPr>
              <a:buNone/>
            </a:pPr>
            <a:r>
              <a:rPr lang="en-US" sz="1800" dirty="0">
                <a:latin typeface="Menlo" charset="0"/>
                <a:ea typeface="Menlo" charset="0"/>
                <a:cs typeface="Menlo" charset="0"/>
              </a:rPr>
              <a:t>np(np(DET, NN)) --&gt; </a:t>
            </a:r>
            <a:r>
              <a:rPr lang="en-US" sz="1800" dirty="0" err="1">
                <a:latin typeface="Menlo" charset="0"/>
                <a:ea typeface="Menlo" charset="0"/>
                <a:cs typeface="Menlo" charset="0"/>
              </a:rPr>
              <a:t>det_sg</a:t>
            </a:r>
            <a:r>
              <a:rPr lang="en-US" sz="1800" dirty="0">
                <a:latin typeface="Menlo" charset="0"/>
                <a:ea typeface="Menlo" charset="0"/>
                <a:cs typeface="Menlo" charset="0"/>
              </a:rPr>
              <a:t>(DET), </a:t>
            </a:r>
            <a:r>
              <a:rPr lang="en-US" sz="1800" dirty="0" err="1">
                <a:latin typeface="Menlo" charset="0"/>
                <a:ea typeface="Menlo" charset="0"/>
                <a:cs typeface="Menlo" charset="0"/>
              </a:rPr>
              <a:t>nn_sg</a:t>
            </a:r>
            <a:r>
              <a:rPr lang="en-US" sz="1800" dirty="0">
                <a:latin typeface="Menlo" charset="0"/>
                <a:ea typeface="Menlo" charset="0"/>
                <a:cs typeface="Menlo" charset="0"/>
              </a:rPr>
              <a:t>(NN).</a:t>
            </a:r>
          </a:p>
          <a:p>
            <a:pPr>
              <a:buNone/>
            </a:pPr>
            <a:r>
              <a:rPr lang="en-US" sz="1800" dirty="0">
                <a:latin typeface="Menlo" charset="0"/>
                <a:ea typeface="Menlo" charset="0"/>
                <a:cs typeface="Menlo" charset="0"/>
              </a:rPr>
              <a:t>np(np(DET, NN)) --&gt; </a:t>
            </a:r>
            <a:r>
              <a:rPr lang="en-US" sz="1800" dirty="0" err="1">
                <a:latin typeface="Menlo" charset="0"/>
                <a:ea typeface="Menlo" charset="0"/>
                <a:cs typeface="Menlo" charset="0"/>
              </a:rPr>
              <a:t>det_pl</a:t>
            </a:r>
            <a:r>
              <a:rPr lang="en-US" sz="1800" dirty="0">
                <a:latin typeface="Menlo" charset="0"/>
                <a:ea typeface="Menlo" charset="0"/>
                <a:cs typeface="Menlo" charset="0"/>
              </a:rPr>
              <a:t>(DET), </a:t>
            </a:r>
            <a:r>
              <a:rPr lang="en-US" sz="1800" dirty="0" err="1">
                <a:latin typeface="Menlo" charset="0"/>
                <a:ea typeface="Menlo" charset="0"/>
                <a:cs typeface="Menlo" charset="0"/>
              </a:rPr>
              <a:t>nn_pl</a:t>
            </a:r>
            <a:r>
              <a:rPr lang="en-US" sz="1800" dirty="0">
                <a:latin typeface="Menlo" charset="0"/>
                <a:ea typeface="Menlo" charset="0"/>
                <a:cs typeface="Menlo" charset="0"/>
              </a:rPr>
              <a:t>(NN).</a:t>
            </a:r>
          </a:p>
          <a:p>
            <a:pPr>
              <a:buNone/>
            </a:pPr>
            <a:r>
              <a:rPr lang="en-US" sz="1800" dirty="0" err="1">
                <a:latin typeface="Menlo" charset="0"/>
                <a:ea typeface="Menlo" charset="0"/>
                <a:cs typeface="Menlo" charset="0"/>
              </a:rPr>
              <a:t>det_sg</a:t>
            </a:r>
            <a:r>
              <a:rPr lang="en-US" sz="1800" dirty="0">
                <a:latin typeface="Menlo" charset="0"/>
                <a:ea typeface="Menlo" charset="0"/>
                <a:cs typeface="Menlo" charset="0"/>
              </a:rPr>
              <a:t>(dt(the)) --&gt; [the].</a:t>
            </a:r>
          </a:p>
          <a:p>
            <a:pPr>
              <a:buNone/>
            </a:pPr>
            <a:r>
              <a:rPr lang="en-US" sz="1800" dirty="0" err="1">
                <a:latin typeface="Menlo" charset="0"/>
                <a:ea typeface="Menlo" charset="0"/>
                <a:cs typeface="Menlo" charset="0"/>
              </a:rPr>
              <a:t>det_pl</a:t>
            </a:r>
            <a:r>
              <a:rPr lang="en-US" sz="1800" dirty="0">
                <a:latin typeface="Menlo" charset="0"/>
                <a:ea typeface="Menlo" charset="0"/>
                <a:cs typeface="Menlo" charset="0"/>
              </a:rPr>
              <a:t>(dt(the)) --&gt; [the].</a:t>
            </a:r>
          </a:p>
          <a:p>
            <a:pPr>
              <a:buNone/>
            </a:pPr>
            <a:r>
              <a:rPr lang="en-US" sz="1800" dirty="0" err="1">
                <a:latin typeface="Menlo" charset="0"/>
                <a:ea typeface="Menlo" charset="0"/>
                <a:cs typeface="Menlo" charset="0"/>
              </a:rPr>
              <a:t>det_sg</a:t>
            </a:r>
            <a:r>
              <a:rPr lang="en-US" sz="1800" dirty="0">
                <a:latin typeface="Menlo" charset="0"/>
                <a:ea typeface="Menlo" charset="0"/>
                <a:cs typeface="Menlo" charset="0"/>
              </a:rPr>
              <a:t>(dt(a)) --&gt; [a].</a:t>
            </a:r>
          </a:p>
          <a:p>
            <a:pPr>
              <a:buNone/>
            </a:pPr>
            <a:r>
              <a:rPr lang="en-US" sz="1800" dirty="0" err="1">
                <a:latin typeface="Menlo" charset="0"/>
                <a:ea typeface="Menlo" charset="0"/>
                <a:cs typeface="Menlo" charset="0"/>
              </a:rPr>
              <a:t>nn_sg</a:t>
            </a:r>
            <a:r>
              <a:rPr lang="en-US" sz="1800" dirty="0">
                <a:latin typeface="Menlo" charset="0"/>
                <a:ea typeface="Menlo" charset="0"/>
                <a:cs typeface="Menlo" charset="0"/>
              </a:rPr>
              <a:t>(</a:t>
            </a:r>
            <a:r>
              <a:rPr lang="en-US" sz="1800" dirty="0" err="1">
                <a:latin typeface="Menlo" charset="0"/>
                <a:ea typeface="Menlo" charset="0"/>
                <a:cs typeface="Menlo" charset="0"/>
              </a:rPr>
              <a:t>nn</a:t>
            </a:r>
            <a:r>
              <a:rPr lang="en-US" sz="1800" dirty="0">
                <a:latin typeface="Menlo" charset="0"/>
                <a:ea typeface="Menlo" charset="0"/>
                <a:cs typeface="Menlo" charset="0"/>
              </a:rPr>
              <a:t>(man)) --&gt; [man].</a:t>
            </a:r>
          </a:p>
          <a:p>
            <a:pPr>
              <a:buNone/>
            </a:pPr>
            <a:r>
              <a:rPr lang="en-US" sz="1800" dirty="0" err="1">
                <a:latin typeface="Menlo" charset="0"/>
                <a:ea typeface="Menlo" charset="0"/>
                <a:cs typeface="Menlo" charset="0"/>
              </a:rPr>
              <a:t>nn_pl</a:t>
            </a:r>
            <a:r>
              <a:rPr lang="en-US" sz="1800" dirty="0">
                <a:latin typeface="Menlo" charset="0"/>
                <a:ea typeface="Menlo" charset="0"/>
                <a:cs typeface="Menlo" charset="0"/>
              </a:rPr>
              <a:t>(</a:t>
            </a:r>
            <a:r>
              <a:rPr lang="en-US" sz="1800" dirty="0" err="1">
                <a:latin typeface="Menlo" charset="0"/>
                <a:ea typeface="Menlo" charset="0"/>
                <a:cs typeface="Menlo" charset="0"/>
              </a:rPr>
              <a:t>nn</a:t>
            </a:r>
            <a:r>
              <a:rPr lang="en-US" sz="1800" dirty="0">
                <a:latin typeface="Menlo" charset="0"/>
                <a:ea typeface="Menlo" charset="0"/>
                <a:cs typeface="Menlo" charset="0"/>
              </a:rPr>
              <a:t>(men)) --&gt; [men].</a:t>
            </a:r>
          </a:p>
          <a:p>
            <a:pPr>
              <a:buNone/>
            </a:pPr>
            <a:r>
              <a:rPr lang="en-US" sz="1800" dirty="0" err="1">
                <a:latin typeface="Menlo" charset="0"/>
                <a:ea typeface="Menlo" charset="0"/>
                <a:cs typeface="Menlo" charset="0"/>
              </a:rPr>
              <a:t>nn_sg</a:t>
            </a:r>
            <a:r>
              <a:rPr lang="en-US" sz="1800" dirty="0">
                <a:latin typeface="Menlo" charset="0"/>
                <a:ea typeface="Menlo" charset="0"/>
                <a:cs typeface="Menlo" charset="0"/>
              </a:rPr>
              <a:t>(</a:t>
            </a:r>
            <a:r>
              <a:rPr lang="en-US" sz="1800" dirty="0" err="1">
                <a:latin typeface="Menlo" charset="0"/>
                <a:ea typeface="Menlo" charset="0"/>
                <a:cs typeface="Menlo" charset="0"/>
              </a:rPr>
              <a:t>nn</a:t>
            </a:r>
            <a:r>
              <a:rPr lang="en-US" sz="1800" dirty="0">
                <a:latin typeface="Menlo" charset="0"/>
                <a:ea typeface="Menlo" charset="0"/>
                <a:cs typeface="Menlo" charset="0"/>
              </a:rPr>
              <a:t>(ball)) --&gt; [ball].</a:t>
            </a:r>
            <a:endParaRPr lang="en-US" sz="20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7BD07C0-B87A-08D8-6C86-4CD91973D70F}"/>
              </a:ext>
            </a:extLst>
          </p:cNvPr>
          <p:cNvSpPr txBox="1"/>
          <p:nvPr/>
        </p:nvSpPr>
        <p:spPr>
          <a:xfrm>
            <a:off x="9222377" y="5257800"/>
            <a:ext cx="157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nl4.prolog</a:t>
            </a:r>
          </a:p>
        </p:txBody>
      </p:sp>
    </p:spTree>
    <p:extLst>
      <p:ext uri="{BB962C8B-B14F-4D97-AF65-F5344CB8AC3E}">
        <p14:creationId xmlns:p14="http://schemas.microsoft.com/office/powerpoint/2010/main" val="1089003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2" grpId="0" uiExpand="1" build="p" autoUpdateAnimBg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Left recursion and Prolog grammars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8788" y="1791405"/>
            <a:ext cx="9226378" cy="1837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Left recursive grammars:</a:t>
            </a:r>
          </a:p>
          <a:p>
            <a:pPr lvl="1"/>
            <a:r>
              <a:rPr lang="en-US" dirty="0"/>
              <a:t>given Prolog’s</a:t>
            </a:r>
            <a:r>
              <a:rPr lang="en-US" dirty="0">
                <a:solidFill>
                  <a:schemeClr val="accent1"/>
                </a:solidFill>
              </a:rPr>
              <a:t> left-to-right depth-first computation rule</a:t>
            </a:r>
            <a:r>
              <a:rPr lang="en-US" dirty="0"/>
              <a:t>, left recursive rules are a </a:t>
            </a:r>
            <a:r>
              <a:rPr lang="en-US" i="1" dirty="0"/>
              <a:t>no-no </a:t>
            </a:r>
            <a:r>
              <a:rPr lang="en-US" dirty="0"/>
              <a:t>…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456803" y="3105448"/>
            <a:ext cx="4024619" cy="33420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Example (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left.prolog</a:t>
            </a:r>
            <a:r>
              <a:rPr lang="en-US" sz="2400" dirty="0"/>
              <a:t>):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>
                <a:latin typeface="Menlo" charset="0"/>
                <a:ea typeface="Menlo" charset="0"/>
                <a:cs typeface="Menlo" charset="0"/>
              </a:rPr>
              <a:t>s --&gt; x, y.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>
                <a:latin typeface="Menlo" charset="0"/>
                <a:ea typeface="Menlo" charset="0"/>
                <a:cs typeface="Menlo" charset="0"/>
              </a:rPr>
              <a:t>x --&gt; x, [a].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>
                <a:latin typeface="Menlo" charset="0"/>
                <a:ea typeface="Menlo" charset="0"/>
                <a:cs typeface="Menlo" charset="0"/>
              </a:rPr>
              <a:t>x --&gt; [a].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>
                <a:latin typeface="Menlo" charset="0"/>
                <a:ea typeface="Menlo" charset="0"/>
                <a:cs typeface="Menlo" charset="0"/>
              </a:rPr>
              <a:t>y --&gt; [b]. 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9389979" y="1782578"/>
            <a:ext cx="1546956" cy="3041511"/>
            <a:chOff x="5660294" y="3276600"/>
            <a:chExt cx="1546956" cy="3041511"/>
          </a:xfrm>
        </p:grpSpPr>
        <p:sp>
          <p:nvSpPr>
            <p:cNvPr id="5" name="Text Box 9"/>
            <p:cNvSpPr txBox="1">
              <a:spLocks noChangeArrowheads="1"/>
            </p:cNvSpPr>
            <p:nvPr/>
          </p:nvSpPr>
          <p:spPr bwMode="auto">
            <a:xfrm>
              <a:off x="6750050" y="3276600"/>
              <a:ext cx="3365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Courier New" charset="0"/>
                </a:rPr>
                <a:t>s</a:t>
              </a:r>
              <a:endParaRPr lang="en-US"/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6673850" y="3657600"/>
              <a:ext cx="533400" cy="304800"/>
              <a:chOff x="3600" y="1920"/>
              <a:chExt cx="336" cy="192"/>
            </a:xfrm>
          </p:grpSpPr>
          <p:sp>
            <p:nvSpPr>
              <p:cNvPr id="7" name="Line 11"/>
              <p:cNvSpPr>
                <a:spLocks noChangeShapeType="1"/>
              </p:cNvSpPr>
              <p:nvPr/>
            </p:nvSpPr>
            <p:spPr bwMode="auto">
              <a:xfrm>
                <a:off x="3744" y="1920"/>
                <a:ext cx="192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Line 12"/>
              <p:cNvSpPr>
                <a:spLocks noChangeShapeType="1"/>
              </p:cNvSpPr>
              <p:nvPr/>
            </p:nvSpPr>
            <p:spPr bwMode="auto">
              <a:xfrm flipH="1">
                <a:off x="3600" y="1920"/>
                <a:ext cx="14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6464959" y="3858003"/>
              <a:ext cx="33855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Courier New" charset="0"/>
                </a:rPr>
                <a:t>x</a:t>
              </a:r>
              <a:endParaRPr lang="en-US" dirty="0"/>
            </a:p>
          </p:txBody>
        </p:sp>
        <p:grpSp>
          <p:nvGrpSpPr>
            <p:cNvPr id="10" name="Group 14"/>
            <p:cNvGrpSpPr>
              <a:grpSpLocks/>
            </p:cNvGrpSpPr>
            <p:nvPr/>
          </p:nvGrpSpPr>
          <p:grpSpPr bwMode="auto">
            <a:xfrm>
              <a:off x="6369050" y="4191000"/>
              <a:ext cx="533400" cy="304800"/>
              <a:chOff x="3600" y="1920"/>
              <a:chExt cx="336" cy="192"/>
            </a:xfrm>
          </p:grpSpPr>
          <p:sp>
            <p:nvSpPr>
              <p:cNvPr id="11" name="Line 15"/>
              <p:cNvSpPr>
                <a:spLocks noChangeShapeType="1"/>
              </p:cNvSpPr>
              <p:nvPr/>
            </p:nvSpPr>
            <p:spPr bwMode="auto">
              <a:xfrm>
                <a:off x="3744" y="1920"/>
                <a:ext cx="192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Line 16"/>
              <p:cNvSpPr>
                <a:spLocks noChangeShapeType="1"/>
              </p:cNvSpPr>
              <p:nvPr/>
            </p:nvSpPr>
            <p:spPr bwMode="auto">
              <a:xfrm flipH="1">
                <a:off x="3600" y="1920"/>
                <a:ext cx="14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6216650" y="4419600"/>
              <a:ext cx="33855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Courier New" charset="0"/>
                </a:rPr>
                <a:t>x</a:t>
              </a:r>
              <a:endParaRPr lang="en-US" dirty="0"/>
            </a:p>
          </p:txBody>
        </p:sp>
        <p:grpSp>
          <p:nvGrpSpPr>
            <p:cNvPr id="14" name="Group 20"/>
            <p:cNvGrpSpPr>
              <a:grpSpLocks/>
            </p:cNvGrpSpPr>
            <p:nvPr/>
          </p:nvGrpSpPr>
          <p:grpSpPr bwMode="auto">
            <a:xfrm>
              <a:off x="6064250" y="4800600"/>
              <a:ext cx="533400" cy="304800"/>
              <a:chOff x="3600" y="1920"/>
              <a:chExt cx="336" cy="192"/>
            </a:xfrm>
          </p:grpSpPr>
          <p:sp>
            <p:nvSpPr>
              <p:cNvPr id="15" name="Line 21"/>
              <p:cNvSpPr>
                <a:spLocks noChangeShapeType="1"/>
              </p:cNvSpPr>
              <p:nvPr/>
            </p:nvSpPr>
            <p:spPr bwMode="auto">
              <a:xfrm>
                <a:off x="3744" y="1920"/>
                <a:ext cx="192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22"/>
              <p:cNvSpPr>
                <a:spLocks noChangeShapeType="1"/>
              </p:cNvSpPr>
              <p:nvPr/>
            </p:nvSpPr>
            <p:spPr bwMode="auto">
              <a:xfrm flipH="1">
                <a:off x="3600" y="1920"/>
                <a:ext cx="14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7" name="Text Box 23"/>
            <p:cNvSpPr txBox="1">
              <a:spLocks noChangeArrowheads="1"/>
            </p:cNvSpPr>
            <p:nvPr/>
          </p:nvSpPr>
          <p:spPr bwMode="auto">
            <a:xfrm>
              <a:off x="5880100" y="5029200"/>
              <a:ext cx="33855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Courier New" charset="0"/>
                </a:rPr>
                <a:t>x</a:t>
              </a:r>
              <a:endParaRPr lang="en-US" dirty="0"/>
            </a:p>
          </p:txBody>
        </p:sp>
        <p:grpSp>
          <p:nvGrpSpPr>
            <p:cNvPr id="18" name="Group 24"/>
            <p:cNvGrpSpPr>
              <a:grpSpLocks/>
            </p:cNvGrpSpPr>
            <p:nvPr/>
          </p:nvGrpSpPr>
          <p:grpSpPr bwMode="auto">
            <a:xfrm>
              <a:off x="5813425" y="5381625"/>
              <a:ext cx="546100" cy="304800"/>
              <a:chOff x="3682" y="1950"/>
              <a:chExt cx="344" cy="192"/>
            </a:xfrm>
          </p:grpSpPr>
          <p:sp>
            <p:nvSpPr>
              <p:cNvPr id="19" name="Line 25"/>
              <p:cNvSpPr>
                <a:spLocks noChangeShapeType="1"/>
              </p:cNvSpPr>
              <p:nvPr/>
            </p:nvSpPr>
            <p:spPr bwMode="auto">
              <a:xfrm>
                <a:off x="3834" y="1950"/>
                <a:ext cx="192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Line 26"/>
              <p:cNvSpPr>
                <a:spLocks noChangeShapeType="1"/>
              </p:cNvSpPr>
              <p:nvPr/>
            </p:nvSpPr>
            <p:spPr bwMode="auto">
              <a:xfrm flipH="1">
                <a:off x="3682" y="1950"/>
                <a:ext cx="14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1" name="Text Box 27"/>
            <p:cNvSpPr txBox="1">
              <a:spLocks noChangeArrowheads="1"/>
            </p:cNvSpPr>
            <p:nvPr/>
          </p:nvSpPr>
          <p:spPr bwMode="auto">
            <a:xfrm>
              <a:off x="5660294" y="5610225"/>
              <a:ext cx="377026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Courier New" charset="0"/>
                </a:rPr>
                <a:t>x</a:t>
              </a:r>
            </a:p>
            <a:p>
              <a:r>
                <a:rPr lang="en-US" sz="2000" dirty="0"/>
                <a:t>...</a:t>
              </a:r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2398995" y="3848959"/>
            <a:ext cx="2951315" cy="39344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33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33000"/>
                </a:schemeClr>
              </a:gs>
            </a:gsLst>
            <a:lin ang="16200000" scaled="0"/>
            <a:tileRect/>
          </a:gra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AD3E0E2-54A0-9241-AB5B-123B4207BE48}"/>
              </a:ext>
            </a:extLst>
          </p:cNvPr>
          <p:cNvSpPr txBox="1"/>
          <p:nvPr/>
        </p:nvSpPr>
        <p:spPr>
          <a:xfrm>
            <a:off x="4574756" y="3635366"/>
            <a:ext cx="3435492" cy="830997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/>
              <a:t>rule for nonterminal 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x</a:t>
            </a:r>
            <a:endParaRPr lang="en-US" sz="24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r>
              <a:rPr lang="en-US" sz="2400" dirty="0"/>
              <a:t>immediately calls 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x</a:t>
            </a:r>
            <a:r>
              <a:rPr lang="en-US" sz="2400" dirty="0"/>
              <a:t> again!</a:t>
            </a:r>
          </a:p>
        </p:txBody>
      </p:sp>
      <p:pic>
        <p:nvPicPr>
          <p:cNvPr id="26" name="Picture 25" descr="Text&#10;&#10;Description automatically generated">
            <a:extLst>
              <a:ext uri="{FF2B5EF4-FFF2-40B4-BE49-F238E27FC236}">
                <a16:creationId xmlns:a16="http://schemas.microsoft.com/office/drawing/2014/main" id="{56BF2FF1-540B-6422-E773-2C215219A3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6410" y="4919954"/>
            <a:ext cx="7778002" cy="179838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8EAB229F-B02A-C9B4-4CCF-A5AB3D4DDB03}"/>
              </a:ext>
            </a:extLst>
          </p:cNvPr>
          <p:cNvSpPr/>
          <p:nvPr/>
        </p:nvSpPr>
        <p:spPr>
          <a:xfrm>
            <a:off x="9223513" y="1550504"/>
            <a:ext cx="1938130" cy="327358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Callout 26">
            <a:extLst>
              <a:ext uri="{FF2B5EF4-FFF2-40B4-BE49-F238E27FC236}">
                <a16:creationId xmlns:a16="http://schemas.microsoft.com/office/drawing/2014/main" id="{BD00F248-B67E-0C38-6CA6-D821F934C95C}"/>
              </a:ext>
            </a:extLst>
          </p:cNvPr>
          <p:cNvSpPr/>
          <p:nvPr/>
        </p:nvSpPr>
        <p:spPr>
          <a:xfrm>
            <a:off x="10735197" y="2795347"/>
            <a:ext cx="1173892" cy="1671016"/>
          </a:xfrm>
          <a:prstGeom prst="down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6.7 million calls later</a:t>
            </a:r>
          </a:p>
        </p:txBody>
      </p:sp>
    </p:spTree>
    <p:extLst>
      <p:ext uri="{BB962C8B-B14F-4D97-AF65-F5344CB8AC3E}">
        <p14:creationId xmlns:p14="http://schemas.microsoft.com/office/powerpoint/2010/main" val="266064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3" grpId="0" animBg="1"/>
      <p:bldP spid="24" grpId="0" animBg="1"/>
      <p:bldP spid="25" grpId="0" animBg="1"/>
      <p:bldP spid="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F16FA-071B-0BCE-68B1-B43A414DD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Left recursion and Prolog grammars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AEAAE4-E8FC-A23F-B244-A58B0DD2D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2375672"/>
          </a:xfrm>
        </p:spPr>
        <p:txBody>
          <a:bodyPr/>
          <a:lstStyle/>
          <a:p>
            <a:r>
              <a:rPr lang="en-US" sz="3200" dirty="0"/>
              <a:t>Example (</a:t>
            </a:r>
            <a:r>
              <a:rPr lang="en-US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left.prolog</a:t>
            </a:r>
            <a:r>
              <a:rPr lang="en-US" sz="3200" dirty="0"/>
              <a:t>):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Menlo" charset="0"/>
                <a:ea typeface="Menlo" charset="0"/>
                <a:cs typeface="Menlo" charset="0"/>
              </a:rPr>
              <a:t>s --&gt; x, y.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Menlo" charset="0"/>
                <a:ea typeface="Menlo" charset="0"/>
                <a:cs typeface="Menlo" charset="0"/>
              </a:rPr>
              <a:t>x --&gt; x, [a].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Menlo" charset="0"/>
                <a:ea typeface="Menlo" charset="0"/>
                <a:cs typeface="Menlo" charset="0"/>
              </a:rPr>
              <a:t>x --&gt; [a].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Menlo" charset="0"/>
                <a:ea typeface="Menlo" charset="0"/>
                <a:cs typeface="Menlo" charset="0"/>
              </a:rPr>
              <a:t>y --&gt; [b]. </a:t>
            </a: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02A8CE-8F20-3ED1-C68B-91AF7FD11ED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An idea (</a:t>
            </a:r>
            <a:r>
              <a:rPr lang="en-US" i="1" dirty="0"/>
              <a:t>swap rules 2 and 3</a:t>
            </a:r>
            <a:r>
              <a:rPr lang="en-US" dirty="0"/>
              <a:t>):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Menlo" charset="0"/>
                <a:ea typeface="Menlo" charset="0"/>
                <a:cs typeface="Menlo" charset="0"/>
              </a:rPr>
              <a:t>s --&gt; x, y.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Menlo" charset="0"/>
                <a:ea typeface="Menlo" charset="0"/>
                <a:cs typeface="Menlo" charset="0"/>
              </a:rPr>
              <a:t>x --&gt; [a].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Menlo" charset="0"/>
                <a:ea typeface="Menlo" charset="0"/>
                <a:cs typeface="Menlo" charset="0"/>
              </a:rPr>
              <a:t>x --&gt; x, [a].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Menlo" charset="0"/>
                <a:ea typeface="Menlo" charset="0"/>
                <a:cs typeface="Menlo" charset="0"/>
              </a:rPr>
              <a:t>y --&gt; [b]. </a:t>
            </a:r>
          </a:p>
          <a:p>
            <a:r>
              <a:rPr lang="en-US" sz="3200" dirty="0"/>
              <a:t>(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left2.prolog</a:t>
            </a:r>
            <a:r>
              <a:rPr lang="en-US" sz="3200" dirty="0"/>
              <a:t>)</a:t>
            </a:r>
            <a:endParaRPr lang="en-US" sz="2400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801BC1B-2DCD-9D8A-7CB8-903CE41D2C22}"/>
              </a:ext>
            </a:extLst>
          </p:cNvPr>
          <p:cNvCxnSpPr/>
          <p:nvPr/>
        </p:nvCxnSpPr>
        <p:spPr>
          <a:xfrm>
            <a:off x="4275438" y="2767914"/>
            <a:ext cx="2310713" cy="4942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4CDC3F3-AA9A-EFE2-CA23-8D944700BFA2}"/>
              </a:ext>
            </a:extLst>
          </p:cNvPr>
          <p:cNvCxnSpPr>
            <a:cxnSpLocks/>
          </p:cNvCxnSpPr>
          <p:nvPr/>
        </p:nvCxnSpPr>
        <p:spPr>
          <a:xfrm flipV="1">
            <a:off x="3781168" y="2879124"/>
            <a:ext cx="2804983" cy="3830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Text&#10;&#10;Description automatically generated with medium confidence">
            <a:extLst>
              <a:ext uri="{FF2B5EF4-FFF2-40B4-BE49-F238E27FC236}">
                <a16:creationId xmlns:a16="http://schemas.microsoft.com/office/drawing/2014/main" id="{6D6038DE-885E-8530-2A4F-BAF8B2B904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1282" y="4315683"/>
            <a:ext cx="2137718" cy="146168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Picture 14" descr="Text&#10;&#10;Description automatically generated">
            <a:extLst>
              <a:ext uri="{FF2B5EF4-FFF2-40B4-BE49-F238E27FC236}">
                <a16:creationId xmlns:a16="http://schemas.microsoft.com/office/drawing/2014/main" id="{373D8C94-A01D-6A9E-FB24-898088049C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7854" y="4436676"/>
            <a:ext cx="8385716" cy="205619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43093295-139A-5165-1E20-17D903748B5B}"/>
              </a:ext>
            </a:extLst>
          </p:cNvPr>
          <p:cNvSpPr/>
          <p:nvPr/>
        </p:nvSpPr>
        <p:spPr>
          <a:xfrm>
            <a:off x="7072074" y="3023201"/>
            <a:ext cx="2951315" cy="39344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33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33000"/>
                </a:schemeClr>
              </a:gs>
            </a:gsLst>
            <a:lin ang="16200000" scaled="0"/>
            <a:tileRect/>
          </a:gra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5CF8F77-FD24-A188-2F62-95C1EDF852F5}"/>
              </a:ext>
            </a:extLst>
          </p:cNvPr>
          <p:cNvSpPr txBox="1"/>
          <p:nvPr/>
        </p:nvSpPr>
        <p:spPr>
          <a:xfrm>
            <a:off x="9699723" y="2747792"/>
            <a:ext cx="2140000" cy="1569660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; eventually calls for stacking rule 3.</a:t>
            </a:r>
          </a:p>
          <a:p>
            <a:r>
              <a:rPr lang="en-US" sz="2400" i="1" dirty="0"/>
              <a:t>12 million deep</a:t>
            </a:r>
          </a:p>
        </p:txBody>
      </p:sp>
    </p:spTree>
    <p:extLst>
      <p:ext uri="{BB962C8B-B14F-4D97-AF65-F5344CB8AC3E}">
        <p14:creationId xmlns:p14="http://schemas.microsoft.com/office/powerpoint/2010/main" val="2324133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6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B17A4-5732-20BA-377E-1E97AB33B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picture question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3C7BB7C-23E8-D608-7413-6E1F5B2737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this just a theoretical problem: i.e. not a problem for natural language grammars?</a:t>
            </a:r>
          </a:p>
          <a:p>
            <a:r>
              <a:rPr lang="en-US" dirty="0">
                <a:solidFill>
                  <a:schemeClr val="accent2"/>
                </a:solidFill>
              </a:rPr>
              <a:t>Unfortunately</a:t>
            </a:r>
            <a:r>
              <a:rPr lang="en-US" dirty="0"/>
              <a:t> it is a problem …</a:t>
            </a:r>
          </a:p>
          <a:p>
            <a:pPr lvl="1"/>
            <a:r>
              <a:rPr lang="en-US" sz="2800" i="1" dirty="0"/>
              <a:t>John saw the boy with a telescope</a:t>
            </a:r>
          </a:p>
          <a:p>
            <a:pPr lvl="1"/>
            <a:r>
              <a:rPr lang="en-US" sz="2800" dirty="0"/>
              <a:t>is </a:t>
            </a:r>
            <a:r>
              <a:rPr lang="en-US" sz="2800" dirty="0">
                <a:solidFill>
                  <a:schemeClr val="accent1"/>
                </a:solidFill>
              </a:rPr>
              <a:t>structurally ambiguous</a:t>
            </a:r>
            <a:r>
              <a:rPr lang="en-US" sz="2800" dirty="0"/>
              <a:t> </a:t>
            </a:r>
            <a:r>
              <a:rPr lang="en-US" sz="2800" dirty="0" err="1"/>
              <a:t>wrt</a:t>
            </a:r>
            <a:r>
              <a:rPr lang="en-US" sz="2800" dirty="0"/>
              <a:t>. attachment of the PP </a:t>
            </a:r>
            <a:r>
              <a:rPr lang="en-US" sz="2800" i="1" dirty="0"/>
              <a:t>with a telescope</a:t>
            </a:r>
          </a:p>
          <a:p>
            <a:pPr lvl="1"/>
            <a:r>
              <a:rPr lang="en-US" sz="2800" dirty="0"/>
              <a:t>(PP = prepositional phrase)</a:t>
            </a:r>
          </a:p>
        </p:txBody>
      </p:sp>
    </p:spTree>
    <p:extLst>
      <p:ext uri="{BB962C8B-B14F-4D97-AF65-F5344CB8AC3E}">
        <p14:creationId xmlns:p14="http://schemas.microsoft.com/office/powerpoint/2010/main" val="12278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Preposition Phrase (PP) Attachment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39011"/>
          </a:xfrm>
        </p:spPr>
        <p:txBody>
          <a:bodyPr>
            <a:normAutofit/>
          </a:bodyPr>
          <a:lstStyle/>
          <a:p>
            <a:r>
              <a:rPr lang="en-US" dirty="0"/>
              <a:t>The preferred syntactic analysis is a left recursive parse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i="1" dirty="0"/>
              <a:t>John saw the boy with a telescope </a:t>
            </a:r>
            <a:r>
              <a:rPr lang="en-US" dirty="0"/>
              <a:t>	</a:t>
            </a:r>
          </a:p>
        </p:txBody>
      </p:sp>
      <p:pic>
        <p:nvPicPr>
          <p:cNvPr id="5" name="Picture 4" descr="Screen Shot 2013-11-04 at 6.32.2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175" y="3658764"/>
            <a:ext cx="4462968" cy="280735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318001" y="5007430"/>
            <a:ext cx="2177143" cy="145868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31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31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973286" y="4481287"/>
            <a:ext cx="508000" cy="36285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8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8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6" idx="0"/>
            <a:endCxn id="7" idx="3"/>
          </p:cNvCxnSpPr>
          <p:nvPr/>
        </p:nvCxnSpPr>
        <p:spPr>
          <a:xfrm flipH="1" flipV="1">
            <a:off x="4481286" y="4662715"/>
            <a:ext cx="925286" cy="3447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Screen Shot 2013-11-04 at 6.32.4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629" y="3452587"/>
            <a:ext cx="4581200" cy="242025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8316687" y="4392387"/>
            <a:ext cx="2177143" cy="145868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31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31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808686" y="3835402"/>
            <a:ext cx="508000" cy="36285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8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8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>
            <a:stCxn id="10" idx="0"/>
            <a:endCxn id="11" idx="3"/>
          </p:cNvCxnSpPr>
          <p:nvPr/>
        </p:nvCxnSpPr>
        <p:spPr>
          <a:xfrm flipH="1" flipV="1">
            <a:off x="8316686" y="4016830"/>
            <a:ext cx="1088572" cy="3755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318000" y="6496057"/>
            <a:ext cx="1307718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i="1" dirty="0" err="1"/>
              <a:t>with</a:t>
            </a:r>
            <a:r>
              <a:rPr lang="en-US" baseline="-25000" dirty="0" err="1"/>
              <a:t>possessive</a:t>
            </a:r>
            <a:endParaRPr lang="en-US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8316686" y="5942662"/>
            <a:ext cx="1287660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i="1" dirty="0" err="1"/>
              <a:t>with</a:t>
            </a:r>
            <a:r>
              <a:rPr lang="en-US" baseline="-25000" dirty="0" err="1"/>
              <a:t>instrument</a:t>
            </a:r>
            <a:endParaRPr lang="en-US" i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44CD87-B18F-EA7E-9B08-60A2EDC7B866}"/>
              </a:ext>
            </a:extLst>
          </p:cNvPr>
          <p:cNvSpPr txBox="1"/>
          <p:nvPr/>
        </p:nvSpPr>
        <p:spPr>
          <a:xfrm>
            <a:off x="8476735" y="2409568"/>
            <a:ext cx="2787943" cy="126188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800" dirty="0"/>
              <a:t>Rules are:</a:t>
            </a:r>
          </a:p>
          <a:p>
            <a:r>
              <a:rPr lang="en-US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--&gt; </a:t>
            </a:r>
            <a:r>
              <a:rPr lang="en-US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pp.</a:t>
            </a:r>
          </a:p>
          <a:p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np --&gt; np, pp.</a:t>
            </a:r>
          </a:p>
        </p:txBody>
      </p:sp>
    </p:spTree>
    <p:extLst>
      <p:ext uri="{BB962C8B-B14F-4D97-AF65-F5344CB8AC3E}">
        <p14:creationId xmlns:p14="http://schemas.microsoft.com/office/powerpoint/2010/main" val="108387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1" grpId="0" animBg="1"/>
      <p:bldP spid="14" grpId="0" animBg="1"/>
      <p:bldP spid="15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B5AEF-EB48-E887-E6BB-041D4290E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Preposition Phrase (PP) Attachment</a:t>
            </a:r>
          </a:p>
        </p:txBody>
      </p:sp>
      <p:pic>
        <p:nvPicPr>
          <p:cNvPr id="5" name="Content Placeholder 4" descr="Chart, radar chart&#10;&#10;Description automatically generated">
            <a:extLst>
              <a:ext uri="{FF2B5EF4-FFF2-40B4-BE49-F238E27FC236}">
                <a16:creationId xmlns:a16="http://schemas.microsoft.com/office/drawing/2014/main" id="{3BF21A8A-893B-DB73-EA77-052D9893D54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194957"/>
            <a:ext cx="4405391" cy="4351338"/>
          </a:xfrm>
          <a:ln>
            <a:solidFill>
              <a:schemeClr val="tx1"/>
            </a:solidFill>
          </a:ln>
        </p:spPr>
      </p:pic>
      <p:pic>
        <p:nvPicPr>
          <p:cNvPr id="11" name="Content Placeholder 10" descr="Timeline&#10;&#10;Description automatically generated">
            <a:extLst>
              <a:ext uri="{FF2B5EF4-FFF2-40B4-BE49-F238E27FC236}">
                <a16:creationId xmlns:a16="http://schemas.microsoft.com/office/drawing/2014/main" id="{3F834B33-B472-6167-4B22-C819B51D505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616145" y="2253418"/>
            <a:ext cx="6035791" cy="2298882"/>
          </a:xfrm>
          <a:ln>
            <a:solidFill>
              <a:schemeClr val="tx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FC96589-CA02-B878-47E0-A35FCA408C1A}"/>
              </a:ext>
            </a:extLst>
          </p:cNvPr>
          <p:cNvSpPr txBox="1"/>
          <p:nvPr/>
        </p:nvSpPr>
        <p:spPr>
          <a:xfrm>
            <a:off x="838200" y="1825625"/>
            <a:ext cx="60980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https://parser.kitaev.io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A891FA-1719-9886-24C2-6C310EB11871}"/>
              </a:ext>
            </a:extLst>
          </p:cNvPr>
          <p:cNvSpPr txBox="1"/>
          <p:nvPr/>
        </p:nvSpPr>
        <p:spPr>
          <a:xfrm>
            <a:off x="2599352" y="2813853"/>
            <a:ext cx="3108543" cy="76944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/>
              <a:t>Incorrect rule used:</a:t>
            </a:r>
          </a:p>
          <a:p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--&gt;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vbd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np, pp.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4E741A6-A7BA-4B98-9A0E-04A9D7310EBB}"/>
              </a:ext>
            </a:extLst>
          </p:cNvPr>
          <p:cNvSpPr txBox="1"/>
          <p:nvPr/>
        </p:nvSpPr>
        <p:spPr>
          <a:xfrm>
            <a:off x="5553878" y="1854856"/>
            <a:ext cx="60980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/>
              </a:rPr>
              <a:t>https://cloud.google.com/natural-language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EBAFF92-9A02-25F3-1F9B-F594729F6A97}"/>
              </a:ext>
            </a:extLst>
          </p:cNvPr>
          <p:cNvSpPr txBox="1"/>
          <p:nvPr/>
        </p:nvSpPr>
        <p:spPr>
          <a:xfrm>
            <a:off x="5553878" y="4770340"/>
            <a:ext cx="5987280" cy="138499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dirty="0"/>
              <a:t>dependency parse (</a:t>
            </a:r>
            <a:r>
              <a:rPr lang="en-US" sz="2400" i="1" dirty="0"/>
              <a:t>essentially same problem</a:t>
            </a:r>
            <a:r>
              <a:rPr lang="en-US" sz="2400" dirty="0"/>
              <a:t>):</a:t>
            </a:r>
          </a:p>
          <a:p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root is </a:t>
            </a:r>
            <a:r>
              <a:rPr lang="en-US" sz="2000" i="1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saw</a:t>
            </a:r>
          </a:p>
          <a:p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root --&gt; prep</a:t>
            </a:r>
          </a:p>
          <a:p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root --&gt;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dobj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52697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E98B9-E9E4-DB5E-8F11-38FB117F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nl5.prolog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F5363-2321-3799-873A-9301B5C71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accent1"/>
                </a:solidFill>
              </a:rPr>
              <a:t>Live programming</a:t>
            </a:r>
          </a:p>
          <a:p>
            <a:r>
              <a:rPr lang="en-US" dirty="0"/>
              <a:t>Let's add to 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nl3.prolog</a:t>
            </a:r>
            <a:r>
              <a:rPr lang="en-US" dirty="0"/>
              <a:t> so we can parse:</a:t>
            </a:r>
          </a:p>
          <a:p>
            <a:pPr lvl="1"/>
            <a:r>
              <a:rPr lang="en-US" sz="2800" i="1" dirty="0"/>
              <a:t>John saw the boy with a telescope </a:t>
            </a:r>
            <a:r>
              <a:rPr lang="en-US" sz="2800" dirty="0"/>
              <a:t>	</a:t>
            </a:r>
          </a:p>
          <a:p>
            <a:r>
              <a:rPr lang="en-US" dirty="0"/>
              <a:t>Need to add:</a:t>
            </a:r>
          </a:p>
          <a:p>
            <a:pPr lvl="1"/>
            <a:r>
              <a:rPr lang="en-US" dirty="0"/>
              <a:t>verb (VBD): </a:t>
            </a:r>
            <a:r>
              <a:rPr lang="en-US" i="1" dirty="0"/>
              <a:t>saw – past tense </a:t>
            </a:r>
            <a:r>
              <a:rPr lang="en-US" dirty="0"/>
              <a:t>(-ed)</a:t>
            </a:r>
          </a:p>
          <a:p>
            <a:pPr lvl="1"/>
            <a:r>
              <a:rPr lang="en-US" dirty="0"/>
              <a:t>preposition (IN): </a:t>
            </a:r>
            <a:r>
              <a:rPr lang="en-US" i="1" dirty="0"/>
              <a:t>with</a:t>
            </a:r>
          </a:p>
          <a:p>
            <a:pPr lvl="1"/>
            <a:r>
              <a:rPr lang="en-US" dirty="0"/>
              <a:t>singular nouns (NN): </a:t>
            </a:r>
            <a:r>
              <a:rPr lang="en-US" i="1" dirty="0"/>
              <a:t>telescope</a:t>
            </a:r>
            <a:r>
              <a:rPr lang="en-US" dirty="0"/>
              <a:t>, </a:t>
            </a:r>
            <a:r>
              <a:rPr lang="en-US" i="1" dirty="0"/>
              <a:t>boy, </a:t>
            </a:r>
            <a:r>
              <a:rPr lang="en-US" i="1" dirty="0">
                <a:solidFill>
                  <a:schemeClr val="accent2"/>
                </a:solidFill>
              </a:rPr>
              <a:t>limp</a:t>
            </a:r>
          </a:p>
          <a:p>
            <a:pPr lvl="1"/>
            <a:r>
              <a:rPr lang="en-US" dirty="0"/>
              <a:t>proper noun (NNP): </a:t>
            </a:r>
            <a:r>
              <a:rPr lang="en-US" i="1" dirty="0"/>
              <a:t>john</a:t>
            </a:r>
            <a:r>
              <a:rPr lang="en-US" dirty="0"/>
              <a:t> (</a:t>
            </a:r>
            <a:r>
              <a:rPr lang="en-US" i="1" dirty="0"/>
              <a:t>'John</a:t>
            </a:r>
            <a:r>
              <a:rPr lang="en-US" dirty="0"/>
              <a:t>'), </a:t>
            </a:r>
            <a:r>
              <a:rPr lang="en-US" i="1" dirty="0" err="1"/>
              <a:t>mary</a:t>
            </a:r>
            <a:r>
              <a:rPr lang="en-US" dirty="0"/>
              <a:t> – </a:t>
            </a:r>
            <a:r>
              <a:rPr lang="en-US" i="1" dirty="0"/>
              <a:t>initial caps = variable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Need to add:</a:t>
            </a:r>
          </a:p>
          <a:p>
            <a:pPr lvl="1"/>
            <a:r>
              <a:rPr lang="en-US" dirty="0"/>
              <a:t>PP attachment to NP and VP rules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917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6571DA-C7F5-BAD4-C597-0043FC519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Penn Part-of-Speech (POS)</a:t>
            </a:r>
            <a:r>
              <a:rPr lang="en-US" sz="32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Tagset</a:t>
            </a:r>
            <a:endParaRPr lang="en-US" sz="32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Content Placeholder 4" descr="A blue and black text on a blue background&#10;&#10;Description automatically generated">
            <a:extLst>
              <a:ext uri="{FF2B5EF4-FFF2-40B4-BE49-F238E27FC236}">
                <a16:creationId xmlns:a16="http://schemas.microsoft.com/office/drawing/2014/main" id="{F3A40CFA-0DDE-4A6F-3E81-CA8AC4A9CE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6354" y="1675227"/>
            <a:ext cx="10339292" cy="43941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54BF4C5-7255-EC7A-A272-90C88568DE42}"/>
              </a:ext>
            </a:extLst>
          </p:cNvPr>
          <p:cNvSpPr txBox="1"/>
          <p:nvPr/>
        </p:nvSpPr>
        <p:spPr>
          <a:xfrm>
            <a:off x="8255726" y="5836916"/>
            <a:ext cx="2804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Jurafsky</a:t>
            </a:r>
            <a:r>
              <a:rPr lang="en-US" dirty="0"/>
              <a:t> &amp; Martin ed3. draft</a:t>
            </a:r>
          </a:p>
        </p:txBody>
      </p:sp>
    </p:spTree>
    <p:extLst>
      <p:ext uri="{BB962C8B-B14F-4D97-AF65-F5344CB8AC3E}">
        <p14:creationId xmlns:p14="http://schemas.microsoft.com/office/powerpoint/2010/main" val="36111791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3-11-04 at 6.43.0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1947" y="2289448"/>
            <a:ext cx="4855799" cy="372829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Preposition Phrase (PP) Attachment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62695"/>
            <a:ext cx="5257800" cy="4888878"/>
          </a:xfrm>
        </p:spPr>
        <p:txBody>
          <a:bodyPr>
            <a:normAutofit/>
          </a:bodyPr>
          <a:lstStyle/>
          <a:p>
            <a:r>
              <a:rPr lang="en-US" dirty="0"/>
              <a:t>The preferred syntactic analysis is a left recursive parse</a:t>
            </a:r>
          </a:p>
          <a:p>
            <a:pPr lvl="1"/>
            <a:r>
              <a:rPr lang="en-US" dirty="0"/>
              <a:t>notice we can “stack” the PPs, as in:</a:t>
            </a:r>
          </a:p>
          <a:p>
            <a:pPr lvl="1"/>
            <a:r>
              <a:rPr lang="en-US" i="1" dirty="0"/>
              <a:t>John saw the boy </a:t>
            </a:r>
            <a:r>
              <a:rPr lang="en-US" i="1" dirty="0">
                <a:solidFill>
                  <a:schemeClr val="accent2"/>
                </a:solidFill>
              </a:rPr>
              <a:t>with</a:t>
            </a:r>
            <a:r>
              <a:rPr lang="en-US" i="1" dirty="0"/>
              <a:t> a limp </a:t>
            </a:r>
            <a:r>
              <a:rPr lang="en-US" i="1" dirty="0">
                <a:solidFill>
                  <a:schemeClr val="accent2"/>
                </a:solidFill>
              </a:rPr>
              <a:t>with</a:t>
            </a:r>
            <a:r>
              <a:rPr lang="en-US" i="1" dirty="0"/>
              <a:t> Mary </a:t>
            </a:r>
            <a:r>
              <a:rPr lang="en-US" i="1" dirty="0">
                <a:solidFill>
                  <a:schemeClr val="accent2"/>
                </a:solidFill>
              </a:rPr>
              <a:t>with</a:t>
            </a:r>
            <a:r>
              <a:rPr lang="en-US" i="1" dirty="0"/>
              <a:t> a telescope </a:t>
            </a:r>
          </a:p>
          <a:p>
            <a:pPr lvl="1"/>
            <a:r>
              <a:rPr lang="en-US" i="1" dirty="0"/>
              <a:t>with-</a:t>
            </a:r>
            <a:r>
              <a:rPr lang="en-US" dirty="0"/>
              <a:t>ambiguity: </a:t>
            </a:r>
          </a:p>
          <a:p>
            <a:pPr lvl="2"/>
            <a:r>
              <a:rPr lang="en-US" i="1" dirty="0" err="1"/>
              <a:t>with</a:t>
            </a:r>
            <a:r>
              <a:rPr lang="en-US" baseline="-25000" dirty="0" err="1"/>
              <a:t>possessive</a:t>
            </a:r>
            <a:r>
              <a:rPr lang="en-US" dirty="0"/>
              <a:t> , </a:t>
            </a:r>
          </a:p>
          <a:p>
            <a:pPr lvl="2"/>
            <a:r>
              <a:rPr lang="en-US" i="1" dirty="0" err="1"/>
              <a:t>with</a:t>
            </a:r>
            <a:r>
              <a:rPr lang="en-US" baseline="-25000" dirty="0" err="1"/>
              <a:t>accompaniment</a:t>
            </a:r>
            <a:r>
              <a:rPr lang="en-US" dirty="0"/>
              <a:t>, </a:t>
            </a:r>
          </a:p>
          <a:p>
            <a:pPr lvl="2"/>
            <a:r>
              <a:rPr lang="en-US" i="1" dirty="0" err="1"/>
              <a:t>with</a:t>
            </a:r>
            <a:r>
              <a:rPr lang="en-US" baseline="-25000" dirty="0" err="1"/>
              <a:t>instrument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6574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Preposition Phrase Attachment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Linguistically: </a:t>
            </a:r>
          </a:p>
          <a:p>
            <a:pPr lvl="1"/>
            <a:r>
              <a:rPr lang="en-US" dirty="0"/>
              <a:t>PP (recursively) adjoins to NP or VP</a:t>
            </a:r>
          </a:p>
          <a:p>
            <a:pPr lvl="1"/>
            <a:r>
              <a:rPr lang="en-US" sz="2200" dirty="0" err="1">
                <a:latin typeface="Monaco"/>
                <a:cs typeface="Monaco"/>
              </a:rPr>
              <a:t>np</a:t>
            </a:r>
            <a:r>
              <a:rPr lang="en-US" sz="2200" dirty="0">
                <a:latin typeface="Monaco"/>
                <a:cs typeface="Monaco"/>
              </a:rPr>
              <a:t>(</a:t>
            </a:r>
            <a:r>
              <a:rPr lang="en-US" sz="2200" dirty="0" err="1">
                <a:solidFill>
                  <a:schemeClr val="accent1"/>
                </a:solidFill>
                <a:latin typeface="Monaco"/>
                <a:cs typeface="Monaco"/>
              </a:rPr>
              <a:t>np</a:t>
            </a:r>
            <a:r>
              <a:rPr lang="en-US" sz="2200" dirty="0">
                <a:solidFill>
                  <a:schemeClr val="accent1"/>
                </a:solidFill>
                <a:latin typeface="Monaco"/>
                <a:cs typeface="Monaco"/>
              </a:rPr>
              <a:t>(NP,PP)</a:t>
            </a:r>
            <a:r>
              <a:rPr lang="en-US" sz="2200" dirty="0">
                <a:latin typeface="Monaco"/>
                <a:cs typeface="Monaco"/>
              </a:rPr>
              <a:t>) --&gt; </a:t>
            </a:r>
            <a:r>
              <a:rPr lang="en-US" sz="2200" dirty="0" err="1">
                <a:latin typeface="Monaco"/>
                <a:cs typeface="Monaco"/>
              </a:rPr>
              <a:t>np</a:t>
            </a:r>
            <a:r>
              <a:rPr lang="en-US" sz="2200" dirty="0">
                <a:latin typeface="Monaco"/>
                <a:cs typeface="Monaco"/>
              </a:rPr>
              <a:t>(</a:t>
            </a:r>
            <a:r>
              <a:rPr lang="en-US" sz="2200" dirty="0">
                <a:solidFill>
                  <a:schemeClr val="accent1"/>
                </a:solidFill>
                <a:latin typeface="Monaco"/>
                <a:cs typeface="Monaco"/>
              </a:rPr>
              <a:t>NP</a:t>
            </a:r>
            <a:r>
              <a:rPr lang="en-US" sz="2200" dirty="0">
                <a:latin typeface="Monaco"/>
                <a:cs typeface="Monaco"/>
              </a:rPr>
              <a:t>), </a:t>
            </a:r>
            <a:r>
              <a:rPr lang="en-US" sz="2200" dirty="0" err="1">
                <a:latin typeface="Monaco"/>
                <a:cs typeface="Monaco"/>
              </a:rPr>
              <a:t>pp</a:t>
            </a:r>
            <a:r>
              <a:rPr lang="en-US" sz="2200" dirty="0">
                <a:latin typeface="Monaco"/>
                <a:cs typeface="Monaco"/>
              </a:rPr>
              <a:t>(</a:t>
            </a:r>
            <a:r>
              <a:rPr lang="en-US" sz="2200" dirty="0">
                <a:solidFill>
                  <a:schemeClr val="accent1"/>
                </a:solidFill>
                <a:latin typeface="Monaco"/>
                <a:cs typeface="Monaco"/>
              </a:rPr>
              <a:t>PP</a:t>
            </a:r>
            <a:r>
              <a:rPr lang="en-US" sz="2200" dirty="0">
                <a:latin typeface="Monaco"/>
                <a:cs typeface="Monaco"/>
              </a:rPr>
              <a:t>).</a:t>
            </a:r>
          </a:p>
          <a:p>
            <a:pPr lvl="1"/>
            <a:r>
              <a:rPr lang="en-US" sz="2200" dirty="0" err="1">
                <a:latin typeface="Monaco"/>
                <a:cs typeface="Monaco"/>
              </a:rPr>
              <a:t>vp</a:t>
            </a:r>
            <a:r>
              <a:rPr lang="en-US" sz="2200" dirty="0">
                <a:latin typeface="Monaco"/>
                <a:cs typeface="Monaco"/>
              </a:rPr>
              <a:t>(</a:t>
            </a:r>
            <a:r>
              <a:rPr lang="en-US" sz="2200" dirty="0" err="1">
                <a:solidFill>
                  <a:schemeClr val="accent1"/>
                </a:solidFill>
                <a:latin typeface="Monaco"/>
                <a:cs typeface="Monaco"/>
              </a:rPr>
              <a:t>vp</a:t>
            </a:r>
            <a:r>
              <a:rPr lang="en-US" sz="2200" dirty="0">
                <a:solidFill>
                  <a:schemeClr val="accent1"/>
                </a:solidFill>
                <a:latin typeface="Monaco"/>
                <a:cs typeface="Monaco"/>
              </a:rPr>
              <a:t>(VP,PP)</a:t>
            </a:r>
            <a:r>
              <a:rPr lang="en-US" sz="2200" dirty="0">
                <a:latin typeface="Monaco"/>
                <a:cs typeface="Monaco"/>
              </a:rPr>
              <a:t>) --&gt; </a:t>
            </a:r>
            <a:r>
              <a:rPr lang="en-US" sz="2200" dirty="0" err="1">
                <a:latin typeface="Monaco"/>
                <a:cs typeface="Monaco"/>
              </a:rPr>
              <a:t>vp</a:t>
            </a:r>
            <a:r>
              <a:rPr lang="en-US" sz="2200" dirty="0">
                <a:latin typeface="Monaco"/>
                <a:cs typeface="Monaco"/>
              </a:rPr>
              <a:t>(</a:t>
            </a:r>
            <a:r>
              <a:rPr lang="en-US" sz="2200" dirty="0">
                <a:solidFill>
                  <a:schemeClr val="accent1"/>
                </a:solidFill>
                <a:latin typeface="Monaco"/>
                <a:cs typeface="Monaco"/>
              </a:rPr>
              <a:t>VP</a:t>
            </a:r>
            <a:r>
              <a:rPr lang="en-US" sz="2200" dirty="0">
                <a:latin typeface="Monaco"/>
                <a:cs typeface="Monaco"/>
              </a:rPr>
              <a:t>), </a:t>
            </a:r>
            <a:r>
              <a:rPr lang="en-US" sz="2200" dirty="0" err="1">
                <a:latin typeface="Monaco"/>
                <a:cs typeface="Monaco"/>
              </a:rPr>
              <a:t>pp</a:t>
            </a:r>
            <a:r>
              <a:rPr lang="en-US" sz="2200" dirty="0">
                <a:latin typeface="Monaco"/>
                <a:cs typeface="Monaco"/>
              </a:rPr>
              <a:t>(</a:t>
            </a:r>
            <a:r>
              <a:rPr lang="en-US" sz="2200" dirty="0">
                <a:solidFill>
                  <a:schemeClr val="accent1"/>
                </a:solidFill>
                <a:latin typeface="Monaco"/>
                <a:cs typeface="Monaco"/>
              </a:rPr>
              <a:t>PP</a:t>
            </a:r>
            <a:r>
              <a:rPr lang="en-US" sz="2200" dirty="0">
                <a:latin typeface="Monaco"/>
                <a:cs typeface="Monaco"/>
              </a:rPr>
              <a:t>).</a:t>
            </a:r>
          </a:p>
          <a:p>
            <a:r>
              <a:rPr lang="en-US" sz="2600" dirty="0"/>
              <a:t>Left recursion gives Prolog problems</a:t>
            </a:r>
          </a:p>
          <a:p>
            <a:r>
              <a:rPr lang="en-US" sz="2600" dirty="0"/>
              <a:t>Derivation (top-down, left-to-right):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u="sng" dirty="0" err="1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endParaRPr lang="en-US" sz="2000" u="sng" dirty="0">
              <a:solidFill>
                <a:srgbClr val="FF0000"/>
              </a:solidFill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err="1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pp</a:t>
            </a:r>
            <a:endParaRPr lang="en-US" sz="20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000" u="sng" dirty="0" err="1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2000" u="sng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pp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pp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u="sng" dirty="0" err="1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2000" u="sng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2000" u="sng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pp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pp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pp</a:t>
            </a:r>
            <a:endParaRPr lang="en-US" sz="20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000" u="sng" dirty="0" err="1">
                <a:solidFill>
                  <a:srgbClr val="FF0000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2000" u="sng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2000" u="sng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pp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pp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pp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pp</a:t>
            </a:r>
            <a:r>
              <a:rPr lang="en-US" sz="2000" dirty="0"/>
              <a:t>	</a:t>
            </a:r>
            <a:r>
              <a:rPr lang="en-US" dirty="0"/>
              <a:t>		</a:t>
            </a:r>
            <a:r>
              <a:rPr lang="en-US" i="1" dirty="0"/>
              <a:t>infinite loop…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93490" y="2413337"/>
            <a:ext cx="4565224" cy="10156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000" b="1" dirty="0"/>
              <a:t>Note</a:t>
            </a:r>
            <a:r>
              <a:rPr lang="en-US" sz="2000" dirty="0"/>
              <a:t>: </a:t>
            </a:r>
          </a:p>
          <a:p>
            <a:r>
              <a:rPr lang="en-US" sz="2000" dirty="0"/>
              <a:t>only the parse tree argument shown </a:t>
            </a:r>
            <a:r>
              <a:rPr lang="en-US" sz="2000" dirty="0">
                <a:solidFill>
                  <a:schemeClr val="accent1"/>
                </a:solidFill>
              </a:rPr>
              <a:t>here</a:t>
            </a:r>
            <a:r>
              <a:rPr lang="en-US" sz="2000" dirty="0"/>
              <a:t> </a:t>
            </a:r>
          </a:p>
          <a:p>
            <a:r>
              <a:rPr lang="en-US" sz="2000" i="1" dirty="0"/>
              <a:t>other extra arguments are possible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79193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E2760-BE06-DC41-98B2-88D0A6F06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Today's Topic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962F4-0978-3349-B861-EBA441162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i="1" dirty="0">
                <a:solidFill>
                  <a:schemeClr val="accent1"/>
                </a:solidFill>
              </a:rPr>
              <a:t>Leaving the topic of context-sensitive languages </a:t>
            </a:r>
          </a:p>
          <a:p>
            <a:r>
              <a:rPr lang="en-US" sz="3200" dirty="0"/>
              <a:t>Turn to writing our own CFGs for natural language: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>
                <a:solidFill>
                  <a:schemeClr val="accent1"/>
                </a:solidFill>
              </a:rPr>
              <a:t>agreement</a:t>
            </a:r>
            <a:r>
              <a:rPr lang="en-US" sz="2800" dirty="0"/>
              <a:t> in natural language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the problem with Prolog &amp; left recursion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a grammar transformation: </a:t>
            </a:r>
          </a:p>
          <a:p>
            <a:pPr lvl="2"/>
            <a:r>
              <a:rPr lang="en-US" sz="2800" dirty="0"/>
              <a:t>left recursive to right recursive </a:t>
            </a:r>
            <a:r>
              <a:rPr lang="en-US" sz="2800" b="1" dirty="0"/>
              <a:t>BUT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2"/>
                </a:solidFill>
              </a:rPr>
              <a:t>structure preserving</a:t>
            </a:r>
          </a:p>
          <a:p>
            <a:r>
              <a:rPr lang="en-US" sz="3600" dirty="0">
                <a:solidFill>
                  <a:schemeClr val="accent1"/>
                </a:solidFill>
              </a:rPr>
              <a:t>Homework 4 (</a:t>
            </a:r>
            <a:r>
              <a:rPr lang="en-US" sz="3600" i="1" dirty="0">
                <a:solidFill>
                  <a:schemeClr val="accent1"/>
                </a:solidFill>
              </a:rPr>
              <a:t>note deadline</a:t>
            </a:r>
            <a:r>
              <a:rPr lang="en-US" sz="3600" dirty="0">
                <a:solidFill>
                  <a:schemeClr val="accent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9037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Apply the general left to right recursive transformation: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to the NP rules: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np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(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np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(DT,NN)) --&gt; 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dt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(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DT,Number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), 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nn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(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NN,Number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).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np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(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np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(NP,PP)) --&gt; 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np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(NP), </a:t>
            </a:r>
            <a:r>
              <a:rPr lang="en-US" sz="2000" dirty="0" err="1">
                <a:latin typeface="Menlo" charset="0"/>
                <a:ea typeface="Menlo" charset="0"/>
                <a:cs typeface="Menlo" charset="0"/>
              </a:rPr>
              <a:t>pp</a:t>
            </a:r>
            <a:r>
              <a:rPr lang="en-US" sz="2000" dirty="0">
                <a:latin typeface="Menlo" charset="0"/>
                <a:ea typeface="Menlo" charset="0"/>
                <a:cs typeface="Menlo" charset="0"/>
              </a:rPr>
              <a:t>(PP).</a:t>
            </a:r>
          </a:p>
          <a:p>
            <a:pPr marL="971550" lvl="1" indent="-514350">
              <a:buFont typeface="+mj-lt"/>
              <a:buAutoNum type="arabicPeriod"/>
            </a:pPr>
            <a:endParaRPr lang="en-US" sz="20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14730" y="2556347"/>
            <a:ext cx="3207392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latin typeface="Menlo" charset="0"/>
                <a:ea typeface="Menlo" charset="0"/>
                <a:cs typeface="Menlo" charset="0"/>
              </a:rPr>
              <a:t>x(x(</a:t>
            </a:r>
            <a:r>
              <a:rPr lang="en-US" sz="1600" dirty="0" err="1">
                <a:latin typeface="Menlo" charset="0"/>
                <a:ea typeface="Menlo" charset="0"/>
                <a:cs typeface="Menlo" charset="0"/>
              </a:rPr>
              <a:t>X,y</a:t>
            </a:r>
            <a:r>
              <a:rPr lang="en-US" sz="1600" dirty="0">
                <a:latin typeface="Menlo" charset="0"/>
                <a:ea typeface="Menlo" charset="0"/>
                <a:cs typeface="Menlo" charset="0"/>
              </a:rPr>
              <a:t>)) --&gt; x(X), [y].</a:t>
            </a:r>
          </a:p>
          <a:p>
            <a:r>
              <a:rPr lang="en-US" sz="1600" dirty="0">
                <a:latin typeface="Menlo" charset="0"/>
                <a:ea typeface="Menlo" charset="0"/>
                <a:cs typeface="Menlo" charset="0"/>
              </a:rPr>
              <a:t>x(x(z)) --&gt; [z].</a:t>
            </a:r>
          </a:p>
        </p:txBody>
      </p:sp>
      <p:sp>
        <p:nvSpPr>
          <p:cNvPr id="6" name="Right Arrow 5"/>
          <p:cNvSpPr/>
          <p:nvPr/>
        </p:nvSpPr>
        <p:spPr>
          <a:xfrm>
            <a:off x="4743083" y="2662174"/>
            <a:ext cx="1149143" cy="43467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04530" y="3644414"/>
            <a:ext cx="4589821" cy="523220"/>
          </a:xfrm>
          <a:prstGeom prst="rect">
            <a:avLst/>
          </a:prstGeom>
          <a:gradFill flip="none" rotWithShape="1">
            <a:gsLst>
              <a:gs pos="0">
                <a:schemeClr val="accent3">
                  <a:tint val="50000"/>
                  <a:satMod val="300000"/>
                  <a:alpha val="34000"/>
                </a:schemeClr>
              </a:gs>
              <a:gs pos="35000">
                <a:schemeClr val="accent3">
                  <a:tint val="37000"/>
                  <a:satMod val="300000"/>
                  <a:alpha val="34000"/>
                </a:schemeClr>
              </a:gs>
              <a:gs pos="100000">
                <a:schemeClr val="accent3">
                  <a:tint val="15000"/>
                  <a:satMod val="350000"/>
                  <a:alpha val="34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[z]</a:t>
            </a:r>
          </a:p>
        </p:txBody>
      </p:sp>
      <p:sp>
        <p:nvSpPr>
          <p:cNvPr id="8" name="Rectangle 7"/>
          <p:cNvSpPr/>
          <p:nvPr/>
        </p:nvSpPr>
        <p:spPr>
          <a:xfrm>
            <a:off x="5617729" y="4174570"/>
            <a:ext cx="1237554" cy="685666"/>
          </a:xfrm>
          <a:prstGeom prst="rect">
            <a:avLst/>
          </a:prstGeom>
          <a:gradFill flip="none" rotWithShape="1">
            <a:gsLst>
              <a:gs pos="0">
                <a:schemeClr val="accent4">
                  <a:tint val="50000"/>
                  <a:satMod val="300000"/>
                  <a:alpha val="23000"/>
                </a:schemeClr>
              </a:gs>
              <a:gs pos="35000">
                <a:schemeClr val="accent4">
                  <a:tint val="37000"/>
                  <a:satMod val="300000"/>
                  <a:alpha val="23000"/>
                </a:schemeClr>
              </a:gs>
              <a:gs pos="100000">
                <a:schemeClr val="accent4">
                  <a:tint val="15000"/>
                  <a:satMod val="350000"/>
                  <a:alpha val="23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[y]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898669" y="4140637"/>
            <a:ext cx="19353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898669" y="4547867"/>
            <a:ext cx="19353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623096" y="4542597"/>
            <a:ext cx="83281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933967" y="4442041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86121" y="4442041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984478" y="2285484"/>
            <a:ext cx="3851237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1600" dirty="0">
                <a:latin typeface="Menlo" charset="0"/>
                <a:ea typeface="Menlo" charset="0"/>
                <a:cs typeface="Menlo" charset="0"/>
              </a:rPr>
              <a:t>x(X) --&gt; [z], w(</a:t>
            </a:r>
            <a:r>
              <a:rPr lang="pl-PL" sz="1600" dirty="0" err="1">
                <a:latin typeface="Menlo" charset="0"/>
                <a:ea typeface="Menlo" charset="0"/>
                <a:cs typeface="Menlo" charset="0"/>
              </a:rPr>
              <a:t>X,x</a:t>
            </a:r>
            <a:r>
              <a:rPr lang="pl-PL" sz="1600" dirty="0">
                <a:latin typeface="Menlo" charset="0"/>
                <a:ea typeface="Menlo" charset="0"/>
                <a:cs typeface="Menlo" charset="0"/>
              </a:rPr>
              <a:t>(z)).</a:t>
            </a:r>
          </a:p>
          <a:p>
            <a:r>
              <a:rPr lang="pl-PL" sz="1600" dirty="0">
                <a:latin typeface="Menlo" charset="0"/>
                <a:ea typeface="Menlo" charset="0"/>
                <a:cs typeface="Menlo" charset="0"/>
              </a:rPr>
              <a:t>x(x(z)) --&gt; [z].</a:t>
            </a:r>
          </a:p>
          <a:p>
            <a:r>
              <a:rPr lang="pl-PL" sz="1600" dirty="0">
                <a:latin typeface="Menlo" charset="0"/>
                <a:ea typeface="Menlo" charset="0"/>
                <a:cs typeface="Menlo" charset="0"/>
              </a:rPr>
              <a:t>w(W,X) --&gt; [y], w(</a:t>
            </a:r>
            <a:r>
              <a:rPr lang="pl-PL" sz="1600" dirty="0" err="1">
                <a:latin typeface="Menlo" charset="0"/>
                <a:ea typeface="Menlo" charset="0"/>
                <a:cs typeface="Menlo" charset="0"/>
              </a:rPr>
              <a:t>W,x</a:t>
            </a:r>
            <a:r>
              <a:rPr lang="pl-PL" sz="1600" dirty="0">
                <a:latin typeface="Menlo" charset="0"/>
                <a:ea typeface="Menlo" charset="0"/>
                <a:cs typeface="Menlo" charset="0"/>
              </a:rPr>
              <a:t>(</a:t>
            </a:r>
            <a:r>
              <a:rPr lang="pl-PL" sz="1600" dirty="0" err="1">
                <a:latin typeface="Menlo" charset="0"/>
                <a:ea typeface="Menlo" charset="0"/>
                <a:cs typeface="Menlo" charset="0"/>
              </a:rPr>
              <a:t>X,y</a:t>
            </a:r>
            <a:r>
              <a:rPr lang="pl-PL" sz="1600" dirty="0">
                <a:latin typeface="Menlo" charset="0"/>
                <a:ea typeface="Menlo" charset="0"/>
                <a:cs typeface="Menlo" charset="0"/>
              </a:rPr>
              <a:t>)).</a:t>
            </a:r>
          </a:p>
          <a:p>
            <a:r>
              <a:rPr lang="pl-PL" sz="1600" dirty="0">
                <a:latin typeface="Menlo" charset="0"/>
                <a:ea typeface="Menlo" charset="0"/>
                <a:cs typeface="Menlo" charset="0"/>
              </a:rPr>
              <a:t>w(x(</a:t>
            </a:r>
            <a:r>
              <a:rPr lang="pl-PL" sz="1600" dirty="0" err="1">
                <a:latin typeface="Menlo" charset="0"/>
                <a:ea typeface="Menlo" charset="0"/>
                <a:cs typeface="Menlo" charset="0"/>
              </a:rPr>
              <a:t>X,y</a:t>
            </a:r>
            <a:r>
              <a:rPr lang="pl-PL" sz="1600" dirty="0">
                <a:latin typeface="Menlo" charset="0"/>
                <a:ea typeface="Menlo" charset="0"/>
                <a:cs typeface="Menlo" charset="0"/>
              </a:rPr>
              <a:t>),X) --&gt; [y].</a:t>
            </a:r>
            <a:endParaRPr lang="en-US" sz="16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143733" y="2022435"/>
            <a:ext cx="1340623" cy="14773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/>
              <a:t>Note</a:t>
            </a:r>
            <a:r>
              <a:rPr lang="en-US" dirty="0"/>
              <a:t>:</a:t>
            </a:r>
          </a:p>
          <a:p>
            <a:r>
              <a:rPr lang="en-US" dirty="0"/>
              <a:t>w is a </a:t>
            </a:r>
            <a:r>
              <a:rPr lang="en-US" b="1" i="1" dirty="0"/>
              <a:t>fresh</a:t>
            </a:r>
          </a:p>
          <a:p>
            <a:r>
              <a:rPr lang="en-US" dirty="0"/>
              <a:t>nonterminal</a:t>
            </a:r>
          </a:p>
          <a:p>
            <a:r>
              <a:rPr lang="en-US" dirty="0"/>
              <a:t>that takes 2</a:t>
            </a:r>
          </a:p>
          <a:p>
            <a:r>
              <a:rPr lang="en-US" dirty="0"/>
              <a:t>arguments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884698" y="4281722"/>
            <a:ext cx="2966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is the recursive nonterminal</a:t>
            </a:r>
          </a:p>
        </p:txBody>
      </p:sp>
    </p:spTree>
    <p:extLst>
      <p:ext uri="{BB962C8B-B14F-4D97-AF65-F5344CB8AC3E}">
        <p14:creationId xmlns:p14="http://schemas.microsoft.com/office/powerpoint/2010/main" val="2378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4" grpId="0"/>
      <p:bldP spid="15" grpId="0"/>
      <p:bldP spid="16" grpId="0" animBg="1"/>
      <p:bldP spid="4" grpId="0" animBg="1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5A2D2-C2DC-8C47-99B7-8CE32AEC8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C99D6-B9E8-224F-87B7-92D22BCBC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3562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Consider input strings:	Parse:			Transformed rules: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[z]			x(z)			2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[z, y]		x(x(z),y)		1 + 4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[z, y</a:t>
            </a:r>
            <a:r>
              <a:rPr lang="en-US" baseline="-25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1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y</a:t>
            </a:r>
            <a:r>
              <a:rPr lang="en-US" baseline="-25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2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		x(x(x(z),y</a:t>
            </a:r>
            <a:r>
              <a:rPr lang="en-US" baseline="-25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1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),y</a:t>
            </a:r>
            <a:r>
              <a:rPr lang="en-US" baseline="-25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2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	1 + 3 + 4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F942C2-0F9C-5F42-8B2D-FBB6E92577A1}"/>
              </a:ext>
            </a:extLst>
          </p:cNvPr>
          <p:cNvSpPr txBox="1"/>
          <p:nvPr/>
        </p:nvSpPr>
        <p:spPr>
          <a:xfrm>
            <a:off x="869319" y="3088730"/>
            <a:ext cx="3527294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Menlo" charset="0"/>
                <a:ea typeface="Menlo" charset="0"/>
                <a:cs typeface="Menlo" charset="0"/>
              </a:rPr>
              <a:t>x(</a:t>
            </a:r>
            <a:r>
              <a:rPr lang="en-US" sz="1600" dirty="0">
                <a:solidFill>
                  <a:schemeClr val="bg1"/>
                </a:solidFill>
                <a:latin typeface="Menlo" charset="0"/>
                <a:ea typeface="Menlo" charset="0"/>
                <a:cs typeface="Menlo" charset="0"/>
              </a:rPr>
              <a:t>x(</a:t>
            </a:r>
            <a:r>
              <a:rPr lang="en-US" sz="1600" dirty="0" err="1">
                <a:solidFill>
                  <a:schemeClr val="bg1"/>
                </a:solidFill>
                <a:latin typeface="Menlo" charset="0"/>
                <a:ea typeface="Menlo" charset="0"/>
                <a:cs typeface="Menlo" charset="0"/>
              </a:rPr>
              <a:t>X,y</a:t>
            </a:r>
            <a:r>
              <a:rPr lang="en-US" sz="1600" dirty="0">
                <a:solidFill>
                  <a:schemeClr val="bg1"/>
                </a:solidFill>
                <a:latin typeface="Menlo" charset="0"/>
                <a:ea typeface="Menlo" charset="0"/>
                <a:cs typeface="Menlo" charset="0"/>
              </a:rPr>
              <a:t>)</a:t>
            </a:r>
            <a:r>
              <a:rPr lang="en-US" sz="1600" dirty="0">
                <a:latin typeface="Menlo" charset="0"/>
                <a:ea typeface="Menlo" charset="0"/>
                <a:cs typeface="Menlo" charset="0"/>
              </a:rPr>
              <a:t>) --&gt; x(</a:t>
            </a:r>
            <a:r>
              <a:rPr lang="en-US" sz="1600" dirty="0">
                <a:solidFill>
                  <a:schemeClr val="bg1"/>
                </a:solidFill>
                <a:latin typeface="Menlo" charset="0"/>
                <a:ea typeface="Menlo" charset="0"/>
                <a:cs typeface="Menlo" charset="0"/>
              </a:rPr>
              <a:t>X</a:t>
            </a:r>
            <a:r>
              <a:rPr lang="en-US" sz="1600" dirty="0">
                <a:latin typeface="Menlo" charset="0"/>
                <a:ea typeface="Menlo" charset="0"/>
                <a:cs typeface="Menlo" charset="0"/>
              </a:rPr>
              <a:t>), [y].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Menlo" charset="0"/>
                <a:ea typeface="Menlo" charset="0"/>
                <a:cs typeface="Menlo" charset="0"/>
              </a:rPr>
              <a:t>x(</a:t>
            </a:r>
            <a:r>
              <a:rPr lang="en-US" sz="1600" dirty="0">
                <a:solidFill>
                  <a:schemeClr val="bg1"/>
                </a:solidFill>
                <a:latin typeface="Menlo" charset="0"/>
                <a:ea typeface="Menlo" charset="0"/>
                <a:cs typeface="Menlo" charset="0"/>
              </a:rPr>
              <a:t>x(z)</a:t>
            </a:r>
            <a:r>
              <a:rPr lang="en-US" sz="1600" dirty="0">
                <a:latin typeface="Menlo" charset="0"/>
                <a:ea typeface="Menlo" charset="0"/>
                <a:cs typeface="Menlo" charset="0"/>
              </a:rPr>
              <a:t>) --&gt; [z].</a:t>
            </a: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BFDCB866-C6A4-9142-A906-F897FFE0D7F7}"/>
              </a:ext>
            </a:extLst>
          </p:cNvPr>
          <p:cNvSpPr/>
          <p:nvPr/>
        </p:nvSpPr>
        <p:spPr>
          <a:xfrm>
            <a:off x="3822041" y="3657037"/>
            <a:ext cx="1149143" cy="43467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7E9E47-BF1D-3C4C-8FF5-253F014300E0}"/>
              </a:ext>
            </a:extLst>
          </p:cNvPr>
          <p:cNvSpPr txBox="1"/>
          <p:nvPr/>
        </p:nvSpPr>
        <p:spPr>
          <a:xfrm>
            <a:off x="4971184" y="3309293"/>
            <a:ext cx="3974033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l-PL" sz="1600" dirty="0">
                <a:latin typeface="Menlo" charset="0"/>
                <a:ea typeface="Menlo" charset="0"/>
                <a:cs typeface="Menlo" charset="0"/>
              </a:rPr>
              <a:t>x(</a:t>
            </a:r>
            <a:r>
              <a:rPr lang="pl-PL" sz="1600" dirty="0">
                <a:solidFill>
                  <a:schemeClr val="bg1"/>
                </a:solidFill>
                <a:latin typeface="Menlo" charset="0"/>
                <a:ea typeface="Menlo" charset="0"/>
                <a:cs typeface="Menlo" charset="0"/>
              </a:rPr>
              <a:t>X</a:t>
            </a:r>
            <a:r>
              <a:rPr lang="pl-PL" sz="1600" dirty="0">
                <a:latin typeface="Menlo" charset="0"/>
                <a:ea typeface="Menlo" charset="0"/>
                <a:cs typeface="Menlo" charset="0"/>
              </a:rPr>
              <a:t>) --&gt; [z], w(</a:t>
            </a:r>
            <a:r>
              <a:rPr lang="pl-PL" sz="1600" dirty="0" err="1">
                <a:solidFill>
                  <a:schemeClr val="bg1"/>
                </a:solidFill>
                <a:latin typeface="Menlo" charset="0"/>
                <a:ea typeface="Menlo" charset="0"/>
                <a:cs typeface="Menlo" charset="0"/>
              </a:rPr>
              <a:t>X</a:t>
            </a:r>
            <a:r>
              <a:rPr lang="pl-PL" sz="1600" dirty="0" err="1">
                <a:latin typeface="Menlo" charset="0"/>
                <a:ea typeface="Menlo" charset="0"/>
                <a:cs typeface="Menlo" charset="0"/>
              </a:rPr>
              <a:t>,</a:t>
            </a:r>
            <a:r>
              <a:rPr lang="pl-PL" sz="1600" dirty="0" err="1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x</a:t>
            </a:r>
            <a:r>
              <a:rPr lang="pl-PL" sz="1600" dirty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(z)</a:t>
            </a:r>
            <a:r>
              <a:rPr lang="pl-PL" sz="1600" dirty="0">
                <a:latin typeface="Menlo" charset="0"/>
                <a:ea typeface="Menlo" charset="0"/>
                <a:cs typeface="Menlo" charset="0"/>
              </a:rPr>
              <a:t>).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600" dirty="0">
                <a:latin typeface="Menlo" charset="0"/>
                <a:ea typeface="Menlo" charset="0"/>
                <a:cs typeface="Menlo" charset="0"/>
              </a:rPr>
              <a:t>x(</a:t>
            </a:r>
            <a:r>
              <a:rPr lang="pl-PL" sz="1600" dirty="0">
                <a:solidFill>
                  <a:schemeClr val="bg1"/>
                </a:solidFill>
                <a:latin typeface="Menlo" charset="0"/>
                <a:ea typeface="Menlo" charset="0"/>
                <a:cs typeface="Menlo" charset="0"/>
              </a:rPr>
              <a:t>x(z)</a:t>
            </a:r>
            <a:r>
              <a:rPr lang="pl-PL" sz="1600" dirty="0">
                <a:latin typeface="Menlo" charset="0"/>
                <a:ea typeface="Menlo" charset="0"/>
                <a:cs typeface="Menlo" charset="0"/>
              </a:rPr>
              <a:t>) --&gt; [z].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600" dirty="0">
                <a:latin typeface="Menlo" charset="0"/>
                <a:ea typeface="Menlo" charset="0"/>
                <a:cs typeface="Menlo" charset="0"/>
              </a:rPr>
              <a:t>w(</a:t>
            </a:r>
            <a:r>
              <a:rPr lang="pl-PL" sz="1600" dirty="0">
                <a:solidFill>
                  <a:schemeClr val="bg1"/>
                </a:solidFill>
                <a:latin typeface="Menlo" charset="0"/>
                <a:ea typeface="Menlo" charset="0"/>
                <a:cs typeface="Menlo" charset="0"/>
              </a:rPr>
              <a:t>W</a:t>
            </a:r>
            <a:r>
              <a:rPr lang="pl-PL" sz="1600" dirty="0">
                <a:latin typeface="Menlo" charset="0"/>
                <a:ea typeface="Menlo" charset="0"/>
                <a:cs typeface="Menlo" charset="0"/>
              </a:rPr>
              <a:t>,</a:t>
            </a:r>
            <a:r>
              <a:rPr lang="pl-PL" sz="1600" dirty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X</a:t>
            </a:r>
            <a:r>
              <a:rPr lang="pl-PL" sz="1600" dirty="0">
                <a:latin typeface="Menlo" charset="0"/>
                <a:ea typeface="Menlo" charset="0"/>
                <a:cs typeface="Menlo" charset="0"/>
              </a:rPr>
              <a:t>) --&gt; [y], w(</a:t>
            </a:r>
            <a:r>
              <a:rPr lang="pl-PL" sz="1600" dirty="0" err="1">
                <a:solidFill>
                  <a:schemeClr val="bg1"/>
                </a:solidFill>
                <a:latin typeface="Menlo" charset="0"/>
                <a:ea typeface="Menlo" charset="0"/>
                <a:cs typeface="Menlo" charset="0"/>
              </a:rPr>
              <a:t>W</a:t>
            </a:r>
            <a:r>
              <a:rPr lang="pl-PL" sz="1600" dirty="0" err="1">
                <a:latin typeface="Menlo" charset="0"/>
                <a:ea typeface="Menlo" charset="0"/>
                <a:cs typeface="Menlo" charset="0"/>
              </a:rPr>
              <a:t>,</a:t>
            </a:r>
            <a:r>
              <a:rPr lang="pl-PL" sz="1600" dirty="0" err="1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x</a:t>
            </a:r>
            <a:r>
              <a:rPr lang="pl-PL" sz="1600" dirty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(</a:t>
            </a:r>
            <a:r>
              <a:rPr lang="pl-PL" sz="1600" dirty="0" err="1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X,y</a:t>
            </a:r>
            <a:r>
              <a:rPr lang="pl-PL" sz="1600" dirty="0">
                <a:solidFill>
                  <a:srgbClr val="FFC000"/>
                </a:solidFill>
                <a:latin typeface="Menlo" charset="0"/>
                <a:ea typeface="Menlo" charset="0"/>
                <a:cs typeface="Menlo" charset="0"/>
              </a:rPr>
              <a:t>)</a:t>
            </a:r>
            <a:r>
              <a:rPr lang="pl-PL" sz="1600" dirty="0">
                <a:latin typeface="Menlo" charset="0"/>
                <a:ea typeface="Menlo" charset="0"/>
                <a:cs typeface="Menlo" charset="0"/>
              </a:rPr>
              <a:t>).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1600" dirty="0">
                <a:latin typeface="Menlo" charset="0"/>
                <a:ea typeface="Menlo" charset="0"/>
                <a:cs typeface="Menlo" charset="0"/>
              </a:rPr>
              <a:t>w(x(</a:t>
            </a:r>
            <a:r>
              <a:rPr lang="pl-PL" sz="1600" dirty="0" err="1">
                <a:latin typeface="Menlo" charset="0"/>
                <a:ea typeface="Menlo" charset="0"/>
                <a:cs typeface="Menlo" charset="0"/>
              </a:rPr>
              <a:t>X,y</a:t>
            </a:r>
            <a:r>
              <a:rPr lang="pl-PL" sz="1600" dirty="0">
                <a:latin typeface="Menlo" charset="0"/>
                <a:ea typeface="Menlo" charset="0"/>
                <a:cs typeface="Menlo" charset="0"/>
              </a:rPr>
              <a:t>),X) --&gt; [y].</a:t>
            </a:r>
            <a:endParaRPr lang="en-US" sz="16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C57290-60F6-034E-9E63-F2EE78FFE925}"/>
              </a:ext>
            </a:extLst>
          </p:cNvPr>
          <p:cNvSpPr txBox="1"/>
          <p:nvPr/>
        </p:nvSpPr>
        <p:spPr>
          <a:xfrm>
            <a:off x="1351722" y="4623092"/>
            <a:ext cx="6392969" cy="156966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Steps for example 3:</a:t>
            </a:r>
          </a:p>
          <a:p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[z, ●y</a:t>
            </a:r>
            <a:r>
              <a:rPr lang="en-US" baseline="-25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1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y</a:t>
            </a:r>
            <a:r>
              <a:rPr lang="en-US" baseline="-25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2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	</a:t>
            </a:r>
            <a:r>
              <a:rPr lang="en-US" dirty="0"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rule 1: call nonterminal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w(</a:t>
            </a:r>
            <a:r>
              <a:rPr lang="en-US" b="1" dirty="0" err="1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X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</a:t>
            </a:r>
            <a:r>
              <a:rPr lang="en-US" dirty="0" err="1">
                <a:solidFill>
                  <a:schemeClr val="accent2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x</a:t>
            </a:r>
            <a:r>
              <a:rPr lang="en-US" dirty="0">
                <a:solidFill>
                  <a:schemeClr val="accent2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(z)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</a:t>
            </a:r>
          </a:p>
          <a:p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[z, y</a:t>
            </a:r>
            <a:r>
              <a:rPr lang="en-US" baseline="-25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1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●y</a:t>
            </a:r>
            <a:r>
              <a:rPr lang="en-US" baseline="-25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2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	</a:t>
            </a:r>
            <a:r>
              <a:rPr lang="en-US" dirty="0"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rule 3: call nonterminal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w(</a:t>
            </a:r>
            <a:r>
              <a:rPr lang="en-US" b="1" dirty="0" err="1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X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</a:t>
            </a:r>
            <a:r>
              <a:rPr lang="en-US" dirty="0" err="1">
                <a:solidFill>
                  <a:schemeClr val="accent2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x</a:t>
            </a:r>
            <a:r>
              <a:rPr lang="en-US" dirty="0">
                <a:solidFill>
                  <a:schemeClr val="accent2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x(z)</a:t>
            </a:r>
            <a:r>
              <a:rPr lang="en-US" dirty="0">
                <a:solidFill>
                  <a:schemeClr val="accent2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,y</a:t>
            </a:r>
            <a:r>
              <a:rPr lang="en-US" baseline="-25000" dirty="0">
                <a:solidFill>
                  <a:schemeClr val="accent2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</a:t>
            </a:r>
          </a:p>
          <a:p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[z, y</a:t>
            </a:r>
            <a:r>
              <a:rPr lang="en-US" baseline="-25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1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y</a:t>
            </a:r>
            <a:r>
              <a:rPr lang="en-US" baseline="-25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2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●]	</a:t>
            </a:r>
            <a:r>
              <a:rPr lang="en-US" dirty="0">
                <a:latin typeface="Calibri" panose="020F0502020204030204" pitchFamily="34" charset="0"/>
                <a:ea typeface="Menlo" panose="020B0609030804020204" pitchFamily="49" charset="0"/>
                <a:cs typeface="Calibri" panose="020F0502020204030204" pitchFamily="34" charset="0"/>
              </a:rPr>
              <a:t>rule 4: answer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X = x(x(x(z),y</a:t>
            </a:r>
            <a:r>
              <a:rPr lang="en-US" baseline="-25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1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</a:t>
            </a:r>
            <a:r>
              <a:rPr lang="en-US" dirty="0">
                <a:solidFill>
                  <a:schemeClr val="accent2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,y</a:t>
            </a:r>
            <a:r>
              <a:rPr lang="en-US" baseline="-25000" dirty="0">
                <a:solidFill>
                  <a:schemeClr val="accent2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</a:t>
            </a:r>
          </a:p>
          <a:p>
            <a:endParaRPr lang="en-US" dirty="0"/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52AF53B6-44E2-48DE-DAC1-873A1F3BBC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3786" y="2159000"/>
            <a:ext cx="2527300" cy="2540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986163E-0EFA-DA84-4C73-3D87B37024E0}"/>
              </a:ext>
            </a:extLst>
          </p:cNvPr>
          <p:cNvSpPr txBox="1"/>
          <p:nvPr/>
        </p:nvSpPr>
        <p:spPr>
          <a:xfrm>
            <a:off x="9023411" y="4705647"/>
            <a:ext cx="27080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left recursive structure</a:t>
            </a:r>
          </a:p>
          <a:p>
            <a:r>
              <a:rPr lang="en-US" dirty="0"/>
              <a:t>formed by a right recursive</a:t>
            </a:r>
          </a:p>
          <a:p>
            <a:r>
              <a:rPr lang="en-US" dirty="0"/>
              <a:t>parse of 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[z, y</a:t>
            </a:r>
            <a:r>
              <a:rPr lang="en-US" baseline="-25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1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y</a:t>
            </a:r>
            <a:r>
              <a:rPr lang="en-US" baseline="-25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2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38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5196F-96CB-F923-E6C6-522184091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3EEC6-2E0C-D2B5-7D9F-C152ED3400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Q1: apply the transformation to the left recursion in 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nl5.prolog</a:t>
            </a:r>
            <a:r>
              <a:rPr lang="en-US" dirty="0"/>
              <a:t>:</a:t>
            </a:r>
          </a:p>
          <a:p>
            <a:pPr lvl="1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np(np(NP,PP)) --&gt; np(NP), pp(PP).</a:t>
            </a:r>
          </a:p>
          <a:p>
            <a:pPr lvl="1"/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(VP,PP)) --&gt;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(VP), pp(PP).</a:t>
            </a:r>
          </a:p>
          <a:p>
            <a:r>
              <a:rPr lang="en-US" dirty="0"/>
              <a:t>Show your grammar working properly on example sentences: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boy saw the man with the telescope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boy with the telescope saw the man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boy kicked the man with the telescope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boy with the telescope kicked the man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boy with the telescope kicked the man with the limp</a:t>
            </a:r>
          </a:p>
          <a:p>
            <a:r>
              <a:rPr lang="en-US" dirty="0"/>
              <a:t>Show all possible parses (;) until </a:t>
            </a:r>
            <a:r>
              <a:rPr lang="en-US" dirty="0">
                <a:solidFill>
                  <a:srgbClr val="FF0000"/>
                </a:solidFill>
              </a:rPr>
              <a:t>false</a:t>
            </a:r>
            <a:r>
              <a:rPr lang="en-US" dirty="0"/>
              <a:t> in each case</a:t>
            </a:r>
          </a:p>
          <a:p>
            <a:r>
              <a:rPr lang="en-US" dirty="0"/>
              <a:t>Q2: suggest a way to limit </a:t>
            </a:r>
            <a:r>
              <a:rPr lang="en-US" dirty="0">
                <a:solidFill>
                  <a:schemeClr val="accent1"/>
                </a:solidFill>
              </a:rPr>
              <a:t>overgeneration</a:t>
            </a:r>
            <a:r>
              <a:rPr lang="en-US" dirty="0"/>
              <a:t> (</a:t>
            </a:r>
            <a:r>
              <a:rPr lang="en-US" i="1" dirty="0"/>
              <a:t>no need to implement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9270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CD129-42EF-BE01-FE1D-C9172D4B9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2417C-23C0-0EEF-5D7C-06712151A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Hint #1: consider the case when there are multiple base rules for x</a:t>
            </a:r>
          </a:p>
          <a:p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x(x(</a:t>
            </a:r>
            <a:r>
              <a:rPr lang="en-US" sz="24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X,y</a:t>
            </a:r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)) --&gt; x(X), [y].</a:t>
            </a:r>
          </a:p>
          <a:p>
            <a:r>
              <a:rPr lang="en-US" sz="24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x(x(z)) --&gt; [z].</a:t>
            </a:r>
          </a:p>
          <a:p>
            <a:r>
              <a:rPr lang="en-US" sz="2400" dirty="0">
                <a:solidFill>
                  <a:schemeClr val="accent2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x(x(w)) --&gt; [w].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Hint #2: w must be a fresh nonterminal,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.</a:t>
            </a: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e. cannot be shared between the NP and VP recursions. Why?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You can ask questions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about the homework in class Tuesday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indent="0">
              <a:buNone/>
            </a:pPr>
            <a:endParaRPr lang="en-US" sz="24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553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B27EE-6342-0D03-F70B-0CFE55E96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5A324-732C-5115-CF0F-97FBBC2FC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Submit to </a:t>
            </a:r>
            <a:r>
              <a:rPr lang="en-US" dirty="0">
                <a:hlinkClick r:id="rId2"/>
              </a:rPr>
              <a:t>sandiway@arizona.edu</a:t>
            </a:r>
            <a:endParaRPr lang="en-US" dirty="0">
              <a:hlinkClick r:id="" action="ppaction://noaction"/>
            </a:endParaRPr>
          </a:p>
          <a:p>
            <a:r>
              <a:rPr lang="en-US" dirty="0">
                <a:hlinkClick r:id="" action="ppaction://noaction"/>
              </a:rPr>
              <a:t>SUBJECT</a:t>
            </a:r>
            <a:r>
              <a:rPr lang="en-US" dirty="0"/>
              <a:t>: 581 Homework 4 </a:t>
            </a:r>
            <a:r>
              <a:rPr lang="en-US" i="1" dirty="0">
                <a:solidFill>
                  <a:srgbClr val="FF0000"/>
                </a:solidFill>
              </a:rPr>
              <a:t>YOUR NAME</a:t>
            </a:r>
          </a:p>
          <a:p>
            <a:r>
              <a:rPr lang="en-US" dirty="0"/>
              <a:t>One PDF file (for grading) </a:t>
            </a:r>
          </a:p>
          <a:p>
            <a:pPr lvl="1"/>
            <a:r>
              <a:rPr lang="en-US" dirty="0"/>
              <a:t>include your grammar code and SWI-Prolog screenshots in your answer</a:t>
            </a:r>
          </a:p>
          <a:p>
            <a:r>
              <a:rPr lang="en-US" dirty="0"/>
              <a:t>Attach (if I need to run your code):</a:t>
            </a:r>
          </a:p>
          <a:p>
            <a:pPr lvl="1"/>
            <a:r>
              <a:rPr lang="en-US" dirty="0"/>
              <a:t>source code for your grammar</a:t>
            </a:r>
          </a:p>
          <a:p>
            <a:r>
              <a:rPr lang="en-US" dirty="0"/>
              <a:t>Deadline:</a:t>
            </a:r>
          </a:p>
          <a:p>
            <a:pPr lvl="1"/>
            <a:r>
              <a:rPr lang="en-US" dirty="0"/>
              <a:t>midnight Wednesday (</a:t>
            </a:r>
            <a:r>
              <a:rPr lang="en-US" i="1" dirty="0"/>
              <a:t>assume HW needs more time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we will review the homework on Thursday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253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56E35B-4FC6-5969-3BA9-127B83C8BD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1AE335-6E44-8679-F9FC-126696B0AC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199" y="4036423"/>
            <a:ext cx="7694022" cy="2677886"/>
          </a:xfrm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600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?- </a:t>
            </a:r>
            <a:r>
              <a:rPr lang="en-US" sz="2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[nl1].</a:t>
            </a:r>
          </a:p>
          <a:p>
            <a:pPr marL="0" indent="0">
              <a:buNone/>
            </a:pPr>
            <a:r>
              <a:rPr lang="en-US" sz="26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true.</a:t>
            </a:r>
            <a:endParaRPr lang="en-US" sz="26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600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?-</a:t>
            </a:r>
            <a:r>
              <a:rPr lang="en-US" sz="2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s([</a:t>
            </a:r>
            <a:r>
              <a:rPr lang="en-US" sz="2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the,man,kicked,the,ball</a:t>
            </a:r>
            <a:r>
              <a:rPr lang="en-US" sz="2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], []).</a:t>
            </a:r>
          </a:p>
          <a:p>
            <a:pPr marL="0" indent="0">
              <a:buNone/>
            </a:pPr>
            <a:r>
              <a:rPr lang="en-US" sz="26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true ;</a:t>
            </a:r>
            <a:endParaRPr lang="en-US" sz="26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false.</a:t>
            </a:r>
            <a:endParaRPr lang="en-US" sz="2600" dirty="0">
              <a:solidFill>
                <a:srgbClr val="B42419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600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?-</a:t>
            </a:r>
            <a:r>
              <a:rPr lang="en-US" sz="2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s([</a:t>
            </a:r>
            <a:r>
              <a:rPr lang="en-US" sz="26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the,man,kicked,the,ball,into,touch</a:t>
            </a:r>
            <a:r>
              <a:rPr lang="en-US" sz="2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], </a:t>
            </a:r>
            <a:r>
              <a:rPr lang="en-US" sz="2600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List</a:t>
            </a:r>
            <a:r>
              <a:rPr lang="en-US" sz="2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).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List = [into, touch] </a:t>
            </a:r>
            <a:r>
              <a:rPr lang="en-US" sz="26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26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2600" b="1" dirty="0">
                <a:solidFill>
                  <a:srgbClr val="B42419"/>
                </a:solidFill>
                <a:effectLst/>
                <a:latin typeface="Menlo" panose="020B0609030804020204" pitchFamily="49" charset="0"/>
              </a:rPr>
              <a:t>false.</a:t>
            </a:r>
            <a:endParaRPr lang="en-US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F837CA-EF09-6217-041B-4DF981419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nl1.prolog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F1CCAE-B08F-2309-5ABD-6CFF75EC1B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68337" y="1686311"/>
            <a:ext cx="7482841" cy="2245609"/>
          </a:xfrm>
          <a:noFill/>
          <a:ln>
            <a:solidFill>
              <a:schemeClr val="tx1"/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en-US" sz="4600" dirty="0"/>
              <a:t>Example (</a:t>
            </a:r>
            <a:r>
              <a:rPr lang="en-US" sz="2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nl1.prolog</a:t>
            </a:r>
            <a:r>
              <a:rPr lang="en-US" sz="4600" dirty="0"/>
              <a:t>):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 --&gt; np, </a:t>
            </a:r>
            <a:r>
              <a:rPr lang="en-US" sz="29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2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np --&gt; det, </a:t>
            </a:r>
            <a:r>
              <a:rPr lang="en-US" sz="29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</a:t>
            </a:r>
            <a:r>
              <a:rPr lang="en-US" sz="2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det --&gt; [the] | [a].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9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</a:t>
            </a:r>
            <a:r>
              <a:rPr lang="en-US" sz="2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--&gt; [man] | [ball].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9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2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--&gt; </a:t>
            </a:r>
            <a:r>
              <a:rPr lang="en-US" sz="29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vtr</a:t>
            </a:r>
            <a:r>
              <a:rPr lang="en-US" sz="2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, np.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9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vtr</a:t>
            </a:r>
            <a:r>
              <a:rPr lang="en-US" sz="29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--&gt; [kicked] | [hit].</a:t>
            </a:r>
          </a:p>
        </p:txBody>
      </p:sp>
    </p:spTree>
    <p:extLst>
      <p:ext uri="{BB962C8B-B14F-4D97-AF65-F5344CB8AC3E}">
        <p14:creationId xmlns:p14="http://schemas.microsoft.com/office/powerpoint/2010/main" val="3765333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9292D9-B229-26BA-6C50-D9B59C8B07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15BA5-B454-F37F-A760-8AF6FAC58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nl1.prolog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54F49-724F-E527-9FAC-1BFE4E11C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 fontScale="32500" lnSpcReduction="20000"/>
          </a:bodyPr>
          <a:lstStyle/>
          <a:p>
            <a:r>
              <a:rPr lang="en-US" sz="5000" dirty="0"/>
              <a:t>Enumerate the language: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</a:t>
            </a:r>
            <a:r>
              <a:rPr lang="en-US" sz="3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- s(</a:t>
            </a:r>
            <a:r>
              <a:rPr lang="en-US" sz="3000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List</a:t>
            </a:r>
            <a:r>
              <a:rPr lang="en-US" sz="3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, []).</a:t>
            </a:r>
          </a:p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List = [the, man, kicked, the, man] </a:t>
            </a:r>
            <a:r>
              <a:rPr lang="en-US" sz="30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30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List = [the, man, kicked, the, ball] </a:t>
            </a:r>
            <a:r>
              <a:rPr lang="en-US" sz="30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30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List = [the, man, kicked, a, man] </a:t>
            </a:r>
            <a:r>
              <a:rPr lang="en-US" sz="30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30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List = [the, man, kicked, a, ball] </a:t>
            </a:r>
            <a:r>
              <a:rPr lang="en-US" sz="30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30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List = [the, man, hit, the, man] </a:t>
            </a:r>
            <a:r>
              <a:rPr lang="en-US" sz="30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30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List = [the, man, hit, the, ball] </a:t>
            </a:r>
            <a:r>
              <a:rPr lang="en-US" sz="30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List = [the, man, hit, a, man] </a:t>
            </a:r>
            <a:r>
              <a:rPr lang="en-US" sz="30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;</a:t>
            </a:r>
            <a:endParaRPr lang="en-US" sz="30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List = [the, man, hit, a, ball] </a:t>
            </a:r>
            <a:r>
              <a:rPr lang="en-US" sz="30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List = [the, ball, kicked, the, man] </a:t>
            </a:r>
            <a:r>
              <a:rPr lang="en-US" sz="30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  <a:latin typeface="Menlo" panose="020B0609030804020204" pitchFamily="49" charset="0"/>
              </a:rPr>
              <a:t>List = [the, ball, kicked, the, ball] </a:t>
            </a:r>
            <a:r>
              <a:rPr lang="en-US" sz="3000" b="1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  <a:endParaRPr lang="en-US" sz="3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  <a:latin typeface="Menlo" panose="020B0609030804020204" pitchFamily="49" charset="0"/>
              </a:rPr>
              <a:t>List = [the, ball, kicked, a, man] </a:t>
            </a:r>
            <a:r>
              <a:rPr lang="en-US" sz="3000" b="1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  <a:endParaRPr lang="en-US" sz="3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  <a:latin typeface="Menlo" panose="020B0609030804020204" pitchFamily="49" charset="0"/>
              </a:rPr>
              <a:t>List = [the, ball, kicked, a, ball] </a:t>
            </a:r>
            <a:r>
              <a:rPr lang="en-US" sz="3000" b="1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  <a:endParaRPr lang="en-US" sz="3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  <a:latin typeface="Menlo" panose="020B0609030804020204" pitchFamily="49" charset="0"/>
              </a:rPr>
              <a:t>List = [the, ball, hit, the, man] </a:t>
            </a:r>
            <a:r>
              <a:rPr lang="en-US" sz="3000" b="1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  <a:endParaRPr lang="en-US" sz="3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  <a:latin typeface="Menlo" panose="020B0609030804020204" pitchFamily="49" charset="0"/>
              </a:rPr>
              <a:t>List = [the, ball, hit, the, ball] </a:t>
            </a:r>
            <a:r>
              <a:rPr lang="en-US" sz="3000" b="1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  <a:endParaRPr lang="en-US" sz="3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  <a:latin typeface="Menlo" panose="020B0609030804020204" pitchFamily="49" charset="0"/>
              </a:rPr>
              <a:t>List = [the, ball, hit, a, man] </a:t>
            </a:r>
            <a:r>
              <a:rPr lang="en-US" sz="3000" b="1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  <a:endParaRPr lang="en-US" sz="3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  <a:latin typeface="Menlo" panose="020B0609030804020204" pitchFamily="49" charset="0"/>
              </a:rPr>
              <a:t>List = [the, ball, hit, a, ball] </a:t>
            </a:r>
            <a:r>
              <a:rPr lang="en-US" sz="3000" b="1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  <a:endParaRPr lang="en-US" sz="3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  <a:latin typeface="Menlo" panose="020B0609030804020204" pitchFamily="49" charset="0"/>
              </a:rPr>
              <a:t>List = [a, man, kicked, the, man] </a:t>
            </a:r>
            <a:r>
              <a:rPr lang="en-US" sz="3000" b="1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  <a:endParaRPr lang="en-US" sz="3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  <a:latin typeface="Menlo" panose="020B0609030804020204" pitchFamily="49" charset="0"/>
              </a:rPr>
              <a:t>List = [a, man, kicked, the, ball] </a:t>
            </a:r>
            <a:r>
              <a:rPr lang="en-US" sz="3000" b="1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  <a:endParaRPr lang="en-US" sz="3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  <a:latin typeface="Menlo" panose="020B0609030804020204" pitchFamily="49" charset="0"/>
              </a:rPr>
              <a:t>List = [a, man, kicked, a, man] </a:t>
            </a:r>
            <a:r>
              <a:rPr lang="en-US" sz="3000" b="1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  <a:endParaRPr lang="en-US" sz="3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  <a:latin typeface="Menlo" panose="020B0609030804020204" pitchFamily="49" charset="0"/>
              </a:rPr>
              <a:t>List = [a, man, kicked, a, ball] </a:t>
            </a:r>
            <a:r>
              <a:rPr lang="en-US" sz="3000" b="1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  <a:endParaRPr lang="en-US" sz="3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  <a:latin typeface="Menlo" panose="020B0609030804020204" pitchFamily="49" charset="0"/>
              </a:rPr>
              <a:t>List = [a, man, hit, the, man] </a:t>
            </a:r>
            <a:r>
              <a:rPr lang="en-US" sz="3000" b="1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  <a:endParaRPr lang="en-US" sz="3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  <a:latin typeface="Menlo" panose="020B0609030804020204" pitchFamily="49" charset="0"/>
              </a:rPr>
              <a:t>List = [a, man, hit, the, ball] </a:t>
            </a:r>
            <a:r>
              <a:rPr lang="en-US" sz="3000" b="1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  <a:endParaRPr lang="en-US" sz="3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  <a:latin typeface="Menlo" panose="020B0609030804020204" pitchFamily="49" charset="0"/>
              </a:rPr>
              <a:t>List = [a, man, hit, a, man] </a:t>
            </a:r>
            <a:r>
              <a:rPr lang="en-US" sz="3000" b="1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  <a:endParaRPr lang="en-US" sz="3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  <a:latin typeface="Menlo" panose="020B0609030804020204" pitchFamily="49" charset="0"/>
              </a:rPr>
              <a:t>List = [a, man, hit, a, ball] </a:t>
            </a:r>
            <a:r>
              <a:rPr lang="en-US" sz="3000" b="1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  <a:endParaRPr lang="en-US" sz="3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  <a:latin typeface="Menlo" panose="020B0609030804020204" pitchFamily="49" charset="0"/>
              </a:rPr>
              <a:t>List = [a, ball, kicked, the, man] </a:t>
            </a:r>
            <a:r>
              <a:rPr lang="en-US" sz="3000" b="1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  <a:endParaRPr lang="en-US" sz="3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  <a:latin typeface="Menlo" panose="020B0609030804020204" pitchFamily="49" charset="0"/>
              </a:rPr>
              <a:t>List = [a, ball, kicked, the, ball] </a:t>
            </a:r>
            <a:r>
              <a:rPr lang="en-US" sz="3000" b="1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  <a:endParaRPr lang="en-US" sz="3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  <a:latin typeface="Menlo" panose="020B0609030804020204" pitchFamily="49" charset="0"/>
              </a:rPr>
              <a:t>List = [a, ball, kicked, a, man] </a:t>
            </a:r>
            <a:r>
              <a:rPr lang="en-US" sz="3000" b="1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  <a:endParaRPr lang="en-US" sz="3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  <a:latin typeface="Menlo" panose="020B0609030804020204" pitchFamily="49" charset="0"/>
              </a:rPr>
              <a:t>List = [a, ball, kicked, a, ball] </a:t>
            </a:r>
            <a:r>
              <a:rPr lang="en-US" sz="3000" b="1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  <a:endParaRPr lang="en-US" sz="3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  <a:latin typeface="Menlo" panose="020B0609030804020204" pitchFamily="49" charset="0"/>
              </a:rPr>
              <a:t>List = [a, ball, hit, the, man] </a:t>
            </a:r>
            <a:r>
              <a:rPr lang="en-US" sz="3000" b="1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  <a:endParaRPr lang="en-US" sz="3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  <a:latin typeface="Menlo" panose="020B0609030804020204" pitchFamily="49" charset="0"/>
              </a:rPr>
              <a:t>List = [a, ball, hit, the, ball] </a:t>
            </a:r>
            <a:r>
              <a:rPr lang="en-US" sz="3000" b="1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  <a:endParaRPr lang="en-US" sz="3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  <a:latin typeface="Menlo" panose="020B0609030804020204" pitchFamily="49" charset="0"/>
              </a:rPr>
              <a:t>List = [a, ball, hit, a, man] </a:t>
            </a:r>
            <a:r>
              <a:rPr lang="en-US" sz="3000" b="1" dirty="0">
                <a:solidFill>
                  <a:srgbClr val="000000"/>
                </a:solidFill>
                <a:latin typeface="Menlo" panose="020B0609030804020204" pitchFamily="49" charset="0"/>
              </a:rPr>
              <a:t>;</a:t>
            </a:r>
            <a:endParaRPr lang="en-US" sz="3000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r>
              <a:rPr lang="en-US" sz="3000" dirty="0">
                <a:solidFill>
                  <a:srgbClr val="000000"/>
                </a:solidFill>
                <a:latin typeface="Menlo" panose="020B0609030804020204" pitchFamily="49" charset="0"/>
              </a:rPr>
              <a:t>List = [a, ball, hit, a, ball].</a:t>
            </a:r>
            <a:endParaRPr lang="en-US" sz="3000" b="1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pPr marL="0" indent="0">
              <a:buNone/>
            </a:pPr>
            <a:endParaRPr lang="en-US" sz="32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051641-38BD-BF85-45D2-5F5038CBABF0}"/>
              </a:ext>
            </a:extLst>
          </p:cNvPr>
          <p:cNvSpPr txBox="1"/>
          <p:nvPr/>
        </p:nvSpPr>
        <p:spPr>
          <a:xfrm>
            <a:off x="7792257" y="1471747"/>
            <a:ext cx="439974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sz="14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61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9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0" end="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1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2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3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670E79-2188-80EE-4E06-AA78DE8E61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F89C5-B8E5-1384-0AFB-59BB86CA1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nl2.prolog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2CB1A-0954-5ADB-FA66-2E7C0B1E8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b="1" dirty="0"/>
              <a:t>Recovering a parse tree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we use a term data structure for the tree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simple transformation: adding an extra argument to </a:t>
            </a:r>
            <a:r>
              <a:rPr lang="en-US" b="1" dirty="0"/>
              <a:t>all</a:t>
            </a:r>
            <a:r>
              <a:rPr lang="en-US" dirty="0"/>
              <a:t> </a:t>
            </a:r>
            <a:r>
              <a:rPr lang="en-US" dirty="0" err="1"/>
              <a:t>nonterminals</a:t>
            </a:r>
            <a:endParaRPr lang="en-US" dirty="0"/>
          </a:p>
          <a:p>
            <a:r>
              <a:rPr lang="en-US" dirty="0"/>
              <a:t>Example (</a:t>
            </a:r>
            <a:r>
              <a:rPr lang="en-US" sz="21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nl2.prolog</a:t>
            </a:r>
            <a:r>
              <a:rPr lang="en-US" dirty="0"/>
              <a:t>):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s(</a:t>
            </a:r>
            <a:r>
              <a:rPr lang="en-US" sz="22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s(NP, VP)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 --&gt; np(</a:t>
            </a:r>
            <a:r>
              <a:rPr lang="en-US" sz="22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NP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), </a:t>
            </a:r>
            <a:r>
              <a:rPr lang="en-US" sz="22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2200" dirty="0">
                <a:solidFill>
                  <a:schemeClr val="accent1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np(np(DET, NN)) --&gt; det(DET), </a:t>
            </a:r>
            <a:r>
              <a:rPr lang="en-US" sz="22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(NN).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det(dt(the)) --&gt; [the].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det(dt(a)) --&gt; [a].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22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(man)) --&gt; [man].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22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nn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(ball)) --&gt; [ball].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22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vp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(VTR, NP)) --&gt; </a:t>
            </a:r>
            <a:r>
              <a:rPr lang="en-US" sz="22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vtr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(VTR), np(NP).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vtr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2200" dirty="0" err="1">
                <a:solidFill>
                  <a:schemeClr val="accent2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vbd</a:t>
            </a:r>
            <a:r>
              <a:rPr lang="en-US" sz="2200" dirty="0">
                <a:solidFill>
                  <a:schemeClr val="accent2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2200" dirty="0" err="1">
                <a:solidFill>
                  <a:schemeClr val="accent2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kick_ed</a:t>
            </a:r>
            <a:r>
              <a:rPr lang="en-US" sz="2200" dirty="0">
                <a:solidFill>
                  <a:schemeClr val="accent2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 --&gt; [kicked].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vtr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2200" dirty="0" err="1">
                <a:solidFill>
                  <a:schemeClr val="accent2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vbd</a:t>
            </a:r>
            <a:r>
              <a:rPr lang="en-US" sz="2200" dirty="0">
                <a:solidFill>
                  <a:schemeClr val="accent2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sz="2200" dirty="0" err="1">
                <a:solidFill>
                  <a:schemeClr val="accent2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hit_ed</a:t>
            </a:r>
            <a:r>
              <a:rPr lang="en-US" sz="2200" dirty="0">
                <a:solidFill>
                  <a:schemeClr val="accent2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</a:t>
            </a:r>
            <a:r>
              <a:rPr lang="en-US" sz="22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 --&gt; [hit].</a:t>
            </a:r>
          </a:p>
        </p:txBody>
      </p:sp>
      <p:sp>
        <p:nvSpPr>
          <p:cNvPr id="4" name="Left Arrow Callout 3">
            <a:extLst>
              <a:ext uri="{FF2B5EF4-FFF2-40B4-BE49-F238E27FC236}">
                <a16:creationId xmlns:a16="http://schemas.microsoft.com/office/drawing/2014/main" id="{7475E957-6B1F-7403-917C-80881094689D}"/>
              </a:ext>
            </a:extLst>
          </p:cNvPr>
          <p:cNvSpPr/>
          <p:nvPr/>
        </p:nvSpPr>
        <p:spPr>
          <a:xfrm>
            <a:off x="7254026" y="5215359"/>
            <a:ext cx="4099774" cy="670954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6771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/>
              <a:t>Note: I can return any term I like</a:t>
            </a:r>
          </a:p>
        </p:txBody>
      </p:sp>
      <p:sp>
        <p:nvSpPr>
          <p:cNvPr id="5" name="Left Arrow Callout 4">
            <a:extLst>
              <a:ext uri="{FF2B5EF4-FFF2-40B4-BE49-F238E27FC236}">
                <a16:creationId xmlns:a16="http://schemas.microsoft.com/office/drawing/2014/main" id="{F8EA778C-9343-AAF1-EA75-69D66C95C0EC}"/>
              </a:ext>
            </a:extLst>
          </p:cNvPr>
          <p:cNvSpPr/>
          <p:nvPr/>
        </p:nvSpPr>
        <p:spPr>
          <a:xfrm>
            <a:off x="7493358" y="3120912"/>
            <a:ext cx="4275786" cy="1335177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93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Basic transformation:</a:t>
            </a:r>
          </a:p>
          <a:p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x --&gt; y, z.</a:t>
            </a:r>
          </a:p>
          <a:p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x(x(Y, Z)) --&gt; y(Y), z(Z).</a:t>
            </a:r>
          </a:p>
        </p:txBody>
      </p:sp>
    </p:spTree>
    <p:extLst>
      <p:ext uri="{BB962C8B-B14F-4D97-AF65-F5344CB8AC3E}">
        <p14:creationId xmlns:p14="http://schemas.microsoft.com/office/powerpoint/2010/main" val="2333303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454AC03-7F45-E80B-BCBF-2388E41310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02" r="45896"/>
          <a:stretch/>
        </p:blipFill>
        <p:spPr>
          <a:xfrm>
            <a:off x="3993424" y="1595437"/>
            <a:ext cx="4205151" cy="280733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725497A-BCAF-D7A9-0B4C-5C287BF1F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nl2.prolog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7F46B-2421-8DE2-4452-759167F51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Example: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[nl2].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true.</a:t>
            </a:r>
            <a:endParaRPr lang="en-US" sz="2000" b="1" dirty="0">
              <a:solidFill>
                <a:srgbClr val="000000"/>
              </a:solidFill>
              <a:latin typeface="Menlo" panose="020B0609030804020204" pitchFamily="49" charset="0"/>
            </a:endParaRPr>
          </a:p>
          <a:p>
            <a:pPr marL="0" indent="0">
              <a:buNone/>
            </a:pPr>
            <a:b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</a:b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?- s(</a:t>
            </a:r>
            <a:r>
              <a:rPr lang="en-US" sz="2000" dirty="0">
                <a:solidFill>
                  <a:schemeClr val="accent1"/>
                </a:solidFill>
                <a:effectLst/>
                <a:latin typeface="Menlo" panose="020B0609030804020204" pitchFamily="49" charset="0"/>
              </a:rPr>
              <a:t>Parse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, [the, man, kicked, the, ball], []).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Parse = s(np(dt(the),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nn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(man)),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vp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vbd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kick_ed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), np(dt(the),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nn</a:t>
            </a:r>
            <a: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(ball)))).</a:t>
            </a:r>
            <a:br>
              <a:rPr lang="en-US" sz="20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</a:br>
            <a:endParaRPr lang="en-US" sz="2000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17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DC7EE-B9A4-D585-122C-5E8697485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SWISH</a:t>
            </a:r>
          </a:p>
        </p:txBody>
      </p:sp>
      <p:pic>
        <p:nvPicPr>
          <p:cNvPr id="9" name="Content Placeholder 8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C0153402-2E16-EE93-CF7B-32D602CF04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7436" y="1690688"/>
            <a:ext cx="8797127" cy="4743843"/>
          </a:xfrm>
          <a:ln>
            <a:solidFill>
              <a:schemeClr val="tx1"/>
            </a:solidFill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9B0222C-F6C2-B9EC-5522-8AAD833CA2CB}"/>
              </a:ext>
            </a:extLst>
          </p:cNvPr>
          <p:cNvSpPr txBox="1"/>
          <p:nvPr/>
        </p:nvSpPr>
        <p:spPr>
          <a:xfrm>
            <a:off x="3861977" y="1871276"/>
            <a:ext cx="4981577" cy="46166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dirty="0"/>
              <a:t>:- </a:t>
            </a:r>
            <a:r>
              <a:rPr lang="en-US" sz="2400" dirty="0" err="1"/>
              <a:t>use_rendering</a:t>
            </a:r>
            <a:r>
              <a:rPr lang="en-US" sz="2400" dirty="0"/>
              <a:t>(</a:t>
            </a:r>
            <a:r>
              <a:rPr lang="en-US" sz="2400" dirty="0" err="1"/>
              <a:t>svgtree</a:t>
            </a:r>
            <a:r>
              <a:rPr lang="en-US" sz="2400" dirty="0"/>
              <a:t>, [list(false)]).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2734B8-D6D1-2CA9-5770-7840ED002F70}"/>
              </a:ext>
            </a:extLst>
          </p:cNvPr>
          <p:cNvSpPr txBox="1"/>
          <p:nvPr/>
        </p:nvSpPr>
        <p:spPr>
          <a:xfrm>
            <a:off x="2552700" y="817602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hlinkClick r:id="rId3"/>
              </a:rPr>
              <a:t>https://swish.swi-prolog.org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18343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Extra Arguments: Agreement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38200" y="1825625"/>
            <a:ext cx="5181600" cy="1722093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Idea</a:t>
            </a:r>
            <a:r>
              <a:rPr lang="en-US" dirty="0"/>
              <a:t>:</a:t>
            </a:r>
            <a:endParaRPr lang="en-US" sz="2400" dirty="0"/>
          </a:p>
          <a:p>
            <a:pPr lvl="1"/>
            <a:r>
              <a:rPr lang="en-US" dirty="0"/>
              <a:t>We can also use an extra argument to impose constraints between constituents within a DCG rule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172199" y="1825624"/>
            <a:ext cx="5443151" cy="4778376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Example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English number agreement between DT and NN</a:t>
            </a:r>
            <a:endParaRPr lang="en-US" sz="3200" dirty="0"/>
          </a:p>
          <a:p>
            <a:pPr lvl="1"/>
            <a:r>
              <a:rPr lang="en-US" dirty="0"/>
              <a:t>Data:</a:t>
            </a:r>
          </a:p>
          <a:p>
            <a:pPr lvl="2"/>
            <a:r>
              <a:rPr lang="en-US" sz="2400" dirty="0"/>
              <a:t>the man	 the men</a:t>
            </a:r>
          </a:p>
          <a:p>
            <a:pPr lvl="2"/>
            <a:r>
              <a:rPr lang="en-US" sz="2400" dirty="0"/>
              <a:t>a man	</a:t>
            </a:r>
            <a:r>
              <a:rPr lang="en-US" sz="2400" dirty="0">
                <a:solidFill>
                  <a:srgbClr val="FF0000"/>
                </a:solidFill>
              </a:rPr>
              <a:t>*a men</a:t>
            </a:r>
          </a:p>
          <a:p>
            <a:pPr lvl="1"/>
            <a:r>
              <a:rPr lang="en-US" dirty="0"/>
              <a:t>Lexical Features (Number):</a:t>
            </a:r>
          </a:p>
          <a:p>
            <a:pPr lvl="2"/>
            <a:r>
              <a:rPr lang="en-US" i="1" dirty="0"/>
              <a:t>man</a:t>
            </a:r>
            <a:r>
              <a:rPr lang="en-US" dirty="0"/>
              <a:t> value singular (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sg</a:t>
            </a:r>
            <a:r>
              <a:rPr lang="en-US" dirty="0"/>
              <a:t>)</a:t>
            </a:r>
          </a:p>
          <a:p>
            <a:pPr lvl="2"/>
            <a:r>
              <a:rPr lang="en-US" i="1" dirty="0"/>
              <a:t>men</a:t>
            </a:r>
            <a:r>
              <a:rPr lang="en-US" dirty="0"/>
              <a:t> value plural (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pl</a:t>
            </a:r>
            <a:r>
              <a:rPr lang="en-US" dirty="0"/>
              <a:t>)</a:t>
            </a:r>
          </a:p>
          <a:p>
            <a:pPr lvl="2"/>
            <a:r>
              <a:rPr lang="en-US" i="1" dirty="0">
                <a:solidFill>
                  <a:prstClr val="black"/>
                </a:solidFill>
              </a:rPr>
              <a:t>the</a:t>
            </a:r>
            <a:r>
              <a:rPr lang="en-US" dirty="0">
                <a:solidFill>
                  <a:prstClr val="black"/>
                </a:solidFill>
              </a:rPr>
              <a:t> value singular or plural (</a:t>
            </a:r>
            <a:r>
              <a:rPr lang="en-US" dirty="0">
                <a:solidFill>
                  <a:prstClr val="black"/>
                </a:solidFill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sg/pl</a:t>
            </a:r>
            <a:r>
              <a:rPr lang="en-US" dirty="0">
                <a:solidFill>
                  <a:prstClr val="black"/>
                </a:solidFill>
              </a:rPr>
              <a:t>)</a:t>
            </a:r>
          </a:p>
          <a:p>
            <a:pPr lvl="2"/>
            <a:r>
              <a:rPr lang="en-US" i="1" dirty="0">
                <a:solidFill>
                  <a:prstClr val="black"/>
                </a:solidFill>
              </a:rPr>
              <a:t>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/>
              <a:t>value singular (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sg</a:t>
            </a:r>
            <a:r>
              <a:rPr lang="en-US" dirty="0"/>
              <a:t>)</a:t>
            </a:r>
            <a:endParaRPr lang="en-US" dirty="0">
              <a:solidFill>
                <a:prstClr val="black"/>
              </a:solidFill>
            </a:endParaRPr>
          </a:p>
          <a:p>
            <a:pPr lvl="2"/>
            <a:endParaRPr lang="en-US" sz="2800" dirty="0"/>
          </a:p>
        </p:txBody>
      </p:sp>
      <p:pic>
        <p:nvPicPr>
          <p:cNvPr id="3" name="Picture 2" descr="Diagram, schematic&#10;&#10;Description automatically generated">
            <a:extLst>
              <a:ext uri="{FF2B5EF4-FFF2-40B4-BE49-F238E27FC236}">
                <a16:creationId xmlns:a16="http://schemas.microsoft.com/office/drawing/2014/main" id="{0518963E-D483-07F6-0269-EE037EB712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2183" y="3616338"/>
            <a:ext cx="4092452" cy="269556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Rectangle 6"/>
          <p:cNvSpPr/>
          <p:nvPr/>
        </p:nvSpPr>
        <p:spPr>
          <a:xfrm>
            <a:off x="1737099" y="4342666"/>
            <a:ext cx="1583635" cy="1346469"/>
          </a:xfrm>
          <a:prstGeom prst="rect">
            <a:avLst/>
          </a:prstGeom>
          <a:solidFill>
            <a:schemeClr val="lt1">
              <a:alpha val="4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D0F835-BDBF-6634-0C0B-DFE31CA1F822}"/>
              </a:ext>
            </a:extLst>
          </p:cNvPr>
          <p:cNvSpPr txBox="1"/>
          <p:nvPr/>
        </p:nvSpPr>
        <p:spPr>
          <a:xfrm>
            <a:off x="1284618" y="424400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5C53DB-8CBA-0119-7CB7-F066EE9215E9}"/>
              </a:ext>
            </a:extLst>
          </p:cNvPr>
          <p:cNvSpPr txBox="1"/>
          <p:nvPr/>
        </p:nvSpPr>
        <p:spPr>
          <a:xfrm>
            <a:off x="6944498" y="5707790"/>
            <a:ext cx="3261599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*</a:t>
            </a:r>
            <a:r>
              <a:rPr lang="en-US" sz="2400" dirty="0"/>
              <a:t> means </a:t>
            </a:r>
            <a:r>
              <a:rPr lang="en-US" sz="2400" b="1" i="1" dirty="0"/>
              <a:t>ungrammatical</a:t>
            </a:r>
          </a:p>
        </p:txBody>
      </p:sp>
    </p:spTree>
    <p:extLst>
      <p:ext uri="{BB962C8B-B14F-4D97-AF65-F5344CB8AC3E}">
        <p14:creationId xmlns:p14="http://schemas.microsoft.com/office/powerpoint/2010/main" val="133813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02BCE-B509-BD43-8739-903C5D2E0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Extra Arguments: Agreement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A7977C-D8A3-0541-A3CD-BBA903FAC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 (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nl3.prolog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):</a:t>
            </a:r>
          </a:p>
          <a:p>
            <a:pPr marL="457200" indent="-457200" eaLnBrk="0" hangingPunct="0">
              <a:spcBef>
                <a:spcPct val="0"/>
              </a:spcBef>
              <a:buFont typeface="+mj-lt"/>
              <a:buAutoNum type="arabicPeriod"/>
            </a:pP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s(s(NP, VP)) --&gt; np(NP), 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vp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(VP).</a:t>
            </a:r>
          </a:p>
          <a:p>
            <a:pPr marL="457200" indent="-457200" eaLnBrk="0" hangingPunct="0">
              <a:spcBef>
                <a:spcPct val="0"/>
              </a:spcBef>
              <a:buFont typeface="+mj-lt"/>
              <a:buAutoNum type="arabicPeriod"/>
            </a:pP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np(np(DET, NN)) --&gt; det(DET, </a:t>
            </a:r>
            <a:r>
              <a:rPr lang="en-US" sz="2400" dirty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NUM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), 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nn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(NN, </a:t>
            </a:r>
            <a:r>
              <a:rPr lang="en-US" sz="2400" dirty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NUM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).</a:t>
            </a:r>
          </a:p>
          <a:p>
            <a:pPr marL="457200" indent="-457200" eaLnBrk="0" hangingPunct="0">
              <a:spcBef>
                <a:spcPct val="0"/>
              </a:spcBef>
              <a:buFont typeface="+mj-lt"/>
              <a:buAutoNum type="arabicPeriod"/>
            </a:pP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det(dt(the), </a:t>
            </a:r>
            <a:r>
              <a:rPr lang="en-US" sz="2400" dirty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sg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) --&gt; [the].</a:t>
            </a:r>
          </a:p>
          <a:p>
            <a:pPr marL="457200" indent="-457200" eaLnBrk="0" hangingPunct="0">
              <a:spcBef>
                <a:spcPct val="0"/>
              </a:spcBef>
              <a:buFont typeface="+mj-lt"/>
              <a:buAutoNum type="arabicPeriod"/>
            </a:pP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det(dt(the), </a:t>
            </a:r>
            <a:r>
              <a:rPr lang="en-US" sz="2400" dirty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pl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) --&gt; [the].</a:t>
            </a:r>
          </a:p>
          <a:p>
            <a:pPr marL="457200" indent="-457200" eaLnBrk="0" hangingPunct="0">
              <a:spcBef>
                <a:spcPct val="0"/>
              </a:spcBef>
              <a:buFont typeface="+mj-lt"/>
              <a:buAutoNum type="arabicPeriod"/>
            </a:pP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det(dt(a), </a:t>
            </a:r>
            <a:r>
              <a:rPr lang="en-US" sz="2400" dirty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sg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) --&gt; [a].</a:t>
            </a:r>
          </a:p>
          <a:p>
            <a:pPr marL="457200" indent="-457200" eaLnBrk="0" hangingPunct="0">
              <a:spcBef>
                <a:spcPct val="0"/>
              </a:spcBef>
              <a:buFont typeface="+mj-lt"/>
              <a:buAutoNum type="arabicPeriod"/>
            </a:pP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nn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(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nn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(man), </a:t>
            </a:r>
            <a:r>
              <a:rPr lang="en-US" sz="2400" dirty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sg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) --&gt; [man].</a:t>
            </a:r>
          </a:p>
          <a:p>
            <a:pPr marL="457200" indent="-457200" eaLnBrk="0" hangingPunct="0">
              <a:spcBef>
                <a:spcPct val="0"/>
              </a:spcBef>
              <a:buFont typeface="+mj-lt"/>
              <a:buAutoNum type="arabicPeriod"/>
            </a:pP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nn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(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nn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(men), </a:t>
            </a:r>
            <a:r>
              <a:rPr lang="en-US" sz="2400" dirty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pl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) --&gt; [men].</a:t>
            </a:r>
          </a:p>
          <a:p>
            <a:pPr marL="457200" indent="-457200" eaLnBrk="0" hangingPunct="0">
              <a:spcBef>
                <a:spcPct val="0"/>
              </a:spcBef>
              <a:buFont typeface="+mj-lt"/>
              <a:buAutoNum type="arabicPeriod"/>
            </a:pP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nn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(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nn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(ball), </a:t>
            </a:r>
            <a:r>
              <a:rPr lang="en-US" sz="2400" dirty="0">
                <a:solidFill>
                  <a:srgbClr val="FF0000"/>
                </a:solidFill>
                <a:latin typeface="Menlo" charset="0"/>
                <a:ea typeface="Menlo" charset="0"/>
                <a:cs typeface="Menlo" charset="0"/>
              </a:rPr>
              <a:t>sg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) --&gt; [ball].</a:t>
            </a:r>
          </a:p>
          <a:p>
            <a:pPr marL="457200" indent="-457200" eaLnBrk="0" hangingPunct="0">
              <a:spcBef>
                <a:spcPct val="0"/>
              </a:spcBef>
              <a:buFont typeface="+mj-lt"/>
              <a:buAutoNum type="arabicPeriod"/>
            </a:pP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vp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(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vp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(VTR, NP)) --&gt; 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vtr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(VTR), np(NP).</a:t>
            </a:r>
          </a:p>
          <a:p>
            <a:pPr marL="457200" indent="-457200" eaLnBrk="0" hangingPunct="0">
              <a:spcBef>
                <a:spcPct val="0"/>
              </a:spcBef>
              <a:buFont typeface="+mj-lt"/>
              <a:buAutoNum type="arabicPeriod"/>
            </a:pP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vtr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(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vbd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(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kick_ed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)) --&gt; [kicked].</a:t>
            </a:r>
          </a:p>
          <a:p>
            <a:pPr marL="457200" indent="-457200" eaLnBrk="0" hangingPunct="0">
              <a:spcBef>
                <a:spcPct val="0"/>
              </a:spcBef>
              <a:buFont typeface="+mj-lt"/>
              <a:buAutoNum type="arabicPeriod"/>
            </a:pP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vtr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(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vbd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(</a:t>
            </a:r>
            <a:r>
              <a:rPr lang="en-US" sz="2400" dirty="0" err="1">
                <a:latin typeface="Menlo" charset="0"/>
                <a:ea typeface="Menlo" charset="0"/>
                <a:cs typeface="Menlo" charset="0"/>
              </a:rPr>
              <a:t>hit_ed</a:t>
            </a:r>
            <a:r>
              <a:rPr lang="en-US" sz="2400" dirty="0">
                <a:latin typeface="Menlo" charset="0"/>
                <a:ea typeface="Menlo" charset="0"/>
                <a:cs typeface="Menlo" charset="0"/>
              </a:rPr>
              <a:t>)) --&gt; [hit].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489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2574</Words>
  <Application>Microsoft Macintosh PowerPoint</Application>
  <PresentationFormat>Widescreen</PresentationFormat>
  <Paragraphs>297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Aptos</vt:lpstr>
      <vt:lpstr>Arial</vt:lpstr>
      <vt:lpstr>Calibri</vt:lpstr>
      <vt:lpstr>Calibri Light</vt:lpstr>
      <vt:lpstr>Courier New</vt:lpstr>
      <vt:lpstr>Menlo</vt:lpstr>
      <vt:lpstr>Monaco</vt:lpstr>
      <vt:lpstr>Office Theme</vt:lpstr>
      <vt:lpstr>LING/C SC 581:  Advanced Computational Linguistics</vt:lpstr>
      <vt:lpstr>Today's Topic</vt:lpstr>
      <vt:lpstr>nl1.prolog</vt:lpstr>
      <vt:lpstr>nl1.prolog</vt:lpstr>
      <vt:lpstr>nl2.prolog</vt:lpstr>
      <vt:lpstr>nl2.prolog</vt:lpstr>
      <vt:lpstr>SWISH</vt:lpstr>
      <vt:lpstr>Extra Arguments: Agreement</vt:lpstr>
      <vt:lpstr>Extra Arguments: Agreement</vt:lpstr>
      <vt:lpstr>Extra Arguments: Agreement</vt:lpstr>
      <vt:lpstr>Left recursion and Prolog grammars</vt:lpstr>
      <vt:lpstr>Left recursion and Prolog grammars</vt:lpstr>
      <vt:lpstr>Big picture question</vt:lpstr>
      <vt:lpstr>Preposition Phrase (PP) Attachment</vt:lpstr>
      <vt:lpstr>Preposition Phrase (PP) Attachment</vt:lpstr>
      <vt:lpstr>nl5.prolog</vt:lpstr>
      <vt:lpstr>Penn Part-of-Speech (POS)Tagset</vt:lpstr>
      <vt:lpstr>Preposition Phrase (PP) Attachment</vt:lpstr>
      <vt:lpstr>Preposition Phrase Attachment</vt:lpstr>
      <vt:lpstr>Transformation</vt:lpstr>
      <vt:lpstr>Transformation</vt:lpstr>
      <vt:lpstr>Homework 4</vt:lpstr>
      <vt:lpstr>Homework 4</vt:lpstr>
      <vt:lpstr>Homework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LING/C SC 581:  Advanced Computational Linguistics</dc:title>
  <dc:creator>sandiway@mac.com</dc:creator>
  <cp:lastModifiedBy>sandiway@mac.com</cp:lastModifiedBy>
  <cp:revision>17</cp:revision>
  <cp:lastPrinted>2023-01-31T19:56:40Z</cp:lastPrinted>
  <dcterms:created xsi:type="dcterms:W3CDTF">2023-01-30T23:20:40Z</dcterms:created>
  <dcterms:modified xsi:type="dcterms:W3CDTF">2024-01-31T19:18:12Z</dcterms:modified>
</cp:coreProperties>
</file>