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90" r:id="rId3"/>
    <p:sldId id="291" r:id="rId4"/>
    <p:sldId id="260" r:id="rId5"/>
    <p:sldId id="296" r:id="rId6"/>
    <p:sldId id="295" r:id="rId7"/>
    <p:sldId id="258" r:id="rId8"/>
    <p:sldId id="293" r:id="rId9"/>
    <p:sldId id="292" r:id="rId10"/>
    <p:sldId id="289" r:id="rId11"/>
    <p:sldId id="257" r:id="rId12"/>
    <p:sldId id="271" r:id="rId13"/>
    <p:sldId id="277" r:id="rId14"/>
    <p:sldId id="276" r:id="rId15"/>
    <p:sldId id="278" r:id="rId16"/>
    <p:sldId id="279" r:id="rId17"/>
    <p:sldId id="272" r:id="rId18"/>
    <p:sldId id="274" r:id="rId19"/>
    <p:sldId id="275" r:id="rId20"/>
    <p:sldId id="280" r:id="rId21"/>
    <p:sldId id="282" r:id="rId22"/>
    <p:sldId id="285" r:id="rId23"/>
    <p:sldId id="286" r:id="rId24"/>
    <p:sldId id="283" r:id="rId25"/>
    <p:sldId id="287" r:id="rId26"/>
    <p:sldId id="284" r:id="rId27"/>
    <p:sldId id="28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8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2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231A9-82D4-6245-9C41-8E825F06A4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53A3C9-6274-5F4F-9E53-FAA9A73ED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0E9E2-7DF9-454E-A0B1-395B21DF3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C642-BCC5-6C4C-8D1B-A1A0C6C63ED6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80ADF-91C8-2648-9D7D-58254DC6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C1E7E-48BD-9B44-BEC1-98351D5AC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40D9-DD8D-6240-801C-B05FE1CBC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5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F484A-5CC9-1341-A581-C1FC2A23F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B74D8-6CC7-E54A-BAFD-075E9CCC7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0CDE4-0F53-BB40-B0B1-200D08B2A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C642-BCC5-6C4C-8D1B-A1A0C6C63ED6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61393-64E7-FF48-A3E6-43BE1F037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1F590-2BDF-D147-9E73-3E4141278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40D9-DD8D-6240-801C-B05FE1CBC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1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DF65ED-E698-244A-81B7-4788135D0D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32324-0B3F-4E46-A2BD-D996142C6B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7C75B-45E1-7C48-A229-FD77F8D8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C642-BCC5-6C4C-8D1B-A1A0C6C63ED6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B4E19-636A-F143-B7B3-F43D8FAD7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1118B-713E-654A-907F-BF8A2E621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40D9-DD8D-6240-801C-B05FE1CBC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0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3D2C5-C7F3-234C-8020-589030318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AA77C-4293-2B46-BAB0-7D9B003EE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2B70E-6DC9-6E47-8379-281651779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C642-BCC5-6C4C-8D1B-A1A0C6C63ED6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9D902-E970-8942-BC3F-E9AC38A61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1E108-5039-1C43-A5F8-F0B3A317E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40D9-DD8D-6240-801C-B05FE1CBC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7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0E1F7-CA28-E24E-9BB9-B6563D5EE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8E60A3-5987-A044-B212-5D8740645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E26E3-38A7-9F4B-B2B7-587B39212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C642-BCC5-6C4C-8D1B-A1A0C6C63ED6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46F42-B706-BB48-A331-657515AC9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E1036-2BAF-674B-BA5B-A80660682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40D9-DD8D-6240-801C-B05FE1CBC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40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2F091-E756-A24A-BAA7-00BFE930E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9E296-CF64-CA4F-904A-1BD059995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C0BBFC-E26C-B94A-B7BE-39422101B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C6426-9F5B-7345-B286-119F026DE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C642-BCC5-6C4C-8D1B-A1A0C6C63ED6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A1CA0-D0D3-C946-8BD7-5DBCA16AE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9E934-CE20-214C-9DC7-9B9957E25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40D9-DD8D-6240-801C-B05FE1CBC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5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3B5A3-49E0-8946-AC68-4723FB499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08E02-775E-A949-B686-52076111D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919277-C944-7140-96A3-220B6DEA7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39DA74-9520-8A4F-AB8A-8C32BA3F03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E69C9-DDB3-B845-A371-9DC914A36B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9FFEBC-75D1-7848-8E77-038C9DEF9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C642-BCC5-6C4C-8D1B-A1A0C6C63ED6}" type="datetimeFigureOut">
              <a:rPr lang="en-US" smtClean="0"/>
              <a:t>1/30/24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016F80-AB21-D54A-A5F9-7747E8A35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A8F4A1-CC07-9644-92CB-FBABB3D9B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40D9-DD8D-6240-801C-B05FE1CBC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89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1C63-3E0B-B948-9E87-A7BB556C3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FE4425-D226-FD44-9F86-751ED5123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C642-BCC5-6C4C-8D1B-A1A0C6C63ED6}" type="datetimeFigureOut">
              <a:rPr lang="en-US" smtClean="0"/>
              <a:t>1/30/24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2B52D-943F-FE4B-87C5-74AC01387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342F40-C3BA-CD48-811C-8E79B3626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40D9-DD8D-6240-801C-B05FE1CBC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49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644CB0-2D41-E54C-83FA-22473F3C8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C642-BCC5-6C4C-8D1B-A1A0C6C63ED6}" type="datetimeFigureOut">
              <a:rPr lang="en-US" smtClean="0"/>
              <a:t>1/30/24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B38864-7797-E141-A9A9-0E7ACD644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C9D59E-B7BC-D147-8A6D-0AA710A31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40D9-DD8D-6240-801C-B05FE1CBC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0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75CD3-B561-174D-BBE9-A4B375591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CF7C5-C2B8-244D-89AC-7753A526F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1670D-B67E-B542-BD76-F80920304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A9E6A-59BE-B348-A07A-EECCA4447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C642-BCC5-6C4C-8D1B-A1A0C6C63ED6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46E07-16C6-054D-81FA-C07B03052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4937E-5F16-E647-9838-5387E3B0D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40D9-DD8D-6240-801C-B05FE1CBC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0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F1043-A8FC-2C4D-B77E-C478D699A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D3E178-04F9-FC43-9505-DB00B52B91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499177-7B6C-6046-A877-FD81DD1CB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9BA24A-FD5A-F44F-893B-1FF97C4C1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C642-BCC5-6C4C-8D1B-A1A0C6C63ED6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13BA6-9E81-324A-BE43-174815E76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D4212-CEE9-484C-801C-45B686507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40D9-DD8D-6240-801C-B05FE1CBC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4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F9A874-0411-4149-8F8A-4BB6676F8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BF77C4-D90E-824C-BAF1-3C5EE76D8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E2C27-33FA-B940-A1FA-866874D549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DC642-BCC5-6C4C-8D1B-A1A0C6C63ED6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F815F-17CD-B747-AC77-B293CFAF17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A54B1-182F-AA4D-A548-1033CD2DC9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840D9-DD8D-6240-801C-B05FE1CBC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2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ross-serial_dependencie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981200"/>
            <a:ext cx="7772400" cy="1752600"/>
          </a:xfrm>
        </p:spPr>
        <p:txBody>
          <a:bodyPr/>
          <a:lstStyle/>
          <a:p>
            <a:r>
              <a:rPr lang="en-US" dirty="0"/>
              <a:t>LING/C SC 581: </a:t>
            </a:r>
            <a:br>
              <a:rPr lang="en-US" dirty="0"/>
            </a:br>
            <a:r>
              <a:rPr lang="en-US" sz="4000" dirty="0"/>
              <a:t>Advanced Computational Linguistics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925956"/>
            <a:ext cx="9144000" cy="1331843"/>
          </a:xfrm>
        </p:spPr>
        <p:txBody>
          <a:bodyPr/>
          <a:lstStyle/>
          <a:p>
            <a:r>
              <a:rPr lang="en-US" dirty="0"/>
              <a:t>Lecture 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892FBA-78B3-B0EB-9F00-1B5022E9C318}"/>
              </a:ext>
            </a:extLst>
          </p:cNvPr>
          <p:cNvSpPr txBox="1"/>
          <p:nvPr/>
        </p:nvSpPr>
        <p:spPr>
          <a:xfrm>
            <a:off x="1524000" y="5697796"/>
            <a:ext cx="46939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i="1" dirty="0">
                <a:solidFill>
                  <a:schemeClr val="accent2"/>
                </a:solidFill>
              </a:rPr>
              <a:t>all remaining errors are mine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0C7595-A43A-8884-3887-A154D6E9FDAF}"/>
              </a:ext>
            </a:extLst>
          </p:cNvPr>
          <p:cNvSpPr txBox="1"/>
          <p:nvPr/>
        </p:nvSpPr>
        <p:spPr>
          <a:xfrm>
            <a:off x="1529437" y="4780745"/>
            <a:ext cx="937695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i="1" dirty="0"/>
              <a:t>grateful acknowledgements to </a:t>
            </a:r>
            <a:r>
              <a:rPr lang="en-US" sz="2800" i="1" dirty="0" err="1"/>
              <a:t>Riny</a:t>
            </a:r>
            <a:r>
              <a:rPr lang="en-US" sz="2800" i="1" dirty="0"/>
              <a:t> </a:t>
            </a:r>
            <a:r>
              <a:rPr lang="en-US" sz="2800" i="1" dirty="0" err="1"/>
              <a:t>Huybregts</a:t>
            </a:r>
            <a:r>
              <a:rPr lang="en-US" sz="2800" i="1" dirty="0"/>
              <a:t> for his help and contributions</a:t>
            </a:r>
          </a:p>
        </p:txBody>
      </p:sp>
    </p:spTree>
    <p:extLst>
      <p:ext uri="{BB962C8B-B14F-4D97-AF65-F5344CB8AC3E}">
        <p14:creationId xmlns:p14="http://schemas.microsoft.com/office/powerpoint/2010/main" val="155944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4492742-80A4-B4F6-6D52-5ED08892D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 Serial Dependencies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E1255E1-CBCF-E48B-EB0F-C1F7E0A7076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07165" y="1987825"/>
            <a:ext cx="4510835" cy="1172817"/>
          </a:xfrm>
          <a:ln>
            <a:solidFill>
              <a:schemeClr val="tx1"/>
            </a:solidFill>
          </a:ln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045960-2934-5A58-BE5A-DF8720CCB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825625"/>
            <a:ext cx="5483087" cy="4351338"/>
          </a:xfrm>
        </p:spPr>
        <p:txBody>
          <a:bodyPr/>
          <a:lstStyle/>
          <a:p>
            <a:r>
              <a:rPr lang="en-US" dirty="0"/>
              <a:t>Wikipedia:</a:t>
            </a:r>
          </a:p>
          <a:p>
            <a:pPr lvl="1"/>
            <a:r>
              <a:rPr lang="en-US" dirty="0"/>
              <a:t>In linguistics, </a:t>
            </a:r>
            <a:r>
              <a:rPr lang="en-US" b="1" dirty="0"/>
              <a:t>cross-serial dependencies</a:t>
            </a:r>
            <a:r>
              <a:rPr lang="en-US" dirty="0"/>
              <a:t> (also called </a:t>
            </a:r>
            <a:r>
              <a:rPr lang="en-US" b="1" dirty="0"/>
              <a:t>crossing dependencies</a:t>
            </a:r>
            <a:r>
              <a:rPr lang="en-US" dirty="0"/>
              <a:t> by some authors) occur when the lines representing the dependency relations between two series of words cross over each other.</a:t>
            </a:r>
          </a:p>
          <a:p>
            <a:pPr lvl="1"/>
            <a:r>
              <a:rPr lang="en-US" dirty="0"/>
              <a:t>By this fact, </a:t>
            </a:r>
            <a:r>
              <a:rPr lang="en-US" b="1" dirty="0"/>
              <a:t>Dutch</a:t>
            </a:r>
            <a:r>
              <a:rPr lang="en-US" dirty="0"/>
              <a:t> and </a:t>
            </a:r>
            <a:r>
              <a:rPr lang="en-US" b="1" dirty="0"/>
              <a:t>Swiss-German</a:t>
            </a:r>
            <a:r>
              <a:rPr lang="en-US" dirty="0"/>
              <a:t> have been proven to be non-context-free.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B50399-982F-AF90-09C0-119B97D01B52}"/>
              </a:ext>
            </a:extLst>
          </p:cNvPr>
          <p:cNvSpPr txBox="1"/>
          <p:nvPr/>
        </p:nvSpPr>
        <p:spPr>
          <a:xfrm>
            <a:off x="921854" y="3295579"/>
            <a:ext cx="60976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https://en.wikipedia.org/wiki/Cross-serial_dependencies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C95C1D-C922-0B27-2C9D-CA988EE72BE7}"/>
              </a:ext>
            </a:extLst>
          </p:cNvPr>
          <p:cNvSpPr txBox="1"/>
          <p:nvPr/>
        </p:nvSpPr>
        <p:spPr>
          <a:xfrm>
            <a:off x="921854" y="3832004"/>
            <a:ext cx="537955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References</a:t>
            </a:r>
            <a:r>
              <a:rPr lang="en-US" sz="18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W</a:t>
            </a:r>
            <a:r>
              <a:rPr lang="en-US" sz="1800" b="0" i="1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ikipedia ones are inadequate</a:t>
            </a:r>
            <a:r>
              <a:rPr lang="en-US" sz="18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  <a:endParaRPr lang="en-US" sz="14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M.A.C. </a:t>
            </a:r>
            <a:r>
              <a:rPr lang="en-US" sz="1800" b="0" i="0" u="none" strike="noStrike" dirty="0" err="1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Huybregts</a:t>
            </a:r>
            <a:r>
              <a:rPr lang="en-US" sz="1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, 1976, Overlapping dependencies in Dutch. 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Utrecht Working papers in Linguistics</a:t>
            </a:r>
            <a:r>
              <a:rPr lang="en-US" sz="1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 1: 24-65.</a:t>
            </a: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M.A.C. </a:t>
            </a:r>
            <a:r>
              <a:rPr lang="en-US" sz="1800" b="0" i="0" u="none" strike="noStrike" dirty="0" err="1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Huybregts</a:t>
            </a:r>
            <a:r>
              <a:rPr lang="en-US" sz="1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, 1984. The weak inadequacy of context-free phrase structure grammars. In: G. de </a:t>
            </a:r>
            <a:r>
              <a:rPr lang="en-US" sz="1800" b="0" i="0" u="none" strike="noStrike" dirty="0" err="1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Haan</a:t>
            </a:r>
            <a:r>
              <a:rPr lang="en-US" sz="1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, M. </a:t>
            </a:r>
            <a:r>
              <a:rPr lang="en-US" sz="1800" b="0" i="0" u="none" strike="noStrike" dirty="0" err="1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Trommelen</a:t>
            </a:r>
            <a:r>
              <a:rPr lang="en-US" sz="1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, &amp; W. Zonneveld (eds.), 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Van </a:t>
            </a:r>
            <a:r>
              <a:rPr lang="en-US" sz="1800" b="0" i="1" u="none" strike="noStrike" dirty="0" err="1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Periferie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1" u="none" strike="noStrike" dirty="0" err="1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naar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 Kern</a:t>
            </a:r>
            <a:r>
              <a:rPr lang="en-US" sz="1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, 81-99. Dordrecht: </a:t>
            </a:r>
            <a:r>
              <a:rPr lang="en-US" sz="1800" b="0" i="0" u="none" strike="noStrike" dirty="0" err="1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Foris</a:t>
            </a:r>
            <a:r>
              <a:rPr lang="en-US" sz="18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.</a:t>
            </a:r>
            <a:endParaRPr lang="en-US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86FD2228-DDA1-F72D-2549-8CDC789D08F0}"/>
              </a:ext>
            </a:extLst>
          </p:cNvPr>
          <p:cNvSpPr/>
          <p:nvPr/>
        </p:nvSpPr>
        <p:spPr>
          <a:xfrm>
            <a:off x="921854" y="4278653"/>
            <a:ext cx="5174145" cy="516078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7FB1B16-1F90-2A96-25CD-525BA2DA44D2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6095999" y="4536692"/>
            <a:ext cx="2551044" cy="1346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86C3D6A-CDD1-2235-C059-0DB79C267BB3}"/>
              </a:ext>
            </a:extLst>
          </p:cNvPr>
          <p:cNvSpPr/>
          <p:nvPr/>
        </p:nvSpPr>
        <p:spPr>
          <a:xfrm>
            <a:off x="921854" y="5029289"/>
            <a:ext cx="5290103" cy="1180611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54B6553-F80E-BF6D-2115-3BCC4A0D57E5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6211957" y="5277389"/>
            <a:ext cx="667451" cy="3422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63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A56F6-9D0E-094D-9A55-FAD5990AB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 Serial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A0A74-D276-734C-8787-DE00BDEBE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First discussed in (</a:t>
            </a:r>
            <a:r>
              <a:rPr lang="en-US" dirty="0" err="1"/>
              <a:t>Huybregts</a:t>
            </a:r>
            <a:r>
              <a:rPr lang="en-US" dirty="0"/>
              <a:t> 1976), Dutch has Verb Raising (</a:t>
            </a:r>
            <a:r>
              <a:rPr lang="en-US" b="1" dirty="0"/>
              <a:t>VR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… </a:t>
            </a:r>
            <a:r>
              <a:rPr lang="en-US" dirty="0" err="1"/>
              <a:t>dat</a:t>
            </a:r>
            <a:r>
              <a:rPr lang="en-US" dirty="0"/>
              <a:t> we je de </a:t>
            </a:r>
            <a:r>
              <a:rPr lang="en-US" dirty="0" err="1"/>
              <a:t>gevangenen</a:t>
            </a:r>
            <a:r>
              <a:rPr lang="en-US" dirty="0"/>
              <a:t> </a:t>
            </a:r>
            <a:r>
              <a:rPr lang="en-US" dirty="0" err="1"/>
              <a:t>zagen</a:t>
            </a:r>
            <a:r>
              <a:rPr lang="en-US" dirty="0"/>
              <a:t> </a:t>
            </a:r>
            <a:r>
              <a:rPr lang="en-US" dirty="0" err="1"/>
              <a:t>helpen</a:t>
            </a:r>
            <a:r>
              <a:rPr lang="en-US" dirty="0"/>
              <a:t> </a:t>
            </a:r>
            <a:r>
              <a:rPr lang="en-US" dirty="0" err="1"/>
              <a:t>ontsnappen</a:t>
            </a:r>
            <a:endParaRPr lang="en-US" dirty="0"/>
          </a:p>
          <a:p>
            <a:pPr lvl="1"/>
            <a:r>
              <a:rPr lang="en-US" dirty="0"/>
              <a:t>… that we you the prisoners saw help escape</a:t>
            </a:r>
          </a:p>
          <a:p>
            <a:pPr lvl="1"/>
            <a:r>
              <a:rPr lang="en-US" dirty="0"/>
              <a:t>… that </a:t>
            </a:r>
            <a:r>
              <a:rPr lang="en-US" dirty="0" err="1"/>
              <a:t>we</a:t>
            </a:r>
            <a:r>
              <a:rPr lang="en-US" baseline="-25000" dirty="0" err="1"/>
              <a:t>θ</a:t>
            </a:r>
            <a:r>
              <a:rPr lang="en-US" baseline="-25000" dirty="0"/>
              <a:t>-saw</a:t>
            </a:r>
            <a:r>
              <a:rPr lang="en-US" dirty="0"/>
              <a:t> </a:t>
            </a:r>
            <a:r>
              <a:rPr lang="en-US" dirty="0" err="1"/>
              <a:t>you</a:t>
            </a:r>
            <a:r>
              <a:rPr lang="en-US" baseline="-25000" dirty="0" err="1"/>
              <a:t>θ</a:t>
            </a:r>
            <a:r>
              <a:rPr lang="en-US" baseline="-25000" dirty="0"/>
              <a:t>-help</a:t>
            </a:r>
            <a:r>
              <a:rPr lang="en-US" dirty="0"/>
              <a:t> the </a:t>
            </a:r>
            <a:r>
              <a:rPr lang="en-US" dirty="0" err="1"/>
              <a:t>prisoners</a:t>
            </a:r>
            <a:r>
              <a:rPr lang="en-US" baseline="-25000" dirty="0" err="1"/>
              <a:t>θ</a:t>
            </a:r>
            <a:r>
              <a:rPr lang="en-US" baseline="-25000" dirty="0"/>
              <a:t>-escape</a:t>
            </a:r>
            <a:r>
              <a:rPr lang="en-US" dirty="0"/>
              <a:t> saw help escape</a:t>
            </a:r>
          </a:p>
          <a:p>
            <a:pPr lvl="1"/>
            <a:r>
              <a:rPr lang="en-US" dirty="0"/>
              <a:t>argument to predicate dependencies </a:t>
            </a:r>
            <a:r>
              <a:rPr lang="en-US" dirty="0">
                <a:solidFill>
                  <a:schemeClr val="accent1"/>
                </a:solidFill>
              </a:rPr>
              <a:t>do not appear to respect nesting</a:t>
            </a:r>
            <a:r>
              <a:rPr lang="en-US" dirty="0"/>
              <a:t>.</a:t>
            </a:r>
          </a:p>
          <a:p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VR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is obligatory for modal verbs: </a:t>
            </a:r>
          </a:p>
          <a:p>
            <a:pPr lvl="1"/>
            <a:r>
              <a:rPr lang="en-US" sz="22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let, see, hear, feel, learn, teach, help. </a:t>
            </a:r>
          </a:p>
          <a:p>
            <a:r>
              <a:rPr lang="en-US" sz="2200" dirty="0"/>
              <a:t>Verbs like </a:t>
            </a:r>
            <a:r>
              <a:rPr lang="en-US" sz="2200" i="1" dirty="0"/>
              <a:t>help, teach, learn</a:t>
            </a:r>
            <a:r>
              <a:rPr lang="en-US" sz="2200" dirty="0"/>
              <a:t> can take bare VP (</a:t>
            </a:r>
            <a:r>
              <a:rPr lang="en-US" sz="2200" b="1" dirty="0"/>
              <a:t>VR</a:t>
            </a:r>
            <a:r>
              <a:rPr lang="en-US" sz="2200" dirty="0"/>
              <a:t>) or to-VP complements (</a:t>
            </a:r>
            <a:r>
              <a:rPr lang="en-US" sz="2200" i="1" dirty="0"/>
              <a:t>undergo Extraposition</a:t>
            </a:r>
            <a:r>
              <a:rPr lang="en-US" sz="2200" dirty="0"/>
              <a:t>).</a:t>
            </a:r>
          </a:p>
          <a:p>
            <a:r>
              <a:rPr lang="en-US" sz="2200" b="1" dirty="0"/>
              <a:t>Swiss German</a:t>
            </a:r>
            <a:r>
              <a:rPr lang="en-US" sz="2200" dirty="0"/>
              <a:t> has the same word order as </a:t>
            </a:r>
            <a:r>
              <a:rPr lang="en-US" sz="2200" b="1" dirty="0"/>
              <a:t>Dutch</a:t>
            </a:r>
            <a:r>
              <a:rPr lang="en-US" sz="2200" dirty="0"/>
              <a:t> (different from German), but Case differences are visible (unlike in Dutch, only nominative/non-nominative Case marking).</a:t>
            </a:r>
          </a:p>
          <a:p>
            <a:pPr lvl="1"/>
            <a:r>
              <a:rPr lang="en-US" sz="2000" i="1" dirty="0"/>
              <a:t>that</a:t>
            </a:r>
            <a:r>
              <a:rPr lang="en-US" sz="2000" dirty="0"/>
              <a:t> Arg-V1 Arg-V2 Arg-V3 V1 V2 V3</a:t>
            </a:r>
          </a:p>
          <a:p>
            <a:pPr lvl="1"/>
            <a:r>
              <a:rPr lang="en-US" sz="2000" dirty="0"/>
              <a:t>but these associations are not visible in the surface sentence</a:t>
            </a:r>
          </a:p>
        </p:txBody>
      </p:sp>
    </p:spTree>
    <p:extLst>
      <p:ext uri="{BB962C8B-B14F-4D97-AF65-F5344CB8AC3E}">
        <p14:creationId xmlns:p14="http://schemas.microsoft.com/office/powerpoint/2010/main" val="279471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BE6B2A-B721-16F8-385F-7839F09907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6722"/>
          <a:stretch/>
        </p:blipFill>
        <p:spPr>
          <a:xfrm>
            <a:off x="7981953" y="1894433"/>
            <a:ext cx="3921111" cy="42137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B490F7-307A-AFD2-2372-BC8F29088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Underlying form and surface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B30B0-55ED-A137-FEDA-81440F5F9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52252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Surface form (</a:t>
            </a:r>
            <a:r>
              <a:rPr lang="en-US" i="1" dirty="0"/>
              <a:t>anglicized</a:t>
            </a:r>
            <a:r>
              <a:rPr lang="en-US" dirty="0"/>
              <a:t>):</a:t>
            </a:r>
          </a:p>
          <a:p>
            <a:pPr lvl="1"/>
            <a:r>
              <a:rPr lang="en-US" dirty="0" err="1"/>
              <a:t>dat</a:t>
            </a:r>
            <a:r>
              <a:rPr lang="en-US" dirty="0"/>
              <a:t> we je de </a:t>
            </a:r>
            <a:r>
              <a:rPr lang="en-US" dirty="0" err="1"/>
              <a:t>gevangenen</a:t>
            </a:r>
            <a:r>
              <a:rPr lang="en-US" dirty="0"/>
              <a:t> </a:t>
            </a:r>
            <a:r>
              <a:rPr lang="en-US" dirty="0" err="1"/>
              <a:t>zagen</a:t>
            </a:r>
            <a:r>
              <a:rPr lang="en-US" dirty="0"/>
              <a:t> </a:t>
            </a:r>
            <a:r>
              <a:rPr lang="en-US" dirty="0" err="1"/>
              <a:t>helpen</a:t>
            </a:r>
            <a:r>
              <a:rPr lang="en-US" dirty="0"/>
              <a:t> </a:t>
            </a:r>
            <a:r>
              <a:rPr lang="en-US" dirty="0" err="1"/>
              <a:t>ontsnappen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that we you the prisoners saw help escape</a:t>
            </a:r>
          </a:p>
          <a:p>
            <a:r>
              <a:rPr lang="en-US" dirty="0"/>
              <a:t>Underlying hierarchical form:</a:t>
            </a:r>
          </a:p>
          <a:p>
            <a:pPr lvl="1"/>
            <a:r>
              <a:rPr lang="en-US" dirty="0"/>
              <a:t>[that [we [saw [you [help [the prisoners escape]]]]]]</a:t>
            </a:r>
          </a:p>
          <a:p>
            <a:r>
              <a:rPr lang="en-US" dirty="0"/>
              <a:t>Simplified grammar (</a:t>
            </a:r>
            <a:r>
              <a:rPr lang="en-US" i="1" dirty="0"/>
              <a:t>context-free</a:t>
            </a:r>
            <a:r>
              <a:rPr lang="en-US" dirty="0"/>
              <a:t>) g1.prolog: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sbar --&gt; [that], 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--&gt; subject, </a:t>
            </a: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subject --&gt; [we] | [you] | [the, prisoners].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verb, 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</a:t>
            </a: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iverb</a:t>
            </a: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 --&gt; [saw] | [help].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iverb</a:t>
            </a: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[escape].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F9CEAA-DD38-559C-273C-E6D8F5739CE4}"/>
              </a:ext>
            </a:extLst>
          </p:cNvPr>
          <p:cNvSpPr txBox="1"/>
          <p:nvPr/>
        </p:nvSpPr>
        <p:spPr>
          <a:xfrm>
            <a:off x="936136" y="6176963"/>
            <a:ext cx="8339975" cy="4001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 To be more precise, </a:t>
            </a:r>
            <a:r>
              <a:rPr lang="en-US" sz="2000" b="0" i="1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the prisoners</a:t>
            </a:r>
            <a:r>
              <a:rPr lang="en-US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is the dative argument of Control verb </a:t>
            </a:r>
            <a:r>
              <a:rPr lang="en-US" sz="2000" b="0" i="1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help</a:t>
            </a:r>
            <a:endParaRPr lang="en-US" sz="2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13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F287D-5630-A09A-891A-43809BC33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g1.prolog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50DA9-7133-0870-96CA-F06F525E3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Grammar (</a:t>
            </a:r>
            <a:r>
              <a:rPr lang="en-US" i="1" dirty="0"/>
              <a:t>context-free</a:t>
            </a:r>
            <a:r>
              <a:rPr lang="en-US" dirty="0"/>
              <a:t>) g1.prolog: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[g1].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true.</a:t>
            </a:r>
            <a:b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sbar([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that,we,saw,you,help,the,prisoners,escape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], []).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true ;</a:t>
            </a: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457200" lvl="1" indent="0">
              <a:buNone/>
            </a:pPr>
            <a:r>
              <a:rPr lang="en-US" sz="2000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b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sbar([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that,we,you,the,prisoners,saw,help,escape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], []).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</a:t>
            </a:r>
          </a:p>
          <a:p>
            <a:pPr lvl="1"/>
            <a:endParaRPr lang="en-US" dirty="0"/>
          </a:p>
        </p:txBody>
      </p:sp>
      <p:sp>
        <p:nvSpPr>
          <p:cNvPr id="4" name="Up Arrow Callout 3">
            <a:extLst>
              <a:ext uri="{FF2B5EF4-FFF2-40B4-BE49-F238E27FC236}">
                <a16:creationId xmlns:a16="http://schemas.microsoft.com/office/drawing/2014/main" id="{FB5E77F4-7892-BBAA-BB07-F821CC321791}"/>
              </a:ext>
            </a:extLst>
          </p:cNvPr>
          <p:cNvSpPr/>
          <p:nvPr/>
        </p:nvSpPr>
        <p:spPr>
          <a:xfrm>
            <a:off x="2936019" y="4848876"/>
            <a:ext cx="5319707" cy="1197459"/>
          </a:xfrm>
          <a:prstGeom prst="up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/>
              <a:t>CFG can't do Dutch surface word order</a:t>
            </a:r>
            <a:r>
              <a:rPr lang="en-US" sz="2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463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9020E-4476-405E-9776-0AD1C96BF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g2.prolog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756DC-27EC-973F-EBE4-89F1C02071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469778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Context-Free Grammar (</a:t>
            </a:r>
            <a:r>
              <a:rPr lang="en-US" i="1" dirty="0"/>
              <a:t>CFG</a:t>
            </a:r>
            <a:r>
              <a:rPr lang="en-US" dirty="0"/>
              <a:t>) g2.prolog:</a:t>
            </a:r>
          </a:p>
          <a:p>
            <a:pPr lvl="1"/>
            <a:r>
              <a:rPr lang="en-US" i="1" dirty="0">
                <a:solidFill>
                  <a:schemeClr val="accent1"/>
                </a:solidFill>
              </a:rPr>
              <a:t>same as g1.prolog but reporting a parse tree</a:t>
            </a:r>
          </a:p>
          <a:p>
            <a:pPr lvl="1"/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dat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we je de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gevangenen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zagen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helpen</a:t>
            </a:r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ontsnappen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that,we,saw,you,help,the,prisoners,escape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</a:t>
            </a:r>
          </a:p>
          <a:p>
            <a:pPr marL="457200" lvl="1" indent="0">
              <a:buNone/>
            </a:pPr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457200" lvl="1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?- [g2].</a:t>
            </a:r>
          </a:p>
          <a:p>
            <a:pPr marL="457200" lvl="1" indent="0">
              <a:buNone/>
            </a:pP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true.</a:t>
            </a:r>
            <a:b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457200" lvl="1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?- sbar(</a:t>
            </a: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Parse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[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that,we,saw,you,help,the,prisoners,escape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 []).</a:t>
            </a:r>
          </a:p>
          <a:p>
            <a:pPr marL="457200" lvl="1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Parse = sbar(that, s(np(we),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(v(saw), s(np(you),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(v(help), s(np(dt(the),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(prisoners)),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(v(escape)))))))) </a:t>
            </a: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;</a:t>
            </a:r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457200" lvl="1" indent="0">
              <a:buNone/>
            </a:pPr>
            <a:r>
              <a:rPr lang="en-US" sz="1600" b="1" dirty="0">
                <a:solidFill>
                  <a:srgbClr val="B42419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false.</a:t>
            </a:r>
            <a:b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</a:br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457200" lvl="1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?- sbar(</a:t>
            </a: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Parse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[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that,we,you,the,prisoners,saw,help,escape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], []).</a:t>
            </a:r>
          </a:p>
          <a:p>
            <a:pPr marL="457200" lvl="1" indent="0">
              <a:buNone/>
            </a:pPr>
            <a:r>
              <a:rPr lang="en-US" sz="1600" b="1" dirty="0">
                <a:solidFill>
                  <a:srgbClr val="B42419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false.</a:t>
            </a:r>
            <a:endParaRPr lang="en-US" sz="16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EEA04E9-3571-34D5-807B-0E34D4C17DD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33347"/>
          <a:stretch/>
        </p:blipFill>
        <p:spPr>
          <a:xfrm>
            <a:off x="8187468" y="2077858"/>
            <a:ext cx="3561210" cy="3846871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455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4F92E-2943-9DB0-DF74-0E3BB45A4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g2.prolog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D65815-940C-95E3-350A-9A30702BC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Extra argument for each non-terminal holds the parse (</a:t>
            </a:r>
            <a:r>
              <a:rPr lang="en-US" i="1" dirty="0"/>
              <a:t>for each phrase</a:t>
            </a:r>
            <a:r>
              <a:rPr lang="en-US" dirty="0"/>
              <a:t>) – recall concept from earlier lecture (</a:t>
            </a:r>
            <a:r>
              <a:rPr lang="en-US" i="1" dirty="0"/>
              <a:t>and last semester</a:t>
            </a:r>
            <a:r>
              <a:rPr lang="en-US" dirty="0"/>
              <a:t>)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sbar(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sbar(</a:t>
            </a:r>
            <a:r>
              <a:rPr lang="en-US" sz="20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that,S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--&gt; [that], s(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).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s(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s(SBJ,VP)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--&gt; subject(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SBJ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),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).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subject(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np(we)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--&gt; [we].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subject(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np(you)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--&gt; [you].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subject(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np(dt(the),</a:t>
            </a:r>
            <a:r>
              <a:rPr lang="en-US" sz="20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(prisoners))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--&gt; [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the,prisoners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  <a:p>
            <a:pPr lvl="1"/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(V,S)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--&gt; verb(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), s(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).</a:t>
            </a:r>
          </a:p>
          <a:p>
            <a:pPr lvl="1"/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(V)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--&gt;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iverb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).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verb(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v(saw)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--&gt; [saw].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verb(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v(help)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--&gt; [help].</a:t>
            </a:r>
          </a:p>
          <a:p>
            <a:pPr lvl="1"/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iverb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v(escape)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--&gt; [escape].</a:t>
            </a:r>
          </a:p>
        </p:txBody>
      </p:sp>
    </p:spTree>
    <p:extLst>
      <p:ext uri="{BB962C8B-B14F-4D97-AF65-F5344CB8AC3E}">
        <p14:creationId xmlns:p14="http://schemas.microsoft.com/office/powerpoint/2010/main" val="2548616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9AD9C-DD13-A5A3-94F3-51F3618F2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11932-DA43-04D9-82F4-BC86BC1BF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Grammars</a:t>
            </a:r>
            <a:r>
              <a:rPr lang="en-US" dirty="0"/>
              <a:t> 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g1.prolog</a:t>
            </a:r>
            <a:r>
              <a:rPr lang="en-US" sz="2800" dirty="0"/>
              <a:t> and 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g2.prolog</a:t>
            </a:r>
            <a:r>
              <a:rPr lang="en-US" sz="2800" dirty="0"/>
              <a:t> are context-free grammars </a:t>
            </a:r>
          </a:p>
          <a:p>
            <a:pPr lvl="2"/>
            <a:r>
              <a:rPr lang="en-US" sz="2800" i="1" dirty="0"/>
              <a:t>limited to a single nonterminal on the LHS of a rule</a:t>
            </a:r>
            <a:r>
              <a:rPr lang="en-US" sz="2800" dirty="0"/>
              <a:t> (--&gt;)</a:t>
            </a:r>
          </a:p>
          <a:p>
            <a:pPr lvl="2"/>
            <a:r>
              <a:rPr lang="en-US" sz="2800" dirty="0"/>
              <a:t>they do not encode the word order found in Dutch (and Swiss German)</a:t>
            </a:r>
          </a:p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Let's introduce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g3.prolog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context-sensitive grammar</a:t>
            </a:r>
          </a:p>
          <a:p>
            <a:pPr lvl="2"/>
            <a:r>
              <a:rPr lang="en-US" sz="2800" i="1" dirty="0">
                <a:solidFill>
                  <a:prstClr val="black"/>
                </a:solidFill>
                <a:latin typeface="Calibri" panose="020F0502020204030204"/>
              </a:rPr>
              <a:t>will have a slightly more complex rule LHS 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28588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BB7B5-9FC0-7842-D0BF-40532E7E0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g3.prolog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A1C9E-7870-7ACA-6C1C-D53194971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Context-Sensitive Grammar (CSG) (</a:t>
            </a:r>
            <a:r>
              <a:rPr lang="en-US" i="1" dirty="0"/>
              <a:t>ternary branching</a:t>
            </a:r>
            <a:r>
              <a:rPr lang="en-US" dirty="0"/>
              <a:t>):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simplified for exposition: replaced </a:t>
            </a:r>
            <a:r>
              <a:rPr lang="en-US" i="1" dirty="0">
                <a:solidFill>
                  <a:schemeClr val="accent1"/>
                </a:solidFill>
              </a:rPr>
              <a:t>the prisoners</a:t>
            </a:r>
            <a:r>
              <a:rPr lang="en-US" dirty="0">
                <a:solidFill>
                  <a:schemeClr val="accent1"/>
                </a:solidFill>
              </a:rPr>
              <a:t> with </a:t>
            </a:r>
            <a:r>
              <a:rPr lang="en-US" i="1" dirty="0">
                <a:solidFill>
                  <a:schemeClr val="accent1"/>
                </a:solidFill>
              </a:rPr>
              <a:t>him</a:t>
            </a:r>
            <a:r>
              <a:rPr lang="en-US" dirty="0">
                <a:solidFill>
                  <a:schemeClr val="accent1"/>
                </a:solidFill>
              </a:rPr>
              <a:t>.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sbar(sbar(that,S2)) --&gt; [that], s(S2).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s(s(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him,vp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(Verb))) --&gt; [him],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iverb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(Verb).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s(s(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we,vp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(Verb,S2))) --&gt; [we], verb(Verb), s(S2).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s(s(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you,vp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(Verb,S2))) --&gt; [you], verb(Verb), s(S2).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verb(Verb), [we] --&gt; [we], verb(Verb).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verb(Verb), [you] --&gt; [you], verb(Verb).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verb(Verb), [him] --&gt; [him], verb(Verb).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verb(v(saw)) --&gt; [saw].</a:t>
            </a:r>
          </a:p>
          <a:p>
            <a:pPr lvl="1"/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verb(v(help)) --&gt; [help].</a:t>
            </a:r>
          </a:p>
          <a:p>
            <a:pPr lvl="1"/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iverb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(v(escape)) --&gt; [escape].</a:t>
            </a:r>
          </a:p>
        </p:txBody>
      </p:sp>
      <p:sp>
        <p:nvSpPr>
          <p:cNvPr id="4" name="Left Arrow Callout 3">
            <a:extLst>
              <a:ext uri="{FF2B5EF4-FFF2-40B4-BE49-F238E27FC236}">
                <a16:creationId xmlns:a16="http://schemas.microsoft.com/office/drawing/2014/main" id="{5B1A88D2-D6C3-6C10-3741-6C0B362E98C0}"/>
              </a:ext>
            </a:extLst>
          </p:cNvPr>
          <p:cNvSpPr/>
          <p:nvPr/>
        </p:nvSpPr>
        <p:spPr>
          <a:xfrm>
            <a:off x="7692887" y="3846441"/>
            <a:ext cx="3488635" cy="1325563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49375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Context-sensitive rules!</a:t>
            </a:r>
          </a:p>
        </p:txBody>
      </p:sp>
    </p:spTree>
    <p:extLst>
      <p:ext uri="{BB962C8B-B14F-4D97-AF65-F5344CB8AC3E}">
        <p14:creationId xmlns:p14="http://schemas.microsoft.com/office/powerpoint/2010/main" val="246332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ED13C-B7EB-D618-C289-9DA706FBD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g3.prolog trace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76093-810E-8EB4-BE3B-60A82A18F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08635" cy="4351338"/>
          </a:xfrm>
        </p:spPr>
        <p:txBody>
          <a:bodyPr numCol="2">
            <a:normAutofit fontScale="32500" lnSpcReduction="20000"/>
          </a:bodyPr>
          <a:lstStyle/>
          <a:p>
            <a:pPr marL="0" indent="0">
              <a:buNone/>
            </a:pPr>
            <a:r>
              <a:rPr lang="en-US" sz="74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Sentence:</a:t>
            </a:r>
          </a:p>
          <a:p>
            <a:r>
              <a:rPr lang="en-US" sz="49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[that, we, you, him, saw, help, escape]</a:t>
            </a:r>
            <a:endParaRPr lang="en-US" sz="49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[trace]  ?- sbar(Parse,[that, we, you, him, saw, help, escape], []).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(10) sbar(_92970, [that, we, you, him, saw, help, escape], [])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(11) s(_94400, [we, you, him, saw, help, escape], [])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(12) verb(_95224, [you, him, saw, help, escape], _95228)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verb(_95224, [him, saw, help, escape], _96044)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(14) verb(_95224, [saw, help, escape], _96860)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(14) verb(v(saw), [saw, help, escape], [help, escape])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(14) _96044=[him, help, escape]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(14) [him, help, escape]=[him, help, escape]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verb(v(saw), [him, saw, help, escape], [him, help, escape])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_95228=[you, him, help, escape]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[you, him, help, escape]=[you, him, help, escape]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(12) verb(v(saw), [you, him, saw, help, escape], [you, him, help, escape])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(12) s(_95226, [you, him, help, escape], [])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verb(_104196, [him, help, escape], _104200)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(14) verb(_104196, [help, escape], _105016)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(14) verb(v(help), [help, escape], [escape])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(14) _104200=[him, escape]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(14) [him, escape]=[him, escape]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verb(v(help), [him, help, escape], [him, escape])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s(_104198, [him, escape], [])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Call: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(14) </a:t>
            </a:r>
            <a:r>
              <a:rPr lang="en-US" sz="31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iverb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(_109912, [escape], [])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(14) </a:t>
            </a:r>
            <a:r>
              <a:rPr lang="en-US" sz="31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iverb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(v(escape), [escape], [])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(13) s(s(him, </a:t>
            </a:r>
            <a:r>
              <a:rPr lang="en-US" sz="31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(v(escape))), [him, escape], [])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(12) s(s(you, </a:t>
            </a:r>
            <a:r>
              <a:rPr lang="en-US" sz="31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(v(help), s(him, </a:t>
            </a:r>
            <a:r>
              <a:rPr lang="en-US" sz="31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(v(escape))))), [you, him, help, escape], [])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(11) s(s(we, </a:t>
            </a:r>
            <a:r>
              <a:rPr lang="en-US" sz="31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(v(saw), s(you, </a:t>
            </a:r>
            <a:r>
              <a:rPr lang="en-US" sz="31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(v(help), s(him, </a:t>
            </a:r>
            <a:r>
              <a:rPr lang="en-US" sz="31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(v(escape))))))), [we, you, him, saw, help, escape], [])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 </a:t>
            </a:r>
            <a:r>
              <a:rPr lang="en-US" sz="3100" b="1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Exit: 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(10) sbar(sbar(that, s(we, </a:t>
            </a:r>
            <a:r>
              <a:rPr lang="en-US" sz="31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(v(saw), s(you, </a:t>
            </a:r>
            <a:r>
              <a:rPr lang="en-US" sz="31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(v(help), s(him, </a:t>
            </a:r>
            <a:r>
              <a:rPr lang="en-US" sz="31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(v(escape)))))))), [that, we, you, him, saw, help, escape], []) ? creep</a:t>
            </a: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Parse = sbar(that, s(we, </a:t>
            </a:r>
            <a:r>
              <a:rPr lang="en-US" sz="31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(v(saw), s(you, </a:t>
            </a:r>
            <a:r>
              <a:rPr lang="en-US" sz="31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(v(help), s(him, </a:t>
            </a:r>
            <a:r>
              <a:rPr lang="en-US" sz="31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(v(escape)))))))) </a:t>
            </a:r>
            <a:r>
              <a:rPr lang="en-US" sz="31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31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1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3599533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B3925-7E3D-CEE2-C68A-39F616673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8EC47-37F5-D946-508D-72691BCF7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6033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Dutch surface word order but correct underlying form is retrieved:</a:t>
            </a:r>
          </a:p>
          <a:p>
            <a:r>
              <a:rPr lang="en-US" sz="1800" i="1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dat</a:t>
            </a:r>
            <a:r>
              <a:rPr lang="en-US" sz="1800" i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we je hem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zagen</a:t>
            </a:r>
            <a:r>
              <a:rPr lang="en-US" sz="1800" i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helpen</a:t>
            </a:r>
            <a:r>
              <a:rPr lang="en-US" sz="1800" i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ontsnappen</a:t>
            </a:r>
            <a:endParaRPr lang="en-US" sz="1800" i="1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[that, we, you, him, saw, help, escape]</a:t>
            </a:r>
            <a:endParaRPr lang="en-US" sz="18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sbar(that, s(we, </a:t>
            </a: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(v(saw), s(you, </a:t>
            </a: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(v(help), s(him, </a:t>
            </a: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(v(escape))))))))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0466C1-50F4-183B-7370-52B27D9C2F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633"/>
          <a:stretch/>
        </p:blipFill>
        <p:spPr>
          <a:xfrm>
            <a:off x="4669175" y="3428999"/>
            <a:ext cx="2853649" cy="329441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2887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2C8FB-B502-FCC6-9E9D-89BF8FF7A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82B18-D50B-56F9-7D1F-8191FB11D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Homework 3 Review</a:t>
            </a:r>
          </a:p>
          <a:p>
            <a:r>
              <a:rPr lang="en-US" sz="3200" dirty="0"/>
              <a:t>An example of context-sensitivity in natural language</a:t>
            </a:r>
          </a:p>
        </p:txBody>
      </p:sp>
    </p:spTree>
    <p:extLst>
      <p:ext uri="{BB962C8B-B14F-4D97-AF65-F5344CB8AC3E}">
        <p14:creationId xmlns:p14="http://schemas.microsoft.com/office/powerpoint/2010/main" val="87098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AE96D8B-89F2-FC0D-B56A-6634ECA1D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g3.prolog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46FAD-7843-7DEF-4769-20A9D6F901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92757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Verb Raising (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VR</a:t>
            </a:r>
            <a:r>
              <a:rPr kumimoji="0" lang="en-US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r>
              <a:rPr kumimoji="0" lang="en-US" i="0" u="none" strike="noStrike" kern="120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optional in g3.prolog</a:t>
            </a:r>
          </a:p>
          <a:p>
            <a:pPr marL="0" indent="0">
              <a:buNone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Problem: 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two surface word orders, one parse:</a:t>
            </a:r>
          </a:p>
          <a:p>
            <a:r>
              <a:rPr lang="en-US" sz="1900" i="1" dirty="0" err="1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dat</a:t>
            </a:r>
            <a:r>
              <a:rPr lang="en-US" sz="1900" i="1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je hem zag </a:t>
            </a:r>
            <a:r>
              <a:rPr lang="en-US" sz="1900" i="1" dirty="0" err="1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ontsnappen</a:t>
            </a:r>
            <a:endParaRPr lang="en-US" sz="1900" i="1" dirty="0">
              <a:solidFill>
                <a:prstClr val="black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r>
              <a:rPr lang="en-US" sz="19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[that, you, him, saw, escape]</a:t>
            </a:r>
            <a:endParaRPr kumimoji="0" lang="en-US" sz="19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[g3].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true.</a:t>
            </a:r>
            <a:b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sbar(</a:t>
            </a: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Parse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[that, you, saw, him, escape], []).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Parse = sbar(that, s(you,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(v(saw), s(him,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(v(escape)))))).</a:t>
            </a:r>
          </a:p>
          <a:p>
            <a:pPr marL="0" indent="0">
              <a:buNone/>
            </a:pPr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sbar(</a:t>
            </a: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Parse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[that, you, him, saw, escape], []).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Parse = sbar(that, s(you,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(v(saw), s(him,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(v(escape)))))).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E136CE2-218F-7225-8F15-D1AFF81DE14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49324"/>
          <a:stretch/>
        </p:blipFill>
        <p:spPr>
          <a:xfrm>
            <a:off x="7765774" y="1944334"/>
            <a:ext cx="3588026" cy="3965008"/>
          </a:xfrm>
          <a:ln>
            <a:solidFill>
              <a:schemeClr val="tx1"/>
            </a:solidFill>
          </a:ln>
        </p:spPr>
      </p:pic>
      <p:sp>
        <p:nvSpPr>
          <p:cNvPr id="7" name="Down Arrow Callout 6">
            <a:extLst>
              <a:ext uri="{FF2B5EF4-FFF2-40B4-BE49-F238E27FC236}">
                <a16:creationId xmlns:a16="http://schemas.microsoft.com/office/drawing/2014/main" id="{29326299-A3C0-B46E-E450-080AC87052D4}"/>
              </a:ext>
            </a:extLst>
          </p:cNvPr>
          <p:cNvSpPr/>
          <p:nvPr/>
        </p:nvSpPr>
        <p:spPr>
          <a:xfrm>
            <a:off x="7288696" y="1178823"/>
            <a:ext cx="2471530" cy="1023730"/>
          </a:xfrm>
          <a:prstGeom prst="downArrowCallou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Why two ways to derive this?</a:t>
            </a:r>
          </a:p>
        </p:txBody>
      </p:sp>
    </p:spTree>
    <p:extLst>
      <p:ext uri="{BB962C8B-B14F-4D97-AF65-F5344CB8AC3E}">
        <p14:creationId xmlns:p14="http://schemas.microsoft.com/office/powerpoint/2010/main" val="424154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006BC-4917-E721-C26E-E8415611B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g4.prolog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754E4-93AD-74C5-80A7-F52403EE8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5236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/>
              <a:t>Force pronoun verb order swap at least once</a:t>
            </a:r>
          </a:p>
          <a:p>
            <a:pPr lvl="1"/>
            <a:r>
              <a:rPr lang="en-US" sz="29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verb_swap</a:t>
            </a:r>
            <a:r>
              <a:rPr lang="en-US" sz="3800" dirty="0"/>
              <a:t> flips pronoun verb order, then calls </a:t>
            </a:r>
            <a:r>
              <a:rPr lang="en-US" sz="2900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verb_swap2</a:t>
            </a:r>
            <a:endParaRPr lang="en-US" sz="3800" dirty="0">
              <a:solidFill>
                <a:schemeClr val="accent2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sz="2900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verb_swap2</a:t>
            </a:r>
            <a:r>
              <a:rPr lang="en-US" sz="3800" dirty="0"/>
              <a:t> optionally swaps</a:t>
            </a:r>
          </a:p>
          <a:p>
            <a:r>
              <a:rPr lang="en-US" sz="3800" dirty="0"/>
              <a:t>Furthermore, let's generalize the pronouns used in g3.prolog</a:t>
            </a:r>
          </a:p>
          <a:p>
            <a:pPr marL="0" indent="0">
              <a:buNone/>
            </a:pPr>
            <a:r>
              <a:rPr lang="en-US" sz="4500" dirty="0"/>
              <a:t>Grammar: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sbar(sbar(that,S2)) --&gt; [that], s(S2).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s(s(</a:t>
            </a: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NP,vp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(Verb,S2))) --&gt; </a:t>
            </a: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nom_pronoun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(NP), </a:t>
            </a:r>
            <a:r>
              <a:rPr lang="en-US" sz="26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verb_swap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(Verb), </a:t>
            </a: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nnom_s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(S2).</a:t>
            </a:r>
          </a:p>
          <a:p>
            <a:pPr marL="914400" lvl="1" indent="-457200">
              <a:buFont typeface="+mj-lt"/>
              <a:buAutoNum type="arabicPeriod"/>
            </a:pPr>
            <a:endParaRPr lang="en-US" sz="26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nnom_s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(s(</a:t>
            </a: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NP,vp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(Verb,S2))) --&gt; </a:t>
            </a: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nnom_pronoun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(NP), </a:t>
            </a:r>
            <a:r>
              <a:rPr lang="en-US" sz="26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verb_swap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(Verb), </a:t>
            </a: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acc_s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(S2).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nnom_s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(s(</a:t>
            </a: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NP,vp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(Verb))) --&gt; </a:t>
            </a: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nnom_pronoun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(NP), </a:t>
            </a:r>
            <a:r>
              <a:rPr lang="en-US" sz="2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iverb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(Verb).</a:t>
            </a:r>
          </a:p>
          <a:p>
            <a:pPr marL="914400" lvl="1" indent="-457200">
              <a:buFont typeface="+mj-lt"/>
              <a:buAutoNum type="arabicPeriod"/>
            </a:pPr>
            <a:endParaRPr lang="en-US" sz="26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verb_swap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(Verb), [Pronoun] --&gt;  pronoun(np(Pronoun)), </a:t>
            </a:r>
            <a:r>
              <a:rPr lang="en-US" sz="2600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verb_swap2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(Verb).</a:t>
            </a:r>
          </a:p>
          <a:p>
            <a:pPr marL="914400" lvl="1" indent="-457200">
              <a:buFont typeface="+mj-lt"/>
              <a:buAutoNum type="arabicPeriod"/>
            </a:pPr>
            <a:endParaRPr lang="en-US" sz="26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verb_swap2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(Verb), [Pronoun] --&gt;  pronoun(np(Pronoun)), </a:t>
            </a:r>
            <a:r>
              <a:rPr lang="en-US" sz="2600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verb_swap2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(Verb).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verb_swap2</a:t>
            </a:r>
            <a:r>
              <a:rPr lang="en-US" sz="2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(Verb) --&gt; verb(Verb).</a:t>
            </a:r>
          </a:p>
        </p:txBody>
      </p:sp>
    </p:spTree>
    <p:extLst>
      <p:ext uri="{BB962C8B-B14F-4D97-AF65-F5344CB8AC3E}">
        <p14:creationId xmlns:p14="http://schemas.microsoft.com/office/powerpoint/2010/main" val="357197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DC366-833F-D080-8229-784DE894C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g4.prolog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5A70B-AEDC-56EF-4033-3C48F20B59C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/>
              <a:t>Verbs: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verb(v(see)) --&gt; [see].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verb(v(let)) --&gt; [let].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verb(v(help)) --&gt; [help].</a:t>
            </a:r>
          </a:p>
          <a:p>
            <a:pPr marL="0" indent="0">
              <a:buNone/>
            </a:pPr>
            <a:endParaRPr lang="en-US" sz="18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iverb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(v(escape)) --&gt; [escape].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818CBE-2BE8-3B06-32E0-5B61868F8A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/>
              <a:t>Pronouns: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pronoun(np(</a:t>
            </a: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)) --&gt; [</a:t>
            </a: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pronoun(np(me)) --&gt; [me].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pronoun(np(we)) --&gt; [we].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pronoun(np(us)) --&gt; [us].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pronoun(np(you)) --&gt; [you].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pronoun(np(he)) --&gt; [he].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pronoun(np(him)) --&gt; [him].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pronoun(np(she)) --&gt; [she].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pronoun(np(her)) --&gt; [her].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pronoun(np(they)) --&gt; [they].</a:t>
            </a:r>
          </a:p>
          <a:p>
            <a:pPr marL="0" indent="0">
              <a:buNone/>
            </a:pPr>
            <a:r>
              <a:rPr lang="en-US" sz="1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pronoun(np(them)) --&gt; [them].</a:t>
            </a:r>
          </a:p>
        </p:txBody>
      </p:sp>
    </p:spTree>
    <p:extLst>
      <p:ext uri="{BB962C8B-B14F-4D97-AF65-F5344CB8AC3E}">
        <p14:creationId xmlns:p14="http://schemas.microsoft.com/office/powerpoint/2010/main" val="294294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75E60-4C62-E4BC-0541-34598B31B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g4.prolog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49B7B-6B32-107F-136B-2DC28ADA57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Nominative pronouns:</a:t>
            </a:r>
          </a:p>
          <a:p>
            <a:pPr marL="0" indent="0">
              <a:buNone/>
            </a:pP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nom_pronoun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(np(</a:t>
            </a: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)) --&gt; [</a:t>
            </a: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].</a:t>
            </a:r>
          </a:p>
          <a:p>
            <a:pPr marL="0" indent="0">
              <a:buNone/>
            </a:pP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nom_pronoun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(np(we)) --&gt; [we].</a:t>
            </a:r>
          </a:p>
          <a:p>
            <a:pPr marL="0" indent="0">
              <a:buNone/>
            </a:pP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nom_pronoun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(np(you)) --&gt; [you].</a:t>
            </a:r>
          </a:p>
          <a:p>
            <a:pPr marL="0" indent="0">
              <a:buNone/>
            </a:pP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nom_pronoun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(np(he)) --&gt; [he].</a:t>
            </a:r>
          </a:p>
          <a:p>
            <a:pPr marL="0" indent="0">
              <a:buNone/>
            </a:pP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nom_pronoun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(np(she)) --&gt; [she].</a:t>
            </a:r>
          </a:p>
          <a:p>
            <a:pPr marL="0" indent="0">
              <a:buNone/>
            </a:pP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nom_pronoun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(np(they)) --&gt; [they].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6AA7C-686A-1351-6308-1DA3E37EB4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Non-nominative pronouns:</a:t>
            </a:r>
          </a:p>
          <a:p>
            <a:pPr marL="0" indent="0">
              <a:buNone/>
            </a:pP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nnom_pronoun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(np(me)) --&gt; [me].</a:t>
            </a:r>
          </a:p>
          <a:p>
            <a:pPr marL="0" indent="0">
              <a:buNone/>
            </a:pP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nnom_pronoun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(np(us)) --&gt; [us].</a:t>
            </a:r>
          </a:p>
          <a:p>
            <a:pPr marL="0" indent="0">
              <a:buNone/>
            </a:pP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nnom_pronoun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(np(you)) --&gt; [you].</a:t>
            </a:r>
          </a:p>
          <a:p>
            <a:pPr marL="0" indent="0">
              <a:buNone/>
            </a:pP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nnom_pronoun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(np(him)) --&gt; [him].</a:t>
            </a:r>
          </a:p>
          <a:p>
            <a:pPr marL="0" indent="0">
              <a:buNone/>
            </a:pP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nnom_pronoun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(np(her)) --&gt; [her].</a:t>
            </a:r>
          </a:p>
          <a:p>
            <a:pPr marL="0" indent="0">
              <a:buNone/>
            </a:pPr>
            <a:r>
              <a:rPr lang="en-US" sz="18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nnom_pronoun</a:t>
            </a:r>
            <a:r>
              <a:rPr lang="en-US" sz="18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(np(them)) --&gt; [them].</a:t>
            </a:r>
          </a:p>
        </p:txBody>
      </p:sp>
    </p:spTree>
    <p:extLst>
      <p:ext uri="{BB962C8B-B14F-4D97-AF65-F5344CB8AC3E}">
        <p14:creationId xmlns:p14="http://schemas.microsoft.com/office/powerpoint/2010/main" val="697755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4C4485-A75C-C271-2FC3-DEBB7ACD7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D4E97-BD04-3051-1DC9-642CEB669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g4.prolog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FCB50-7386-CAEF-04F0-001384CC4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983628" cy="4351338"/>
          </a:xfrm>
        </p:spPr>
        <p:txBody>
          <a:bodyPr>
            <a:normAutofit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sz="1800" u="none" strike="noStrike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dat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je hem </a:t>
            </a:r>
            <a:r>
              <a:rPr lang="en-US" sz="1800" u="none" strike="noStrike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helpt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800" u="none" strike="noStrike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ontsnappen</a:t>
            </a:r>
            <a:endParaRPr lang="en-US" sz="1800" u="none" strike="noStrike" dirty="0">
              <a:solidFill>
                <a:srgbClr val="000000"/>
              </a:solidFill>
              <a:effectLst/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sz="18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[that, you, him, help, escape]</a:t>
            </a:r>
            <a:endParaRPr lang="en-US" sz="18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sbar(Parse, [that, you, him, help, escape], []).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Parse = sbar(that, s(np(you),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(v(help), s(np(him),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(v(escape)))))) </a:t>
            </a: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sz="1600" dirty="0">
              <a:solidFill>
                <a:srgbClr val="B42419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sbar(Parse, [that, you, help, him, escape], []).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sz="1600" dirty="0">
              <a:solidFill>
                <a:srgbClr val="B42419"/>
              </a:solidFill>
              <a:effectLst/>
              <a:latin typeface="Menlo" panose="020B0609030804020204" pitchFamily="49" charset="0"/>
            </a:endParaRP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7B681D6C-3CFE-8D15-04F2-33217C8875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50994"/>
          <a:stretch/>
        </p:blipFill>
        <p:spPr>
          <a:xfrm>
            <a:off x="8114065" y="1932608"/>
            <a:ext cx="3239735" cy="3702073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315099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77E90C-0A2E-A950-046B-625D858D24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E2349-AD9A-F427-55AB-7A5FF0E0E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g4.prolog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C70D9-71CF-A63E-999E-B2E0C1908F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850925" cy="4351338"/>
          </a:xfrm>
        </p:spPr>
        <p:txBody>
          <a:bodyPr>
            <a:normAutofit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dat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we je hem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zien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helpen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ontsnappen</a:t>
            </a:r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[that, we, you, him, see, help, escape]</a:t>
            </a:r>
          </a:p>
          <a:p>
            <a:endParaRPr lang="en-US" sz="16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sbar(</a:t>
            </a: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Parse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[that, we, you, him, see, help, escape], []).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Parse = sbar(that, s(np(we),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(v(see), s(np(you),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(v(help), s(np(him),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(v(escape)))))))) </a:t>
            </a: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sbar(</a:t>
            </a:r>
            <a:r>
              <a:rPr lang="en-US" sz="1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Parse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[that, we, see, you, help, him, escape], []).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sz="1600" dirty="0">
              <a:solidFill>
                <a:srgbClr val="B42419"/>
              </a:solidFill>
              <a:effectLst/>
              <a:latin typeface="Menlo" panose="020B0609030804020204" pitchFamily="49" charset="0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73DFC23-10A8-8024-9090-CFB315A61F0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36924"/>
          <a:stretch/>
        </p:blipFill>
        <p:spPr>
          <a:xfrm>
            <a:off x="6689124" y="1027906"/>
            <a:ext cx="4664676" cy="532460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402193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0CC4DC-65F4-DDAF-AF13-F42D603370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0CF1A6F-EC51-AB0F-948D-679CB88C88D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24331"/>
          <a:stretch/>
        </p:blipFill>
        <p:spPr>
          <a:xfrm>
            <a:off x="7244384" y="900486"/>
            <a:ext cx="4808779" cy="5592389"/>
          </a:xfr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7AF06A-39BF-9ACA-8896-D7C09A20F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g4.prolog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325E5-16DC-6506-5F6C-52DBE4423A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6659881" cy="4667250"/>
          </a:xfrm>
        </p:spPr>
        <p:txBody>
          <a:bodyPr>
            <a:normAutofit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dat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we je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haar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mij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zien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laten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helpen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ontsnappen</a:t>
            </a:r>
            <a:endParaRPr lang="en-US" sz="16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[that, we, you, her, me, see, let, help, escape]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sbar(Parse, [that, we, you, her, me, see, let, help, escape], []).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Parse = sbar(that, s(np(we),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(v(see), s(np(you),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(v(let), s(np(her),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(v(help), s(np(me),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(v(...)))))))))) [write]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Parse = sbar(that, s(np(we),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(v(see), s(np(you),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(v(let), s(np(her),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(v(help), s(np(me),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(v(escape)))))))))) 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4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b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 sz="14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sbar(Parse, [that, we, see, you, let, her, help, me, escape], []). 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sz="1400" dirty="0">
              <a:solidFill>
                <a:srgbClr val="B42419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4" name="Left Arrow Callout 3">
            <a:extLst>
              <a:ext uri="{FF2B5EF4-FFF2-40B4-BE49-F238E27FC236}">
                <a16:creationId xmlns:a16="http://schemas.microsoft.com/office/drawing/2014/main" id="{B2DF4016-4BB6-E504-6390-C07FD8683B80}"/>
              </a:ext>
            </a:extLst>
          </p:cNvPr>
          <p:cNvSpPr/>
          <p:nvPr/>
        </p:nvSpPr>
        <p:spPr>
          <a:xfrm>
            <a:off x="3727726" y="3820057"/>
            <a:ext cx="4479472" cy="678386"/>
          </a:xfrm>
          <a:prstGeom prst="leftArrowCallout">
            <a:avLst>
              <a:gd name="adj1" fmla="val 15340"/>
              <a:gd name="adj2" fmla="val 7670"/>
              <a:gd name="adj3" fmla="val 25000"/>
              <a:gd name="adj4" fmla="val 41034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 = write out in full</a:t>
            </a:r>
          </a:p>
        </p:txBody>
      </p:sp>
    </p:spTree>
    <p:extLst>
      <p:ext uri="{BB962C8B-B14F-4D97-AF65-F5344CB8AC3E}">
        <p14:creationId xmlns:p14="http://schemas.microsoft.com/office/powerpoint/2010/main" val="145146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9B4F0D-5D58-E460-8354-D6FAA6B6AE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56A252D-4915-981C-7AAA-877BB66B8F8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12060"/>
          <a:stretch/>
        </p:blipFill>
        <p:spPr>
          <a:xfrm>
            <a:off x="6969021" y="681037"/>
            <a:ext cx="5111687" cy="6045263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CE959A1-1053-5235-57CB-54D805E93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g4.prolog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558FE-747F-4488-E753-28978B6589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63938" cy="4351338"/>
          </a:xfrm>
        </p:spPr>
        <p:txBody>
          <a:bodyPr>
            <a:normAutofit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dat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we hen je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haar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mij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zien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laten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zien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helpen</a:t>
            </a:r>
            <a:r>
              <a:rPr lang="en-US" sz="16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6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ontsnappen</a:t>
            </a:r>
            <a:endParaRPr lang="en-US" sz="16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[that, we, them, you, her, me, see, let, see, help, escape]</a:t>
            </a:r>
          </a:p>
          <a:p>
            <a:pPr lvl="1"/>
            <a:endParaRPr lang="en-US" sz="16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</a:rPr>
              <a:t>?- sbar(</a:t>
            </a:r>
            <a:r>
              <a:rPr lang="en-US" sz="1400" dirty="0">
                <a:solidFill>
                  <a:schemeClr val="accent1"/>
                </a:solidFill>
                <a:latin typeface="Menlo" panose="020B0609030804020204" pitchFamily="49" charset="0"/>
              </a:rPr>
              <a:t>Parse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</a:rPr>
              <a:t>, [that, we, them, you, her, me, see, let, see, help, escape], []). 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</a:rPr>
              <a:t>Parse = sbar(that, s(np(we), 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</a:rPr>
              <a:t>vp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</a:rPr>
              <a:t>(v(see), s(np(them), 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</a:rPr>
              <a:t>vp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</a:rPr>
              <a:t>(v(let), s(np(you), 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</a:rPr>
              <a:t>vp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</a:rPr>
              <a:t>(v(see), s(np(her), 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</a:rPr>
              <a:t>vp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</a:rPr>
              <a:t>(v(help), s(np(me), </a:t>
            </a:r>
            <a:r>
              <a:rPr lang="en-US" sz="1400" dirty="0" err="1">
                <a:solidFill>
                  <a:srgbClr val="000000"/>
                </a:solidFill>
                <a:latin typeface="Menlo" panose="020B0609030804020204" pitchFamily="49" charset="0"/>
              </a:rPr>
              <a:t>vp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</a:rPr>
              <a:t>(v(escape)))))))))))) </a:t>
            </a:r>
            <a:r>
              <a:rPr lang="en-US" sz="14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14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B42419"/>
                </a:solidFill>
                <a:latin typeface="Menlo" panose="020B0609030804020204" pitchFamily="49" charset="0"/>
              </a:rPr>
              <a:t>false.</a:t>
            </a:r>
            <a:b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</a:rPr>
            </a:br>
            <a:endParaRPr lang="en-US" sz="14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</a:rPr>
              <a:t>?- sbar(</a:t>
            </a:r>
            <a:r>
              <a:rPr lang="en-US" sz="1400" dirty="0">
                <a:solidFill>
                  <a:schemeClr val="accent1"/>
                </a:solidFill>
                <a:latin typeface="Menlo" panose="020B0609030804020204" pitchFamily="49" charset="0"/>
              </a:rPr>
              <a:t>Parse</a:t>
            </a:r>
            <a:r>
              <a:rPr lang="en-US" sz="1400" dirty="0">
                <a:solidFill>
                  <a:srgbClr val="000000"/>
                </a:solidFill>
                <a:latin typeface="Menlo" panose="020B0609030804020204" pitchFamily="49" charset="0"/>
              </a:rPr>
              <a:t>, [that, we, see, them, let, you, help, me, escape], []). 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B42419"/>
                </a:solidFill>
                <a:latin typeface="Menlo" panose="020B0609030804020204" pitchFamily="49" charset="0"/>
              </a:rPr>
              <a:t>false.</a:t>
            </a:r>
            <a:endParaRPr lang="en-US" sz="1400" dirty="0">
              <a:solidFill>
                <a:srgbClr val="B42419"/>
              </a:solidFill>
              <a:latin typeface="Menlo" panose="020B060903080402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C960F5-C135-F7C0-E09C-C9FF66172F42}"/>
              </a:ext>
            </a:extLst>
          </p:cNvPr>
          <p:cNvSpPr txBox="1"/>
          <p:nvPr/>
        </p:nvSpPr>
        <p:spPr>
          <a:xfrm>
            <a:off x="1565107" y="6123543"/>
            <a:ext cx="9061786" cy="369332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b="1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Huybregts</a:t>
            </a:r>
            <a:r>
              <a:rPr lang="en-US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: of course, these [last] two cases become very hard to understand in language use.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37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2036F-E9E1-5FA8-AAE5-53F527D96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3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77559-2860-0A6A-9234-532992204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900" dirty="0" err="1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abc_count.prolog</a:t>
            </a:r>
            <a:r>
              <a:rPr lang="en-US" dirty="0"/>
              <a:t> for {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 err="1"/>
              <a:t>c</a:t>
            </a:r>
            <a:r>
              <a:rPr lang="en-US" baseline="30000" dirty="0" err="1"/>
              <a:t>n</a:t>
            </a:r>
            <a:r>
              <a:rPr lang="en-US" baseline="30000" dirty="0"/>
              <a:t> </a:t>
            </a:r>
            <a:r>
              <a:rPr lang="en-US" dirty="0"/>
              <a:t>| n&gt;0}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Question 1: </a:t>
            </a:r>
          </a:p>
          <a:p>
            <a:pPr lvl="1"/>
            <a:r>
              <a:rPr lang="en-US" dirty="0"/>
              <a:t>Suggested in class that a </a:t>
            </a:r>
            <a:r>
              <a:rPr lang="en-US" i="1" dirty="0"/>
              <a:t>more</a:t>
            </a:r>
            <a:r>
              <a:rPr lang="en-US" dirty="0"/>
              <a:t> </a:t>
            </a:r>
            <a:r>
              <a:rPr lang="en-US" i="1" dirty="0"/>
              <a:t>efficient</a:t>
            </a:r>
            <a:r>
              <a:rPr lang="en-US" dirty="0"/>
              <a:t> grammar (measured using time/1) could be built to reject strings not in the grammar by counting down the b's and c's.</a:t>
            </a:r>
          </a:p>
          <a:p>
            <a:pPr lvl="1"/>
            <a:r>
              <a:rPr lang="en-US" dirty="0"/>
              <a:t>Compared to </a:t>
            </a:r>
            <a:r>
              <a:rPr lang="en-US" sz="1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abc_count.prolog</a:t>
            </a:r>
            <a:r>
              <a:rPr lang="en-US" dirty="0"/>
              <a:t> for inputs:</a:t>
            </a:r>
          </a:p>
          <a:p>
            <a:pPr lvl="2"/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a,a,b,b,b,b,b,b,b,b,c,c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				(8 </a:t>
            </a:r>
            <a:r>
              <a:rPr lang="en-US" i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's)</a:t>
            </a:r>
          </a:p>
          <a:p>
            <a:pPr lvl="2"/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a,a,b,b,b,b,b,b,b,b,b,b,b,b,b,b,b,b,c,c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	(16 </a:t>
            </a:r>
            <a:r>
              <a:rPr lang="en-US" i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's)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27C50425-DC47-C0E3-680A-948C2E1BC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0938" y="1700576"/>
            <a:ext cx="4460421" cy="216596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6999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77B893-C635-6BE8-9B9D-0ACB8CF41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9A490-7B3C-DA2E-C86E-C9FD93A30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3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34512-2259-288E-512B-935E74113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[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abc_count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true.</a:t>
            </a: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time(s([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a,a,b,b,c,c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],[])).</a:t>
            </a:r>
          </a:p>
          <a:p>
            <a:r>
              <a:rPr lang="en-US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% 9 inferences, 0.000 CPU in 0.000 seconds (79% CPU, 219512 Lips)</a:t>
            </a:r>
          </a:p>
          <a:p>
            <a:r>
              <a:rPr lang="en-US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true ;</a:t>
            </a: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% 6 inferences, 0.000 CPU in 0.000 seconds (67% CPU, 333333 Lips)</a:t>
            </a:r>
          </a:p>
          <a:p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</a:t>
            </a: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time(s([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a,a,b,b,b,b,b,b,b,b,c,c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],[])).</a:t>
            </a:r>
          </a:p>
          <a:p>
            <a:pPr marL="0" indent="0">
              <a:buNone/>
            </a:pPr>
            <a:r>
              <a:rPr lang="en-US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% 45 inferences, 0.000 CPU in 0.000 seconds (78% CPU, 548780 Lips)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dirty="0">
              <a:solidFill>
                <a:srgbClr val="B42419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time(s([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a,a,b,b,b,b,b,b,b,b,b,b,b,b,b,b,b,b,c,c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],[])).</a:t>
            </a:r>
          </a:p>
          <a:p>
            <a:pPr marL="0" indent="0">
              <a:buNone/>
            </a:pPr>
            <a:r>
              <a:rPr lang="en-US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% 145 inferences, 0.000 CPU in 0.000 seconds (83% CPU, 1705882 Lips)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dirty="0">
              <a:solidFill>
                <a:srgbClr val="B42419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08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8CB86-7753-D760-DA1A-305A86044C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6A25-8B32-8444-228F-60FC33C14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3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B24AF-D1B9-2851-0C63-32632BBD8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?- [abc_count2].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Menlo" panose="020B0609030804020204" pitchFamily="49" charset="0"/>
              </a:rPr>
              <a:t>true.</a:t>
            </a:r>
            <a:endParaRPr lang="en-US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?- time(s([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a,a,b,b,c,c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],[])).</a:t>
            </a:r>
          </a:p>
          <a:p>
            <a:pPr marL="0" indent="0">
              <a:buNone/>
            </a:pPr>
            <a:r>
              <a:rPr lang="en-US" dirty="0">
                <a:solidFill>
                  <a:srgbClr val="2FB41D"/>
                </a:solidFill>
                <a:latin typeface="Menlo" panose="020B0609030804020204" pitchFamily="49" charset="0"/>
              </a:rPr>
              <a:t>% 9 inferences, 0.000 CPU in 0.000 seconds (71% CPU, 409091 Lips)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Menlo" panose="020B0609030804020204" pitchFamily="49" charset="0"/>
              </a:rPr>
              <a:t>true ;</a:t>
            </a:r>
            <a:endParaRPr lang="en-US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2FB41D"/>
                </a:solidFill>
                <a:latin typeface="Menlo" panose="020B0609030804020204" pitchFamily="49" charset="0"/>
              </a:rPr>
              <a:t>% 6 inferences, 0.000 CPU in 0.000 seconds (65% CPU, 333333 Lips)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B42419"/>
                </a:solidFill>
                <a:latin typeface="Menlo" panose="020B0609030804020204" pitchFamily="49" charset="0"/>
              </a:rPr>
              <a:t>false.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?- time(s([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a,a,b,b,b,b,b,b,b,b,c,c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],[])).</a:t>
            </a:r>
          </a:p>
          <a:p>
            <a:pPr marL="0" indent="0">
              <a:buNone/>
            </a:pPr>
            <a:r>
              <a:rPr lang="en-US" dirty="0">
                <a:solidFill>
                  <a:srgbClr val="2FB41D"/>
                </a:solidFill>
                <a:latin typeface="Menlo" panose="020B0609030804020204" pitchFamily="49" charset="0"/>
              </a:rPr>
              <a:t>% 11 inferences, 0.000 CPU in 0.000 seconds (68% CPU, 458333 Lips)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B42419"/>
                </a:solidFill>
                <a:latin typeface="Menlo" panose="020B0609030804020204" pitchFamily="49" charset="0"/>
              </a:rPr>
              <a:t>false.</a:t>
            </a:r>
            <a:endParaRPr lang="en-US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?- time(s([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a,a,b,b,b,b,b,b,b,b,b,b,b,b,b,b,b,b,c,c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],[])).</a:t>
            </a:r>
          </a:p>
          <a:p>
            <a:pPr marL="0" indent="0">
              <a:buNone/>
            </a:pPr>
            <a:r>
              <a:rPr lang="en-US" dirty="0">
                <a:solidFill>
                  <a:srgbClr val="2FB41D"/>
                </a:solidFill>
                <a:latin typeface="Menlo" panose="020B0609030804020204" pitchFamily="49" charset="0"/>
              </a:rPr>
              <a:t>% 11 inferences, 0.000 CPU in 0.000 seconds (70% CPU, 392857 Lips)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B42419"/>
                </a:solidFill>
                <a:latin typeface="Menlo" panose="020B0609030804020204" pitchFamily="49" charset="0"/>
              </a:rPr>
              <a:t>false.</a:t>
            </a:r>
            <a:endParaRPr lang="en-US" dirty="0">
              <a:solidFill>
                <a:srgbClr val="B42419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?- </a:t>
            </a:r>
          </a:p>
        </p:txBody>
      </p:sp>
    </p:spTree>
    <p:extLst>
      <p:ext uri="{BB962C8B-B14F-4D97-AF65-F5344CB8AC3E}">
        <p14:creationId xmlns:p14="http://schemas.microsoft.com/office/powerpoint/2010/main" val="3839332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FA76B-F6E0-1AB5-F365-FEBD9E57D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3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213BA-DA0B-C7F9-C6D6-AD5BCD946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>
            <a:normAutofit fontScale="47500" lnSpcReduction="20000"/>
          </a:bodyPr>
          <a:lstStyle/>
          <a:p>
            <a:r>
              <a:rPr lang="en-US" sz="5100" dirty="0"/>
              <a:t>Another example: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[abc_count3].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true.</a:t>
            </a:r>
            <a:b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 b="1" dirty="0">
              <a:solidFill>
                <a:srgbClr val="B42419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time(s([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a,a,b,b,c,c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],[])).</a:t>
            </a:r>
          </a:p>
          <a:p>
            <a:pPr marL="0" indent="0">
              <a:buNone/>
            </a:pPr>
            <a:r>
              <a:rPr lang="en-US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% 10 inferences, 0.000 CPU in 0.000 seconds (69% CPU, 555556 Lips)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true ;</a:t>
            </a: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% 8 inferences, 0.000 CPU in 0.001 seconds (4% CPU, 235294 Lips)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time(s([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a,a,b,b,b,b,b,b,b,b,c,c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],[])).</a:t>
            </a:r>
          </a:p>
          <a:p>
            <a:pPr marL="0" indent="0">
              <a:buNone/>
            </a:pPr>
            <a:r>
              <a:rPr lang="en-US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% 13 inferences, 0.000 CPU in 0.000 seconds (77% CPU, 393939 Lips)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b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time(s([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a,a,b,b,b,b,b,b,b,b,b,b,b,b,b,b,b,b,c,c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],[])).</a:t>
            </a:r>
          </a:p>
          <a:p>
            <a:pPr marL="0" indent="0">
              <a:buNone/>
            </a:pPr>
            <a:r>
              <a:rPr lang="en-US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% 13 inferences, 0.000 CPU in 0.000 seconds (73% CPU, 619048 Lips)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4C4D5-5E5C-FA7B-CCDC-BCF91EE063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4DEAE-5EE4-8678-F127-A490CE349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3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51F41-99D5-B4F1-431D-D23137FDA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Question 2:</a:t>
            </a:r>
          </a:p>
          <a:p>
            <a:pPr lvl="1"/>
            <a:r>
              <a:rPr lang="en-US" sz="3200" dirty="0"/>
              <a:t>Give a counting DCG for {a</a:t>
            </a:r>
            <a:r>
              <a:rPr lang="en-US" sz="3200" baseline="30000" dirty="0"/>
              <a:t>n</a:t>
            </a:r>
            <a:r>
              <a:rPr lang="en-US" sz="3200" dirty="0"/>
              <a:t>b</a:t>
            </a:r>
            <a:r>
              <a:rPr lang="en-US" sz="3200" baseline="30000" dirty="0"/>
              <a:t>2n</a:t>
            </a:r>
            <a:r>
              <a:rPr lang="en-US" sz="3200" dirty="0"/>
              <a:t>c</a:t>
            </a:r>
            <a:r>
              <a:rPr lang="en-US" sz="3200" baseline="30000" dirty="0"/>
              <a:t>n+1 </a:t>
            </a:r>
            <a:r>
              <a:rPr lang="en-US" sz="3200" dirty="0"/>
              <a:t>| n&gt;0}</a:t>
            </a:r>
          </a:p>
          <a:p>
            <a:pPr lvl="1"/>
            <a:r>
              <a:rPr lang="en-US" sz="3200" dirty="0"/>
              <a:t>Accept:</a:t>
            </a:r>
            <a:r>
              <a:rPr lang="en-US" sz="3200" dirty="0">
                <a:solidFill>
                  <a:prstClr val="black"/>
                </a:solidFill>
                <a:latin typeface="Aptos" panose="02110004020202020204"/>
              </a:rPr>
              <a:t> 			R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eject:</a:t>
            </a:r>
            <a:endParaRPr lang="en-US" sz="3200" dirty="0"/>
          </a:p>
          <a:p>
            <a:pPr lvl="2"/>
            <a:r>
              <a:rPr lang="en-US" sz="2800" dirty="0" err="1"/>
              <a:t>abbcc</a:t>
            </a:r>
            <a:r>
              <a:rPr lang="en-US" sz="2800" dirty="0"/>
              <a:t>			</a:t>
            </a:r>
            <a:r>
              <a:rPr lang="en-US" sz="2800" dirty="0" err="1">
                <a:solidFill>
                  <a:prstClr val="black"/>
                </a:solidFill>
                <a:latin typeface="Aptos" panose="02110004020202020204"/>
              </a:rPr>
              <a:t>aabbcc</a:t>
            </a:r>
            <a:endParaRPr lang="en-US" sz="2800" dirty="0"/>
          </a:p>
          <a:p>
            <a:pPr lvl="2"/>
            <a:r>
              <a:rPr lang="en-US" sz="2800" dirty="0" err="1"/>
              <a:t>aabbbbccc</a:t>
            </a:r>
            <a:r>
              <a:rPr lang="en-US" sz="2800" dirty="0"/>
              <a:t>			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aabbbccc</a:t>
            </a:r>
            <a:endParaRPr lang="en-US" sz="2800" dirty="0"/>
          </a:p>
          <a:p>
            <a:pPr lvl="2"/>
            <a:r>
              <a:rPr lang="en-US" sz="2800" dirty="0" err="1"/>
              <a:t>aaabbbbbbcccc</a:t>
            </a:r>
            <a:r>
              <a:rPr lang="en-US" sz="2800" dirty="0"/>
              <a:t>		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aaabbbbbbccc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1767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7A417-0962-DD46-1896-FEC13B260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3 Review</a:t>
            </a:r>
          </a:p>
        </p:txBody>
      </p:sp>
      <p:pic>
        <p:nvPicPr>
          <p:cNvPr id="5" name="Content Placeholder 4" descr="A blue and white rectangular object with black text&#10;&#10;Description automatically generated">
            <a:extLst>
              <a:ext uri="{FF2B5EF4-FFF2-40B4-BE49-F238E27FC236}">
                <a16:creationId xmlns:a16="http://schemas.microsoft.com/office/drawing/2014/main" id="{3C527E9E-235F-EBFD-34EE-A4AF106CD4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8150" y="2085590"/>
            <a:ext cx="8775700" cy="1689100"/>
          </a:xfrm>
          <a:ln>
            <a:solidFill>
              <a:schemeClr val="tx1"/>
            </a:solidFill>
          </a:ln>
        </p:spPr>
      </p:pic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4DF7ADF4-6D5D-3FF7-5063-69485BD8AC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8150" y="4075135"/>
            <a:ext cx="8824953" cy="212972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9227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63532-66B2-E1F8-B492-815983B2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3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1C216-1843-37A7-5F28-9A5AA943E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55000" lnSpcReduction="20000"/>
          </a:bodyPr>
          <a:lstStyle/>
          <a:p>
            <a:r>
              <a:rPr lang="en-US" sz="5100" dirty="0"/>
              <a:t>Desired behavior: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['anb2ncn+1'].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true.</a:t>
            </a:r>
            <a:b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string_chars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('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abbcc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', Cs).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Cs = [a, b, b, c, c].</a:t>
            </a:r>
          </a:p>
          <a:p>
            <a:pPr marL="0" indent="0">
              <a:buNone/>
            </a:pPr>
            <a:b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string_chars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('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abbcc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',L), s(L,[]).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 = [a, b, b, c, c] </a:t>
            </a:r>
            <a:r>
              <a:rPr lang="en-US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b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string_chars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('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aabbbbccc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',L), s(L,[]).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 = [a, a, b, b, b, b, c, c, c] </a:t>
            </a:r>
            <a:r>
              <a:rPr lang="en-US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b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string_chars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('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aaabbbbbbcccc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',L), s(L,[]).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 = [a, a, a, b, b, b, b, b, b|...] [write]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 = [a, a, a, b, b, b, b, b, b, c, c, c, c] </a:t>
            </a:r>
            <a:r>
              <a:rPr lang="en-US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dirty="0">
              <a:solidFill>
                <a:srgbClr val="B42419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string_chars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('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aabbcc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',L), s(L,[]).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b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string_chars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('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aabbbccc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',L), s(L,[]).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dirty="0">
              <a:solidFill>
                <a:srgbClr val="B42419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string_chars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('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aaabbbbbbccc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',L), s(L,[]).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dirty="0">
              <a:solidFill>
                <a:srgbClr val="B42419"/>
              </a:solidFill>
              <a:effectLst/>
              <a:latin typeface="Menlo" panose="020B0609030804020204" pitchFamily="49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1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4263</TotalTime>
  <Words>4086</Words>
  <Application>Microsoft Macintosh PowerPoint</Application>
  <PresentationFormat>Widescreen</PresentationFormat>
  <Paragraphs>330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Aptos</vt:lpstr>
      <vt:lpstr>Arial</vt:lpstr>
      <vt:lpstr>Calibri</vt:lpstr>
      <vt:lpstr>Calibri Light</vt:lpstr>
      <vt:lpstr>Menlo</vt:lpstr>
      <vt:lpstr>Office Theme</vt:lpstr>
      <vt:lpstr>LING/C SC 581:  Advanced Computational Linguistics</vt:lpstr>
      <vt:lpstr>Today's Topics</vt:lpstr>
      <vt:lpstr>Homework 3 Review</vt:lpstr>
      <vt:lpstr>Homework 3 Review</vt:lpstr>
      <vt:lpstr>Homework 3 Review</vt:lpstr>
      <vt:lpstr>Homework 3 Review</vt:lpstr>
      <vt:lpstr>Homework 3 Review</vt:lpstr>
      <vt:lpstr>Homework 3 Review</vt:lpstr>
      <vt:lpstr>Homework 3 Review</vt:lpstr>
      <vt:lpstr>Cross Serial Dependencies</vt:lpstr>
      <vt:lpstr>Cross Serial Dependencies</vt:lpstr>
      <vt:lpstr>Underlying form and surface form</vt:lpstr>
      <vt:lpstr>g1.prolog</vt:lpstr>
      <vt:lpstr>g2.prolog</vt:lpstr>
      <vt:lpstr>g2.prolog</vt:lpstr>
      <vt:lpstr>So far</vt:lpstr>
      <vt:lpstr>g3.prolog</vt:lpstr>
      <vt:lpstr>g3.prolog trace</vt:lpstr>
      <vt:lpstr>Parse</vt:lpstr>
      <vt:lpstr>g3.prolog</vt:lpstr>
      <vt:lpstr>g4.prolog</vt:lpstr>
      <vt:lpstr>g4.prolog</vt:lpstr>
      <vt:lpstr>g4.prolog</vt:lpstr>
      <vt:lpstr>g4.prolog</vt:lpstr>
      <vt:lpstr>g4.prolog</vt:lpstr>
      <vt:lpstr>g4.prolog</vt:lpstr>
      <vt:lpstr>g4.prolog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sandiway@mac.com</dc:creator>
  <cp:lastModifiedBy>sandiway@mac.com</cp:lastModifiedBy>
  <cp:revision>68</cp:revision>
  <cp:lastPrinted>2024-01-24T20:33:04Z</cp:lastPrinted>
  <dcterms:created xsi:type="dcterms:W3CDTF">2021-01-24T05:15:29Z</dcterms:created>
  <dcterms:modified xsi:type="dcterms:W3CDTF">2024-01-30T16:09:10Z</dcterms:modified>
</cp:coreProperties>
</file>