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99" r:id="rId3"/>
    <p:sldId id="272" r:id="rId4"/>
    <p:sldId id="271" r:id="rId5"/>
    <p:sldId id="297" r:id="rId6"/>
    <p:sldId id="273" r:id="rId7"/>
    <p:sldId id="300" r:id="rId8"/>
    <p:sldId id="301" r:id="rId9"/>
    <p:sldId id="302" r:id="rId10"/>
    <p:sldId id="303" r:id="rId11"/>
    <p:sldId id="304" r:id="rId12"/>
    <p:sldId id="305" r:id="rId13"/>
    <p:sldId id="294" r:id="rId14"/>
    <p:sldId id="321" r:id="rId15"/>
    <p:sldId id="322" r:id="rId16"/>
    <p:sldId id="306" r:id="rId17"/>
    <p:sldId id="286" r:id="rId18"/>
    <p:sldId id="319" r:id="rId19"/>
    <p:sldId id="318" r:id="rId20"/>
    <p:sldId id="320" r:id="rId21"/>
    <p:sldId id="311" r:id="rId22"/>
    <p:sldId id="307" r:id="rId23"/>
    <p:sldId id="308" r:id="rId24"/>
    <p:sldId id="287" r:id="rId25"/>
    <p:sldId id="310" r:id="rId26"/>
    <p:sldId id="312" r:id="rId27"/>
    <p:sldId id="257" r:id="rId28"/>
    <p:sldId id="264" r:id="rId29"/>
    <p:sldId id="263" r:id="rId30"/>
    <p:sldId id="258" r:id="rId31"/>
    <p:sldId id="26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0511-ECC0-7334-8372-D102E72C8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47B18-2869-5D5B-B2E3-D60E9F4DF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19DEF-1110-2011-05CF-6415F360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1A48F-E114-81F6-5B99-99B37978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34C5C-169D-F42A-C43E-724CEE1D5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6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6EF4-3EAF-892D-0A05-2A902CC5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4EC772-69E1-5BFF-26F9-4B088F209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1D71E-EDC6-FA6D-9906-240817CB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11220-9700-40D8-DA0D-F2034536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87BD4-C9A5-584F-114E-D6B90A9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6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B92D9-0DF0-84BB-8221-691D3D2B8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87D3-1D7B-04B6-162B-B2E974F6E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88650-7B32-C736-4753-34206876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C529-AAB5-95E5-D3C3-AEA76915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0934C-C045-FCD4-9E3F-4D49F67D9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2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F36EF-EE74-08FB-287C-35CFC292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C7AE7-6CD8-F854-2556-ACA8D7BE0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3FAD4-CF1D-0C77-D4BB-C71A9F48F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887FD-4D24-B56D-6832-F158FFA97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C87D-3AC2-08A4-687D-CB9334F4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7509-A722-DDBD-87D5-A8EE853B5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6FA5C-8AB5-505F-E08B-77E7D87C3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1CA5D-FE10-CE95-36E5-74C752F9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05FE9-A57F-3EA7-7D20-0B100B4A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F4AD6-C297-FB08-6102-45CBCA60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2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471E-6FF5-8642-3352-CAFD9CF6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1D15C-3EB6-17D8-6980-80B6D6DA6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23B-0DEB-4A5A-7E15-25413C9FA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AFAC1-CE12-C9E6-CCF5-FFEB4EF4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0A00B-B340-5762-53C6-B6D32C40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DAFCD-6E9B-ED2B-46DF-CD26F463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2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28E06-3E2B-CFDA-101F-93DCEDED6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13260-DDF8-CEC4-1E25-9C2B53F22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686C9-9385-2DBB-C972-2E3D9DC2B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90499-F621-1994-52AC-09A372AC5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63D79-D20D-A7C0-E008-311B27A00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98D0AE-388D-6563-46F1-8F4825DCA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7469F-6363-DAEE-6313-4EC396D8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FE81F-6E35-4608-A914-CE13EA5A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1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86BC-FBA4-3F14-867A-6755A9B0A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536E2-BC11-D195-BC2F-15336D34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DF730-2FEA-44FE-36D0-3A8B5006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C3FCD-7368-C14F-CD08-7331F4EF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6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EEA03-25B7-BBEA-222D-7507B8E8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2C741B-4FD4-3614-17C1-D95B7CFF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1EBC3-7915-45F0-3A63-64B8DF98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5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00EB6-DFF8-87EA-335B-F402A115D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4E32B-2040-65E5-085D-834C6AEE0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959D5-0158-0D8B-D841-5F16C1424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53558-6976-CCB7-4616-DC602796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7C23C-5AF2-F5CA-EE25-E99142A5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D63A3-ED07-131C-8D80-DAAE63EA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6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8CB8-6B28-0F44-606F-710C1E522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EFC1E1-5B5A-F1EF-820B-1D8E657A8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14F28-F8CA-24A1-AFD1-23C1E3CC3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51BF2-2C45-B4E7-1A49-7BFED8D6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DC7C4-42E1-F3FF-61A1-7FB179E1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30F51-DF77-CA73-389C-39903F39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1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B3A043-9D34-D118-707D-4A025D81E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841F2-91BD-DAE0-0232-B165A4763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A456D-979F-A55B-6808-B4FFC1314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4BCEDA-444D-9F43-AD3F-58ABCAA40934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2079E-E5F4-0F07-2447-9864E877B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A7A7A-16F7-0518-2435-834D936DC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4614F5-B7CD-E34C-AB07-B8F66071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6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swi-prolog.org/pldoc/man?predicate=time/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wi-prolog.org/pldoc/man?section=arith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sandiway@arizona.eduSUBJEC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25956"/>
            <a:ext cx="9144000" cy="1331843"/>
          </a:xfrm>
        </p:spPr>
        <p:txBody>
          <a:bodyPr/>
          <a:lstStyle/>
          <a:p>
            <a:r>
              <a:rPr lang="en-US" dirty="0"/>
              <a:t>Lecture 5</a:t>
            </a:r>
          </a:p>
        </p:txBody>
      </p:sp>
    </p:spTree>
    <p:extLst>
      <p:ext uri="{BB962C8B-B14F-4D97-AF65-F5344CB8AC3E}">
        <p14:creationId xmlns:p14="http://schemas.microsoft.com/office/powerpoint/2010/main" val="155944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pic>
        <p:nvPicPr>
          <p:cNvPr id="4" name="Content Placeholder 3" descr="Screen Shot 2012-10-09 at 12.43.0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31032"/>
            <a:ext cx="7924800" cy="44629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8763000" y="1831032"/>
            <a:ext cx="199766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Parsing the a’s</a:t>
            </a:r>
          </a:p>
        </p:txBody>
      </p:sp>
    </p:spTree>
    <p:extLst>
      <p:ext uri="{BB962C8B-B14F-4D97-AF65-F5344CB8AC3E}">
        <p14:creationId xmlns:p14="http://schemas.microsoft.com/office/powerpoint/2010/main" val="381415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Computing the b’s</a:t>
            </a:r>
          </a:p>
        </p:txBody>
      </p:sp>
      <p:pic>
        <p:nvPicPr>
          <p:cNvPr id="4" name="Picture 3" descr="Screen Shot 2012-10-09 at 12.43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4869"/>
            <a:ext cx="5730131" cy="3782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8974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Computing the c’s</a:t>
            </a:r>
          </a:p>
          <a:p>
            <a:endParaRPr lang="en-US" dirty="0"/>
          </a:p>
        </p:txBody>
      </p:sp>
      <p:pic>
        <p:nvPicPr>
          <p:cNvPr id="4" name="Picture 3" descr="Screen Shot 2012-10-09 at 12.45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36" y="2344585"/>
            <a:ext cx="5563619" cy="41675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41138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Grammar is “correct” – </a:t>
            </a:r>
            <a:r>
              <a:rPr lang="en-US" i="1" dirty="0"/>
              <a:t>it answers the set membership question</a:t>
            </a:r>
            <a:r>
              <a:rPr lang="en-US" dirty="0"/>
              <a:t>, but it's not so efficient… </a:t>
            </a:r>
          </a:p>
          <a:p>
            <a:pPr lvl="1"/>
            <a:r>
              <a:rPr lang="en-US" dirty="0"/>
              <a:t>consider string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a,a,</a:t>
            </a:r>
            <a:r>
              <a:rPr lang="en-US" sz="20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b,b,b,b,b,b,b,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endParaRPr lang="en-US" dirty="0"/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s --&gt; a(X), b(X), c(X).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a(1) --&gt; [a].	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a(N) --&gt; [a], a(M), {N is M+1}.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b(1) --&gt; [b].	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b(N) --&gt; [b], b(M), {N is M+1}.</a:t>
            </a:r>
            <a:endParaRPr lang="en-US" dirty="0"/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c(1) --&gt; [c].	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>
                <a:latin typeface="Monaco"/>
                <a:cs typeface="Monaco"/>
              </a:rPr>
              <a:t>c(N) --&gt; [c], c(M), {N is M+1}.</a:t>
            </a:r>
            <a:endParaRPr lang="en-US" dirty="0"/>
          </a:p>
          <a:p>
            <a:pPr marL="1371600" lvl="2" indent="-51435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60942" y="4001294"/>
            <a:ext cx="167651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counts upwards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293424" y="4058474"/>
            <a:ext cx="2219483" cy="18233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60942" y="4540363"/>
            <a:ext cx="2075561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could change to</a:t>
            </a:r>
          </a:p>
          <a:p>
            <a:r>
              <a:rPr lang="en-US" sz="2000" dirty="0"/>
              <a:t>count down from value computed by a(N).</a:t>
            </a:r>
          </a:p>
        </p:txBody>
      </p:sp>
    </p:spTree>
    <p:extLst>
      <p:ext uri="{BB962C8B-B14F-4D97-AF65-F5344CB8AC3E}">
        <p14:creationId xmlns:p14="http://schemas.microsoft.com/office/powerpoint/2010/main" val="58171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A28B-0BFC-4675-0727-8B20CB55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58C0-EAEC-F307-7A97-176E8FD35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38 inferences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ffectLst/>
                <a:latin typeface="Menlo" panose="020B0609030804020204" pitchFamily="49" charset="0"/>
              </a:rPr>
              <a:t>, 0.000 CPU in 0.000 seconds (69% CPU, 603175 Lips)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</a:p>
          <a:p>
            <a:pPr marL="457200" lvl="1" indent="0">
              <a:buNone/>
            </a:pP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[abc_count2].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9 inferences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ffectLst/>
                <a:latin typeface="Menlo" panose="020B0609030804020204" pitchFamily="49" charset="0"/>
              </a:rPr>
              <a:t>, 0.000 CPU in 0.000 seconds (71% CPU, 145161 Lips)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B42419"/>
                </a:solidFill>
                <a:effectLst/>
                <a:uLnTx/>
                <a:uFillTx/>
                <a:latin typeface="Menlo" panose="020B0609030804020204" pitchFamily="49" charset="0"/>
                <a:ea typeface="+mn-ea"/>
                <a:cs typeface="+mn-cs"/>
              </a:rPr>
              <a:t>false.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38C00393-F7B9-A24B-AA35-7038F2370E04}"/>
              </a:ext>
            </a:extLst>
          </p:cNvPr>
          <p:cNvSpPr/>
          <p:nvPr/>
        </p:nvSpPr>
        <p:spPr>
          <a:xfrm>
            <a:off x="4442792" y="3697357"/>
            <a:ext cx="2792896" cy="805069"/>
          </a:xfrm>
          <a:prstGeom prst="lef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down counter for b's and c's</a:t>
            </a:r>
          </a:p>
        </p:txBody>
      </p:sp>
    </p:spTree>
    <p:extLst>
      <p:ext uri="{BB962C8B-B14F-4D97-AF65-F5344CB8AC3E}">
        <p14:creationId xmlns:p14="http://schemas.microsoft.com/office/powerpoint/2010/main" val="4285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A7062-972E-B4D1-1372-DE1B885E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Predicate time/1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88F73-D201-7F97-5DA9-72F0743E1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67002"/>
          </a:xfrm>
        </p:spPr>
        <p:txBody>
          <a:bodyPr/>
          <a:lstStyle/>
          <a:p>
            <a:r>
              <a:rPr lang="en-US" dirty="0"/>
              <a:t>Documentation:</a:t>
            </a:r>
          </a:p>
          <a:p>
            <a:pPr lvl="1"/>
            <a:r>
              <a:rPr lang="en-US" dirty="0">
                <a:hlinkClick r:id="rId2"/>
              </a:rPr>
              <a:t>https://www.swi-prolog.org/pldoc/man?predicate=time/1</a:t>
            </a:r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515C3ACA-4ADA-9B7D-8946-1E58A61CD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581" y="3002005"/>
            <a:ext cx="7772400" cy="28836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Left Arrow Callout 5">
            <a:extLst>
              <a:ext uri="{FF2B5EF4-FFF2-40B4-BE49-F238E27FC236}">
                <a16:creationId xmlns:a16="http://schemas.microsoft.com/office/drawing/2014/main" id="{98498728-B05E-6201-3313-2F89CEEE6028}"/>
              </a:ext>
            </a:extLst>
          </p:cNvPr>
          <p:cNvSpPr/>
          <p:nvPr/>
        </p:nvSpPr>
        <p:spPr>
          <a:xfrm>
            <a:off x="4967415" y="479124"/>
            <a:ext cx="2854411" cy="109756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99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arity 1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takes one argument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873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D638-9237-3947-80BA-189746D21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50A5F-A23C-A948-99AD-9BC59F59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CFG (context-free grammar) + extra arguments for grammatical constraints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CFG + counting, cf. Perl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CSG (context-sensitive grammar) rules</a:t>
            </a:r>
          </a:p>
        </p:txBody>
      </p:sp>
    </p:spTree>
    <p:extLst>
      <p:ext uri="{BB962C8B-B14F-4D97-AF65-F5344CB8AC3E}">
        <p14:creationId xmlns:p14="http://schemas.microsoft.com/office/powerpoint/2010/main" val="2857379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dirty="0"/>
              <a:t>Non-contracting grammar definition</a:t>
            </a:r>
          </a:p>
          <a:p>
            <a:r>
              <a:rPr lang="en-US" sz="3200" dirty="0"/>
              <a:t>A CSG (type-1) has rules of the form LHS </a:t>
            </a:r>
            <a:r>
              <a:rPr lang="en-US" sz="3200" dirty="0">
                <a:sym typeface="Wingdings"/>
              </a:rPr>
              <a:t> RHS</a:t>
            </a:r>
          </a:p>
          <a:p>
            <a:pPr lvl="1"/>
            <a:r>
              <a:rPr lang="en-US" sz="3200" dirty="0">
                <a:sym typeface="Wingdings"/>
              </a:rPr>
              <a:t>such that both LHS and RHS can be arbitrary strings of terminals and non-terminals, and</a:t>
            </a:r>
          </a:p>
          <a:p>
            <a:pPr lvl="1"/>
            <a:r>
              <a:rPr lang="en-US" sz="3200" dirty="0">
                <a:sym typeface="Wingdings"/>
              </a:rPr>
              <a:t>|RHS| ≥ |LHS|	(</a:t>
            </a:r>
            <a:r>
              <a:rPr lang="en-US" sz="3200" i="1" dirty="0">
                <a:sym typeface="Wingdings"/>
              </a:rPr>
              <a:t>without this restriction</a:t>
            </a:r>
            <a:r>
              <a:rPr lang="en-US" sz="3200" dirty="0">
                <a:sym typeface="Wingdings"/>
              </a:rPr>
              <a:t>: type-0)</a:t>
            </a:r>
          </a:p>
          <a:p>
            <a:pPr lvl="2"/>
            <a:r>
              <a:rPr lang="en-US" sz="2800" b="1" dirty="0">
                <a:sym typeface="Wingdings"/>
              </a:rPr>
              <a:t>Notation</a:t>
            </a:r>
            <a:r>
              <a:rPr lang="en-US" sz="2800" dirty="0">
                <a:sym typeface="Wingdings"/>
              </a:rPr>
              <a:t>: </a:t>
            </a:r>
          </a:p>
          <a:p>
            <a:pPr lvl="3"/>
            <a:r>
              <a:rPr lang="en-US" sz="2600" dirty="0">
                <a:sym typeface="Wingdings"/>
              </a:rPr>
              <a:t>|</a:t>
            </a:r>
            <a:r>
              <a:rPr lang="en-US" sz="2600" i="1" dirty="0">
                <a:sym typeface="Wingdings"/>
              </a:rPr>
              <a:t>symbols</a:t>
            </a:r>
            <a:r>
              <a:rPr lang="en-US" sz="2600" dirty="0">
                <a:sym typeface="Wingdings"/>
              </a:rPr>
              <a:t>| = # symbols</a:t>
            </a:r>
          </a:p>
          <a:p>
            <a:pPr lvl="2"/>
            <a:r>
              <a:rPr lang="en-US" sz="2800" b="1" dirty="0">
                <a:sym typeface="Wingdings"/>
              </a:rPr>
              <a:t>exception</a:t>
            </a:r>
            <a:r>
              <a:rPr lang="en-US" sz="2800" dirty="0">
                <a:sym typeface="Wingdings"/>
              </a:rPr>
              <a:t>: permit S  </a:t>
            </a:r>
            <a:r>
              <a:rPr lang="en-US" sz="2800" dirty="0" err="1">
                <a:sym typeface="Wingdings"/>
              </a:rPr>
              <a:t>ε</a:t>
            </a:r>
            <a:r>
              <a:rPr lang="en-US" sz="2800" dirty="0">
                <a:sym typeface="Wingdings"/>
              </a:rPr>
              <a:t>, in Prolog 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  <a:sym typeface="Wingdings"/>
              </a:rPr>
              <a:t>s --&gt; [].,</a:t>
            </a:r>
            <a:r>
              <a:rPr lang="en-US" sz="28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  <a:sym typeface="Wingdings"/>
              </a:rPr>
              <a:t> </a:t>
            </a:r>
            <a:r>
              <a:rPr lang="en-US" sz="2800" i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  <a:sym typeface="Wingdings"/>
              </a:rPr>
              <a:t>assuming S doesn't appear on the RHS of any rule</a:t>
            </a:r>
            <a:endParaRPr lang="en-US" sz="2800" i="1" dirty="0"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dirty="0"/>
              <a:t>Context-sensitive definition</a:t>
            </a:r>
          </a:p>
          <a:p>
            <a:r>
              <a:rPr lang="en-US" sz="3200" dirty="0"/>
              <a:t>Consider a context-free rule of the form N</a:t>
            </a:r>
            <a:r>
              <a:rPr lang="en-US" sz="3200" dirty="0">
                <a:sym typeface="Wingdings"/>
              </a:rPr>
              <a:t>  </a:t>
            </a:r>
            <a:r>
              <a:rPr lang="en-US" sz="3200" i="1" dirty="0" err="1"/>
              <a:t>γ</a:t>
            </a:r>
            <a:endParaRPr lang="en-US" sz="3200" i="1" dirty="0"/>
          </a:p>
          <a:p>
            <a:pPr lvl="1"/>
            <a:r>
              <a:rPr lang="en-US" sz="2800" dirty="0"/>
              <a:t>N a single nonterminal</a:t>
            </a:r>
          </a:p>
          <a:p>
            <a:pPr lvl="1"/>
            <a:r>
              <a:rPr lang="en-US" sz="2800" i="1" dirty="0" err="1"/>
              <a:t>γ</a:t>
            </a:r>
            <a:r>
              <a:rPr lang="en-US" sz="2800" dirty="0"/>
              <a:t> a nonempty string of terminals and </a:t>
            </a:r>
            <a:r>
              <a:rPr lang="en-US" sz="2800" dirty="0" err="1"/>
              <a:t>nonterminals</a:t>
            </a:r>
            <a:endParaRPr lang="en-US" sz="2800" dirty="0"/>
          </a:p>
          <a:p>
            <a:r>
              <a:rPr lang="en-US" sz="3200" dirty="0"/>
              <a:t> Then a CSG rule has the form </a:t>
            </a:r>
            <a:r>
              <a:rPr lang="en-US" sz="3200" i="1" dirty="0"/>
              <a:t>α</a:t>
            </a:r>
            <a:r>
              <a:rPr lang="en-US" sz="3200" dirty="0"/>
              <a:t>N</a:t>
            </a:r>
            <a:r>
              <a:rPr lang="en-US" sz="3200" i="1" dirty="0"/>
              <a:t>β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i="1" dirty="0"/>
              <a:t>α</a:t>
            </a:r>
            <a:r>
              <a:rPr lang="en-US" sz="3200" i="1" dirty="0" err="1"/>
              <a:t>γ</a:t>
            </a:r>
            <a:r>
              <a:rPr lang="en-US" sz="3200" i="1" dirty="0"/>
              <a:t>β</a:t>
            </a:r>
            <a:endParaRPr lang="en-US" sz="3200" i="1" dirty="0">
              <a:sym typeface="Wingdings"/>
            </a:endParaRPr>
          </a:p>
          <a:p>
            <a:pPr lvl="2"/>
            <a:r>
              <a:rPr lang="en-US" sz="2800" i="1" dirty="0">
                <a:sym typeface="Wingdings"/>
              </a:rPr>
              <a:t>α, β</a:t>
            </a:r>
            <a:r>
              <a:rPr lang="en-US" sz="2800" dirty="0">
                <a:sym typeface="Wingdings"/>
              </a:rPr>
              <a:t> are strings of terminals and </a:t>
            </a:r>
            <a:r>
              <a:rPr lang="en-US" sz="2800" dirty="0" err="1">
                <a:sym typeface="Wingdings"/>
              </a:rPr>
              <a:t>nonterminals</a:t>
            </a:r>
            <a:r>
              <a:rPr lang="en-US" sz="2800" dirty="0">
                <a:sym typeface="Wingdings"/>
              </a:rPr>
              <a:t> (possibly empty)</a:t>
            </a:r>
          </a:p>
          <a:p>
            <a:pPr lvl="2"/>
            <a:r>
              <a:rPr lang="en-US" sz="2800" b="1" dirty="0">
                <a:sym typeface="Wingdings"/>
              </a:rPr>
              <a:t>exception</a:t>
            </a:r>
            <a:r>
              <a:rPr lang="en-US" sz="2800" dirty="0">
                <a:sym typeface="Wingdings"/>
              </a:rPr>
              <a:t>: S  </a:t>
            </a:r>
            <a:r>
              <a:rPr lang="en-US" sz="2800" dirty="0" err="1">
                <a:sym typeface="Wingdings"/>
              </a:rPr>
              <a:t>ε</a:t>
            </a:r>
            <a:r>
              <a:rPr lang="en-US" sz="2800" dirty="0">
                <a:sym typeface="Wingdings"/>
              </a:rPr>
              <a:t> (</a:t>
            </a:r>
            <a:r>
              <a:rPr lang="en-US" sz="2800" i="1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  <a:sym typeface="Wingdings"/>
              </a:rPr>
              <a:t>assuming S doesn't appear on the RHS of any rule)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62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6004" cy="4351338"/>
          </a:xfrm>
        </p:spPr>
        <p:txBody>
          <a:bodyPr>
            <a:normAutofit/>
          </a:bodyPr>
          <a:lstStyle/>
          <a:p>
            <a:r>
              <a:rPr lang="en-US" dirty="0"/>
              <a:t>SWI Prolog permits some quirky extensions to the DCG rules:</a:t>
            </a:r>
          </a:p>
          <a:p>
            <a:pPr lvl="1"/>
            <a:r>
              <a:rPr lang="en-US" dirty="0"/>
              <a:t>General format: LHS --&gt; RHS. </a:t>
            </a:r>
          </a:p>
          <a:p>
            <a:pPr lvl="1"/>
            <a:r>
              <a:rPr lang="en-US" dirty="0"/>
              <a:t>LHS must begin with a nonterminal. </a:t>
            </a:r>
          </a:p>
          <a:p>
            <a:pPr lvl="1"/>
            <a:r>
              <a:rPr lang="en-US" dirty="0"/>
              <a:t>Cannot have a CS rule like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[a], a --&gt; [a].</a:t>
            </a:r>
            <a:r>
              <a:rPr lang="en-US" dirty="0"/>
              <a:t> </a:t>
            </a:r>
            <a:r>
              <a:rPr lang="en-US" i="1" dirty="0"/>
              <a:t>still sufficient to encode a lot.</a:t>
            </a:r>
            <a:endParaRPr lang="en-US" i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/>
              <a:t>Rest of LHS could be anything…</a:t>
            </a:r>
          </a:p>
          <a:p>
            <a:r>
              <a:rPr lang="en-US" dirty="0"/>
              <a:t>Examples: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a, b.</a:t>
            </a:r>
          </a:p>
          <a:p>
            <a:pPr lvl="2"/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 b --&gt; [c].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[a].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 a.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 --&gt; [b].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55CACE-AB5F-8B4A-871E-83655872AED5}"/>
              </a:ext>
            </a:extLst>
          </p:cNvPr>
          <p:cNvSpPr txBox="1"/>
          <p:nvPr/>
        </p:nvSpPr>
        <p:spPr>
          <a:xfrm>
            <a:off x="8031090" y="4226278"/>
            <a:ext cx="3603601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a, 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 --&gt; [b].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[a], b --&gt; [c].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ERROR:    No permission to define </a:t>
            </a:r>
            <a:r>
              <a:rPr lang="en-US" sz="2000" b="1" dirty="0" err="1">
                <a:solidFill>
                  <a:schemeClr val="accent1"/>
                </a:solidFill>
              </a:rPr>
              <a:t>dcg_nonterminal</a:t>
            </a:r>
            <a:r>
              <a:rPr lang="en-US" sz="2000" b="1" dirty="0">
                <a:solidFill>
                  <a:schemeClr val="accent1"/>
                </a:solidFill>
              </a:rPr>
              <a:t> `[a]'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C2074-F240-6745-BD91-226BAD30EF88}"/>
              </a:ext>
            </a:extLst>
          </p:cNvPr>
          <p:cNvSpPr txBox="1"/>
          <p:nvPr/>
        </p:nvSpPr>
        <p:spPr>
          <a:xfrm>
            <a:off x="4325315" y="4254593"/>
            <a:ext cx="324319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a, 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 b --&gt; [c].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 [a], b --&gt; [d].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a, [a].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 --&gt; [b].</a:t>
            </a:r>
          </a:p>
        </p:txBody>
      </p:sp>
    </p:spTree>
    <p:extLst>
      <p:ext uri="{BB962C8B-B14F-4D97-AF65-F5344CB8AC3E}">
        <p14:creationId xmlns:p14="http://schemas.microsoft.com/office/powerpoint/2010/main" val="24066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D638-9237-3947-80BA-189746D21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50A5F-A23C-A948-99AD-9BC59F59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Three ways to handle the CS language {</a:t>
            </a:r>
            <a:r>
              <a:rPr lang="en-US" sz="3200" dirty="0" err="1"/>
              <a:t>a</a:t>
            </a:r>
            <a:r>
              <a:rPr lang="en-US" sz="3200" baseline="30000" dirty="0" err="1"/>
              <a:t>n</a:t>
            </a:r>
            <a:r>
              <a:rPr lang="en-US" sz="3200" dirty="0" err="1"/>
              <a:t>b</a:t>
            </a:r>
            <a:r>
              <a:rPr lang="en-US" sz="3200" baseline="30000" dirty="0" err="1"/>
              <a:t>n</a:t>
            </a:r>
            <a:r>
              <a:rPr lang="en-US" sz="3200" dirty="0" err="1"/>
              <a:t>c</a:t>
            </a:r>
            <a:r>
              <a:rPr lang="en-US" sz="3200" baseline="30000" dirty="0" err="1"/>
              <a:t>n</a:t>
            </a:r>
            <a:r>
              <a:rPr lang="en-US" sz="3200" baseline="30000" dirty="0"/>
              <a:t> </a:t>
            </a:r>
            <a:r>
              <a:rPr lang="en-US" sz="3200" dirty="0"/>
              <a:t>| n&gt;0}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CFG (context-free grammar) + extra arguments for grammatical constraints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CFG + counting, cf. Perl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CSG (context-sensitive grammar) rules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Homework 3</a:t>
            </a:r>
          </a:p>
          <a:p>
            <a:pPr marL="971550" lvl="1" indent="-514350">
              <a:buFont typeface="+mj-lt"/>
              <a:buAutoNum type="arabicPeriod"/>
            </a:pP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2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</a:t>
            </a:r>
            <a:r>
              <a:rPr lang="en-US" i="1" dirty="0"/>
              <a:t>almost</a:t>
            </a:r>
            <a:r>
              <a:rPr lang="en-US" dirty="0"/>
              <a:t> a normal Prolog DCG (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abc_cs.prolog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(</a:t>
            </a:r>
            <a:r>
              <a:rPr lang="en-US" i="1" dirty="0"/>
              <a:t>but rules 5 &amp; 6 have more than only a single non-terminal on the LHS, ∴ not context-free</a:t>
            </a:r>
            <a:r>
              <a:rPr lang="en-US" dirty="0"/>
              <a:t>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[a],a,[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[a],a,[b],c.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69396" y="3663969"/>
            <a:ext cx="6004301" cy="138499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satisfies noncontracting constraint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i="1" dirty="0"/>
              <a:t>Note</a:t>
            </a:r>
            <a:r>
              <a:rPr lang="en-US" sz="2800" i="1" dirty="0"/>
              <a:t>: rules 5 and 6 are responsible</a:t>
            </a:r>
          </a:p>
          <a:p>
            <a:r>
              <a:rPr lang="en-US" sz="2800" i="1" dirty="0"/>
              <a:t>	for shuffling the c's to the end</a:t>
            </a:r>
          </a:p>
        </p:txBody>
      </p:sp>
    </p:spTree>
    <p:extLst>
      <p:ext uri="{BB962C8B-B14F-4D97-AF65-F5344CB8AC3E}">
        <p14:creationId xmlns:p14="http://schemas.microsoft.com/office/powerpoint/2010/main" val="3072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6796-45F5-A14D-9B1E-AD5FB0B4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B0F1A-E824-3743-822B-237F39D7B9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Case: n =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</a:t>
            </a:r>
            <a:r>
              <a:rPr lang="en-US" sz="2400" dirty="0" err="1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sz="24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[a],a,[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[a],a,[b],c.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24D21-C03A-C740-B459-D2DEAB2245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Rule 1 suffices.</a:t>
            </a:r>
          </a:p>
        </p:txBody>
      </p:sp>
    </p:spTree>
    <p:extLst>
      <p:ext uri="{BB962C8B-B14F-4D97-AF65-F5344CB8AC3E}">
        <p14:creationId xmlns:p14="http://schemas.microsoft.com/office/powerpoint/2010/main" val="1910823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0158E-5880-2040-8075-AD50C336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7522B-E2D2-A344-B2F8-F71E5AF86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77719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Case: n = 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</a:t>
            </a:r>
            <a:r>
              <a:rPr lang="en-US" sz="2600" dirty="0" err="1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sz="26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[a],a,[</a:t>
            </a:r>
            <a:r>
              <a:rPr lang="en-US" sz="2600" dirty="0" err="1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sz="2600" dirty="0">
                <a:solidFill>
                  <a:schemeClr val="accent6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[a],a,[b],c.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Note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list notation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a,b,c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 is short for [a],[b],[c]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b,c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 is short for [b], [c]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2E521-5EA4-C247-A173-ACE364FA4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4407" y="1825625"/>
            <a:ext cx="592939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Sentential forms: </a:t>
            </a:r>
          </a:p>
          <a:p>
            <a:pPr lvl="1"/>
            <a:r>
              <a:rPr lang="en-US" dirty="0"/>
              <a:t>(expanding items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[a],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[</a:t>
            </a:r>
            <a:r>
              <a:rPr lang="en-US" dirty="0" err="1"/>
              <a:t>b,c</a:t>
            </a:r>
            <a:r>
              <a:rPr lang="en-US" dirty="0"/>
              <a:t>] 		(rule 2)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[a], [</a:t>
            </a:r>
            <a:r>
              <a:rPr lang="en-US" dirty="0" err="1"/>
              <a:t>a,b</a:t>
            </a:r>
            <a:r>
              <a:rPr lang="en-US" dirty="0"/>
              <a:t>], c, [</a:t>
            </a:r>
            <a:r>
              <a:rPr lang="en-US" dirty="0" err="1"/>
              <a:t>b,c</a:t>
            </a:r>
            <a:r>
              <a:rPr lang="en-US" dirty="0"/>
              <a:t>]	(rule 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</a:t>
            </a:r>
            <a:r>
              <a:rPr lang="en-US" dirty="0" err="1"/>
              <a:t>a,a,b</a:t>
            </a:r>
            <a:r>
              <a:rPr lang="en-US" dirty="0"/>
              <a:t>], </a:t>
            </a:r>
            <a:r>
              <a:rPr lang="en-US" dirty="0">
                <a:solidFill>
                  <a:srgbClr val="FF0000"/>
                </a:solidFill>
              </a:rPr>
              <a:t>c, [b]</a:t>
            </a:r>
            <a:r>
              <a:rPr lang="en-US" dirty="0"/>
              <a:t>,[c]	(list notation)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</a:t>
            </a:r>
            <a:r>
              <a:rPr lang="en-US" dirty="0" err="1"/>
              <a:t>a,a,b</a:t>
            </a:r>
            <a:r>
              <a:rPr lang="en-US" dirty="0"/>
              <a:t>], [b], </a:t>
            </a:r>
            <a:r>
              <a:rPr lang="en-US" dirty="0">
                <a:solidFill>
                  <a:srgbClr val="FF0000"/>
                </a:solidFill>
              </a:rPr>
              <a:t>c, [c]</a:t>
            </a:r>
            <a:r>
              <a:rPr lang="en-US" dirty="0"/>
              <a:t>	(rule 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</a:t>
            </a:r>
            <a:r>
              <a:rPr lang="en-US" dirty="0" err="1"/>
              <a:t>a,a,b</a:t>
            </a:r>
            <a:r>
              <a:rPr lang="en-US" dirty="0"/>
              <a:t>], [b], [</a:t>
            </a:r>
            <a:r>
              <a:rPr lang="en-US" dirty="0" err="1"/>
              <a:t>c,c</a:t>
            </a:r>
            <a:r>
              <a:rPr lang="en-US" dirty="0"/>
              <a:t>]	(rule 6)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</a:t>
            </a:r>
            <a:r>
              <a:rPr lang="en-US" dirty="0" err="1"/>
              <a:t>a,a,b,b,c,c</a:t>
            </a:r>
            <a:r>
              <a:rPr lang="en-US" dirty="0"/>
              <a:t>]		(list notation)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4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0158E-5880-2040-8075-AD50C336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7522B-E2D2-A344-B2F8-F71E5AF86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77719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Case: n = 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[a],a,[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[a],a,[b],c.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Note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list notation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a,b,c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 is short for [a],[b],[c]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b,c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 is short for [b], [c]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2E521-5EA4-C247-A173-ACE364FA4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4407" y="1825624"/>
            <a:ext cx="6411993" cy="46767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[a],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[</a:t>
            </a:r>
            <a:r>
              <a:rPr lang="en-US" dirty="0" err="1"/>
              <a:t>b,c</a:t>
            </a:r>
            <a:r>
              <a:rPr lang="en-US" dirty="0"/>
              <a:t>] 			(rule 2)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[a], [</a:t>
            </a:r>
            <a:r>
              <a:rPr lang="en-US" dirty="0" err="1"/>
              <a:t>a,b</a:t>
            </a:r>
            <a:r>
              <a:rPr lang="en-US" dirty="0"/>
              <a:t>], c, [</a:t>
            </a:r>
            <a:r>
              <a:rPr lang="en-US" dirty="0" err="1"/>
              <a:t>b,c</a:t>
            </a:r>
            <a:r>
              <a:rPr lang="en-US" dirty="0"/>
              <a:t>]		(rule 3)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[a], [a],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,[b],c, [</a:t>
            </a:r>
            <a:r>
              <a:rPr lang="en-US" dirty="0" err="1"/>
              <a:t>b,c</a:t>
            </a:r>
            <a:r>
              <a:rPr lang="en-US" dirty="0"/>
              <a:t>]		(rule 4)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</a:t>
            </a:r>
            <a:r>
              <a:rPr lang="en-US" dirty="0"/>
              <a:t>], [</a:t>
            </a:r>
            <a:r>
              <a:rPr lang="en-US" dirty="0" err="1"/>
              <a:t>a,b</a:t>
            </a:r>
            <a:r>
              <a:rPr lang="en-US" dirty="0"/>
              <a:t>],</a:t>
            </a:r>
            <a:r>
              <a:rPr lang="en-US" dirty="0">
                <a:solidFill>
                  <a:srgbClr val="FF0000"/>
                </a:solidFill>
              </a:rPr>
              <a:t>c, [b]</a:t>
            </a:r>
            <a:r>
              <a:rPr lang="en-US" dirty="0"/>
              <a:t>, c,[</a:t>
            </a:r>
            <a:r>
              <a:rPr lang="en-US" dirty="0" err="1"/>
              <a:t>b,c</a:t>
            </a:r>
            <a:r>
              <a:rPr lang="en-US" dirty="0"/>
              <a:t>]	(rule 3)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</a:t>
            </a:r>
            <a:r>
              <a:rPr lang="en-US" dirty="0"/>
              <a:t>], [</a:t>
            </a:r>
            <a:r>
              <a:rPr lang="en-US" dirty="0" err="1"/>
              <a:t>a,b</a:t>
            </a:r>
            <a:r>
              <a:rPr lang="en-US" dirty="0"/>
              <a:t>],[b],c, </a:t>
            </a:r>
            <a:r>
              <a:rPr lang="en-US" dirty="0">
                <a:solidFill>
                  <a:srgbClr val="FF0000"/>
                </a:solidFill>
              </a:rPr>
              <a:t>c,[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dirty="0" err="1"/>
              <a:t>,c</a:t>
            </a:r>
            <a:r>
              <a:rPr lang="en-US" dirty="0"/>
              <a:t>]	(rule 5)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a,a,a,b,b</a:t>
            </a:r>
            <a:r>
              <a:rPr lang="en-US" dirty="0"/>
              <a:t>],</a:t>
            </a:r>
            <a:r>
              <a:rPr lang="en-US" dirty="0">
                <a:solidFill>
                  <a:srgbClr val="FF0000"/>
                </a:solidFill>
              </a:rPr>
              <a:t>c, [b]</a:t>
            </a:r>
            <a:r>
              <a:rPr lang="en-US" dirty="0"/>
              <a:t>,c, [c]		(rule 5)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a,a,a,b,b</a:t>
            </a:r>
            <a:r>
              <a:rPr lang="en-US" dirty="0"/>
              <a:t>], [b],c, </a:t>
            </a:r>
            <a:r>
              <a:rPr lang="en-US" dirty="0">
                <a:solidFill>
                  <a:srgbClr val="FF0000"/>
                </a:solidFill>
              </a:rPr>
              <a:t>c, [c]</a:t>
            </a:r>
            <a:r>
              <a:rPr lang="en-US" dirty="0"/>
              <a:t>		(rule 5)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a,a,a,b,b</a:t>
            </a:r>
            <a:r>
              <a:rPr lang="en-US" dirty="0"/>
              <a:t>], [b],</a:t>
            </a:r>
            <a:r>
              <a:rPr lang="en-US" dirty="0">
                <a:solidFill>
                  <a:srgbClr val="FF0000"/>
                </a:solidFill>
              </a:rPr>
              <a:t>c, [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 err="1"/>
              <a:t>,c</a:t>
            </a:r>
            <a:r>
              <a:rPr lang="en-US" dirty="0"/>
              <a:t>]		(rule 6)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a,a,a,b,b</a:t>
            </a:r>
            <a:r>
              <a:rPr lang="en-US" dirty="0"/>
              <a:t>], [b],[</a:t>
            </a:r>
            <a:r>
              <a:rPr lang="en-US" dirty="0" err="1"/>
              <a:t>c,c</a:t>
            </a:r>
            <a:r>
              <a:rPr lang="en-US" dirty="0"/>
              <a:t>],[c]	(rule 6)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[</a:t>
            </a:r>
            <a:r>
              <a:rPr lang="en-US" dirty="0" err="1"/>
              <a:t>a,a,a,b,b,b,c,c,c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7391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D6D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8958"/>
            <a:ext cx="6430505" cy="25377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chemeClr val="accent1"/>
                </a:solidFill>
                <a:latin typeface="Menlo Bold"/>
                <a:cs typeface="Menlo Bold"/>
              </a:rPr>
              <a:t>?-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Menlo Bold"/>
                <a:cs typeface="Menlo Bold"/>
              </a:rPr>
              <a:t> </a:t>
            </a:r>
            <a:r>
              <a:rPr lang="pt-BR" sz="1800" dirty="0" err="1">
                <a:solidFill>
                  <a:schemeClr val="bg1">
                    <a:lumMod val="50000"/>
                  </a:schemeClr>
                </a:solidFill>
                <a:latin typeface="Menlo Bold"/>
                <a:cs typeface="Menlo Bold"/>
              </a:rPr>
              <a:t>listing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Menlo Bold"/>
                <a:cs typeface="Menlo Bold"/>
              </a:rPr>
              <a:t>([</a:t>
            </a:r>
            <a:r>
              <a:rPr lang="pt-BR" sz="1800" dirty="0" err="1">
                <a:solidFill>
                  <a:schemeClr val="bg1">
                    <a:lumMod val="50000"/>
                  </a:schemeClr>
                </a:solidFill>
                <a:latin typeface="Menlo Bold"/>
                <a:cs typeface="Menlo Bold"/>
              </a:rPr>
              <a:t>s,a,c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Menlo Bold"/>
                <a:cs typeface="Menlo Bold"/>
              </a:rPr>
              <a:t>]).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s([a, b,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c|A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A).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s([</a:t>
            </a:r>
            <a:r>
              <a:rPr lang="es-ES_tradnl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a|A</a:t>
            </a:r>
            <a:r>
              <a:rPr lang="es-ES_tradnl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C) :-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a(A, B), 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B=[b,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c|C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a([a,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b|A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B) :-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c(A, B).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a([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a|A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D) :-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a(A, B), 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B=[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b|C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</a:t>
            </a:r>
            <a:r>
              <a:rPr lang="es-ES_tradnl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c(C, D).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c(A, C) :- 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A=[</a:t>
            </a:r>
            <a:r>
              <a:rPr lang="en-US" sz="18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b|B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</a:t>
            </a:r>
            <a:r>
              <a:rPr lang="is-I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c(B, D), 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C=[</a:t>
            </a:r>
            <a:r>
              <a:rPr lang="en-US" sz="18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b|D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spcAft>
                <a:spcPts val="5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c([c, </a:t>
            </a:r>
            <a:r>
              <a:rPr lang="en-US" sz="18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c|A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[</a:t>
            </a:r>
            <a:r>
              <a:rPr lang="en-US" sz="18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c|A</a:t>
            </a:r>
            <a:r>
              <a:rPr lang="en-US" sz="1800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338016"/>
            <a:ext cx="4051109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[a],a,[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--&gt; [a],a,[b],c.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2E7119-542D-8D44-88A7-7A4AEAF1BF2B}"/>
              </a:ext>
            </a:extLst>
          </p:cNvPr>
          <p:cNvSpPr txBox="1"/>
          <p:nvPr/>
        </p:nvSpPr>
        <p:spPr>
          <a:xfrm>
            <a:off x="6657779" y="3586039"/>
            <a:ext cx="4562156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Difference lists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s(List1, List2) </a:t>
            </a:r>
          </a:p>
          <a:p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?-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s([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a,b,c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],[])</a:t>
            </a:r>
          </a:p>
          <a:p>
            <a:r>
              <a:rPr lang="en-US" sz="2400" b="1" dirty="0"/>
              <a:t>List1	       List2	Difference</a:t>
            </a:r>
          </a:p>
          <a:p>
            <a:r>
              <a:rPr lang="en-US" sz="2400" dirty="0"/>
              <a:t>[1,2,3]	       [3]      =&gt; 	[1,2]</a:t>
            </a:r>
          </a:p>
          <a:p>
            <a:r>
              <a:rPr lang="en-US" sz="2400" dirty="0"/>
              <a:t>[1,2,3,4,5]  [5]    =&gt; 	[1,2,3,4]</a:t>
            </a:r>
          </a:p>
          <a:p>
            <a:r>
              <a:rPr lang="en-US" sz="2400" dirty="0"/>
              <a:t>[1,2,3,4,5]  [4,5] =&gt; 	[1,2,3]</a:t>
            </a:r>
          </a:p>
        </p:txBody>
      </p:sp>
    </p:spTree>
    <p:extLst>
      <p:ext uri="{BB962C8B-B14F-4D97-AF65-F5344CB8AC3E}">
        <p14:creationId xmlns:p14="http://schemas.microsoft.com/office/powerpoint/2010/main" val="77501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6796-45F5-A14D-9B1E-AD5FB0B4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B0F1A-E824-3743-822B-237F39D7B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c,[c] --&gt; [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  <a:r>
              <a:rPr lang="en-US" sz="2400" dirty="0">
                <a:latin typeface="Menlo Bold"/>
                <a:cs typeface="Menlo Bold"/>
              </a:rPr>
              <a:t>		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c([c, 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c|A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[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c|A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]).</a:t>
            </a:r>
          </a:p>
          <a:p>
            <a:r>
              <a:rPr lang="en-US" dirty="0">
                <a:cs typeface="Menlo Bold"/>
              </a:rPr>
              <a:t>Grammar rule says:</a:t>
            </a:r>
          </a:p>
          <a:p>
            <a:pPr lvl="1"/>
            <a:r>
              <a:rPr lang="en-US" i="1" dirty="0">
                <a:cs typeface="Menlo Bold"/>
              </a:rPr>
              <a:t>nonterminal c gets expanded into terminal c when the nonterminal c is followed by a terminal c</a:t>
            </a:r>
          </a:p>
          <a:p>
            <a:pPr lvl="1"/>
            <a:r>
              <a:rPr lang="en-US" dirty="0">
                <a:cs typeface="Menlo Bold"/>
              </a:rPr>
              <a:t>cf. context-free counterpart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 --&gt; [c].</a:t>
            </a:r>
          </a:p>
          <a:p>
            <a:r>
              <a:rPr lang="en-US" dirty="0">
                <a:cs typeface="Menlo Bold"/>
              </a:rPr>
              <a:t>Prolog code says:</a:t>
            </a:r>
          </a:p>
          <a:p>
            <a:pPr lvl="1"/>
            <a:r>
              <a:rPr lang="en-US" dirty="0"/>
              <a:t>nonterminal c expands into terminal c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: 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</a:t>
            </a:r>
            <a:r>
              <a:rPr lang="en-US" dirty="0" err="1">
                <a:solidFill>
                  <a:srgbClr val="00B05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…]		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green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is right context, but not part of</a:t>
            </a:r>
          </a:p>
          <a:p>
            <a:pPr lvl="1"/>
            <a:r>
              <a:rPr lang="en-US" b="1" dirty="0"/>
              <a:t>Output</a:t>
            </a:r>
            <a:r>
              <a:rPr lang="en-US" dirty="0"/>
              <a:t>: 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[</a:t>
            </a:r>
            <a:r>
              <a:rPr lang="en-US" dirty="0">
                <a:solidFill>
                  <a:srgbClr val="00B05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…]		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 nonterminal c expansion)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59EA855C-D875-EAA5-2A2A-DE9BD6BD3AA8}"/>
              </a:ext>
            </a:extLst>
          </p:cNvPr>
          <p:cNvSpPr/>
          <p:nvPr/>
        </p:nvSpPr>
        <p:spPr>
          <a:xfrm>
            <a:off x="4324865" y="1825625"/>
            <a:ext cx="864973" cy="423305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6796-45F5-A14D-9B1E-AD5FB0B4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context-sensitive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B0F1A-E824-3743-822B-237F39D7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99573" cy="315149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c,[b] --&gt; [b], c.</a:t>
            </a:r>
            <a:r>
              <a:rPr lang="en-US" sz="2400" dirty="0">
                <a:latin typeface="Menlo Bold"/>
                <a:cs typeface="Menlo Bold"/>
              </a:rPr>
              <a:t>	    </a:t>
            </a:r>
            <a:r>
              <a:rPr lang="fr-FR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c(A, C) :- 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A=[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b|B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</a:t>
            </a:r>
            <a:r>
              <a:rPr lang="is-I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c(B, D), 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C=[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b|D</a:t>
            </a:r>
            <a:r>
              <a:rPr lang="en-US" sz="24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Grammar rule says: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flip order of nonterminal c and terminal b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Prolog code says:	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A, B, C and D are lists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					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Example:	Example: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Input: 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…c…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…]		(A)	[</a:t>
            </a:r>
            <a:r>
              <a:rPr lang="en-US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[</a:t>
            </a:r>
            <a:r>
              <a:rPr lang="en-US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,b,c,c,c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Call c: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[</a:t>
            </a:r>
            <a:r>
              <a:rPr lang="en-US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…c…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…]		(B)	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	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b,c,c,c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Exit c: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[ …]		(D)	[c] 		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Output: 	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[b,…]		(C)	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	[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b,b,c,c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4A8E54F-F8F3-C44E-8323-C140360C8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84869"/>
              </p:ext>
            </p:extLst>
          </p:nvPr>
        </p:nvGraphicFramePr>
        <p:xfrm>
          <a:off x="3712886" y="5247975"/>
          <a:ext cx="525019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765">
                  <a:extLst>
                    <a:ext uri="{9D8B030D-6E8A-4147-A177-3AD203B41FA5}">
                      <a16:colId xmlns:a16="http://schemas.microsoft.com/office/drawing/2014/main" val="15564751"/>
                    </a:ext>
                  </a:extLst>
                </a:gridCol>
                <a:gridCol w="362307">
                  <a:extLst>
                    <a:ext uri="{9D8B030D-6E8A-4147-A177-3AD203B41FA5}">
                      <a16:colId xmlns:a16="http://schemas.microsoft.com/office/drawing/2014/main" val="3976332426"/>
                    </a:ext>
                  </a:extLst>
                </a:gridCol>
                <a:gridCol w="420276">
                  <a:extLst>
                    <a:ext uri="{9D8B030D-6E8A-4147-A177-3AD203B41FA5}">
                      <a16:colId xmlns:a16="http://schemas.microsoft.com/office/drawing/2014/main" val="2949958669"/>
                    </a:ext>
                  </a:extLst>
                </a:gridCol>
                <a:gridCol w="898522">
                  <a:extLst>
                    <a:ext uri="{9D8B030D-6E8A-4147-A177-3AD203B41FA5}">
                      <a16:colId xmlns:a16="http://schemas.microsoft.com/office/drawing/2014/main" val="1793704859"/>
                    </a:ext>
                  </a:extLst>
                </a:gridCol>
                <a:gridCol w="507230">
                  <a:extLst>
                    <a:ext uri="{9D8B030D-6E8A-4147-A177-3AD203B41FA5}">
                      <a16:colId xmlns:a16="http://schemas.microsoft.com/office/drawing/2014/main" val="2064676979"/>
                    </a:ext>
                  </a:extLst>
                </a:gridCol>
                <a:gridCol w="2722097">
                  <a:extLst>
                    <a:ext uri="{9D8B030D-6E8A-4147-A177-3AD203B41FA5}">
                      <a16:colId xmlns:a16="http://schemas.microsoft.com/office/drawing/2014/main" val="118817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 c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 </a:t>
                      </a:r>
                      <a:r>
                        <a:rPr lang="en-US" sz="2000" i="1" dirty="0"/>
                        <a:t>rest of string</a:t>
                      </a:r>
                      <a:r>
                        <a:rPr lang="en-US" sz="2000" dirty="0"/>
                        <a:t>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47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92135"/>
                  </a:ext>
                </a:extLst>
              </a:tr>
            </a:tbl>
          </a:graphicData>
        </a:graphic>
      </p:graphicFrame>
      <p:sp>
        <p:nvSpPr>
          <p:cNvPr id="5" name="Notched Right Arrow 4">
            <a:extLst>
              <a:ext uri="{FF2B5EF4-FFF2-40B4-BE49-F238E27FC236}">
                <a16:creationId xmlns:a16="http://schemas.microsoft.com/office/drawing/2014/main" id="{028CE1A8-D1B0-0459-8375-634068AF3F96}"/>
              </a:ext>
            </a:extLst>
          </p:cNvPr>
          <p:cNvSpPr/>
          <p:nvPr/>
        </p:nvSpPr>
        <p:spPr>
          <a:xfrm>
            <a:off x="4201297" y="1764829"/>
            <a:ext cx="864973" cy="423305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F22AA9-1E18-277E-12A1-1E85B35E94CF}"/>
              </a:ext>
            </a:extLst>
          </p:cNvPr>
          <p:cNvSpPr txBox="1"/>
          <p:nvPr/>
        </p:nvSpPr>
        <p:spPr>
          <a:xfrm>
            <a:off x="1396313" y="5247975"/>
            <a:ext cx="2105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list A with</a:t>
            </a:r>
          </a:p>
          <a:p>
            <a:r>
              <a:rPr lang="en-US" dirty="0"/>
              <a:t>sub-lists at B and D</a:t>
            </a:r>
          </a:p>
        </p:txBody>
      </p:sp>
    </p:spTree>
    <p:extLst>
      <p:ext uri="{BB962C8B-B14F-4D97-AF65-F5344CB8AC3E}">
        <p14:creationId xmlns:p14="http://schemas.microsoft.com/office/powerpoint/2010/main" val="304641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036F-E9E1-5FA8-AAE5-53F527D9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77559-2860-0A6A-9234-532992204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Consider the DCG counting grammar described in class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n&gt;0}, i.e. the one with arithmetic rules such as: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a(1) --&gt; [a].	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a(N) --&gt; [a], a(M), {N is M+1}.</a:t>
            </a:r>
          </a:p>
          <a:p>
            <a:r>
              <a:rPr lang="en-US" dirty="0"/>
              <a:t>Question 1: </a:t>
            </a:r>
          </a:p>
          <a:p>
            <a:pPr lvl="1"/>
            <a:r>
              <a:rPr lang="en-US" dirty="0"/>
              <a:t>This grammar counts "up", i.e. the more </a:t>
            </a:r>
            <a:r>
              <a:rPr lang="en-US" i="1" dirty="0"/>
              <a:t>a</a:t>
            </a:r>
            <a:r>
              <a:rPr lang="en-US" dirty="0"/>
              <a:t>'s seen, the higher the count.</a:t>
            </a:r>
          </a:p>
          <a:p>
            <a:pPr lvl="1"/>
            <a:r>
              <a:rPr lang="en-US" dirty="0"/>
              <a:t>Suggested in class that a </a:t>
            </a:r>
            <a:r>
              <a:rPr lang="en-US" i="1" dirty="0"/>
              <a:t>more</a:t>
            </a:r>
            <a:r>
              <a:rPr lang="en-US" dirty="0"/>
              <a:t> </a:t>
            </a:r>
            <a:r>
              <a:rPr lang="en-US" i="1" dirty="0"/>
              <a:t>efficient</a:t>
            </a:r>
            <a:r>
              <a:rPr lang="en-US" dirty="0"/>
              <a:t> grammar (measured using time/1) could be built to reject strings not in the grammar by counting down the b's and c's.</a:t>
            </a:r>
          </a:p>
          <a:p>
            <a:pPr lvl="1"/>
            <a:r>
              <a:rPr lang="en-US" dirty="0"/>
              <a:t>Give this grammar.</a:t>
            </a:r>
          </a:p>
          <a:p>
            <a:pPr lvl="1"/>
            <a:r>
              <a:rPr lang="en-US" dirty="0"/>
              <a:t>Show your grammar working and compared to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abc_count.prolog</a:t>
            </a:r>
            <a:r>
              <a:rPr lang="en-US" dirty="0"/>
              <a:t> for inputs:</a:t>
            </a:r>
          </a:p>
          <a:p>
            <a:pPr lvl="2"/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			(8 </a:t>
            </a:r>
            <a:r>
              <a:rPr lang="en-US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's)</a:t>
            </a:r>
          </a:p>
          <a:p>
            <a:pPr lvl="2"/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	(16 </a:t>
            </a:r>
            <a:r>
              <a:rPr lang="en-US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9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2C549-F8C7-9D3E-D3E8-60804824F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ACAB-9BA1-BF89-FC59-9DFE60DF1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189F3FA-2492-D93F-2432-E1CF56046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219" y="2846734"/>
            <a:ext cx="6793746" cy="3646140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007C07-9152-2901-B744-EF2E274B1F31}"/>
              </a:ext>
            </a:extLst>
          </p:cNvPr>
          <p:cNvSpPr txBox="1"/>
          <p:nvPr/>
        </p:nvSpPr>
        <p:spPr>
          <a:xfrm>
            <a:off x="931995" y="2444392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https://www.swi-prolog.org/pldoc/man?section=arith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3AA7F-8946-C321-E3B2-D1A222BBF32A}"/>
              </a:ext>
            </a:extLst>
          </p:cNvPr>
          <p:cNvSpPr txBox="1"/>
          <p:nvPr/>
        </p:nvSpPr>
        <p:spPr>
          <a:xfrm>
            <a:off x="1272209" y="2044282"/>
            <a:ext cx="759233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grammar rule could contain true/false expressions like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{X &gt;= 0}</a:t>
            </a:r>
          </a:p>
        </p:txBody>
      </p:sp>
    </p:spTree>
    <p:extLst>
      <p:ext uri="{BB962C8B-B14F-4D97-AF65-F5344CB8AC3E}">
        <p14:creationId xmlns:p14="http://schemas.microsoft.com/office/powerpoint/2010/main" val="2824272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4822-1AC6-C1BA-4F7C-0474D0CF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1615284-BC18-378C-EE97-A8747DE460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2209" y="3490280"/>
            <a:ext cx="8801100" cy="2451100"/>
          </a:xfr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D60EDA-1E70-FA23-65A7-779887DFE89C}"/>
              </a:ext>
            </a:extLst>
          </p:cNvPr>
          <p:cNvSpPr txBox="1"/>
          <p:nvPr/>
        </p:nvSpPr>
        <p:spPr>
          <a:xfrm>
            <a:off x="1272209" y="2044282"/>
            <a:ext cx="841467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grammar rule could contain true/false expressions like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{X is Y + Z} </a:t>
            </a:r>
          </a:p>
          <a:p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Note: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{X is X + 1}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is always false, cf. Python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X = X + 1, X += 1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X = 1, X is X+1.</a:t>
            </a:r>
          </a:p>
          <a:p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dirty="0">
              <a:latin typeface="Calibri" panose="020F0502020204030204" pitchFamily="34" charset="0"/>
              <a:ea typeface="Menlo" panose="020B060903080402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abc_parse.prolog</a:t>
            </a:r>
            <a:r>
              <a:rPr lang="en-US" dirty="0"/>
              <a:t>: a CFG+EA for 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/>
              <a:t> 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0B189B-AAD7-5542-A536-034CA7A33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76" y="2464593"/>
            <a:ext cx="7632700" cy="39552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D9D097-033C-3442-BDCB-1FCFC5AFE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005" y="3807777"/>
            <a:ext cx="4191519" cy="23597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5333877" y="2788613"/>
            <a:ext cx="4191519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Set membership question</a:t>
            </a:r>
          </a:p>
        </p:txBody>
      </p:sp>
    </p:spTree>
    <p:extLst>
      <p:ext uri="{BB962C8B-B14F-4D97-AF65-F5344CB8AC3E}">
        <p14:creationId xmlns:p14="http://schemas.microsoft.com/office/powerpoint/2010/main" val="296696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4C4D5-5E5C-FA7B-CCDC-BCF91EE06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DEAE-5EE4-8678-F127-A490CE34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51F41-99D5-B4F1-431D-D23137FDA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2:</a:t>
            </a:r>
          </a:p>
          <a:p>
            <a:pPr lvl="1"/>
            <a:r>
              <a:rPr lang="en-US" dirty="0"/>
              <a:t>Give a counting DCG for {a</a:t>
            </a:r>
            <a:r>
              <a:rPr lang="en-US" baseline="30000" dirty="0"/>
              <a:t>n</a:t>
            </a:r>
            <a:r>
              <a:rPr lang="en-US" dirty="0"/>
              <a:t>b</a:t>
            </a:r>
            <a:r>
              <a:rPr lang="en-US" baseline="30000" dirty="0"/>
              <a:t>2n</a:t>
            </a:r>
            <a:r>
              <a:rPr lang="en-US" dirty="0"/>
              <a:t>c</a:t>
            </a:r>
            <a:r>
              <a:rPr lang="en-US" baseline="30000" dirty="0"/>
              <a:t>n+1 </a:t>
            </a:r>
            <a:r>
              <a:rPr lang="en-US" dirty="0"/>
              <a:t>| n&gt;0}</a:t>
            </a:r>
          </a:p>
          <a:p>
            <a:pPr lvl="1"/>
            <a:r>
              <a:rPr lang="en-US" dirty="0"/>
              <a:t>It should accept inputs such as:</a:t>
            </a:r>
          </a:p>
          <a:p>
            <a:pPr lvl="2"/>
            <a:r>
              <a:rPr lang="en-US" dirty="0" err="1"/>
              <a:t>abbcc</a:t>
            </a:r>
            <a:endParaRPr lang="en-US" dirty="0"/>
          </a:p>
          <a:p>
            <a:pPr lvl="2"/>
            <a:r>
              <a:rPr lang="en-US" dirty="0" err="1"/>
              <a:t>aabbbbccc</a:t>
            </a:r>
            <a:endParaRPr lang="en-US" dirty="0"/>
          </a:p>
          <a:p>
            <a:pPr lvl="2"/>
            <a:r>
              <a:rPr lang="en-US" dirty="0" err="1"/>
              <a:t>aaabbbbbbcccc</a:t>
            </a:r>
            <a:endParaRPr lang="en-US" dirty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but reject inputs such as:</a:t>
            </a:r>
          </a:p>
          <a:p>
            <a:pPr lvl="2">
              <a:defRPr/>
            </a:pPr>
            <a:r>
              <a:rPr lang="en-US" dirty="0" err="1">
                <a:solidFill>
                  <a:prstClr val="black"/>
                </a:solidFill>
                <a:latin typeface="Aptos" panose="02110004020202020204"/>
              </a:rPr>
              <a:t>aabbcc</a:t>
            </a: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lvl="2">
              <a:defRPr/>
            </a:pP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aabbbccc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lvl="2">
              <a:defRPr/>
            </a:pP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aaabbbbbbccc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lvl="1"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Show your grammar working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675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281B-79D1-52BD-5F19-95E31867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42303-8107-93B5-8884-829396D87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to </a:t>
            </a:r>
            <a:r>
              <a:rPr lang="en-US" dirty="0" err="1">
                <a:hlinkClick r:id="rId2"/>
              </a:rPr>
              <a:t>sandiway@arizona.edu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SUBJECT</a:t>
            </a:r>
            <a:r>
              <a:rPr lang="en-US" dirty="0"/>
              <a:t>: 581 Homework 3 </a:t>
            </a:r>
            <a:r>
              <a:rPr lang="en-US" i="1" dirty="0">
                <a:solidFill>
                  <a:srgbClr val="FF0000"/>
                </a:solidFill>
              </a:rPr>
              <a:t>YOUR NAME</a:t>
            </a:r>
          </a:p>
          <a:p>
            <a:r>
              <a:rPr lang="en-US" dirty="0"/>
              <a:t>One PDF file (for grading) </a:t>
            </a:r>
          </a:p>
          <a:p>
            <a:pPr lvl="1"/>
            <a:r>
              <a:rPr lang="en-US" dirty="0"/>
              <a:t>include your grammar code and SWI-Prolog screenshots in your answer</a:t>
            </a:r>
          </a:p>
          <a:p>
            <a:r>
              <a:rPr lang="en-US" dirty="0"/>
              <a:t>Attachments (if I need to run your code):</a:t>
            </a:r>
          </a:p>
          <a:p>
            <a:pPr lvl="1"/>
            <a:r>
              <a:rPr lang="en-US" dirty="0"/>
              <a:t>source code for the two grammars</a:t>
            </a:r>
          </a:p>
          <a:p>
            <a:r>
              <a:rPr lang="en-US" dirty="0"/>
              <a:t>Deadline:</a:t>
            </a:r>
          </a:p>
          <a:p>
            <a:pPr lvl="1"/>
            <a:r>
              <a:rPr lang="en-US" dirty="0"/>
              <a:t>midnight Monday </a:t>
            </a:r>
          </a:p>
          <a:p>
            <a:pPr lvl="1"/>
            <a:r>
              <a:rPr lang="en-US" dirty="0"/>
              <a:t>we will review the homework on Tuesday</a:t>
            </a:r>
          </a:p>
        </p:txBody>
      </p:sp>
    </p:spTree>
    <p:extLst>
      <p:ext uri="{BB962C8B-B14F-4D97-AF65-F5344CB8AC3E}">
        <p14:creationId xmlns:p14="http://schemas.microsoft.com/office/powerpoint/2010/main" val="56137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following context-free grammar  (CFG) + an extra argument for each nonterminal`: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s(s(A,A,A)) --&gt; a(A), b(A), c(A).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a(a(a)) --&gt; [a].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a(a(</a:t>
            </a:r>
            <a:r>
              <a:rPr lang="en-US" sz="2000" dirty="0" err="1">
                <a:latin typeface="Monaco"/>
                <a:cs typeface="Monaco"/>
              </a:rPr>
              <a:t>a,X</a:t>
            </a:r>
            <a:r>
              <a:rPr lang="en-US" sz="2000" dirty="0">
                <a:latin typeface="Monaco"/>
                <a:cs typeface="Monaco"/>
              </a:rPr>
              <a:t>)) --&gt; [a], a(X).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b(a(a)) --&gt; [b].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b(a(</a:t>
            </a:r>
            <a:r>
              <a:rPr lang="en-US" sz="2000" dirty="0" err="1">
                <a:latin typeface="Monaco"/>
                <a:cs typeface="Monaco"/>
              </a:rPr>
              <a:t>a,X</a:t>
            </a:r>
            <a:r>
              <a:rPr lang="en-US" sz="2000" dirty="0">
                <a:latin typeface="Monaco"/>
                <a:cs typeface="Monaco"/>
              </a:rPr>
              <a:t>)) --&gt; [b], b(X).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c(a(a)) --&gt; [c].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onaco"/>
                <a:cs typeface="Monaco"/>
              </a:rPr>
              <a:t>c(a(</a:t>
            </a:r>
            <a:r>
              <a:rPr lang="en-US" sz="2000" dirty="0" err="1">
                <a:latin typeface="Monaco"/>
                <a:cs typeface="Monaco"/>
              </a:rPr>
              <a:t>a,X</a:t>
            </a:r>
            <a:r>
              <a:rPr lang="en-US" sz="2000" dirty="0">
                <a:latin typeface="Monaco"/>
                <a:cs typeface="Monaco"/>
              </a:rPr>
              <a:t>)) --&gt; [c], c(X).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BC9DFE-B15D-6942-B8B1-0DF2DA732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318" y="2800067"/>
            <a:ext cx="4191519" cy="23597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Up Arrow Callout 4">
            <a:extLst>
              <a:ext uri="{FF2B5EF4-FFF2-40B4-BE49-F238E27FC236}">
                <a16:creationId xmlns:a16="http://schemas.microsoft.com/office/drawing/2014/main" id="{51BEB023-201B-6940-A927-538710D8ED19}"/>
              </a:ext>
            </a:extLst>
          </p:cNvPr>
          <p:cNvSpPr/>
          <p:nvPr/>
        </p:nvSpPr>
        <p:spPr>
          <a:xfrm>
            <a:off x="6656355" y="5004681"/>
            <a:ext cx="1371081" cy="1072356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Rules 2 &amp; 3</a:t>
            </a:r>
          </a:p>
        </p:txBody>
      </p:sp>
      <p:sp>
        <p:nvSpPr>
          <p:cNvPr id="6" name="Up Arrow Callout 5">
            <a:extLst>
              <a:ext uri="{FF2B5EF4-FFF2-40B4-BE49-F238E27FC236}">
                <a16:creationId xmlns:a16="http://schemas.microsoft.com/office/drawing/2014/main" id="{9E0AC08E-1E8C-5C46-928F-81C17CACC80E}"/>
              </a:ext>
            </a:extLst>
          </p:cNvPr>
          <p:cNvSpPr/>
          <p:nvPr/>
        </p:nvSpPr>
        <p:spPr>
          <a:xfrm>
            <a:off x="8319537" y="5004681"/>
            <a:ext cx="1371081" cy="1072356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Rules 4 &amp; 5</a:t>
            </a:r>
          </a:p>
        </p:txBody>
      </p:sp>
      <p:sp>
        <p:nvSpPr>
          <p:cNvPr id="7" name="Up Arrow Callout 6">
            <a:extLst>
              <a:ext uri="{FF2B5EF4-FFF2-40B4-BE49-F238E27FC236}">
                <a16:creationId xmlns:a16="http://schemas.microsoft.com/office/drawing/2014/main" id="{C76116BC-BFAD-D44C-9929-543FE20C8720}"/>
              </a:ext>
            </a:extLst>
          </p:cNvPr>
          <p:cNvSpPr/>
          <p:nvPr/>
        </p:nvSpPr>
        <p:spPr>
          <a:xfrm>
            <a:off x="9982719" y="5004681"/>
            <a:ext cx="1371081" cy="1072356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Rules 6 &amp; 7</a:t>
            </a:r>
          </a:p>
        </p:txBody>
      </p:sp>
    </p:spTree>
    <p:extLst>
      <p:ext uri="{BB962C8B-B14F-4D97-AF65-F5344CB8AC3E}">
        <p14:creationId xmlns:p14="http://schemas.microsoft.com/office/powerpoint/2010/main" val="208425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CFG+EA for 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/>
              <a:t> n&gt;0:</a:t>
            </a:r>
          </a:p>
        </p:txBody>
      </p:sp>
      <p:pic>
        <p:nvPicPr>
          <p:cNvPr id="4" name="Picture 3" descr="Screen Shot 2014-10-16 at 3.16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2364086"/>
            <a:ext cx="4124325" cy="38128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5496378" y="2364086"/>
            <a:ext cx="5490477" cy="12618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Set membership question</a:t>
            </a:r>
          </a:p>
          <a:p>
            <a:r>
              <a:rPr lang="en-US" sz="2400" b="1" dirty="0"/>
              <a:t>Note</a:t>
            </a:r>
            <a:r>
              <a:rPr lang="en-US" sz="2400" dirty="0"/>
              <a:t>: underscore (_) means don't report</a:t>
            </a:r>
          </a:p>
          <a:p>
            <a:r>
              <a:rPr lang="en-US" sz="2400" dirty="0"/>
              <a:t>(</a:t>
            </a:r>
            <a:r>
              <a:rPr lang="en-US" sz="2400" i="1" dirty="0"/>
              <a:t>the value of the parse term argument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665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CFG+EA grammar for 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/>
              <a:t> n&gt;0:</a:t>
            </a:r>
          </a:p>
        </p:txBody>
      </p:sp>
      <p:pic>
        <p:nvPicPr>
          <p:cNvPr id="5" name="Picture 4" descr="Screen Shot 2014-10-16 at 3.16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2460922"/>
            <a:ext cx="10336990" cy="34826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6810376" y="2358798"/>
            <a:ext cx="269676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Set enumeration </a:t>
            </a:r>
          </a:p>
        </p:txBody>
      </p:sp>
    </p:spTree>
    <p:extLst>
      <p:ext uri="{BB962C8B-B14F-4D97-AF65-F5344CB8AC3E}">
        <p14:creationId xmlns:p14="http://schemas.microsoft.com/office/powerpoint/2010/main" val="90386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D638-9237-3947-80BA-189746D21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50A5F-A23C-A948-99AD-9BC59F59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CFG (context-free grammar) + extra arguments for grammatical constraints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CFG + counting, cf. Perl regex with code inserts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CSG (context-sensitive grammar) rules</a:t>
            </a:r>
          </a:p>
        </p:txBody>
      </p:sp>
    </p:spTree>
    <p:extLst>
      <p:ext uri="{BB962C8B-B14F-4D97-AF65-F5344CB8AC3E}">
        <p14:creationId xmlns:p14="http://schemas.microsoft.com/office/powerpoint/2010/main" val="414305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Prolog’s arithmetic predicates directly.</a:t>
            </a:r>
          </a:p>
          <a:p>
            <a:r>
              <a:rPr lang="en-US" dirty="0"/>
              <a:t>{ … } embeds Prolog code inside grammar rules</a:t>
            </a:r>
          </a:p>
        </p:txBody>
      </p:sp>
      <p:pic>
        <p:nvPicPr>
          <p:cNvPr id="5" name="Picture 4" descr="Screen Shot 2013-10-29 at 11.19.1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898533"/>
            <a:ext cx="9144000" cy="11315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Picture 6" descr="Screen Shot 2013-10-29 at 11.26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387129"/>
            <a:ext cx="5537200" cy="20447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5532371" y="4252192"/>
            <a:ext cx="6126229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These are not nonterminal or terminal symbols.</a:t>
            </a:r>
          </a:p>
          <a:p>
            <a:r>
              <a:rPr lang="en-US" sz="2400" dirty="0"/>
              <a:t>Used in grammar rules, we must enclose these</a:t>
            </a:r>
          </a:p>
          <a:p>
            <a:r>
              <a:rPr lang="en-US" sz="2400" dirty="0"/>
              <a:t>statements within curly braces. </a:t>
            </a:r>
          </a:p>
          <a:p>
            <a:r>
              <a:rPr lang="en-US" sz="2400" dirty="0"/>
              <a:t>Recall	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(?{</a:t>
            </a:r>
            <a:r>
              <a:rPr lang="mr-IN" sz="2000" dirty="0">
                <a:latin typeface="Menlo" charset="0"/>
                <a:ea typeface="Menlo" charset="0"/>
                <a:cs typeface="Menlo" charset="0"/>
              </a:rPr>
              <a:t>…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ea typeface="Menlo" charset="0"/>
                <a:cs typeface="Menlo" charset="0"/>
              </a:rPr>
              <a:t>Perl code </a:t>
            </a:r>
            <a:r>
              <a:rPr lang="mr-IN" sz="2000" dirty="0">
                <a:latin typeface="Menlo" charset="0"/>
                <a:ea typeface="Menlo" charset="0"/>
                <a:cs typeface="Menlo" charset="0"/>
              </a:rPr>
              <a:t>…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167283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Grammar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dirty="0" err="1"/>
              <a:t>|n</a:t>
            </a:r>
            <a:r>
              <a:rPr lang="en-US" dirty="0"/>
              <a:t>&gt;0}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Explicit computation of the number of a’s using arithmetic.</a:t>
            </a:r>
          </a:p>
          <a:p>
            <a:r>
              <a:rPr lang="en-US" dirty="0"/>
              <a:t>{ … } embeds Prolog code inside grammar rules</a:t>
            </a:r>
          </a:p>
        </p:txBody>
      </p:sp>
      <p:pic>
        <p:nvPicPr>
          <p:cNvPr id="4" name="Picture 3" descr="Screen Shot 2012-10-09 at 12.39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46" y="3167063"/>
            <a:ext cx="6070600" cy="3009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Left Arrow Callout 4">
            <a:extLst>
              <a:ext uri="{FF2B5EF4-FFF2-40B4-BE49-F238E27FC236}">
                <a16:creationId xmlns:a16="http://schemas.microsoft.com/office/drawing/2014/main" id="{FD36EBE2-44FA-1659-B02E-B0AED1425BC2}"/>
              </a:ext>
            </a:extLst>
          </p:cNvPr>
          <p:cNvSpPr/>
          <p:nvPr/>
        </p:nvSpPr>
        <p:spPr>
          <a:xfrm>
            <a:off x="6877878" y="3688039"/>
            <a:ext cx="2792896" cy="101317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88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 for M must be known for N to be computed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E837E-02EC-6C61-3BE9-D54C03972443}"/>
              </a:ext>
            </a:extLst>
          </p:cNvPr>
          <p:cNvSpPr txBox="1"/>
          <p:nvPr/>
        </p:nvSpPr>
        <p:spPr>
          <a:xfrm>
            <a:off x="7493892" y="4836146"/>
            <a:ext cx="4152454" cy="615553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Illegal to write</a:t>
            </a:r>
            <a:r>
              <a:rPr lang="en-US" dirty="0"/>
              <a:t>:</a:t>
            </a:r>
          </a:p>
          <a:p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a(N) --&gt; [a], {N is M+1}, a(M).</a:t>
            </a:r>
          </a:p>
        </p:txBody>
      </p:sp>
    </p:spTree>
    <p:extLst>
      <p:ext uri="{BB962C8B-B14F-4D97-AF65-F5344CB8AC3E}">
        <p14:creationId xmlns:p14="http://schemas.microsoft.com/office/powerpoint/2010/main" val="257679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2916</Words>
  <Application>Microsoft Macintosh PowerPoint</Application>
  <PresentationFormat>Widescreen</PresentationFormat>
  <Paragraphs>286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Aptos</vt:lpstr>
      <vt:lpstr>Aptos Display</vt:lpstr>
      <vt:lpstr>Arial</vt:lpstr>
      <vt:lpstr>Calibri</vt:lpstr>
      <vt:lpstr>Menlo</vt:lpstr>
      <vt:lpstr>Menlo Bold</vt:lpstr>
      <vt:lpstr>Monaco</vt:lpstr>
      <vt:lpstr>Wingdings</vt:lpstr>
      <vt:lpstr>Office Theme</vt:lpstr>
      <vt:lpstr>LING/C SC 581:  Advanced Computational Linguistics</vt:lpstr>
      <vt:lpstr>Today's Topics</vt:lpstr>
      <vt:lpstr>Extra arguments</vt:lpstr>
      <vt:lpstr>Extra arguments</vt:lpstr>
      <vt:lpstr>Extra arguments</vt:lpstr>
      <vt:lpstr>Extra arguments</vt:lpstr>
      <vt:lpstr>Language {anbncn | n&gt;0}</vt:lpstr>
      <vt:lpstr>Another grammar for {anbncn|n&gt;0}</vt:lpstr>
      <vt:lpstr>Another Grammar for {anbncn|n&gt;0}</vt:lpstr>
      <vt:lpstr>Another Grammar for {anbncn|n&gt;0}</vt:lpstr>
      <vt:lpstr>Another Grammar for {anbncn|n&gt;0}</vt:lpstr>
      <vt:lpstr>Another Grammar for {anbncn|n&gt;0}</vt:lpstr>
      <vt:lpstr>Another grammar for {anbncn | n&gt;0}</vt:lpstr>
      <vt:lpstr>Another grammar for {anbncn | n&gt;0}</vt:lpstr>
      <vt:lpstr>Predicate time/1</vt:lpstr>
      <vt:lpstr>Language {anbncn|n&gt;0}</vt:lpstr>
      <vt:lpstr>A context-sensitive grammar for {anbncn | n&gt;0} </vt:lpstr>
      <vt:lpstr>A context-sensitive grammar for {anbncn|n&gt;0} </vt:lpstr>
      <vt:lpstr>A context-sensitive grammar for {anbncn | n&gt;0} </vt:lpstr>
      <vt:lpstr>A context-sensitive grammar for {anbncn|n&gt;0} </vt:lpstr>
      <vt:lpstr>A context-sensitive grammar for {anbncn|n&gt;0} </vt:lpstr>
      <vt:lpstr>A context-sensitive grammar for {anbncn|n&gt;0} </vt:lpstr>
      <vt:lpstr>A context-sensitive grammar for {anbncn|n&gt;0} </vt:lpstr>
      <vt:lpstr>A context-sensitive grammar for {anbncn|n&gt;0} </vt:lpstr>
      <vt:lpstr>A context-sensitive grammar for {anbncn|n&gt;0} </vt:lpstr>
      <vt:lpstr>A context-sensitive grammar for {anbncn|n&gt;0} </vt:lpstr>
      <vt:lpstr>Homework 3</vt:lpstr>
      <vt:lpstr>Homework 3</vt:lpstr>
      <vt:lpstr>Homework 3</vt:lpstr>
      <vt:lpstr>Homework 3</vt:lpstr>
      <vt:lpstr>Homework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7</cp:revision>
  <dcterms:created xsi:type="dcterms:W3CDTF">2024-01-22T21:53:38Z</dcterms:created>
  <dcterms:modified xsi:type="dcterms:W3CDTF">2024-01-25T00:55:43Z</dcterms:modified>
</cp:coreProperties>
</file>