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2" r:id="rId2"/>
    <p:sldId id="263" r:id="rId3"/>
    <p:sldId id="270" r:id="rId4"/>
    <p:sldId id="276" r:id="rId5"/>
    <p:sldId id="277" r:id="rId6"/>
    <p:sldId id="271" r:id="rId7"/>
    <p:sldId id="278" r:id="rId8"/>
    <p:sldId id="279" r:id="rId9"/>
    <p:sldId id="272" r:id="rId10"/>
    <p:sldId id="273" r:id="rId11"/>
    <p:sldId id="274" r:id="rId12"/>
    <p:sldId id="266" r:id="rId13"/>
    <p:sldId id="275" r:id="rId14"/>
    <p:sldId id="280" r:id="rId15"/>
    <p:sldId id="319" r:id="rId16"/>
    <p:sldId id="281" r:id="rId17"/>
    <p:sldId id="269" r:id="rId18"/>
    <p:sldId id="305" r:id="rId19"/>
    <p:sldId id="306" r:id="rId20"/>
    <p:sldId id="307" r:id="rId21"/>
    <p:sldId id="308" r:id="rId22"/>
    <p:sldId id="309" r:id="rId23"/>
    <p:sldId id="316" r:id="rId24"/>
    <p:sldId id="311" r:id="rId25"/>
    <p:sldId id="312" r:id="rId26"/>
    <p:sldId id="313" r:id="rId27"/>
    <p:sldId id="314" r:id="rId28"/>
    <p:sldId id="317" r:id="rId29"/>
    <p:sldId id="318" r:id="rId30"/>
    <p:sldId id="31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F08B5-184B-CA45-A01A-8C2A7912D4CE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AF4E-8852-8F47-896A-E5AA74B6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5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04727-55BC-D24E-AAB4-5674414AA050}" type="slidenum">
              <a:rPr lang="en-US"/>
              <a:pPr/>
              <a:t>18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038B3-D291-794B-9832-A773C29689B4}" type="slidenum">
              <a:rPr lang="en-US"/>
              <a:pPr/>
              <a:t>22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161CA-EE8C-5F48-8279-E0E96B9C7869}" type="slidenum">
              <a:rPr lang="en-US"/>
              <a:pPr/>
              <a:t>24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D68A1-706C-C14D-A4B5-4397AAE6AAE5}" type="slidenum">
              <a:rPr lang="en-US"/>
              <a:pPr/>
              <a:t>25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7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06357-7314-1740-A16C-99A78E70FDEF}" type="slidenum">
              <a:rPr lang="en-US"/>
              <a:pPr/>
              <a:t>26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94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9643A-2FF4-E845-913B-529B38337C6B}" type="slidenum">
              <a:rPr lang="en-US"/>
              <a:pPr/>
              <a:t>27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2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DBB3-A1C9-855C-7438-9D0B7F0E5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E6A3B-8477-118A-EC0F-FBAB13621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B1A07-A9BE-D197-6ACE-6B586231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84813-CE8F-5AA8-3C23-79C57B7E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6B3DE-627E-4D13-9BDF-41B8ECA6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A4C2-4218-B58F-CC55-2CBE5F93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47A12-C8CC-41D5-2AA4-86442485C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BD44E-90A4-3731-BE96-F6ABE2DC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EFC58-2661-B6DA-DAE1-301255F4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61281-A92F-BF79-A2EE-A74600C5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4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5252D-145D-1EE2-3252-EEAFA225B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EE743-C429-AFCD-8EA5-A0294C247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E2804-09EE-9D12-F516-266BBC90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61AB1-D31A-001C-7F71-53CA42FA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CB9F-5786-1B60-3045-D2A15273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9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CA3A-40A8-26F6-3105-CC465BB7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202B3-E3B5-7247-44B1-5A1CED61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D8D20-6ADA-82DF-6BF3-75491563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D991E-7AB2-B873-3FF9-760F1F87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03B9-A2B8-23D6-232B-BC2D93F4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2E51-E78C-B119-6AA1-D08086FB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B77B4-C538-A74E-786D-2C145AC5C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11989-822C-7EB0-B49E-AA2ADA14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45DF-C027-3A4C-521F-28388342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5AC3D-28C5-8B40-4AA6-000D3E71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7BED-BFD6-9A1E-0BD1-BC2D230B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E149-9F3D-0226-1663-72CD49185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D3A80-7A12-616F-90F0-9AE923A90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83CE1-7A85-536A-5624-3FE11188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E132D-FA71-0A2A-67C8-9AEBA6BB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0D6EF-5D8C-71F9-9D5B-38B213EA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9B68-6255-991A-57A0-875664F5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59CD7-62B5-3952-DDC3-95358C361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19D78-3852-5F2B-B5F3-93B78C54B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560A6-6050-7BA2-E416-44BA246EF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A3984-C60F-8E50-A839-A11F7E99A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BDD32-D37C-CA85-9962-C489D816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B6A34-0252-506C-1E76-1C8C4BE8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7E837-D36A-E22E-41F2-19BA282A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6761-B9E2-683D-6A77-D898361C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43B18-55BF-E276-764B-64ADA9D0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43C56-5ED8-2AE8-AAA3-B0648C8C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959AE-1283-D450-A06B-8E515737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1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88AD3-4332-58C4-220E-EDC6472E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6A921-48B9-1127-6D0A-E06417AA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41430-53A6-F2DE-3971-D0BB6A13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7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53A6-7653-383F-105A-C9AA5059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8E10-A4A2-F7AE-A222-8DF7A749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73179-33E9-140E-49CE-767B98138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874BE-28E3-28F3-A9A1-A26B1316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63EB9-110D-D584-E8A4-90A8D19F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42C49-9D2B-5269-BAF9-E6EBBA6B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5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03C3-8232-BD2F-100F-AD1B5941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0F4BB-5625-4CCC-1BD4-49F791BC9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B23EB-BB35-1A21-B95B-FB73AB18C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882FC-D251-5709-EA4C-F97F2CDD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197EA-3B5A-9DA0-7BB7-2C9C7DA5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DFDBA-CF4D-3F56-011F-461C8B02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6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CF058-0321-2DB1-57A5-9B1E3CA7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E721C-8E06-5116-762C-96E3D33C9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04CCE-9A40-EDE2-4040-38DC0136D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D494C8-6E90-E847-BFFE-42D621BEAC73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6EF8D-2DB6-8AE4-0384-FA183B7AA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B68A4-E194-C618-B861-9AC988EF4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7B69F5-EAB5-A44A-9C18-624B2B33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erriam-webster.com/dictionary/m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erriam-webster.com/dictionary/m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rden-path_senten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15594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A86ACA-6DA3-1DCA-5B12-75CCAE2D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Chomsky </a:t>
            </a:r>
            <a:r>
              <a:rPr lang="en-US" i="1" dirty="0"/>
              <a:t>LGB</a:t>
            </a:r>
            <a:r>
              <a:rPr lang="en-US" dirty="0"/>
              <a:t> (1980)</a:t>
            </a:r>
          </a:p>
        </p:txBody>
      </p:sp>
      <p:pic>
        <p:nvPicPr>
          <p:cNvPr id="5" name="Content Placeholder 4" descr="A close up of a text&#10;&#10;Description automatically generated">
            <a:extLst>
              <a:ext uri="{FF2B5EF4-FFF2-40B4-BE49-F238E27FC236}">
                <a16:creationId xmlns:a16="http://schemas.microsoft.com/office/drawing/2014/main" id="{30E492FA-C091-584F-01DC-38A9D42F1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972"/>
          <a:stretch/>
        </p:blipFill>
        <p:spPr>
          <a:xfrm>
            <a:off x="1865623" y="2433437"/>
            <a:ext cx="9034009" cy="3683158"/>
          </a:xfr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9D3D0C-8B23-1DF3-F0EF-2593588EA4F7}"/>
              </a:ext>
            </a:extLst>
          </p:cNvPr>
          <p:cNvSpPr txBox="1"/>
          <p:nvPr/>
        </p:nvSpPr>
        <p:spPr>
          <a:xfrm>
            <a:off x="1972959" y="1910217"/>
            <a:ext cx="4409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GFs: subject-of, object-of</a:t>
            </a:r>
          </a:p>
        </p:txBody>
      </p:sp>
    </p:spTree>
    <p:extLst>
      <p:ext uri="{BB962C8B-B14F-4D97-AF65-F5344CB8AC3E}">
        <p14:creationId xmlns:p14="http://schemas.microsoft.com/office/powerpoint/2010/main" val="27942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8EC2C-4C07-9A7C-4621-7A89DC34C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03699F-456D-FEF5-E47C-E2772A1D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Chomsky </a:t>
            </a:r>
            <a:r>
              <a:rPr lang="en-US" i="1" dirty="0"/>
              <a:t>LGB</a:t>
            </a:r>
            <a:r>
              <a:rPr lang="en-US" dirty="0"/>
              <a:t> (1980)</a:t>
            </a:r>
          </a:p>
        </p:txBody>
      </p:sp>
      <p:pic>
        <p:nvPicPr>
          <p:cNvPr id="5" name="Content Placeholder 4" descr="A close up of a text&#10;&#10;Description automatically generated">
            <a:extLst>
              <a:ext uri="{FF2B5EF4-FFF2-40B4-BE49-F238E27FC236}">
                <a16:creationId xmlns:a16="http://schemas.microsoft.com/office/drawing/2014/main" id="{EB573087-7B42-BFE9-701E-03E91B8CA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485"/>
          <a:stretch/>
        </p:blipFill>
        <p:spPr>
          <a:xfrm>
            <a:off x="1670616" y="2566468"/>
            <a:ext cx="8850767" cy="3373809"/>
          </a:xfr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BEC7D2-9684-8D67-2868-A3FB072200B3}"/>
              </a:ext>
            </a:extLst>
          </p:cNvPr>
          <p:cNvSpPr txBox="1"/>
          <p:nvPr/>
        </p:nvSpPr>
        <p:spPr>
          <a:xfrm>
            <a:off x="1670616" y="1929850"/>
            <a:ext cx="739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configurationally defined [</a:t>
            </a:r>
            <a:r>
              <a:rPr lang="en-US" sz="2800" baseline="-25000" dirty="0"/>
              <a:t>S</a:t>
            </a:r>
            <a:r>
              <a:rPr lang="en-US" sz="2800" dirty="0"/>
              <a:t> NP …], [</a:t>
            </a:r>
            <a:r>
              <a:rPr lang="en-US" sz="2800" baseline="-25000" dirty="0"/>
              <a:t>VP</a:t>
            </a:r>
            <a:r>
              <a:rPr lang="en-US" sz="2800" dirty="0"/>
              <a:t> NP …]</a:t>
            </a:r>
          </a:p>
        </p:txBody>
      </p:sp>
    </p:spTree>
    <p:extLst>
      <p:ext uri="{BB962C8B-B14F-4D97-AF65-F5344CB8AC3E}">
        <p14:creationId xmlns:p14="http://schemas.microsoft.com/office/powerpoint/2010/main" val="103406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BB39-3234-3450-6DD7-9B90A149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Homework 2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A955E4B5-FB33-196A-AF46-3FCD01759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343" y="533824"/>
            <a:ext cx="7079748" cy="579035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4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2B90-C6BC-C5E7-DA39-0EFCF0C3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Convincing </a:t>
            </a:r>
            <a:r>
              <a:rPr lang="en-US" dirty="0" err="1"/>
              <a:t>ChatGPT</a:t>
            </a:r>
            <a:r>
              <a:rPr lang="en-US" dirty="0"/>
              <a:t> it is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FB96A-86AF-4B89-CC2B-E67372A40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More informally, some of you used terms like:</a:t>
            </a:r>
          </a:p>
          <a:p>
            <a:pPr lvl="1"/>
            <a:r>
              <a:rPr lang="en-US" sz="2800" dirty="0"/>
              <a:t>hidden verb</a:t>
            </a:r>
          </a:p>
          <a:p>
            <a:pPr lvl="1"/>
            <a:r>
              <a:rPr lang="en-US" sz="2800" dirty="0"/>
              <a:t>culprit</a:t>
            </a:r>
          </a:p>
          <a:p>
            <a:pPr lvl="1"/>
            <a:r>
              <a:rPr lang="en-US" sz="2800"/>
              <a:t>etc.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8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E7BA6-1FEA-2D2D-CD46-1DFDDB90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Homework 2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5339325-EB5E-0402-628F-8AD174CE9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526" y="902025"/>
            <a:ext cx="7341490" cy="54694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066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9ED2A7D-5772-804F-C3A3-A0FA2808C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284204"/>
            <a:ext cx="5473700" cy="105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F231E9-0F51-1637-10D1-06250E3C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7" y="1587063"/>
            <a:ext cx="3182227" cy="319657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Microsoft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CoPilot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uses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ChatGPT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4)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4ACD14D-BB3B-DC7D-5D71-CFF864279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4229" y="432487"/>
            <a:ext cx="7443126" cy="5731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90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 Prolog </a:t>
            </a:r>
            <a:r>
              <a:rPr lang="en-US" dirty="0" err="1"/>
              <a:t>Cheatsheet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400" b="1" dirty="0"/>
              <a:t>At the prompt </a:t>
            </a:r>
            <a:r>
              <a:rPr lang="en-US" dirty="0">
                <a:solidFill>
                  <a:srgbClr val="0070C0"/>
                </a:solidFill>
              </a:rPr>
              <a:t>?-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onaco"/>
                <a:cs typeface="Monaco"/>
              </a:rPr>
              <a:t>halt</a:t>
            </a:r>
            <a:r>
              <a:rPr lang="en-US" sz="2100" dirty="0"/>
              <a:t>.		^D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onaco"/>
                <a:cs typeface="Monaco"/>
              </a:rPr>
              <a:t>listing</a:t>
            </a:r>
            <a:r>
              <a:rPr lang="en-US" sz="2100" dirty="0"/>
              <a:t>.	</a:t>
            </a:r>
            <a:r>
              <a:rPr lang="en-US" sz="2100" dirty="0">
                <a:latin typeface="Monaco"/>
                <a:cs typeface="Monaco"/>
              </a:rPr>
              <a:t>listing(</a:t>
            </a:r>
            <a:r>
              <a:rPr lang="en-US" sz="2100" i="1" dirty="0">
                <a:latin typeface="Monaco"/>
                <a:cs typeface="Monaco"/>
              </a:rPr>
              <a:t>name</a:t>
            </a:r>
            <a:r>
              <a:rPr lang="en-US" sz="2100" dirty="0">
                <a:latin typeface="Monaco"/>
                <a:cs typeface="Monaco"/>
              </a:rPr>
              <a:t>). </a:t>
            </a:r>
            <a:endParaRPr lang="en-US" sz="2100" dirty="0">
              <a:cs typeface="Monaco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onaco"/>
                <a:cs typeface="Monaco"/>
              </a:rPr>
              <a:t>[</a:t>
            </a:r>
            <a:r>
              <a:rPr lang="en-US" sz="2100" i="1" dirty="0">
                <a:latin typeface="Monaco"/>
                <a:cs typeface="Monaco"/>
              </a:rPr>
              <a:t>filename</a:t>
            </a:r>
            <a:r>
              <a:rPr lang="en-US" sz="2100" dirty="0">
                <a:latin typeface="Monaco"/>
                <a:cs typeface="Monaco"/>
              </a:rPr>
              <a:t>].</a:t>
            </a:r>
            <a:r>
              <a:rPr lang="en-US" sz="2100" dirty="0"/>
              <a:t>	loads </a:t>
            </a:r>
            <a:r>
              <a:rPr lang="en-US" sz="2100" i="1" dirty="0" err="1"/>
              <a:t>filename.pl</a:t>
            </a:r>
            <a:endParaRPr lang="en-US" sz="21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onaco"/>
                <a:cs typeface="Monaco"/>
              </a:rPr>
              <a:t>trace</a:t>
            </a:r>
            <a:r>
              <a:rPr lang="en-US" sz="2100" dirty="0"/>
              <a:t>.			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onaco"/>
                <a:cs typeface="Monaco"/>
              </a:rPr>
              <a:t>notrace</a:t>
            </a:r>
            <a:r>
              <a:rPr lang="en-US" sz="21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onaco"/>
                <a:cs typeface="Monaco"/>
              </a:rPr>
              <a:t>debug</a:t>
            </a:r>
            <a:r>
              <a:rPr lang="en-US" sz="21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onaco"/>
                <a:cs typeface="Monaco"/>
              </a:rPr>
              <a:t>nodebug</a:t>
            </a:r>
            <a:r>
              <a:rPr lang="en-US" sz="2100" dirty="0"/>
              <a:t>.		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>
                <a:latin typeface="Monaco"/>
                <a:cs typeface="Monaco"/>
              </a:rPr>
              <a:t>spy(</a:t>
            </a:r>
            <a:r>
              <a:rPr lang="en-US" sz="2100" i="1" dirty="0">
                <a:latin typeface="Monaco"/>
                <a:cs typeface="Monaco"/>
              </a:rPr>
              <a:t>name</a:t>
            </a:r>
            <a:r>
              <a:rPr lang="en-US" sz="2100" dirty="0">
                <a:latin typeface="Monaco"/>
                <a:cs typeface="Monaco"/>
              </a:rPr>
              <a:t>)</a:t>
            </a:r>
            <a:r>
              <a:rPr lang="en-US" sz="2100" dirty="0"/>
              <a:t>.		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pwd</a:t>
            </a:r>
            <a:r>
              <a:rPr lang="en-US" dirty="0"/>
              <a:t>.</a:t>
            </a:r>
            <a:r>
              <a:rPr lang="en-US" sz="2100" dirty="0"/>
              <a:t>	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err="1">
                <a:latin typeface="Monaco"/>
                <a:cs typeface="Monaco"/>
              </a:rPr>
              <a:t>working_directory</a:t>
            </a:r>
            <a:r>
              <a:rPr lang="en-US" sz="2100" dirty="0">
                <a:latin typeface="Monaco"/>
                <a:cs typeface="Monaco"/>
              </a:rPr>
              <a:t>(_,Y).</a:t>
            </a:r>
            <a:r>
              <a:rPr lang="en-US" sz="2100" dirty="0"/>
              <a:t>	</a:t>
            </a:r>
          </a:p>
          <a:p>
            <a:pPr marL="457200" lvl="1" indent="0">
              <a:buNone/>
            </a:pPr>
            <a:r>
              <a:rPr lang="en-US" dirty="0"/>
              <a:t>	switch directories to Y</a:t>
            </a:r>
          </a:p>
          <a:p>
            <a:r>
              <a:rPr lang="en-US" dirty="0"/>
              <a:t>Anytime</a:t>
            </a:r>
          </a:p>
          <a:p>
            <a:pPr lvl="1"/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^C </a:t>
            </a:r>
            <a:r>
              <a:rPr lang="en-US" dirty="0"/>
              <a:t>(then </a:t>
            </a:r>
            <a:r>
              <a:rPr lang="en-US" b="1" dirty="0"/>
              <a:t>a</a:t>
            </a:r>
            <a:r>
              <a:rPr lang="en-US" dirty="0"/>
              <a:t>(</a:t>
            </a:r>
            <a:r>
              <a:rPr lang="en-US" dirty="0" err="1"/>
              <a:t>bort</a:t>
            </a:r>
            <a:r>
              <a:rPr lang="en-US" dirty="0"/>
              <a:t>) or </a:t>
            </a:r>
            <a:r>
              <a:rPr lang="en-US" b="1" dirty="0"/>
              <a:t>h</a:t>
            </a:r>
            <a:r>
              <a:rPr lang="en-US" dirty="0"/>
              <a:t>(</a:t>
            </a:r>
            <a:r>
              <a:rPr lang="en-US" dirty="0" err="1"/>
              <a:t>elp</a:t>
            </a:r>
            <a:r>
              <a:rPr lang="en-US" dirty="0"/>
              <a:t>) for other options)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D5CB9-726B-C345-B7C2-169EC652E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81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Notation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\+ </a:t>
            </a:r>
            <a:r>
              <a:rPr lang="en-US" sz="1600" dirty="0">
                <a:solidFill>
                  <a:prstClr val="black"/>
                </a:solidFill>
              </a:rPr>
              <a:t>	negation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,  </a:t>
            </a:r>
            <a:r>
              <a:rPr lang="en-US" sz="1600" dirty="0">
                <a:solidFill>
                  <a:prstClr val="black"/>
                </a:solidFill>
              </a:rPr>
              <a:t>	conjunction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;  </a:t>
            </a:r>
            <a:r>
              <a:rPr lang="en-US" sz="1600" dirty="0">
                <a:solidFill>
                  <a:prstClr val="black"/>
                </a:solidFill>
              </a:rPr>
              <a:t>	disjunction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:-</a:t>
            </a:r>
            <a:r>
              <a:rPr lang="en-US" sz="1600" dirty="0">
                <a:solidFill>
                  <a:prstClr val="black"/>
                </a:solidFill>
              </a:rPr>
              <a:t>	if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Facts</a:t>
            </a:r>
            <a:r>
              <a:rPr lang="en-US" sz="1800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predicate(</a:t>
            </a:r>
            <a:r>
              <a:rPr lang="en-US" sz="1600" i="1" dirty="0" err="1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Args</a:t>
            </a:r>
            <a:r>
              <a:rPr lang="en-US" sz="16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Rules: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p(</a:t>
            </a:r>
            <a:r>
              <a:rPr lang="en-US" sz="1600" i="1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sz="1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:- q(</a:t>
            </a:r>
            <a:r>
              <a:rPr lang="en-US" sz="1600" i="1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sz="1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,.., r(</a:t>
            </a:r>
            <a:r>
              <a:rPr lang="en-US" sz="1600" i="1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sz="1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</a:rPr>
              <a:t>Data structures: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list: </a:t>
            </a:r>
            <a:r>
              <a:rPr lang="en-US" sz="1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6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a,..b</a:t>
            </a:r>
            <a:r>
              <a:rPr lang="en-US" sz="1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empty list: </a:t>
            </a:r>
            <a:r>
              <a:rPr lang="en-US" sz="1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head/tail: </a:t>
            </a:r>
            <a:r>
              <a:rPr lang="en-US" sz="1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600" i="1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head</a:t>
            </a:r>
            <a:r>
              <a:rPr lang="en-US" sz="16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|</a:t>
            </a:r>
            <a:r>
              <a:rPr lang="en-US" sz="1600" i="1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List</a:t>
            </a:r>
            <a:r>
              <a:rPr lang="en-US" sz="1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Atom: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name, number</a:t>
            </a:r>
            <a:endParaRPr lang="en-US" sz="16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Term: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functor</a:t>
            </a:r>
            <a:r>
              <a:rPr lang="en-US" sz="16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(arguments)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Menlo" charset="0"/>
                <a:ea typeface="Menlo" charset="0"/>
                <a:cs typeface="Menlo" charset="0"/>
              </a:rPr>
              <a:t>arguments: </a:t>
            </a:r>
            <a:r>
              <a:rPr lang="en-US" sz="16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comma-separated terms/atoms</a:t>
            </a:r>
          </a:p>
        </p:txBody>
      </p:sp>
    </p:spTree>
    <p:extLst>
      <p:ext uri="{BB962C8B-B14F-4D97-AF65-F5344CB8AC3E}">
        <p14:creationId xmlns:p14="http://schemas.microsoft.com/office/powerpoint/2010/main" val="20534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Prolog’s computation rule:</a:t>
            </a:r>
          </a:p>
          <a:p>
            <a:pPr lvl="1"/>
            <a:r>
              <a:rPr lang="en-US" dirty="0"/>
              <a:t>Try first matching (</a:t>
            </a:r>
            <a:r>
              <a:rPr lang="en-US" b="1" dirty="0"/>
              <a:t>grammar</a:t>
            </a:r>
            <a:r>
              <a:rPr lang="en-US" dirty="0"/>
              <a:t>) rule in the database</a:t>
            </a:r>
          </a:p>
          <a:p>
            <a:pPr marL="457200" lvl="1" indent="0">
              <a:buNone/>
            </a:pPr>
            <a:r>
              <a:rPr lang="en-US" dirty="0"/>
              <a:t>	(but remember other possibilities for backtracking)</a:t>
            </a:r>
          </a:p>
          <a:p>
            <a:pPr lvl="1"/>
            <a:r>
              <a:rPr lang="en-US" dirty="0"/>
              <a:t>Backtrack if matching rule leads to failure (or if asked by the user typing 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Auto-management of alternative </a:t>
            </a:r>
            <a:r>
              <a:rPr lang="en-US" dirty="0" err="1"/>
              <a:t>possibilites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undo variable bindings (i.e. </a:t>
            </a:r>
            <a:r>
              <a:rPr lang="en-US" i="1" dirty="0"/>
              <a:t>undo assignments</a:t>
            </a:r>
            <a:r>
              <a:rPr lang="en-US" dirty="0"/>
              <a:t>) and try next matching rule</a:t>
            </a:r>
          </a:p>
          <a:p>
            <a:r>
              <a:rPr lang="en-US" dirty="0"/>
              <a:t>For grammars:</a:t>
            </a:r>
          </a:p>
          <a:p>
            <a:pPr lvl="1"/>
            <a:r>
              <a:rPr lang="en-US" dirty="0"/>
              <a:t>Top-down left-to-right derivations</a:t>
            </a:r>
          </a:p>
          <a:p>
            <a:pPr lvl="2"/>
            <a:r>
              <a:rPr lang="en-US" sz="2400" b="1" dirty="0"/>
              <a:t>left-to-right </a:t>
            </a:r>
            <a:r>
              <a:rPr lang="en-US" sz="2400" dirty="0"/>
              <a:t>= expand leftmost nonterminal first</a:t>
            </a:r>
          </a:p>
          <a:p>
            <a:pPr lvl="2"/>
            <a:r>
              <a:rPr lang="en-US" sz="2400" dirty="0"/>
              <a:t>Leftmost expansion done recursively = </a:t>
            </a:r>
            <a:r>
              <a:rPr lang="en-US" sz="2400" b="1" dirty="0"/>
              <a:t>depth-first</a:t>
            </a:r>
          </a:p>
        </p:txBody>
      </p:sp>
    </p:spTree>
    <p:extLst>
      <p:ext uri="{BB962C8B-B14F-4D97-AF65-F5344CB8AC3E}">
        <p14:creationId xmlns:p14="http://schemas.microsoft.com/office/powerpoint/2010/main" val="30079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Definite Clause Grammars (DCG)</a:t>
            </a:r>
            <a:endParaRPr lang="en-US" sz="40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 grammar is code, could be a recognizer program: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no need to write a separate grammar rule interpreter </a:t>
            </a:r>
            <a:r>
              <a:rPr lang="en-US" sz="2000" dirty="0"/>
              <a:t>(in this case)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Example query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latin typeface="Courier New" pitchFamily="-65" charset="0"/>
              </a:rPr>
              <a:t>?-</a:t>
            </a:r>
            <a:r>
              <a:rPr lang="en-US" sz="1800" dirty="0">
                <a:latin typeface="Courier New" pitchFamily="-65" charset="0"/>
              </a:rPr>
              <a:t> s([</a:t>
            </a:r>
            <a:r>
              <a:rPr lang="en-US" sz="1800" dirty="0" err="1">
                <a:latin typeface="Courier New" pitchFamily="-65" charset="0"/>
              </a:rPr>
              <a:t>a,a,b,b,b</a:t>
            </a:r>
            <a:r>
              <a:rPr lang="en-US" sz="1800" dirty="0">
                <a:latin typeface="Courier New" pitchFamily="-65" charset="0"/>
              </a:rPr>
              <a:t>],[]).</a:t>
            </a:r>
            <a:r>
              <a:rPr lang="en-US" sz="1800" dirty="0"/>
              <a:t>		</a:t>
            </a:r>
            <a:r>
              <a:rPr lang="en-US" sz="1800" dirty="0">
                <a:solidFill>
                  <a:srgbClr val="0000FF"/>
                </a:solidFill>
              </a:rPr>
              <a:t>Yes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Note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Syntax of DCGs:</a:t>
            </a:r>
          </a:p>
          <a:p>
            <a:pPr lvl="2"/>
            <a:r>
              <a:rPr lang="en-US" sz="1600" dirty="0"/>
              <a:t>---&gt; "expands to"</a:t>
            </a:r>
          </a:p>
          <a:p>
            <a:pPr lvl="2"/>
            <a:r>
              <a:rPr lang="en-US" sz="1600" dirty="0"/>
              <a:t>terminal symbol enclosed in square brackets:  [</a:t>
            </a:r>
            <a:r>
              <a:rPr lang="en-US" sz="1600" i="1" dirty="0"/>
              <a:t>terminal</a:t>
            </a:r>
            <a:r>
              <a:rPr lang="en-US" sz="1600" dirty="0"/>
              <a:t>]</a:t>
            </a:r>
          </a:p>
          <a:p>
            <a:pPr lvl="2"/>
            <a:r>
              <a:rPr lang="en-US" sz="1600" dirty="0"/>
              <a:t>non-terminal symbol, otherwise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Query uses the start symbol </a:t>
            </a:r>
            <a:r>
              <a:rPr lang="en-US" sz="2000" dirty="0">
                <a:latin typeface="Courier New" pitchFamily="-65" charset="0"/>
              </a:rPr>
              <a:t>s</a:t>
            </a:r>
            <a:r>
              <a:rPr lang="en-US" sz="2000" dirty="0"/>
              <a:t> with two arguments: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(1) sequence (as a list) to be recognized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(2) the empty list </a:t>
            </a:r>
            <a:r>
              <a:rPr lang="en-US" sz="2000" dirty="0">
                <a:latin typeface="Courier New" pitchFamily="-65" charset="0"/>
              </a:rPr>
              <a:t>[]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rgbClr val="0000FF"/>
              </a:solidFill>
              <a:latin typeface="Courier New" pitchFamily="-65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758823" y="2677167"/>
            <a:ext cx="2973891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Grammar for </a:t>
            </a:r>
            <a:r>
              <a:rPr lang="en-US" altLang="ja-JP" sz="2800" b="1" dirty="0" err="1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a</a:t>
            </a:r>
            <a:r>
              <a:rPr lang="en-US" altLang="ja-JP" sz="2800" b="1" baseline="30000" dirty="0" err="1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+</a:t>
            </a:r>
            <a:r>
              <a:rPr lang="en-US" altLang="ja-JP" sz="2800" b="1" dirty="0" err="1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b</a:t>
            </a:r>
            <a:r>
              <a:rPr lang="en-US" altLang="ja-JP" sz="2800" b="1" baseline="300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+</a:t>
            </a:r>
          </a:p>
          <a:p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apbp.prolog</a:t>
            </a:r>
            <a:r>
              <a:rPr lang="en-US" altLang="ja-JP" sz="2800" b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:</a:t>
            </a:r>
          </a:p>
          <a:p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1. 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 [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a],b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2. 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Wingdings" pitchFamily="-65" charset="2"/>
              </a:rPr>
              <a:t>--&gt; [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Wingdings" pitchFamily="-65" charset="2"/>
              </a:rPr>
              <a:t>a],b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Wingdings" pitchFamily="-65" charset="2"/>
              </a:rPr>
              <a:t>.</a:t>
            </a:r>
          </a:p>
          <a:p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3. 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Wingdings" pitchFamily="-65" charset="2"/>
              </a:rPr>
              <a:t>--&gt; [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Wingdings" pitchFamily="-65" charset="2"/>
              </a:rPr>
              <a:t>b],c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  <a:sym typeface="Wingdings" pitchFamily="-65" charset="2"/>
              </a:rPr>
              <a:t>.</a:t>
            </a:r>
          </a:p>
          <a:p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4. 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 [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5. 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 [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b],c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</a:p>
          <a:p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6. 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 [</a:t>
            </a:r>
            <a:r>
              <a:rPr lang="en-US" altLang="ja-JP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</a:t>
            </a:r>
            <a:r>
              <a:rPr lang="en-US" altLang="ja-JP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].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82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2BF3-16D4-B64F-A9B6-838EB512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Definite Clause Grammars (DCG)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7526D21-588A-4F44-9408-941C22474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983" y="1690688"/>
            <a:ext cx="573288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36652D-FED6-A044-9BA3-214C9F7450E7}"/>
              </a:ext>
            </a:extLst>
          </p:cNvPr>
          <p:cNvSpPr txBox="1"/>
          <p:nvPr/>
        </p:nvSpPr>
        <p:spPr>
          <a:xfrm>
            <a:off x="7109659" y="4533856"/>
            <a:ext cx="3860352" cy="8309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Infinite Loop: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Doesn't enumerate at all!</a:t>
            </a:r>
          </a:p>
        </p:txBody>
      </p:sp>
    </p:spTree>
    <p:extLst>
      <p:ext uri="{BB962C8B-B14F-4D97-AF65-F5344CB8AC3E}">
        <p14:creationId xmlns:p14="http://schemas.microsoft.com/office/powerpoint/2010/main" val="8651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D85C-97BA-D818-B8A8-0CE666BC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196D-4818-3846-DA46-B065EA49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Homework 2 Review</a:t>
            </a:r>
          </a:p>
          <a:p>
            <a:r>
              <a:rPr lang="en-US" sz="3200" dirty="0"/>
              <a:t>We must </a:t>
            </a:r>
            <a:r>
              <a:rPr lang="en-US" sz="3200" b="1" dirty="0">
                <a:solidFill>
                  <a:srgbClr val="FF0000"/>
                </a:solidFill>
              </a:rPr>
              <a:t>refamiliarize </a:t>
            </a:r>
            <a:r>
              <a:rPr lang="en-US" sz="3200" dirty="0">
                <a:solidFill>
                  <a:srgbClr val="FF0000"/>
                </a:solidFill>
              </a:rPr>
              <a:t>ourselves</a:t>
            </a:r>
            <a:r>
              <a:rPr lang="en-US" sz="3200" dirty="0"/>
              <a:t> with Prolog </a:t>
            </a:r>
          </a:p>
          <a:p>
            <a:r>
              <a:rPr lang="en-US" sz="3200" dirty="0"/>
              <a:t>Definite Clause Grammars (DCG) quick review</a:t>
            </a:r>
          </a:p>
          <a:p>
            <a:pPr lvl="1"/>
            <a:r>
              <a:rPr lang="en-US" sz="3200" i="1" dirty="0"/>
              <a:t>introduced last semester</a:t>
            </a:r>
          </a:p>
          <a:p>
            <a:pPr lvl="1"/>
            <a:r>
              <a:rPr lang="en-US" sz="3200" dirty="0"/>
              <a:t>538 lectures 24–27 (</a:t>
            </a:r>
            <a:r>
              <a:rPr lang="en-US" sz="3200" i="1" dirty="0"/>
              <a:t>see course website</a:t>
            </a:r>
            <a:r>
              <a:rPr lang="en-US" sz="3200" dirty="0"/>
              <a:t>)</a:t>
            </a:r>
          </a:p>
          <a:p>
            <a:r>
              <a:rPr lang="en-US" sz="3200" dirty="0"/>
              <a:t>Where we are going – </a:t>
            </a:r>
            <a:r>
              <a:rPr lang="en-US" sz="3200" dirty="0">
                <a:solidFill>
                  <a:schemeClr val="accent1"/>
                </a:solidFill>
              </a:rPr>
              <a:t>context-sensitive grammars</a:t>
            </a:r>
            <a:r>
              <a:rPr lang="en-US" sz="3200" dirty="0"/>
              <a:t> (CSG's)</a:t>
            </a:r>
          </a:p>
        </p:txBody>
      </p:sp>
    </p:spTree>
    <p:extLst>
      <p:ext uri="{BB962C8B-B14F-4D97-AF65-F5344CB8AC3E}">
        <p14:creationId xmlns:p14="http://schemas.microsoft.com/office/powerpoint/2010/main" val="38307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2BF3-16D4-B64F-A9B6-838EB512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Definite Clause Grammars (DCG)</a:t>
            </a:r>
            <a:endParaRPr lang="en-US" dirty="0"/>
          </a:p>
        </p:txBody>
      </p:sp>
      <p:pic>
        <p:nvPicPr>
          <p:cNvPr id="7" name="Content Placeholder 6" descr="Calendar&#10;&#10;Description automatically generated with low confidence">
            <a:extLst>
              <a:ext uri="{FF2B5EF4-FFF2-40B4-BE49-F238E27FC236}">
                <a16:creationId xmlns:a16="http://schemas.microsoft.com/office/drawing/2014/main" id="{F4B6632A-CBFF-F444-BD47-4E8B4866F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2350" y="2750966"/>
            <a:ext cx="5148528" cy="3320428"/>
          </a:xfrm>
        </p:spPr>
      </p:pic>
      <p:pic>
        <p:nvPicPr>
          <p:cNvPr id="9" name="Content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24B6006-E4C9-B44A-BF8E-7D4124CB83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6350" y="1931194"/>
            <a:ext cx="4813300" cy="4140200"/>
          </a:xfr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BBBD36-1913-0A4A-A6E8-89C18FA8EA08}"/>
              </a:ext>
            </a:extLst>
          </p:cNvPr>
          <p:cNvSpPr txBox="1"/>
          <p:nvPr/>
        </p:nvSpPr>
        <p:spPr>
          <a:xfrm>
            <a:off x="925739" y="1931194"/>
            <a:ext cx="402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Partial enumerator only! Why?</a:t>
            </a:r>
          </a:p>
        </p:txBody>
      </p:sp>
    </p:spTree>
    <p:extLst>
      <p:ext uri="{BB962C8B-B14F-4D97-AF65-F5344CB8AC3E}">
        <p14:creationId xmlns:p14="http://schemas.microsoft.com/office/powerpoint/2010/main" val="37340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2BF3-16D4-B64F-A9B6-838EB512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Definite Clause Grammars (DCG)</a:t>
            </a:r>
            <a:endParaRPr lang="en-US"/>
          </a:p>
        </p:txBody>
      </p:sp>
      <p:pic>
        <p:nvPicPr>
          <p:cNvPr id="7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55B223C7-983E-D54D-97D7-D65DBE8B76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7451" y="1825625"/>
            <a:ext cx="5186497" cy="3314786"/>
          </a:xfrm>
        </p:spPr>
      </p:pic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D650089F-480A-AB4A-85FD-0D1AFCEC36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9563" y="1982401"/>
            <a:ext cx="4694237" cy="4037786"/>
          </a:xfrm>
          <a:ln>
            <a:solidFill>
              <a:schemeClr val="tx1"/>
            </a:solidFill>
          </a:ln>
        </p:spPr>
      </p:pic>
      <p:sp>
        <p:nvSpPr>
          <p:cNvPr id="8" name="Up Arrow Callout 7">
            <a:extLst>
              <a:ext uri="{FF2B5EF4-FFF2-40B4-BE49-F238E27FC236}">
                <a16:creationId xmlns:a16="http://schemas.microsoft.com/office/drawing/2014/main" id="{91EF7C59-3DEE-C946-9825-44F44368EF07}"/>
              </a:ext>
            </a:extLst>
          </p:cNvPr>
          <p:cNvSpPr/>
          <p:nvPr/>
        </p:nvSpPr>
        <p:spPr>
          <a:xfrm>
            <a:off x="5211596" y="4876352"/>
            <a:ext cx="1112108" cy="98854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type</a:t>
            </a:r>
            <a:r>
              <a:rPr lang="en-US" dirty="0"/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116840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Argument: Parse Tree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Recovering a parse tree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when want Prolog to return more than just </a:t>
            </a:r>
            <a:r>
              <a:rPr lang="en-US" sz="2000" b="1" dirty="0">
                <a:solidFill>
                  <a:schemeClr val="accent2"/>
                </a:solidFill>
              </a:rPr>
              <a:t>true/false </a:t>
            </a:r>
            <a:r>
              <a:rPr lang="en-US" sz="2000" dirty="0"/>
              <a:t>answers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case of </a:t>
            </a:r>
            <a:r>
              <a:rPr lang="en-US" sz="2000" b="1" dirty="0">
                <a:solidFill>
                  <a:schemeClr val="accent2"/>
                </a:solidFill>
              </a:rPr>
              <a:t>true</a:t>
            </a:r>
            <a:r>
              <a:rPr lang="en-US" sz="2000" dirty="0"/>
              <a:t>, we can compute a syntax tree representation of the parse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by adding an extra argument to </a:t>
            </a:r>
            <a:r>
              <a:rPr lang="en-US" sz="2000" dirty="0" err="1"/>
              <a:t>nonterminals</a:t>
            </a:r>
            <a:endParaRPr lang="en-US" sz="2000" dirty="0"/>
          </a:p>
        </p:txBody>
      </p:sp>
      <p:sp>
        <p:nvSpPr>
          <p:cNvPr id="101395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0437" y="3444875"/>
            <a:ext cx="5472109" cy="29114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Example (</a:t>
            </a:r>
            <a:r>
              <a:rPr lang="en-US" sz="2400" i="1" dirty="0" err="1"/>
              <a:t>sheeptalk.prolog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DCG (non-regular, context-free):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charset="0"/>
              </a:rPr>
              <a:t>	</a:t>
            </a:r>
            <a:r>
              <a:rPr lang="en-US" sz="2000" dirty="0" err="1">
                <a:latin typeface="Courier New" charset="0"/>
              </a:rPr>
              <a:t>s</a:t>
            </a:r>
            <a:r>
              <a:rPr lang="en-US" sz="2000" dirty="0">
                <a:latin typeface="Courier New" charset="0"/>
              </a:rPr>
              <a:t> --&gt; [</a:t>
            </a:r>
            <a:r>
              <a:rPr lang="en-US" sz="2000" dirty="0" err="1">
                <a:latin typeface="Courier New" charset="0"/>
              </a:rPr>
              <a:t>b</a:t>
            </a:r>
            <a:r>
              <a:rPr lang="en-US" sz="2000" dirty="0">
                <a:latin typeface="Courier New" charset="0"/>
              </a:rPr>
              <a:t>], [a], a, [!].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charset="0"/>
              </a:rPr>
              <a:t>	a --&gt; [a].    </a:t>
            </a:r>
            <a:r>
              <a:rPr lang="en-US" sz="2000" dirty="0"/>
              <a:t>(base case)</a:t>
            </a:r>
            <a:endParaRPr lang="en-US" sz="4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 New" charset="0"/>
              </a:rPr>
              <a:t>	a --&gt; [a], a. </a:t>
            </a:r>
            <a:r>
              <a:rPr lang="en-US" sz="2000" dirty="0"/>
              <a:t>(recursive case)</a:t>
            </a:r>
            <a:endParaRPr lang="en-US" sz="1800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096000" y="3571876"/>
            <a:ext cx="1981200" cy="2301875"/>
            <a:chOff x="816" y="1632"/>
            <a:chExt cx="1248" cy="1450"/>
          </a:xfrm>
        </p:grpSpPr>
        <p:sp>
          <p:nvSpPr>
            <p:cNvPr id="101400" name="Text Box 24"/>
            <p:cNvSpPr txBox="1">
              <a:spLocks noChangeArrowheads="1"/>
            </p:cNvSpPr>
            <p:nvPr/>
          </p:nvSpPr>
          <p:spPr bwMode="auto">
            <a:xfrm>
              <a:off x="1508" y="163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s</a:t>
              </a:r>
            </a:p>
          </p:txBody>
        </p:sp>
        <p:sp>
          <p:nvSpPr>
            <p:cNvPr id="101401" name="Text Box 25"/>
            <p:cNvSpPr txBox="1">
              <a:spLocks noChangeArrowheads="1"/>
            </p:cNvSpPr>
            <p:nvPr/>
          </p:nvSpPr>
          <p:spPr bwMode="auto">
            <a:xfrm>
              <a:off x="1172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01402" name="Text Box 26"/>
            <p:cNvSpPr txBox="1">
              <a:spLocks noChangeArrowheads="1"/>
            </p:cNvSpPr>
            <p:nvPr/>
          </p:nvSpPr>
          <p:spPr bwMode="auto">
            <a:xfrm>
              <a:off x="1852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!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01403" name="Text Box 27"/>
            <p:cNvSpPr txBox="1">
              <a:spLocks noChangeArrowheads="1"/>
            </p:cNvSpPr>
            <p:nvPr/>
          </p:nvSpPr>
          <p:spPr bwMode="auto">
            <a:xfrm>
              <a:off x="1268" y="235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01404" name="Text Box 28"/>
            <p:cNvSpPr txBox="1">
              <a:spLocks noChangeArrowheads="1"/>
            </p:cNvSpPr>
            <p:nvPr/>
          </p:nvSpPr>
          <p:spPr bwMode="auto">
            <a:xfrm>
              <a:off x="1508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a</a:t>
              </a:r>
            </a:p>
          </p:txBody>
        </p:sp>
        <p:sp>
          <p:nvSpPr>
            <p:cNvPr id="101405" name="Text Box 29"/>
            <p:cNvSpPr txBox="1">
              <a:spLocks noChangeArrowheads="1"/>
            </p:cNvSpPr>
            <p:nvPr/>
          </p:nvSpPr>
          <p:spPr bwMode="auto">
            <a:xfrm>
              <a:off x="1700" y="235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a</a:t>
              </a:r>
            </a:p>
          </p:txBody>
        </p:sp>
        <p:sp>
          <p:nvSpPr>
            <p:cNvPr id="101406" name="Text Box 30"/>
            <p:cNvSpPr txBox="1">
              <a:spLocks noChangeArrowheads="1"/>
            </p:cNvSpPr>
            <p:nvPr/>
          </p:nvSpPr>
          <p:spPr bwMode="auto">
            <a:xfrm>
              <a:off x="1700" y="283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cxnSp>
          <p:nvCxnSpPr>
            <p:cNvPr id="101407" name="AutoShape 31"/>
            <p:cNvCxnSpPr>
              <a:cxnSpLocks noChangeShapeType="1"/>
              <a:stCxn id="101400" idx="2"/>
              <a:endCxn id="101401" idx="0"/>
            </p:cNvCxnSpPr>
            <p:nvPr/>
          </p:nvCxnSpPr>
          <p:spPr bwMode="auto">
            <a:xfrm flipH="1">
              <a:off x="1278" y="1882"/>
              <a:ext cx="336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08" name="AutoShape 32"/>
            <p:cNvCxnSpPr>
              <a:cxnSpLocks noChangeShapeType="1"/>
              <a:stCxn id="101400" idx="2"/>
              <a:endCxn id="101404" idx="0"/>
            </p:cNvCxnSpPr>
            <p:nvPr/>
          </p:nvCxnSpPr>
          <p:spPr bwMode="auto">
            <a:xfrm>
              <a:off x="1614" y="1882"/>
              <a:ext cx="0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09" name="AutoShape 33"/>
            <p:cNvCxnSpPr>
              <a:cxnSpLocks noChangeShapeType="1"/>
              <a:stCxn id="101400" idx="2"/>
              <a:endCxn id="101402" idx="0"/>
            </p:cNvCxnSpPr>
            <p:nvPr/>
          </p:nvCxnSpPr>
          <p:spPr bwMode="auto">
            <a:xfrm>
              <a:off x="1614" y="1882"/>
              <a:ext cx="344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10" name="AutoShape 34"/>
            <p:cNvCxnSpPr>
              <a:cxnSpLocks noChangeShapeType="1"/>
              <a:stCxn id="101404" idx="2"/>
              <a:endCxn id="101403" idx="0"/>
            </p:cNvCxnSpPr>
            <p:nvPr/>
          </p:nvCxnSpPr>
          <p:spPr bwMode="auto">
            <a:xfrm flipH="1">
              <a:off x="1374" y="2218"/>
              <a:ext cx="240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11" name="AutoShape 35"/>
            <p:cNvCxnSpPr>
              <a:cxnSpLocks noChangeShapeType="1"/>
              <a:stCxn id="101404" idx="2"/>
              <a:endCxn id="101405" idx="0"/>
            </p:cNvCxnSpPr>
            <p:nvPr/>
          </p:nvCxnSpPr>
          <p:spPr bwMode="auto">
            <a:xfrm>
              <a:off x="1614" y="2218"/>
              <a:ext cx="192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12" name="AutoShape 36"/>
            <p:cNvCxnSpPr>
              <a:cxnSpLocks noChangeShapeType="1"/>
              <a:stCxn id="101405" idx="2"/>
              <a:endCxn id="101406" idx="0"/>
            </p:cNvCxnSpPr>
            <p:nvPr/>
          </p:nvCxnSpPr>
          <p:spPr bwMode="auto">
            <a:xfrm>
              <a:off x="1806" y="2602"/>
              <a:ext cx="0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1413" name="AutoShape 37"/>
            <p:cNvCxnSpPr>
              <a:cxnSpLocks noChangeShapeType="1"/>
              <a:stCxn id="101400" idx="2"/>
              <a:endCxn id="101414" idx="0"/>
            </p:cNvCxnSpPr>
            <p:nvPr/>
          </p:nvCxnSpPr>
          <p:spPr bwMode="auto">
            <a:xfrm flipH="1">
              <a:off x="922" y="1882"/>
              <a:ext cx="692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1414" name="Text Box 38"/>
            <p:cNvSpPr txBox="1">
              <a:spLocks noChangeArrowheads="1"/>
            </p:cNvSpPr>
            <p:nvPr/>
          </p:nvSpPr>
          <p:spPr bwMode="auto">
            <a:xfrm>
              <a:off x="816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b</a:t>
              </a:r>
              <a:endParaRPr lang="en-US" sz="2000">
                <a:latin typeface="Courier Ne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88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D048-E667-BF5B-D10C-460AA32E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Argument: Parse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94804-3749-A872-F3F6-C944D5E7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swipl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Welcome to SWI-Prolog (threaded, 64 bits, version 9.0.4)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[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sheeptalk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true.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s(String, []).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 = [b, a, a, !] </a:t>
            </a:r>
            <a:r>
              <a:rPr lang="en-US" sz="2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 = [b, a, a, a, !] </a:t>
            </a:r>
            <a:r>
              <a:rPr lang="en-US" sz="2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 = [b, a, a, a, a, !] </a:t>
            </a:r>
            <a:r>
              <a:rPr lang="en-US" sz="2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 = [b, a, a, a, a, a, !] </a:t>
            </a:r>
            <a:r>
              <a:rPr lang="en-US" sz="2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s([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b,a,a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,!], []).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 ;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20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s([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m,o,o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,!], []).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20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C91EC-ABCF-B206-4A99-02F1C1C59D58}"/>
              </a:ext>
            </a:extLst>
          </p:cNvPr>
          <p:cNvSpPr txBox="1"/>
          <p:nvPr/>
        </p:nvSpPr>
        <p:spPr>
          <a:xfrm>
            <a:off x="1059591" y="1964315"/>
            <a:ext cx="9270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want Prolog to return more than just </a:t>
            </a:r>
            <a:r>
              <a:rPr lang="en-US" sz="2800" b="1" dirty="0">
                <a:solidFill>
                  <a:schemeClr val="accent2"/>
                </a:solidFill>
              </a:rPr>
              <a:t>true/false </a:t>
            </a:r>
            <a:r>
              <a:rPr lang="en-US" sz="2800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1332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Argument: Parse Tree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4351638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Tree:</a:t>
            </a:r>
            <a:endParaRPr lang="en-US" sz="2400" dirty="0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19786" y="1607345"/>
            <a:ext cx="5338764" cy="2807493"/>
          </a:xfrm>
        </p:spPr>
        <p:txBody>
          <a:bodyPr>
            <a:normAutofit/>
          </a:bodyPr>
          <a:lstStyle/>
          <a:p>
            <a:r>
              <a:rPr lang="en-US" sz="2400" b="1" dirty="0"/>
              <a:t>Prolog term data structure</a:t>
            </a:r>
            <a:r>
              <a:rPr lang="en-US" sz="2400" dirty="0"/>
              <a:t>:</a:t>
            </a:r>
            <a:endParaRPr lang="en-US" dirty="0"/>
          </a:p>
          <a:p>
            <a:pPr lvl="1"/>
            <a:r>
              <a:rPr lang="en-US" dirty="0"/>
              <a:t>hierarchical</a:t>
            </a:r>
          </a:p>
          <a:p>
            <a:pPr lvl="1"/>
            <a:r>
              <a:rPr lang="en-US" dirty="0"/>
              <a:t>allows sequencing of arguments</a:t>
            </a:r>
          </a:p>
          <a:p>
            <a:pPr lvl="1"/>
            <a:r>
              <a:rPr lang="en-US" sz="2000" dirty="0" err="1">
                <a:latin typeface="Courier New" charset="0"/>
              </a:rPr>
              <a:t>functor</a:t>
            </a:r>
            <a:r>
              <a:rPr lang="en-US" sz="2000" dirty="0">
                <a:latin typeface="Courier New" charset="0"/>
              </a:rPr>
              <a:t>(arg</a:t>
            </a:r>
            <a:r>
              <a:rPr lang="en-US" sz="2000" baseline="-25000" dirty="0">
                <a:latin typeface="Courier New" charset="0"/>
              </a:rPr>
              <a:t>1</a:t>
            </a:r>
            <a:r>
              <a:rPr lang="en-US" sz="2000" dirty="0">
                <a:latin typeface="Courier New" charset="0"/>
              </a:rPr>
              <a:t>,</a:t>
            </a:r>
            <a:r>
              <a:rPr lang="en-US" sz="2000" dirty="0"/>
              <a:t>..</a:t>
            </a:r>
            <a:r>
              <a:rPr lang="en-US" sz="2000" dirty="0">
                <a:latin typeface="Courier New" charset="0"/>
              </a:rPr>
              <a:t>,arg</a:t>
            </a:r>
            <a:r>
              <a:rPr lang="en-US" sz="2000" baseline="-25000" dirty="0">
                <a:latin typeface="Courier New" charset="0"/>
              </a:rPr>
              <a:t>n</a:t>
            </a:r>
            <a:r>
              <a:rPr lang="en-US" sz="2000" dirty="0">
                <a:latin typeface="Courier New" charset="0"/>
              </a:rPr>
              <a:t>)</a:t>
            </a:r>
          </a:p>
          <a:p>
            <a:pPr lvl="1"/>
            <a:r>
              <a:rPr lang="en-US" dirty="0"/>
              <a:t>each </a:t>
            </a:r>
            <a:r>
              <a:rPr lang="en-US" sz="2000" dirty="0" err="1">
                <a:latin typeface="Courier New" charset="0"/>
              </a:rPr>
              <a:t>arg</a:t>
            </a:r>
            <a:r>
              <a:rPr lang="en-US" sz="2000" baseline="-25000" dirty="0" err="1">
                <a:latin typeface="Courier New" charset="0"/>
              </a:rPr>
              <a:t>i</a:t>
            </a:r>
            <a:r>
              <a:rPr lang="en-US" dirty="0"/>
              <a:t> could be another </a:t>
            </a:r>
            <a:r>
              <a:rPr lang="en-US" b="1" dirty="0"/>
              <a:t>term</a:t>
            </a:r>
            <a:r>
              <a:rPr lang="en-US" dirty="0"/>
              <a:t> or simple atom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73275" y="1607345"/>
            <a:ext cx="1981200" cy="2301875"/>
            <a:chOff x="816" y="1632"/>
            <a:chExt cx="1248" cy="1450"/>
          </a:xfrm>
        </p:grpSpPr>
        <p:sp>
          <p:nvSpPr>
            <p:cNvPr id="120838" name="Text Box 6"/>
            <p:cNvSpPr txBox="1">
              <a:spLocks noChangeArrowheads="1"/>
            </p:cNvSpPr>
            <p:nvPr/>
          </p:nvSpPr>
          <p:spPr bwMode="auto">
            <a:xfrm>
              <a:off x="1508" y="163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s</a:t>
              </a:r>
            </a:p>
          </p:txBody>
        </p:sp>
        <p:sp>
          <p:nvSpPr>
            <p:cNvPr id="120839" name="Text Box 7"/>
            <p:cNvSpPr txBox="1">
              <a:spLocks noChangeArrowheads="1"/>
            </p:cNvSpPr>
            <p:nvPr/>
          </p:nvSpPr>
          <p:spPr bwMode="auto">
            <a:xfrm>
              <a:off x="1172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20840" name="Text Box 8"/>
            <p:cNvSpPr txBox="1">
              <a:spLocks noChangeArrowheads="1"/>
            </p:cNvSpPr>
            <p:nvPr/>
          </p:nvSpPr>
          <p:spPr bwMode="auto">
            <a:xfrm>
              <a:off x="1852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!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20841" name="Text Box 9"/>
            <p:cNvSpPr txBox="1">
              <a:spLocks noChangeArrowheads="1"/>
            </p:cNvSpPr>
            <p:nvPr/>
          </p:nvSpPr>
          <p:spPr bwMode="auto">
            <a:xfrm>
              <a:off x="1268" y="235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20842" name="Text Box 10"/>
            <p:cNvSpPr txBox="1">
              <a:spLocks noChangeArrowheads="1"/>
            </p:cNvSpPr>
            <p:nvPr/>
          </p:nvSpPr>
          <p:spPr bwMode="auto">
            <a:xfrm>
              <a:off x="1508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a</a:t>
              </a:r>
            </a:p>
          </p:txBody>
        </p:sp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1700" y="235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a</a:t>
              </a:r>
            </a:p>
          </p:txBody>
        </p:sp>
        <p:sp>
          <p:nvSpPr>
            <p:cNvPr id="120844" name="Text Box 12"/>
            <p:cNvSpPr txBox="1">
              <a:spLocks noChangeArrowheads="1"/>
            </p:cNvSpPr>
            <p:nvPr/>
          </p:nvSpPr>
          <p:spPr bwMode="auto">
            <a:xfrm>
              <a:off x="1700" y="283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cxnSp>
          <p:nvCxnSpPr>
            <p:cNvPr id="120845" name="AutoShape 13"/>
            <p:cNvCxnSpPr>
              <a:cxnSpLocks noChangeShapeType="1"/>
              <a:stCxn id="120838" idx="2"/>
              <a:endCxn id="120839" idx="0"/>
            </p:cNvCxnSpPr>
            <p:nvPr/>
          </p:nvCxnSpPr>
          <p:spPr bwMode="auto">
            <a:xfrm flipH="1">
              <a:off x="1278" y="1882"/>
              <a:ext cx="336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0846" name="AutoShape 14"/>
            <p:cNvCxnSpPr>
              <a:cxnSpLocks noChangeShapeType="1"/>
              <a:stCxn id="120838" idx="2"/>
              <a:endCxn id="120842" idx="0"/>
            </p:cNvCxnSpPr>
            <p:nvPr/>
          </p:nvCxnSpPr>
          <p:spPr bwMode="auto">
            <a:xfrm>
              <a:off x="1614" y="1882"/>
              <a:ext cx="0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0847" name="AutoShape 15"/>
            <p:cNvCxnSpPr>
              <a:cxnSpLocks noChangeShapeType="1"/>
              <a:stCxn id="120838" idx="2"/>
              <a:endCxn id="120840" idx="0"/>
            </p:cNvCxnSpPr>
            <p:nvPr/>
          </p:nvCxnSpPr>
          <p:spPr bwMode="auto">
            <a:xfrm>
              <a:off x="1614" y="1882"/>
              <a:ext cx="344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0848" name="AutoShape 16"/>
            <p:cNvCxnSpPr>
              <a:cxnSpLocks noChangeShapeType="1"/>
              <a:stCxn id="120842" idx="2"/>
              <a:endCxn id="120841" idx="0"/>
            </p:cNvCxnSpPr>
            <p:nvPr/>
          </p:nvCxnSpPr>
          <p:spPr bwMode="auto">
            <a:xfrm flipH="1">
              <a:off x="1374" y="2218"/>
              <a:ext cx="240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0849" name="AutoShape 17"/>
            <p:cNvCxnSpPr>
              <a:cxnSpLocks noChangeShapeType="1"/>
              <a:stCxn id="120842" idx="2"/>
              <a:endCxn id="120843" idx="0"/>
            </p:cNvCxnSpPr>
            <p:nvPr/>
          </p:nvCxnSpPr>
          <p:spPr bwMode="auto">
            <a:xfrm>
              <a:off x="1614" y="2218"/>
              <a:ext cx="192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0850" name="AutoShape 18"/>
            <p:cNvCxnSpPr>
              <a:cxnSpLocks noChangeShapeType="1"/>
              <a:stCxn id="120843" idx="2"/>
              <a:endCxn id="120844" idx="0"/>
            </p:cNvCxnSpPr>
            <p:nvPr/>
          </p:nvCxnSpPr>
          <p:spPr bwMode="auto">
            <a:xfrm>
              <a:off x="1806" y="2602"/>
              <a:ext cx="0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0851" name="AutoShape 19"/>
            <p:cNvCxnSpPr>
              <a:cxnSpLocks noChangeShapeType="1"/>
              <a:stCxn id="120838" idx="2"/>
              <a:endCxn id="120852" idx="0"/>
            </p:cNvCxnSpPr>
            <p:nvPr/>
          </p:nvCxnSpPr>
          <p:spPr bwMode="auto">
            <a:xfrm flipH="1">
              <a:off x="922" y="1882"/>
              <a:ext cx="692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0852" name="Text Box 20"/>
            <p:cNvSpPr txBox="1">
              <a:spLocks noChangeArrowheads="1"/>
            </p:cNvSpPr>
            <p:nvPr/>
          </p:nvSpPr>
          <p:spPr bwMode="auto">
            <a:xfrm>
              <a:off x="816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b</a:t>
              </a:r>
              <a:endParaRPr lang="en-US" sz="2000">
                <a:latin typeface="Courier New" charset="0"/>
              </a:endParaRPr>
            </a:p>
          </p:txBody>
        </p:sp>
      </p:grp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1876425" y="4274345"/>
            <a:ext cx="292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urier New" charset="0"/>
              </a:rPr>
              <a:t>s(</a:t>
            </a:r>
            <a:r>
              <a:rPr lang="en-US" sz="2000" dirty="0" err="1">
                <a:solidFill>
                  <a:srgbClr val="0000FF"/>
                </a:solidFill>
                <a:latin typeface="Courier New" charset="0"/>
              </a:rPr>
              <a:t>b</a:t>
            </a:r>
            <a:r>
              <a:rPr lang="en-US" sz="2000" dirty="0" err="1">
                <a:latin typeface="Courier New" charset="0"/>
              </a:rPr>
              <a:t>,</a:t>
            </a:r>
            <a:r>
              <a:rPr lang="en-US" sz="2000" dirty="0" err="1">
                <a:solidFill>
                  <a:srgbClr val="0000FF"/>
                </a:solidFill>
                <a:latin typeface="Courier New" charset="0"/>
              </a:rPr>
              <a:t>a</a:t>
            </a:r>
            <a:r>
              <a:rPr lang="en-US" sz="2000" dirty="0" err="1">
                <a:latin typeface="Courier New" charset="0"/>
              </a:rPr>
              <a:t>,a</a:t>
            </a:r>
            <a:r>
              <a:rPr lang="en-US" sz="2000" dirty="0">
                <a:latin typeface="Courier New" charset="0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urier New" charset="0"/>
              </a:rPr>
              <a:t>a</a:t>
            </a:r>
            <a:r>
              <a:rPr lang="en-US" sz="2000" dirty="0" err="1">
                <a:latin typeface="Courier New" charset="0"/>
              </a:rPr>
              <a:t>,a</a:t>
            </a:r>
            <a:r>
              <a:rPr lang="en-US" sz="2000" dirty="0">
                <a:latin typeface="Courier New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urier New" charset="0"/>
              </a:rPr>
              <a:t>a</a:t>
            </a:r>
            <a:r>
              <a:rPr lang="en-US" sz="2000" dirty="0">
                <a:latin typeface="Courier New" charset="0"/>
              </a:rPr>
              <a:t>)),</a:t>
            </a:r>
            <a:r>
              <a:rPr lang="en-US" sz="2000" dirty="0">
                <a:solidFill>
                  <a:srgbClr val="0000FF"/>
                </a:solidFill>
                <a:latin typeface="Courier New" charset="0"/>
              </a:rPr>
              <a:t>!</a:t>
            </a:r>
            <a:r>
              <a:rPr lang="en-US" sz="2000" dirty="0">
                <a:latin typeface="Courier New" charset="0"/>
              </a:rPr>
              <a:t>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66B67C-DEC5-D88C-BF56-9FCBD46514D2}"/>
              </a:ext>
            </a:extLst>
          </p:cNvPr>
          <p:cNvCxnSpPr>
            <a:cxnSpLocks/>
          </p:cNvCxnSpPr>
          <p:nvPr/>
        </p:nvCxnSpPr>
        <p:spPr>
          <a:xfrm flipH="1">
            <a:off x="4497859" y="2004220"/>
            <a:ext cx="1421927" cy="2160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uiExpand="1" build="p" autoUpdateAnimBg="0"/>
      <p:bldP spid="12085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Arguments: Parse Tree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err="1"/>
              <a:t>Sheeptalk</a:t>
            </a:r>
            <a:r>
              <a:rPr lang="en-US" sz="2400" b="1" dirty="0"/>
              <a:t> DCG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Courier New" charset="0"/>
              </a:rPr>
              <a:t>s</a:t>
            </a:r>
            <a:r>
              <a:rPr lang="en-US" sz="1800" dirty="0">
                <a:latin typeface="Courier New" charset="0"/>
              </a:rPr>
              <a:t> --&gt; [</a:t>
            </a:r>
            <a:r>
              <a:rPr lang="en-US" sz="1800" dirty="0" err="1">
                <a:latin typeface="Courier New" charset="0"/>
              </a:rPr>
              <a:t>b],[a</a:t>
            </a:r>
            <a:r>
              <a:rPr lang="en-US" sz="1800" dirty="0">
                <a:latin typeface="Courier New" charset="0"/>
              </a:rPr>
              <a:t>], a, [!].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urier New" charset="0"/>
              </a:rPr>
              <a:t>a --&gt; [a].			</a:t>
            </a:r>
            <a:r>
              <a:rPr lang="en-US" sz="1800" dirty="0"/>
              <a:t>(base case)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urier New" charset="0"/>
              </a:rPr>
              <a:t>a --&gt; [a], a.		</a:t>
            </a:r>
            <a:r>
              <a:rPr lang="en-US" sz="1800" dirty="0"/>
              <a:t>(right recursive case)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609600" y="3238501"/>
            <a:ext cx="541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base case</a:t>
            </a:r>
            <a:endParaRPr lang="en-US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a --&gt; [a].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a(</a:t>
            </a:r>
            <a:r>
              <a:rPr lang="en-US" i="1" dirty="0">
                <a:latin typeface="Courier New" charset="0"/>
              </a:rPr>
              <a:t>subtree</a:t>
            </a:r>
            <a:r>
              <a:rPr lang="en-US" dirty="0">
                <a:latin typeface="Courier New" charset="0"/>
              </a:rPr>
              <a:t>) --&gt; [a].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a(</a:t>
            </a:r>
            <a:r>
              <a:rPr lang="en-US" dirty="0">
                <a:solidFill>
                  <a:srgbClr val="0000FF"/>
                </a:solidFill>
                <a:latin typeface="Courier New" charset="0"/>
              </a:rPr>
              <a:t>a(a)</a:t>
            </a:r>
            <a:r>
              <a:rPr lang="en-US" dirty="0">
                <a:latin typeface="Courier New" charset="0"/>
              </a:rPr>
              <a:t>) --&gt; [a].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609600" y="4800601"/>
            <a:ext cx="541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recursive case</a:t>
            </a: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a --&gt; [a], a.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a(</a:t>
            </a:r>
            <a:r>
              <a:rPr lang="en-US" i="1" dirty="0">
                <a:latin typeface="Courier New" charset="0"/>
              </a:rPr>
              <a:t>subtree</a:t>
            </a:r>
            <a:r>
              <a:rPr lang="en-US" dirty="0">
                <a:latin typeface="Courier New" charset="0"/>
              </a:rPr>
              <a:t>) --&gt; [a], a(</a:t>
            </a:r>
            <a:r>
              <a:rPr lang="en-US" i="1" dirty="0">
                <a:latin typeface="Courier New" charset="0"/>
              </a:rPr>
              <a:t>subtree</a:t>
            </a:r>
            <a:r>
              <a:rPr lang="en-US" dirty="0">
                <a:latin typeface="Courier New" charset="0"/>
              </a:rPr>
              <a:t>).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a(</a:t>
            </a:r>
            <a:r>
              <a:rPr lang="en-US" dirty="0">
                <a:solidFill>
                  <a:srgbClr val="0000FF"/>
                </a:solidFill>
                <a:latin typeface="Courier New" charset="0"/>
              </a:rPr>
              <a:t>a(</a:t>
            </a:r>
            <a:r>
              <a:rPr lang="en-US" dirty="0" err="1">
                <a:solidFill>
                  <a:srgbClr val="0000FF"/>
                </a:solidFill>
                <a:latin typeface="Courier New" charset="0"/>
              </a:rPr>
              <a:t>a,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Courier New" charset="0"/>
              </a:rPr>
              <a:t>)</a:t>
            </a:r>
            <a:r>
              <a:rPr lang="en-US" dirty="0">
                <a:latin typeface="Courier New" charset="0"/>
              </a:rPr>
              <a:t>) --&gt; [a], a(</a:t>
            </a:r>
            <a:r>
              <a:rPr lang="en-US" dirty="0">
                <a:solidFill>
                  <a:schemeClr val="accent6"/>
                </a:solidFill>
                <a:latin typeface="Courier New" charset="0"/>
              </a:rPr>
              <a:t>A</a:t>
            </a:r>
            <a:r>
              <a:rPr lang="en-US" dirty="0">
                <a:latin typeface="Courier New" charset="0"/>
              </a:rPr>
              <a:t>).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696200" y="1981201"/>
            <a:ext cx="1981200" cy="2301875"/>
            <a:chOff x="816" y="1632"/>
            <a:chExt cx="1248" cy="1450"/>
          </a:xfrm>
        </p:grpSpPr>
        <p:sp>
          <p:nvSpPr>
            <p:cNvPr id="103446" name="Text Box 22"/>
            <p:cNvSpPr txBox="1">
              <a:spLocks noChangeArrowheads="1"/>
            </p:cNvSpPr>
            <p:nvPr/>
          </p:nvSpPr>
          <p:spPr bwMode="auto">
            <a:xfrm>
              <a:off x="1508" y="163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s</a:t>
              </a:r>
            </a:p>
          </p:txBody>
        </p:sp>
        <p:sp>
          <p:nvSpPr>
            <p:cNvPr id="103447" name="Text Box 23"/>
            <p:cNvSpPr txBox="1">
              <a:spLocks noChangeArrowheads="1"/>
            </p:cNvSpPr>
            <p:nvPr/>
          </p:nvSpPr>
          <p:spPr bwMode="auto">
            <a:xfrm>
              <a:off x="1172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03448" name="Text Box 24"/>
            <p:cNvSpPr txBox="1">
              <a:spLocks noChangeArrowheads="1"/>
            </p:cNvSpPr>
            <p:nvPr/>
          </p:nvSpPr>
          <p:spPr bwMode="auto">
            <a:xfrm>
              <a:off x="1852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!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03449" name="Text Box 25"/>
            <p:cNvSpPr txBox="1">
              <a:spLocks noChangeArrowheads="1"/>
            </p:cNvSpPr>
            <p:nvPr/>
          </p:nvSpPr>
          <p:spPr bwMode="auto">
            <a:xfrm>
              <a:off x="1268" y="235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03450" name="Text Box 26"/>
            <p:cNvSpPr txBox="1">
              <a:spLocks noChangeArrowheads="1"/>
            </p:cNvSpPr>
            <p:nvPr/>
          </p:nvSpPr>
          <p:spPr bwMode="auto">
            <a:xfrm>
              <a:off x="1508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a</a:t>
              </a:r>
            </a:p>
          </p:txBody>
        </p:sp>
        <p:sp>
          <p:nvSpPr>
            <p:cNvPr id="103451" name="Text Box 27"/>
            <p:cNvSpPr txBox="1">
              <a:spLocks noChangeArrowheads="1"/>
            </p:cNvSpPr>
            <p:nvPr/>
          </p:nvSpPr>
          <p:spPr bwMode="auto">
            <a:xfrm>
              <a:off x="1700" y="235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a</a:t>
              </a:r>
            </a:p>
          </p:txBody>
        </p:sp>
        <p:sp>
          <p:nvSpPr>
            <p:cNvPr id="103452" name="Text Box 28"/>
            <p:cNvSpPr txBox="1">
              <a:spLocks noChangeArrowheads="1"/>
            </p:cNvSpPr>
            <p:nvPr/>
          </p:nvSpPr>
          <p:spPr bwMode="auto">
            <a:xfrm>
              <a:off x="1700" y="283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cxnSp>
          <p:nvCxnSpPr>
            <p:cNvPr id="103453" name="AutoShape 29"/>
            <p:cNvCxnSpPr>
              <a:cxnSpLocks noChangeShapeType="1"/>
              <a:stCxn id="103446" idx="2"/>
              <a:endCxn id="103447" idx="0"/>
            </p:cNvCxnSpPr>
            <p:nvPr/>
          </p:nvCxnSpPr>
          <p:spPr bwMode="auto">
            <a:xfrm flipH="1">
              <a:off x="1278" y="1882"/>
              <a:ext cx="336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54" name="AutoShape 30"/>
            <p:cNvCxnSpPr>
              <a:cxnSpLocks noChangeShapeType="1"/>
              <a:stCxn id="103446" idx="2"/>
              <a:endCxn id="103450" idx="0"/>
            </p:cNvCxnSpPr>
            <p:nvPr/>
          </p:nvCxnSpPr>
          <p:spPr bwMode="auto">
            <a:xfrm>
              <a:off x="1614" y="1882"/>
              <a:ext cx="0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55" name="AutoShape 31"/>
            <p:cNvCxnSpPr>
              <a:cxnSpLocks noChangeShapeType="1"/>
              <a:stCxn id="103446" idx="2"/>
              <a:endCxn id="103448" idx="0"/>
            </p:cNvCxnSpPr>
            <p:nvPr/>
          </p:nvCxnSpPr>
          <p:spPr bwMode="auto">
            <a:xfrm>
              <a:off x="1614" y="1882"/>
              <a:ext cx="344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56" name="AutoShape 32"/>
            <p:cNvCxnSpPr>
              <a:cxnSpLocks noChangeShapeType="1"/>
              <a:stCxn id="103450" idx="2"/>
              <a:endCxn id="103449" idx="0"/>
            </p:cNvCxnSpPr>
            <p:nvPr/>
          </p:nvCxnSpPr>
          <p:spPr bwMode="auto">
            <a:xfrm flipH="1">
              <a:off x="1374" y="2218"/>
              <a:ext cx="240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57" name="AutoShape 33"/>
            <p:cNvCxnSpPr>
              <a:cxnSpLocks noChangeShapeType="1"/>
              <a:stCxn id="103450" idx="2"/>
              <a:endCxn id="103451" idx="0"/>
            </p:cNvCxnSpPr>
            <p:nvPr/>
          </p:nvCxnSpPr>
          <p:spPr bwMode="auto">
            <a:xfrm>
              <a:off x="1614" y="2218"/>
              <a:ext cx="192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58" name="AutoShape 34"/>
            <p:cNvCxnSpPr>
              <a:cxnSpLocks noChangeShapeType="1"/>
              <a:stCxn id="103451" idx="2"/>
              <a:endCxn id="103452" idx="0"/>
            </p:cNvCxnSpPr>
            <p:nvPr/>
          </p:nvCxnSpPr>
          <p:spPr bwMode="auto">
            <a:xfrm>
              <a:off x="1806" y="2602"/>
              <a:ext cx="0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59" name="AutoShape 35"/>
            <p:cNvCxnSpPr>
              <a:cxnSpLocks noChangeShapeType="1"/>
              <a:stCxn id="103446" idx="2"/>
              <a:endCxn id="103460" idx="0"/>
            </p:cNvCxnSpPr>
            <p:nvPr/>
          </p:nvCxnSpPr>
          <p:spPr bwMode="auto">
            <a:xfrm flipH="1">
              <a:off x="922" y="1882"/>
              <a:ext cx="692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3460" name="Text Box 36"/>
            <p:cNvSpPr txBox="1">
              <a:spLocks noChangeArrowheads="1"/>
            </p:cNvSpPr>
            <p:nvPr/>
          </p:nvSpPr>
          <p:spPr bwMode="auto">
            <a:xfrm>
              <a:off x="816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b</a:t>
              </a:r>
              <a:endParaRPr lang="en-US" sz="2000">
                <a:latin typeface="Courier New" charset="0"/>
              </a:endParaRPr>
            </a:p>
          </p:txBody>
        </p:sp>
      </p:grp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7239000" y="4419601"/>
            <a:ext cx="292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urier New" charset="0"/>
              </a:rPr>
              <a:t>s(</a:t>
            </a:r>
            <a:r>
              <a:rPr lang="en-US" sz="2000">
                <a:solidFill>
                  <a:srgbClr val="0000FF"/>
                </a:solidFill>
                <a:latin typeface="Courier New" charset="0"/>
              </a:rPr>
              <a:t>b</a:t>
            </a:r>
            <a:r>
              <a:rPr lang="en-US" sz="2000">
                <a:latin typeface="Courier New" charset="0"/>
              </a:rPr>
              <a:t>,</a:t>
            </a:r>
            <a:r>
              <a:rPr lang="en-US" sz="2000">
                <a:solidFill>
                  <a:srgbClr val="0000FF"/>
                </a:solidFill>
                <a:latin typeface="Courier New" charset="0"/>
              </a:rPr>
              <a:t>a</a:t>
            </a:r>
            <a:r>
              <a:rPr lang="en-US" sz="2000">
                <a:latin typeface="Courier New" charset="0"/>
              </a:rPr>
              <a:t>,a(</a:t>
            </a:r>
            <a:r>
              <a:rPr lang="en-US" sz="2000">
                <a:solidFill>
                  <a:srgbClr val="0000FF"/>
                </a:solidFill>
                <a:latin typeface="Courier New" charset="0"/>
              </a:rPr>
              <a:t>a</a:t>
            </a:r>
            <a:r>
              <a:rPr lang="en-US" sz="2000">
                <a:latin typeface="Courier New" charset="0"/>
              </a:rPr>
              <a:t>,a(</a:t>
            </a:r>
            <a:r>
              <a:rPr lang="en-US" sz="2000">
                <a:solidFill>
                  <a:srgbClr val="0000FF"/>
                </a:solidFill>
                <a:latin typeface="Courier New" charset="0"/>
              </a:rPr>
              <a:t>a</a:t>
            </a:r>
            <a:r>
              <a:rPr lang="en-US" sz="2000">
                <a:latin typeface="Courier New" charset="0"/>
              </a:rPr>
              <a:t>)),</a:t>
            </a:r>
            <a:r>
              <a:rPr lang="en-US" sz="2000">
                <a:solidFill>
                  <a:srgbClr val="0000FF"/>
                </a:solidFill>
                <a:latin typeface="Courier New" charset="0"/>
              </a:rPr>
              <a:t>!</a:t>
            </a:r>
            <a:r>
              <a:rPr lang="en-US" sz="2000">
                <a:latin typeface="Courier New" charset="0"/>
              </a:rPr>
              <a:t>)</a:t>
            </a:r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7315200" y="5105400"/>
            <a:ext cx="3124200" cy="9233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Idea</a:t>
            </a:r>
            <a:r>
              <a:rPr lang="en-US"/>
              <a:t>: for each nonterminal, add an argument to store its subtree</a:t>
            </a:r>
          </a:p>
        </p:txBody>
      </p:sp>
      <p:sp>
        <p:nvSpPr>
          <p:cNvPr id="103463" name="Oval 39"/>
          <p:cNvSpPr>
            <a:spLocks noChangeArrowheads="1"/>
          </p:cNvSpPr>
          <p:nvPr/>
        </p:nvSpPr>
        <p:spPr bwMode="auto">
          <a:xfrm>
            <a:off x="9067800" y="3124200"/>
            <a:ext cx="457200" cy="1295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464" name="Oval 40"/>
          <p:cNvSpPr>
            <a:spLocks noChangeArrowheads="1"/>
          </p:cNvSpPr>
          <p:nvPr/>
        </p:nvSpPr>
        <p:spPr bwMode="auto">
          <a:xfrm>
            <a:off x="8229600" y="2590800"/>
            <a:ext cx="14478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3" grpId="0" uiExpand="1" build="p" bldLvl="2" autoUpdateAnimBg="0"/>
      <p:bldP spid="103444" grpId="0" uiExpand="1" build="p" bldLvl="2" autoUpdateAnimBg="0"/>
      <p:bldP spid="103462" grpId="0" animBg="1" autoUpdateAnimBg="0"/>
      <p:bldP spid="103463" grpId="0" animBg="1" autoUpdateAnimBg="0"/>
      <p:bldP spid="103463" grpId="1" animBg="1"/>
      <p:bldP spid="103464" grpId="0" animBg="1" autoUpdateAnimBg="0"/>
      <p:bldP spid="10346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Arguments: Parse Tree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Prolog grammar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Courier New" charset="0"/>
              </a:rPr>
              <a:t>s</a:t>
            </a:r>
            <a:r>
              <a:rPr lang="en-US" sz="1800" dirty="0">
                <a:latin typeface="Courier New" charset="0"/>
              </a:rPr>
              <a:t> --&gt; [</a:t>
            </a:r>
            <a:r>
              <a:rPr lang="en-US" sz="1800" dirty="0" err="1">
                <a:latin typeface="Courier New" charset="0"/>
              </a:rPr>
              <a:t>b</a:t>
            </a:r>
            <a:r>
              <a:rPr lang="en-US" sz="1800" dirty="0">
                <a:latin typeface="Courier New" charset="0"/>
              </a:rPr>
              <a:t>], [a], a, [!].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urier New" charset="0"/>
              </a:rPr>
              <a:t>a --&gt; [a].			</a:t>
            </a:r>
            <a:r>
              <a:rPr lang="en-US" sz="1800" dirty="0"/>
              <a:t>(base case)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urier New" charset="0"/>
              </a:rPr>
              <a:t>a --&gt; [a], a.		</a:t>
            </a:r>
            <a:r>
              <a:rPr lang="en-US" sz="1800" dirty="0"/>
              <a:t>(right recursive case)</a:t>
            </a:r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609600" y="3130552"/>
            <a:ext cx="541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base and recursive cases</a:t>
            </a:r>
            <a:endParaRPr lang="en-US" sz="2000" dirty="0">
              <a:latin typeface="Courier New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a(</a:t>
            </a:r>
            <a:r>
              <a:rPr lang="en-US" dirty="0">
                <a:solidFill>
                  <a:srgbClr val="0000FF"/>
                </a:solidFill>
                <a:latin typeface="Courier New" charset="0"/>
              </a:rPr>
              <a:t>a(a)</a:t>
            </a:r>
            <a:r>
              <a:rPr lang="en-US" dirty="0">
                <a:latin typeface="Courier New" charset="0"/>
              </a:rPr>
              <a:t>) --&gt; [a].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a(</a:t>
            </a:r>
            <a:r>
              <a:rPr lang="en-US" dirty="0">
                <a:solidFill>
                  <a:srgbClr val="0000FF"/>
                </a:solidFill>
                <a:latin typeface="Courier New" charset="0"/>
              </a:rPr>
              <a:t>a(</a:t>
            </a:r>
            <a:r>
              <a:rPr lang="en-US" dirty="0" err="1">
                <a:solidFill>
                  <a:srgbClr val="0000FF"/>
                </a:solidFill>
                <a:latin typeface="Courier New" charset="0"/>
              </a:rPr>
              <a:t>a,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Courier New" charset="0"/>
              </a:rPr>
              <a:t>)</a:t>
            </a:r>
            <a:r>
              <a:rPr lang="en-US" dirty="0">
                <a:latin typeface="Courier New" charset="0"/>
              </a:rPr>
              <a:t>) --&gt; [a], a(</a:t>
            </a:r>
            <a:r>
              <a:rPr lang="en-US" dirty="0">
                <a:solidFill>
                  <a:schemeClr val="accent6"/>
                </a:solidFill>
                <a:latin typeface="Courier New" charset="0"/>
              </a:rPr>
              <a:t>A</a:t>
            </a:r>
            <a:r>
              <a:rPr lang="en-US" dirty="0">
                <a:latin typeface="Courier New" charset="0"/>
              </a:rPr>
              <a:t>).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>
              <a:latin typeface="Courier New" charset="0"/>
            </a:endParaRPr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609600" y="4453733"/>
            <a:ext cx="685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start symbol case</a:t>
            </a: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s --&gt; [b], [a], a, [!].</a:t>
            </a: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s(</a:t>
            </a:r>
            <a:r>
              <a:rPr lang="en-US" i="1" dirty="0">
                <a:latin typeface="Courier New" charset="0"/>
              </a:rPr>
              <a:t>tree</a:t>
            </a:r>
            <a:r>
              <a:rPr lang="en-US" dirty="0">
                <a:latin typeface="Courier New" charset="0"/>
              </a:rPr>
              <a:t>) --&gt; [b], [a], a(</a:t>
            </a:r>
            <a:r>
              <a:rPr lang="en-US" i="1" dirty="0" err="1">
                <a:latin typeface="Courier New" charset="0"/>
              </a:rPr>
              <a:t>subtree</a:t>
            </a:r>
            <a:r>
              <a:rPr lang="en-US" dirty="0">
                <a:latin typeface="Courier New" charset="0"/>
              </a:rPr>
              <a:t>), [!].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Courier New" charset="0"/>
              </a:rPr>
              <a:t>s(</a:t>
            </a:r>
            <a:r>
              <a:rPr lang="en-US" dirty="0">
                <a:solidFill>
                  <a:srgbClr val="0000FF"/>
                </a:solidFill>
                <a:latin typeface="Courier New" charset="0"/>
              </a:rPr>
              <a:t>s(</a:t>
            </a:r>
            <a:r>
              <a:rPr lang="en-US" dirty="0" err="1">
                <a:solidFill>
                  <a:srgbClr val="0000FF"/>
                </a:solidFill>
                <a:latin typeface="Courier New" charset="0"/>
              </a:rPr>
              <a:t>b,a,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Courier New" charset="0"/>
              </a:rPr>
              <a:t>,!)</a:t>
            </a:r>
            <a:r>
              <a:rPr lang="en-US" i="1" dirty="0">
                <a:latin typeface="Courier New" charset="0"/>
              </a:rPr>
              <a:t> </a:t>
            </a:r>
            <a:r>
              <a:rPr lang="en-US" dirty="0">
                <a:latin typeface="Courier New" charset="0"/>
              </a:rPr>
              <a:t>) --&gt; [b], [a], a(</a:t>
            </a:r>
            <a:r>
              <a:rPr lang="en-US" dirty="0">
                <a:solidFill>
                  <a:schemeClr val="accent6"/>
                </a:solidFill>
                <a:latin typeface="Courier New" charset="0"/>
              </a:rPr>
              <a:t>A</a:t>
            </a:r>
            <a:r>
              <a:rPr lang="en-US" dirty="0">
                <a:latin typeface="Courier New" charset="0"/>
              </a:rPr>
              <a:t>), [!].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>
              <a:latin typeface="Courier New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696200" y="1981201"/>
            <a:ext cx="1981200" cy="2301875"/>
            <a:chOff x="816" y="1632"/>
            <a:chExt cx="1248" cy="1450"/>
          </a:xfrm>
        </p:grpSpPr>
        <p:sp>
          <p:nvSpPr>
            <p:cNvPr id="105494" name="Text Box 22"/>
            <p:cNvSpPr txBox="1">
              <a:spLocks noChangeArrowheads="1"/>
            </p:cNvSpPr>
            <p:nvPr/>
          </p:nvSpPr>
          <p:spPr bwMode="auto">
            <a:xfrm>
              <a:off x="1508" y="163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s</a:t>
              </a:r>
            </a:p>
          </p:txBody>
        </p:sp>
        <p:sp>
          <p:nvSpPr>
            <p:cNvPr id="105495" name="Text Box 23"/>
            <p:cNvSpPr txBox="1">
              <a:spLocks noChangeArrowheads="1"/>
            </p:cNvSpPr>
            <p:nvPr/>
          </p:nvSpPr>
          <p:spPr bwMode="auto">
            <a:xfrm>
              <a:off x="1172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05496" name="Text Box 24"/>
            <p:cNvSpPr txBox="1">
              <a:spLocks noChangeArrowheads="1"/>
            </p:cNvSpPr>
            <p:nvPr/>
          </p:nvSpPr>
          <p:spPr bwMode="auto">
            <a:xfrm>
              <a:off x="1852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!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05497" name="Text Box 25"/>
            <p:cNvSpPr txBox="1">
              <a:spLocks noChangeArrowheads="1"/>
            </p:cNvSpPr>
            <p:nvPr/>
          </p:nvSpPr>
          <p:spPr bwMode="auto">
            <a:xfrm>
              <a:off x="1268" y="235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sp>
          <p:nvSpPr>
            <p:cNvPr id="105498" name="Text Box 26"/>
            <p:cNvSpPr txBox="1">
              <a:spLocks noChangeArrowheads="1"/>
            </p:cNvSpPr>
            <p:nvPr/>
          </p:nvSpPr>
          <p:spPr bwMode="auto">
            <a:xfrm>
              <a:off x="1508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a</a:t>
              </a:r>
            </a:p>
          </p:txBody>
        </p:sp>
        <p:sp>
          <p:nvSpPr>
            <p:cNvPr id="105499" name="Text Box 27"/>
            <p:cNvSpPr txBox="1">
              <a:spLocks noChangeArrowheads="1"/>
            </p:cNvSpPr>
            <p:nvPr/>
          </p:nvSpPr>
          <p:spPr bwMode="auto">
            <a:xfrm>
              <a:off x="1700" y="235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urier New" charset="0"/>
                </a:rPr>
                <a:t>a</a:t>
              </a:r>
            </a:p>
          </p:txBody>
        </p:sp>
        <p:sp>
          <p:nvSpPr>
            <p:cNvPr id="105500" name="Text Box 28"/>
            <p:cNvSpPr txBox="1">
              <a:spLocks noChangeArrowheads="1"/>
            </p:cNvSpPr>
            <p:nvPr/>
          </p:nvSpPr>
          <p:spPr bwMode="auto">
            <a:xfrm>
              <a:off x="1700" y="283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a</a:t>
              </a:r>
              <a:endParaRPr lang="en-US" sz="2000">
                <a:latin typeface="Courier New" charset="0"/>
              </a:endParaRPr>
            </a:p>
          </p:txBody>
        </p:sp>
        <p:cxnSp>
          <p:nvCxnSpPr>
            <p:cNvPr id="105501" name="AutoShape 29"/>
            <p:cNvCxnSpPr>
              <a:cxnSpLocks noChangeShapeType="1"/>
              <a:stCxn id="105494" idx="2"/>
              <a:endCxn id="105495" idx="0"/>
            </p:cNvCxnSpPr>
            <p:nvPr/>
          </p:nvCxnSpPr>
          <p:spPr bwMode="auto">
            <a:xfrm flipH="1">
              <a:off x="1278" y="1882"/>
              <a:ext cx="336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02" name="AutoShape 30"/>
            <p:cNvCxnSpPr>
              <a:cxnSpLocks noChangeShapeType="1"/>
              <a:stCxn id="105494" idx="2"/>
              <a:endCxn id="105498" idx="0"/>
            </p:cNvCxnSpPr>
            <p:nvPr/>
          </p:nvCxnSpPr>
          <p:spPr bwMode="auto">
            <a:xfrm>
              <a:off x="1614" y="1882"/>
              <a:ext cx="0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03" name="AutoShape 31"/>
            <p:cNvCxnSpPr>
              <a:cxnSpLocks noChangeShapeType="1"/>
              <a:stCxn id="105494" idx="2"/>
              <a:endCxn id="105496" idx="0"/>
            </p:cNvCxnSpPr>
            <p:nvPr/>
          </p:nvCxnSpPr>
          <p:spPr bwMode="auto">
            <a:xfrm>
              <a:off x="1614" y="1882"/>
              <a:ext cx="344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04" name="AutoShape 32"/>
            <p:cNvCxnSpPr>
              <a:cxnSpLocks noChangeShapeType="1"/>
              <a:stCxn id="105498" idx="2"/>
              <a:endCxn id="105497" idx="0"/>
            </p:cNvCxnSpPr>
            <p:nvPr/>
          </p:nvCxnSpPr>
          <p:spPr bwMode="auto">
            <a:xfrm flipH="1">
              <a:off x="1374" y="2218"/>
              <a:ext cx="240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05" name="AutoShape 33"/>
            <p:cNvCxnSpPr>
              <a:cxnSpLocks noChangeShapeType="1"/>
              <a:stCxn id="105498" idx="2"/>
              <a:endCxn id="105499" idx="0"/>
            </p:cNvCxnSpPr>
            <p:nvPr/>
          </p:nvCxnSpPr>
          <p:spPr bwMode="auto">
            <a:xfrm>
              <a:off x="1614" y="2218"/>
              <a:ext cx="192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06" name="AutoShape 34"/>
            <p:cNvCxnSpPr>
              <a:cxnSpLocks noChangeShapeType="1"/>
              <a:stCxn id="105499" idx="2"/>
              <a:endCxn id="105500" idx="0"/>
            </p:cNvCxnSpPr>
            <p:nvPr/>
          </p:nvCxnSpPr>
          <p:spPr bwMode="auto">
            <a:xfrm>
              <a:off x="1806" y="2602"/>
              <a:ext cx="0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507" name="AutoShape 35"/>
            <p:cNvCxnSpPr>
              <a:cxnSpLocks noChangeShapeType="1"/>
              <a:stCxn id="105494" idx="2"/>
              <a:endCxn id="105508" idx="0"/>
            </p:cNvCxnSpPr>
            <p:nvPr/>
          </p:nvCxnSpPr>
          <p:spPr bwMode="auto">
            <a:xfrm flipH="1">
              <a:off x="922" y="1882"/>
              <a:ext cx="692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5508" name="Text Box 36"/>
            <p:cNvSpPr txBox="1">
              <a:spLocks noChangeArrowheads="1"/>
            </p:cNvSpPr>
            <p:nvPr/>
          </p:nvSpPr>
          <p:spPr bwMode="auto">
            <a:xfrm>
              <a:off x="816" y="196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latin typeface="Courier New" charset="0"/>
                </a:rPr>
                <a:t>b</a:t>
              </a:r>
              <a:endParaRPr lang="en-US" sz="2000">
                <a:latin typeface="Courier New" charset="0"/>
              </a:endParaRPr>
            </a:p>
          </p:txBody>
        </p:sp>
      </p:grp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7239000" y="4419601"/>
            <a:ext cx="292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urier New" charset="0"/>
              </a:rPr>
              <a:t>s(</a:t>
            </a:r>
            <a:r>
              <a:rPr lang="en-US" sz="2000">
                <a:solidFill>
                  <a:srgbClr val="0000FF"/>
                </a:solidFill>
                <a:latin typeface="Courier New" charset="0"/>
              </a:rPr>
              <a:t>b</a:t>
            </a:r>
            <a:r>
              <a:rPr lang="en-US" sz="2000">
                <a:latin typeface="Courier New" charset="0"/>
              </a:rPr>
              <a:t>,</a:t>
            </a:r>
            <a:r>
              <a:rPr lang="en-US" sz="2000">
                <a:solidFill>
                  <a:srgbClr val="0000FF"/>
                </a:solidFill>
                <a:latin typeface="Courier New" charset="0"/>
              </a:rPr>
              <a:t>a</a:t>
            </a:r>
            <a:r>
              <a:rPr lang="en-US" sz="2000">
                <a:latin typeface="Courier New" charset="0"/>
              </a:rPr>
              <a:t>,a(</a:t>
            </a:r>
            <a:r>
              <a:rPr lang="en-US" sz="2000">
                <a:solidFill>
                  <a:srgbClr val="0000FF"/>
                </a:solidFill>
                <a:latin typeface="Courier New" charset="0"/>
              </a:rPr>
              <a:t>a</a:t>
            </a:r>
            <a:r>
              <a:rPr lang="en-US" sz="2000">
                <a:latin typeface="Courier New" charset="0"/>
              </a:rPr>
              <a:t>,a(</a:t>
            </a:r>
            <a:r>
              <a:rPr lang="en-US" sz="2000">
                <a:solidFill>
                  <a:srgbClr val="0000FF"/>
                </a:solidFill>
                <a:latin typeface="Courier New" charset="0"/>
              </a:rPr>
              <a:t>a</a:t>
            </a:r>
            <a:r>
              <a:rPr lang="en-US" sz="2000">
                <a:latin typeface="Courier New" charset="0"/>
              </a:rPr>
              <a:t>)),</a:t>
            </a:r>
            <a:r>
              <a:rPr lang="en-US" sz="2000">
                <a:solidFill>
                  <a:srgbClr val="0000FF"/>
                </a:solidFill>
                <a:latin typeface="Courier New" charset="0"/>
              </a:rPr>
              <a:t>!</a:t>
            </a:r>
            <a:r>
              <a:rPr lang="en-US" sz="2000">
                <a:latin typeface="Courier New" charset="0"/>
              </a:rPr>
              <a:t>)</a:t>
            </a:r>
          </a:p>
        </p:txBody>
      </p:sp>
      <p:sp>
        <p:nvSpPr>
          <p:cNvPr id="105510" name="Oval 38"/>
          <p:cNvSpPr>
            <a:spLocks noChangeArrowheads="1"/>
          </p:cNvSpPr>
          <p:nvPr/>
        </p:nvSpPr>
        <p:spPr bwMode="auto">
          <a:xfrm>
            <a:off x="7467600" y="2057400"/>
            <a:ext cx="23622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2" grpId="0" uiExpand="1" build="p" bldLvl="2"/>
      <p:bldP spid="10551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Arguments: Parse Tree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18690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Prolog grammar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sheeptalk.prolog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charset="0"/>
              </a:rPr>
              <a:t>s</a:t>
            </a:r>
            <a:r>
              <a:rPr lang="en-US" sz="2000" dirty="0">
                <a:latin typeface="Courier New" charset="0"/>
              </a:rPr>
              <a:t> --&gt; [</a:t>
            </a:r>
            <a:r>
              <a:rPr lang="en-US" sz="2000" dirty="0" err="1">
                <a:latin typeface="Courier New" charset="0"/>
              </a:rPr>
              <a:t>b</a:t>
            </a:r>
            <a:r>
              <a:rPr lang="en-US" sz="2000" dirty="0">
                <a:latin typeface="Courier New" charset="0"/>
              </a:rPr>
              <a:t>], [a], a, [!].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ourier New" charset="0"/>
              </a:rPr>
              <a:t>a --&gt; [a].					</a:t>
            </a:r>
            <a:r>
              <a:rPr lang="en-US" sz="2000" dirty="0"/>
              <a:t>(base case)</a:t>
            </a:r>
            <a:endParaRPr lang="en-US" sz="4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ourier New" charset="0"/>
              </a:rPr>
              <a:t>a --&gt; [a], a.				</a:t>
            </a:r>
            <a:r>
              <a:rPr lang="en-US" sz="2000" dirty="0"/>
              <a:t>(right recursive case)</a:t>
            </a:r>
          </a:p>
        </p:txBody>
      </p:sp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838200" y="3945689"/>
            <a:ext cx="834904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/>
              <a:t>Equivalent Prolog grammar computing a parse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sheeptalk2.prolog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charset="0"/>
              </a:rPr>
              <a:t>s(</a:t>
            </a:r>
            <a:r>
              <a:rPr lang="en-US" sz="2000" dirty="0" err="1">
                <a:solidFill>
                  <a:srgbClr val="0000FF"/>
                </a:solidFill>
                <a:latin typeface="Courier New" charset="0"/>
              </a:rPr>
              <a:t>s(b,a,</a:t>
            </a:r>
            <a:r>
              <a:rPr lang="en-US" sz="2000" dirty="0" err="1">
                <a:solidFill>
                  <a:schemeClr val="accent6"/>
                </a:solidFill>
                <a:latin typeface="Courier New" charset="0"/>
              </a:rPr>
              <a:t>A</a:t>
            </a:r>
            <a:r>
              <a:rPr lang="en-US" sz="2000" dirty="0">
                <a:solidFill>
                  <a:srgbClr val="0000FF"/>
                </a:solidFill>
                <a:latin typeface="Courier New" charset="0"/>
              </a:rPr>
              <a:t>,!)</a:t>
            </a:r>
            <a:r>
              <a:rPr lang="en-US" sz="2000" dirty="0">
                <a:latin typeface="Courier New" charset="0"/>
              </a:rPr>
              <a:t>) --&gt; [</a:t>
            </a:r>
            <a:r>
              <a:rPr lang="en-US" sz="2000" dirty="0" err="1">
                <a:latin typeface="Courier New" charset="0"/>
              </a:rPr>
              <a:t>b</a:t>
            </a:r>
            <a:r>
              <a:rPr lang="en-US" sz="2000" dirty="0">
                <a:latin typeface="Courier New" charset="0"/>
              </a:rPr>
              <a:t>], [a], </a:t>
            </a:r>
            <a:r>
              <a:rPr lang="en-US" sz="2000" dirty="0" err="1">
                <a:latin typeface="Courier New" charset="0"/>
              </a:rPr>
              <a:t>a(</a:t>
            </a:r>
            <a:r>
              <a:rPr lang="en-US" sz="2000" dirty="0" err="1">
                <a:solidFill>
                  <a:schemeClr val="accent6"/>
                </a:solidFill>
                <a:latin typeface="Courier New" charset="0"/>
              </a:rPr>
              <a:t>A</a:t>
            </a:r>
            <a:r>
              <a:rPr lang="en-US" sz="2000" dirty="0">
                <a:latin typeface="Courier New" charset="0"/>
              </a:rPr>
              <a:t>), [!].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charset="0"/>
              </a:rPr>
              <a:t>a(</a:t>
            </a:r>
            <a:r>
              <a:rPr lang="en-US" sz="2000" dirty="0" err="1">
                <a:solidFill>
                  <a:srgbClr val="0000FF"/>
                </a:solidFill>
                <a:latin typeface="Courier New" charset="0"/>
              </a:rPr>
              <a:t>a(a</a:t>
            </a:r>
            <a:r>
              <a:rPr lang="en-US" sz="2000" dirty="0">
                <a:solidFill>
                  <a:srgbClr val="0000FF"/>
                </a:solidFill>
                <a:latin typeface="Courier New" charset="0"/>
              </a:rPr>
              <a:t>)</a:t>
            </a:r>
            <a:r>
              <a:rPr lang="en-US" sz="2000" dirty="0">
                <a:latin typeface="Courier New" charset="0"/>
              </a:rPr>
              <a:t>) --&gt; [a].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charset="0"/>
              </a:rPr>
              <a:t>a(</a:t>
            </a:r>
            <a:r>
              <a:rPr lang="en-US" sz="2000" dirty="0" err="1">
                <a:solidFill>
                  <a:srgbClr val="0000FF"/>
                </a:solidFill>
                <a:latin typeface="Courier New" charset="0"/>
              </a:rPr>
              <a:t>a(a,</a:t>
            </a:r>
            <a:r>
              <a:rPr lang="en-US" sz="2000" dirty="0" err="1">
                <a:solidFill>
                  <a:schemeClr val="accent6"/>
                </a:solidFill>
                <a:latin typeface="Courier New" charset="0"/>
              </a:rPr>
              <a:t>A</a:t>
            </a:r>
            <a:r>
              <a:rPr lang="en-US" sz="2000" dirty="0">
                <a:solidFill>
                  <a:srgbClr val="0000FF"/>
                </a:solidFill>
                <a:latin typeface="Courier New" charset="0"/>
              </a:rPr>
              <a:t>)</a:t>
            </a:r>
            <a:r>
              <a:rPr lang="en-US" sz="2000" dirty="0">
                <a:latin typeface="Courier New" charset="0"/>
              </a:rPr>
              <a:t>) --&gt; [a], </a:t>
            </a:r>
            <a:r>
              <a:rPr lang="en-US" sz="2000" dirty="0" err="1">
                <a:latin typeface="Courier New" charset="0"/>
              </a:rPr>
              <a:t>a(</a:t>
            </a:r>
            <a:r>
              <a:rPr lang="en-US" sz="2000" dirty="0" err="1">
                <a:solidFill>
                  <a:schemeClr val="accent6"/>
                </a:solidFill>
                <a:latin typeface="Courier New" charset="0"/>
              </a:rPr>
              <a:t>A</a:t>
            </a:r>
            <a:r>
              <a:rPr lang="en-US" sz="2000" dirty="0">
                <a:latin typeface="Courier New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50351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FBBF-CA17-2EE3-08F0-4ABB9C0A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Arguments: Parse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2F1D-C93F-4C43-90E4-79A5BB722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000366" cy="4414537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[sheeptalk2].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true.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Parse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[]).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s(b, a, a(a), !),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 = [b, a, a, !] </a:t>
            </a: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s(b, a, a(a, a(a)), !),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 = [b, a, a, a, !] </a:t>
            </a: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s(b, a, a(a, a(a, a(a))), !),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 = [b, a, a, a, a, !] </a:t>
            </a: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s(b, a, a(a, a(a, a(a, a(a)))), !),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 = [b, a, a, a, a, a, !] </a:t>
            </a: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s(b, a, a(a, a(a, a(a, a(a, a(a))))), !),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String = [b, a, a, a, a, a, a, !] </a:t>
            </a:r>
            <a:r>
              <a:rPr lang="en-US" sz="16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BB4D2-2222-F3CA-E202-C5FF850C6C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1709"/>
          <a:stretch/>
        </p:blipFill>
        <p:spPr>
          <a:xfrm>
            <a:off x="5838568" y="1774467"/>
            <a:ext cx="2502243" cy="1243584"/>
          </a:xfr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8C9B7-A8BF-E1E2-D21B-28C8CB639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97"/>
          <a:stretch/>
        </p:blipFill>
        <p:spPr>
          <a:xfrm>
            <a:off x="5838567" y="2946641"/>
            <a:ext cx="2502243" cy="1650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8CA06-96F7-4962-43AC-B6C769CD83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702"/>
          <a:stretch/>
        </p:blipFill>
        <p:spPr>
          <a:xfrm>
            <a:off x="5838567" y="4597506"/>
            <a:ext cx="2586943" cy="2099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9C7FF5-4D6D-A83C-FA04-987ED776F4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297"/>
          <a:stretch/>
        </p:blipFill>
        <p:spPr>
          <a:xfrm>
            <a:off x="8702907" y="1189208"/>
            <a:ext cx="2943563" cy="2582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B97A3-BD20-913B-0EC8-9EE73526AC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745"/>
          <a:stretch/>
        </p:blipFill>
        <p:spPr>
          <a:xfrm>
            <a:off x="8702907" y="3772073"/>
            <a:ext cx="3172834" cy="2854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3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5192C-2DB5-7415-201F-724596A51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2D7B-5CE7-2CA1-40CC-907B80C1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Arguments: Parse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4FB0-EB27-574E-6523-F370CB4A3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[sheeptalk2].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true.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Parse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[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b,a,a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,!], []).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 = s(b, a, a(a), !) </a:t>
            </a:r>
            <a:r>
              <a:rPr lang="en-US" sz="2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s(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Parse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[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m,o,o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,!], []).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sz="2000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60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A66C-1F03-0FDD-58D7-FF2FFA84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2A3C1-651B-8BDB-29B7-93068787D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15340"/>
          </a:xfrm>
        </p:spPr>
        <p:txBody>
          <a:bodyPr/>
          <a:lstStyle/>
          <a:p>
            <a:r>
              <a:rPr lang="en-US" b="1" dirty="0"/>
              <a:t>Garden path sentence</a:t>
            </a:r>
            <a:r>
              <a:rPr lang="en-US" dirty="0"/>
              <a:t>: </a:t>
            </a:r>
          </a:p>
          <a:p>
            <a:pPr lvl="1"/>
            <a:r>
              <a:rPr lang="en-US" i="1" dirty="0"/>
              <a:t>humans initially mis-parse the sentence but eventually find the intended reading</a:t>
            </a:r>
            <a:r>
              <a:rPr lang="en-US" dirty="0"/>
              <a:t>. </a:t>
            </a:r>
          </a:p>
          <a:p>
            <a:r>
              <a:rPr lang="en-US" dirty="0"/>
              <a:t>Q1: Explain why this is a  garden path sentence:</a:t>
            </a:r>
          </a:p>
          <a:p>
            <a:pPr lvl="1"/>
            <a:r>
              <a:rPr lang="en-US" i="1" dirty="0"/>
              <a:t>The old man the boat</a:t>
            </a:r>
          </a:p>
          <a:p>
            <a:pPr marL="457200" lvl="1" indent="0">
              <a:buNone/>
            </a:pPr>
            <a:r>
              <a:rPr lang="en-US" dirty="0"/>
              <a:t>Which word causes the garden path?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FCE58C-73A4-6D85-F631-8B2DA711D73F}"/>
              </a:ext>
            </a:extLst>
          </p:cNvPr>
          <p:cNvSpPr/>
          <p:nvPr/>
        </p:nvSpPr>
        <p:spPr>
          <a:xfrm>
            <a:off x="2584174" y="3508513"/>
            <a:ext cx="695739" cy="407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3649" cy="4351338"/>
          </a:xfrm>
        </p:spPr>
        <p:txBody>
          <a:bodyPr/>
          <a:lstStyle/>
          <a:p>
            <a:r>
              <a:rPr lang="en-US" dirty="0"/>
              <a:t>Extra arguments are powerful</a:t>
            </a:r>
          </a:p>
          <a:p>
            <a:pPr lvl="1"/>
            <a:r>
              <a:rPr lang="en-US" dirty="0"/>
              <a:t>they allow us to impose (grammatical) constraints and change the expressive power of the system </a:t>
            </a:r>
          </a:p>
          <a:p>
            <a:pPr lvl="2"/>
            <a:r>
              <a:rPr lang="en-US" sz="2400" i="1" dirty="0"/>
              <a:t>if used as read-able memory</a:t>
            </a:r>
          </a:p>
          <a:p>
            <a:pPr lvl="2"/>
            <a:endParaRPr lang="en-US" dirty="0"/>
          </a:p>
          <a:p>
            <a:r>
              <a:rPr lang="en-US" b="1" dirty="0"/>
              <a:t>Example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r>
              <a:rPr lang="en-US" dirty="0" err="1"/>
              <a:t>c</a:t>
            </a:r>
            <a:r>
              <a:rPr lang="en-US" baseline="30000" dirty="0" err="1"/>
              <a:t>n</a:t>
            </a:r>
            <a:r>
              <a:rPr lang="en-US" dirty="0"/>
              <a:t> n&gt;0 is not a </a:t>
            </a:r>
            <a:r>
              <a:rPr lang="en-US" dirty="0">
                <a:solidFill>
                  <a:schemeClr val="accent1"/>
                </a:solidFill>
              </a:rPr>
              <a:t>context-free language</a:t>
            </a:r>
            <a:r>
              <a:rPr lang="en-US" dirty="0"/>
              <a:t> (type-2, Chomsky hierarchy)</a:t>
            </a:r>
          </a:p>
          <a:p>
            <a:pPr lvl="1"/>
            <a:r>
              <a:rPr lang="en-US" i="1" dirty="0"/>
              <a:t>i.e. you cannot write rules of the form </a:t>
            </a:r>
            <a:r>
              <a:rPr lang="en-US" dirty="0"/>
              <a:t>X --&gt; RHS </a:t>
            </a:r>
            <a:r>
              <a:rPr lang="en-US" i="1" dirty="0"/>
              <a:t>that generate this language</a:t>
            </a:r>
          </a:p>
          <a:p>
            <a:pPr lvl="1"/>
            <a:r>
              <a:rPr lang="en-US" dirty="0"/>
              <a:t>in fact, it's </a:t>
            </a:r>
            <a:r>
              <a:rPr lang="en-US" dirty="0">
                <a:solidFill>
                  <a:schemeClr val="accent1"/>
                </a:solidFill>
              </a:rPr>
              <a:t>context-sensitive</a:t>
            </a:r>
            <a:r>
              <a:rPr lang="en-US" dirty="0"/>
              <a:t> (type-1, Chomsky hierarchy)</a:t>
            </a:r>
          </a:p>
        </p:txBody>
      </p:sp>
    </p:spTree>
    <p:extLst>
      <p:ext uri="{BB962C8B-B14F-4D97-AF65-F5344CB8AC3E}">
        <p14:creationId xmlns:p14="http://schemas.microsoft.com/office/powerpoint/2010/main" val="23462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53A4-8E24-0062-34B7-A4F4CF1A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2C3A-2FAF-6C99-C2A2-8DD7B8424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word causes the garden path?</a:t>
            </a:r>
          </a:p>
          <a:p>
            <a:pPr lvl="1"/>
            <a:r>
              <a:rPr lang="en-US" i="1" dirty="0"/>
              <a:t>The old man the boat</a:t>
            </a:r>
          </a:p>
          <a:p>
            <a:r>
              <a:rPr lang="en-US" dirty="0"/>
              <a:t>Merriam Webster online: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2"/>
              </a:rPr>
              <a:t>https://www.merriam-webster.com/dictionary/man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777E910-D084-CCC4-3DAE-BDD7135D5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001294"/>
            <a:ext cx="5029200" cy="1104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screenshot of a dictionary&#10;&#10;Description automatically generated">
            <a:extLst>
              <a:ext uri="{FF2B5EF4-FFF2-40B4-BE49-F238E27FC236}">
                <a16:creationId xmlns:a16="http://schemas.microsoft.com/office/drawing/2014/main" id="{E4F4B02D-76F6-73C7-2BF6-2A324A0E7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414" y="4001294"/>
            <a:ext cx="4069095" cy="2507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E524CE-F380-3E9A-E9B4-C5017428E03D}"/>
              </a:ext>
            </a:extLst>
          </p:cNvPr>
          <p:cNvSpPr/>
          <p:nvPr/>
        </p:nvSpPr>
        <p:spPr>
          <a:xfrm>
            <a:off x="2571817" y="2302204"/>
            <a:ext cx="695739" cy="407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73E06-5808-3FC3-A634-50EF6F281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17DC-FF0D-26AF-7C38-984744B9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257B-F7E8-E27E-74B3-EC35D3766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word causes the garden path?</a:t>
            </a:r>
          </a:p>
          <a:p>
            <a:pPr lvl="1"/>
            <a:r>
              <a:rPr lang="en-US" i="1" dirty="0"/>
              <a:t>The old man the boat</a:t>
            </a:r>
          </a:p>
          <a:p>
            <a:r>
              <a:rPr lang="en-US" dirty="0"/>
              <a:t>Merriam Webster online: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2"/>
              </a:rPr>
              <a:t>https://www.merriam-webster.com/dictionary/man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close up of a word&#10;&#10;Description automatically generated">
            <a:extLst>
              <a:ext uri="{FF2B5EF4-FFF2-40B4-BE49-F238E27FC236}">
                <a16:creationId xmlns:a16="http://schemas.microsoft.com/office/drawing/2014/main" id="{EF9A928B-ABEF-DD64-28CA-989064A6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601994"/>
            <a:ext cx="3835057" cy="12307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6B2C90F8-DECA-DB43-688A-FA026229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4832729"/>
            <a:ext cx="4432300" cy="1582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close-up of a word&#10;&#10;Description automatically generated">
            <a:extLst>
              <a:ext uri="{FF2B5EF4-FFF2-40B4-BE49-F238E27FC236}">
                <a16:creationId xmlns:a16="http://schemas.microsoft.com/office/drawing/2014/main" id="{2394A9EF-45DE-4091-F205-BA701ADD5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257" y="3601994"/>
            <a:ext cx="5638457" cy="2270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ECC0891-B3EA-B9B6-7B51-C061FB46C8A3}"/>
              </a:ext>
            </a:extLst>
          </p:cNvPr>
          <p:cNvSpPr/>
          <p:nvPr/>
        </p:nvSpPr>
        <p:spPr>
          <a:xfrm>
            <a:off x="2100649" y="2257760"/>
            <a:ext cx="543698" cy="407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742C-47CD-72A1-F65A-F90DC2EF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 review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815913A-FC64-B7E1-B649-74C392613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0" y="3183977"/>
            <a:ext cx="8636000" cy="3213100"/>
          </a:xfr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160711-A404-FBE6-DCF3-E60043F652BF}"/>
              </a:ext>
            </a:extLst>
          </p:cNvPr>
          <p:cNvSpPr txBox="1"/>
          <p:nvPr/>
        </p:nvSpPr>
        <p:spPr>
          <a:xfrm>
            <a:off x="1729250" y="1983191"/>
            <a:ext cx="8684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many explanations exist on the internet!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ChatGPT</a:t>
            </a:r>
            <a:r>
              <a:rPr lang="en-US" sz="3200" dirty="0"/>
              <a:t> knows about garden path sentences</a:t>
            </a:r>
          </a:p>
        </p:txBody>
      </p:sp>
    </p:spTree>
    <p:extLst>
      <p:ext uri="{BB962C8B-B14F-4D97-AF65-F5344CB8AC3E}">
        <p14:creationId xmlns:p14="http://schemas.microsoft.com/office/powerpoint/2010/main" val="3600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973F-20EC-8E09-D4A8-634B7D84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 review</a:t>
            </a:r>
          </a:p>
        </p:txBody>
      </p:sp>
      <p:pic>
        <p:nvPicPr>
          <p:cNvPr id="5" name="Content Placeholder 4" descr="A diagram of a person and person&#10;&#10;Description automatically generated with medium confidence">
            <a:extLst>
              <a:ext uri="{FF2B5EF4-FFF2-40B4-BE49-F238E27FC236}">
                <a16:creationId xmlns:a16="http://schemas.microsoft.com/office/drawing/2014/main" id="{1DE3DC98-0292-04F5-E1ED-003AA03D3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9775"/>
            <a:ext cx="6553715" cy="40318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B3B276-232C-0A9F-1615-03128BBA8EC2}"/>
              </a:ext>
            </a:extLst>
          </p:cNvPr>
          <p:cNvSpPr txBox="1"/>
          <p:nvPr/>
        </p:nvSpPr>
        <p:spPr>
          <a:xfrm>
            <a:off x="838200" y="1835948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https://en.wikipedia.org/wiki/Garden-path_sentence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723AA-3032-8EBC-1C59-163C26E348DB}"/>
              </a:ext>
            </a:extLst>
          </p:cNvPr>
          <p:cNvSpPr txBox="1"/>
          <p:nvPr/>
        </p:nvSpPr>
        <p:spPr>
          <a:xfrm>
            <a:off x="7391915" y="2482279"/>
            <a:ext cx="4252052" cy="243143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Why do we garden path?</a:t>
            </a:r>
          </a:p>
          <a:p>
            <a:r>
              <a:rPr lang="en-US" sz="2800" b="1" dirty="0"/>
              <a:t>Possible explanation</a:t>
            </a:r>
            <a:r>
              <a:rPr lang="en-US" sz="2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frequency of sequence DET ADJ NOUN blocks possibility that NOUN is also a VERB</a:t>
            </a:r>
          </a:p>
        </p:txBody>
      </p:sp>
    </p:spTree>
    <p:extLst>
      <p:ext uri="{BB962C8B-B14F-4D97-AF65-F5344CB8AC3E}">
        <p14:creationId xmlns:p14="http://schemas.microsoft.com/office/powerpoint/2010/main" val="9278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85F4-0D06-7214-9899-B1EE182E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93FA081-18F1-7B47-3DA1-753FE0106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233" y="1825625"/>
            <a:ext cx="7155533" cy="4351338"/>
          </a:xfrm>
        </p:spPr>
      </p:pic>
    </p:spTree>
    <p:extLst>
      <p:ext uri="{BB962C8B-B14F-4D97-AF65-F5344CB8AC3E}">
        <p14:creationId xmlns:p14="http://schemas.microsoft.com/office/powerpoint/2010/main" val="13112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3FBC-45CF-769A-758B-D9736FD0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Convincing </a:t>
            </a:r>
            <a:r>
              <a:rPr lang="en-US" dirty="0" err="1"/>
              <a:t>ChatGPT</a:t>
            </a:r>
            <a:r>
              <a:rPr lang="en-US" dirty="0"/>
              <a:t> it is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0FFB9-A93B-F319-F770-57F4C5CC2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Involves </a:t>
            </a:r>
            <a:r>
              <a:rPr lang="en-US" sz="3200" dirty="0">
                <a:solidFill>
                  <a:schemeClr val="accent1"/>
                </a:solidFill>
              </a:rPr>
              <a:t>Knowledge of Language </a:t>
            </a:r>
            <a:r>
              <a:rPr lang="en-US" sz="3200" dirty="0"/>
              <a:t>we take for granted: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verbs vs. nouns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word senses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notion of a grammatical relation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notion of a grammatical function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B41AB3E6-C570-2B9D-336D-AE6402A7D9BB}"/>
              </a:ext>
            </a:extLst>
          </p:cNvPr>
          <p:cNvSpPr/>
          <p:nvPr/>
        </p:nvSpPr>
        <p:spPr>
          <a:xfrm>
            <a:off x="6796216" y="2854409"/>
            <a:ext cx="2397210" cy="1643449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what are these precisely</a:t>
            </a:r>
            <a:r>
              <a:rPr lang="en-US" dirty="0"/>
              <a:t>?</a:t>
            </a:r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55DC42B7-205B-BCFE-7846-DFD61006B61B}"/>
              </a:ext>
            </a:extLst>
          </p:cNvPr>
          <p:cNvSpPr/>
          <p:nvPr/>
        </p:nvSpPr>
        <p:spPr>
          <a:xfrm>
            <a:off x="9321112" y="2854408"/>
            <a:ext cx="2689655" cy="164344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5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does </a:t>
            </a:r>
            <a:r>
              <a:rPr lang="en-US" sz="2400" i="1" dirty="0" err="1"/>
              <a:t>ChatGPT</a:t>
            </a:r>
            <a:r>
              <a:rPr lang="en-US" sz="2400" i="1" dirty="0"/>
              <a:t> understand them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81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1752</Words>
  <Application>Microsoft Macintosh PowerPoint</Application>
  <PresentationFormat>Widescreen</PresentationFormat>
  <Paragraphs>270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Courier New</vt:lpstr>
      <vt:lpstr>Menlo</vt:lpstr>
      <vt:lpstr>Monaco</vt:lpstr>
      <vt:lpstr>Office Theme</vt:lpstr>
      <vt:lpstr>LING/C SC 581:  Advanced Computational Linguistics</vt:lpstr>
      <vt:lpstr>Today's Topic</vt:lpstr>
      <vt:lpstr>Homework 2 review</vt:lpstr>
      <vt:lpstr>Homework 2 review</vt:lpstr>
      <vt:lpstr>Homework 2 review</vt:lpstr>
      <vt:lpstr>Homework 2 review</vt:lpstr>
      <vt:lpstr>Homework 2 review</vt:lpstr>
      <vt:lpstr>Homework 2</vt:lpstr>
      <vt:lpstr>Convincing ChatGPT it is wrong</vt:lpstr>
      <vt:lpstr>Chomsky LGB (1980)</vt:lpstr>
      <vt:lpstr>Chomsky LGB (1980)</vt:lpstr>
      <vt:lpstr>Homework 2</vt:lpstr>
      <vt:lpstr>Convincing ChatGPT it is wrong</vt:lpstr>
      <vt:lpstr>Homework 2</vt:lpstr>
      <vt:lpstr>Microsoft CoPilot (uses ChatGPT 4)</vt:lpstr>
      <vt:lpstr>SWI Prolog Cheatsheet</vt:lpstr>
      <vt:lpstr>Derivations</vt:lpstr>
      <vt:lpstr>Definite Clause Grammars (DCG)</vt:lpstr>
      <vt:lpstr>Definite Clause Grammars (DCG)</vt:lpstr>
      <vt:lpstr>Definite Clause Grammars (DCG)</vt:lpstr>
      <vt:lpstr>Definite Clause Grammars (DCG)</vt:lpstr>
      <vt:lpstr>Extra Argument: Parse Tree</vt:lpstr>
      <vt:lpstr>Extra Argument: Parse Tree</vt:lpstr>
      <vt:lpstr>Extra Argument: Parse Tree</vt:lpstr>
      <vt:lpstr>Extra Arguments: Parse Tree</vt:lpstr>
      <vt:lpstr>Extra Arguments: Parse Tree</vt:lpstr>
      <vt:lpstr>Extra Arguments: Parse Tree</vt:lpstr>
      <vt:lpstr>Extra Arguments: Parse Tree</vt:lpstr>
      <vt:lpstr>Extra Arguments: Parse Tree</vt:lpstr>
      <vt:lpstr>Extra Arguments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7</cp:revision>
  <cp:lastPrinted>2024-01-22T22:41:08Z</cp:lastPrinted>
  <dcterms:created xsi:type="dcterms:W3CDTF">2024-01-14T03:41:36Z</dcterms:created>
  <dcterms:modified xsi:type="dcterms:W3CDTF">2024-01-23T18:02:43Z</dcterms:modified>
</cp:coreProperties>
</file>