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328" r:id="rId3"/>
    <p:sldId id="283" r:id="rId4"/>
    <p:sldId id="299" r:id="rId5"/>
    <p:sldId id="300" r:id="rId6"/>
    <p:sldId id="311" r:id="rId7"/>
    <p:sldId id="317" r:id="rId8"/>
    <p:sldId id="318" r:id="rId9"/>
    <p:sldId id="326" r:id="rId10"/>
    <p:sldId id="327" r:id="rId11"/>
    <p:sldId id="270" r:id="rId12"/>
    <p:sldId id="260" r:id="rId13"/>
    <p:sldId id="261" r:id="rId14"/>
    <p:sldId id="262" r:id="rId15"/>
    <p:sldId id="263" r:id="rId16"/>
    <p:sldId id="264" r:id="rId17"/>
    <p:sldId id="265" r:id="rId18"/>
    <p:sldId id="268" r:id="rId19"/>
    <p:sldId id="273" r:id="rId20"/>
    <p:sldId id="272" r:id="rId21"/>
    <p:sldId id="271" r:id="rId22"/>
    <p:sldId id="25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23"/>
    <p:restoredTop sz="96327"/>
  </p:normalViewPr>
  <p:slideViewPr>
    <p:cSldViewPr snapToGrid="0">
      <p:cViewPr varScale="1">
        <p:scale>
          <a:sx n="123" d="100"/>
          <a:sy n="123" d="100"/>
        </p:scale>
        <p:origin x="216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Grammar size vs # Parses for </a:t>
            </a:r>
          </a:p>
          <a:p>
            <a:pPr>
              <a:defRPr/>
            </a:pPr>
            <a:r>
              <a:rPr lang="en-US" i="1"/>
              <a:t>the man saw the boy with a telescope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496376811594203E-2"/>
          <c:y val="0.17821231078808403"/>
          <c:w val="0.91986714975845407"/>
          <c:h val="0.7016124695438507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Parses</c:v>
                </c:pt>
              </c:strCache>
            </c:strRef>
          </c:tx>
          <c:spPr>
            <a:ln w="95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 cap="rnd">
                <a:solidFill>
                  <a:schemeClr val="accent1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marker>
          <c:xVal>
            <c:numRef>
              <c:f>Sheet1!$A$2:$A$6</c:f>
              <c:numCache>
                <c:formatCode>General</c:formatCode>
                <c:ptCount val="5"/>
                <c:pt idx="0">
                  <c:v>32</c:v>
                </c:pt>
                <c:pt idx="1">
                  <c:v>45</c:v>
                </c:pt>
                <c:pt idx="2">
                  <c:v>92</c:v>
                </c:pt>
                <c:pt idx="3">
                  <c:v>106</c:v>
                </c:pt>
                <c:pt idx="4">
                  <c:v>155</c:v>
                </c:pt>
              </c:numCache>
            </c:numRef>
          </c:xVal>
          <c:yVal>
            <c:numRef>
              <c:f>Sheet1!$B$2:$B$6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88</c:v>
                </c:pt>
                <c:pt idx="3">
                  <c:v>97</c:v>
                </c:pt>
                <c:pt idx="4">
                  <c:v>124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D0C-5B40-9C00-92112FADDA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00106864"/>
        <c:axId val="1832789296"/>
      </c:scatterChart>
      <c:valAx>
        <c:axId val="10001068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# rules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2789296"/>
        <c:crosses val="autoZero"/>
        <c:crossBetween val="midCat"/>
        <c:majorUnit val="10"/>
      </c:valAx>
      <c:valAx>
        <c:axId val="1832789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# parses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0106864"/>
        <c:crosses val="autoZero"/>
        <c:crossBetween val="midCat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8">
  <cs:axisTitle>
    <cs:lnRef idx="0"/>
    <cs:fillRef idx="0"/>
    <cs:effectRef idx="0"/>
    <cs:fontRef idx="minor">
      <a:schemeClr val="lt1">
        <a:lumMod val="7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7251E-56FF-0CDE-226F-0AAFBB4AAB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6B3236-414F-3581-CAE3-748B16BA1E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5611C-940C-0A6C-F1B0-20495DD41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3473-67B6-084F-9167-123D5E9A0C71}" type="datetimeFigureOut">
              <a:rPr lang="en-US" smtClean="0"/>
              <a:t>4/30/24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D02C20-5FC1-4E7B-D22E-5EFDB0221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2C891-461A-E153-A6DC-C418F977B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E1D7F-62CE-6C46-9E07-33803AC9A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853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90B58-C443-95B2-1309-07A60A211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F11873-07C4-8498-230E-8967F7119B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D319F-7A17-A292-6CCA-06DEC2D27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3473-67B6-084F-9167-123D5E9A0C71}" type="datetimeFigureOut">
              <a:rPr lang="en-US" smtClean="0"/>
              <a:t>4/30/24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E12980-9086-0AF8-5B52-1646269AF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3956E-EB57-1C42-A272-D60CBFA1C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E1D7F-62CE-6C46-9E07-33803AC9A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886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62EFA0-7EA7-BA0C-C9A5-3EA5C413BC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1B3E1C-E414-A0D2-5A85-2F331AF740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AB5C6F-12B4-F5A3-E672-89ECC78D2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3473-67B6-084F-9167-123D5E9A0C71}" type="datetimeFigureOut">
              <a:rPr lang="en-US" smtClean="0"/>
              <a:t>4/30/24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3D440-12A6-AF94-2D93-3767C1753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3FADB0-E1DE-FD65-1F37-EC782F6B9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E1D7F-62CE-6C46-9E07-33803AC9A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382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F4E09-45EE-34C1-87E0-ED5BDEA1F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3177A-3D68-FFA3-9672-EC5BD599B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6D661E-7DCB-82D0-5312-7AEB38CF7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3473-67B6-084F-9167-123D5E9A0C71}" type="datetimeFigureOut">
              <a:rPr lang="en-US" smtClean="0"/>
              <a:t>4/30/24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58573-1D73-BA3D-992D-88E875966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C7E80-C24B-DCF2-77F0-093551C3C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E1D7F-62CE-6C46-9E07-33803AC9A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778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F9DA8-897D-B9C7-E7A3-A06EE9E48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A52B41-AB3E-A789-7B7E-0F46C2E79E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65978-D1DE-A9E5-E1F2-676D1A8F4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3473-67B6-084F-9167-123D5E9A0C71}" type="datetimeFigureOut">
              <a:rPr lang="en-US" smtClean="0"/>
              <a:t>4/30/24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88E3C8-B4DE-C9F8-2B4F-4467C4ACF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B778E7-7CC6-4D6E-C93B-55D80AA80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E1D7F-62CE-6C46-9E07-33803AC9A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53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2B73F-09BC-530E-7F53-2E55D3A09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D0845-7BF0-C27F-C2A7-95E2EF960A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96B882-0149-E7DF-B6A6-A57A0FCDD6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8CC2E5-B424-17E3-43E2-8E72FCBA1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3473-67B6-084F-9167-123D5E9A0C71}" type="datetimeFigureOut">
              <a:rPr lang="en-US" smtClean="0"/>
              <a:t>4/30/24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72CD8F-E020-B0E9-0306-2A7E254FB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D649B3-0654-27AE-BF5C-F006EA94B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E1D7F-62CE-6C46-9E07-33803AC9A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83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8A5F1-61EB-13D1-1F94-C2F845614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011F26-BE57-7DC2-AC81-762786DE32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AAE32E-2B86-3F71-8CC5-DF2882D1FD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78C5AD-2DA7-CC73-8BEA-124A2060EF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1EEC0A-093B-A36E-0E6E-968CB1A786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37608C-487A-9525-DADC-D89734AE9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3473-67B6-084F-9167-123D5E9A0C71}" type="datetimeFigureOut">
              <a:rPr lang="en-US" smtClean="0"/>
              <a:t>4/30/24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14E494-BAF5-CD67-F55D-261C45299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9F1C74-11EE-8432-63BD-BDAF57F70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E1D7F-62CE-6C46-9E07-33803AC9A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702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87CE8-71BE-30B1-055E-84DF438E3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94C599-9366-9E7E-43DA-EE0EDABFD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3473-67B6-084F-9167-123D5E9A0C71}" type="datetimeFigureOut">
              <a:rPr lang="en-US" smtClean="0"/>
              <a:t>4/30/24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D6F856-3934-304F-268A-DB5999CA6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C8941F-A70F-0667-94CC-D843207D9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E1D7F-62CE-6C46-9E07-33803AC9A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48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E067A4-F734-6722-9691-A003CEB2A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3473-67B6-084F-9167-123D5E9A0C71}" type="datetimeFigureOut">
              <a:rPr lang="en-US" smtClean="0"/>
              <a:t>4/30/24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4F2CD3-9168-D26C-A148-54E758273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3D77B7-9F0D-EC27-CCEB-082C046A3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E1D7F-62CE-6C46-9E07-33803AC9A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911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976EA-153D-0E25-EECF-C3E1C4E54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9D61C-4F32-545A-02A4-70C8702A1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F8227B-B994-C190-9AE8-57C2B8906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A8A866-DE72-6A8A-1684-A0111555E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3473-67B6-084F-9167-123D5E9A0C71}" type="datetimeFigureOut">
              <a:rPr lang="en-US" smtClean="0"/>
              <a:t>4/30/24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C1F1A0-1C70-202A-29F3-F7DCFE6F2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BCA52B-0523-D12C-032A-F42644739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E1D7F-62CE-6C46-9E07-33803AC9A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5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A549E-D26E-EB31-01D8-97499F921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7CC54C-C175-8DC7-4130-E549EDCF03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A3F261-EAA8-7481-1A4E-3576308C6A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C0C80B-CFB7-BC64-B4FD-432389E60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3473-67B6-084F-9167-123D5E9A0C71}" type="datetimeFigureOut">
              <a:rPr lang="en-US" smtClean="0"/>
              <a:t>4/30/24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40EFF7-A836-6FA6-EA2F-C53A3DC95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5B892E-5BD9-7C82-5CAF-788D01926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E1D7F-62CE-6C46-9E07-33803AC9A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1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C9CA4C-DF93-81CA-8E75-61A89A2D2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B104A-37EE-CB37-05B4-445258EFE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28319-004D-0876-0F9F-9EDA799F42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A3473-67B6-084F-9167-123D5E9A0C71}" type="datetimeFigureOut">
              <a:rPr lang="en-US" smtClean="0"/>
              <a:t>4/30/24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D97C1-3BDF-5137-34A6-EAA8098C63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617D3-6472-6285-8F65-F28783F28A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E1D7F-62CE-6C46-9E07-33803AC9A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099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1981200"/>
            <a:ext cx="7772400" cy="1752600"/>
          </a:xfrm>
        </p:spPr>
        <p:txBody>
          <a:bodyPr/>
          <a:lstStyle/>
          <a:p>
            <a:r>
              <a:rPr lang="en-US" dirty="0"/>
              <a:t>LING/C SC 581: </a:t>
            </a:r>
            <a:br>
              <a:rPr lang="en-US" dirty="0"/>
            </a:br>
            <a:r>
              <a:rPr lang="en-US" sz="4000" dirty="0"/>
              <a:t>Advanced Computational Linguistics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843580"/>
            <a:ext cx="9144000" cy="1414220"/>
          </a:xfrm>
        </p:spPr>
        <p:txBody>
          <a:bodyPr/>
          <a:lstStyle/>
          <a:p>
            <a:r>
              <a:rPr lang="en-US" dirty="0"/>
              <a:t>Lecture 29</a:t>
            </a:r>
          </a:p>
        </p:txBody>
      </p:sp>
    </p:spTree>
    <p:extLst>
      <p:ext uri="{BB962C8B-B14F-4D97-AF65-F5344CB8AC3E}">
        <p14:creationId xmlns:p14="http://schemas.microsoft.com/office/powerpoint/2010/main" val="877325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6AE8CE-B82C-23BD-60AB-5B06697F3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Smallest grammar for a sentence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BBA55-FA6D-78AC-5CC7-C98CBB136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919486"/>
          </a:xfrm>
        </p:spPr>
        <p:txBody>
          <a:bodyPr anchor="ctr">
            <a:normAutofit/>
          </a:bodyPr>
          <a:lstStyle/>
          <a:p>
            <a:r>
              <a:rPr lang="en-US" sz="2400" b="1" dirty="0"/>
              <a:t>Experiment:</a:t>
            </a:r>
          </a:p>
          <a:p>
            <a:pPr lvl="1"/>
            <a:r>
              <a:rPr lang="en-US" dirty="0"/>
              <a:t>suppose we start with an empty context-free grammar</a:t>
            </a:r>
          </a:p>
          <a:p>
            <a:pPr lvl="1"/>
            <a:r>
              <a:rPr lang="en-US" dirty="0"/>
              <a:t>take PTB rules in order of frequency (</a:t>
            </a:r>
            <a:r>
              <a:rPr lang="en-US" i="1" dirty="0"/>
              <a:t>highest first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add them one at a time to the grammar</a:t>
            </a:r>
          </a:p>
          <a:p>
            <a:pPr lvl="1"/>
            <a:r>
              <a:rPr lang="en-US" dirty="0"/>
              <a:t>how many PTB rules before we can parse this sentence?</a:t>
            </a:r>
            <a:r>
              <a:rPr lang="en-US" baseline="30000" dirty="0">
                <a:solidFill>
                  <a:srgbClr val="FF0000"/>
                </a:solidFill>
              </a:rPr>
              <a:t>*</a:t>
            </a:r>
          </a:p>
          <a:p>
            <a:pPr lvl="2"/>
            <a:r>
              <a:rPr lang="en-US" sz="2400" i="1" dirty="0"/>
              <a:t>the man saw the boy with a telescope</a:t>
            </a:r>
          </a:p>
          <a:p>
            <a:pPr marL="685800" marR="0" lvl="1" indent="-228600" defTabSz="914400" rtl="0" eaLnBrk="1" fontAlgn="auto" latinLnBrk="0" hangingPunct="1"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many PTB rules do we need to obtain the structural ambiguity?</a:t>
            </a:r>
          </a:p>
          <a:p>
            <a:pPr marL="457200" marR="0" lvl="1" indent="0" defTabSz="914400" rtl="0" eaLnBrk="1" fontAlgn="auto" latinLnBrk="0" hangingPunct="1">
              <a:spcBef>
                <a:spcPts val="5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lvl="1" indent="0">
              <a:buNone/>
              <a:defRPr/>
            </a:pPr>
            <a:r>
              <a:rPr lang="en-US" sz="2000" baseline="30000" dirty="0">
                <a:solidFill>
                  <a:srgbClr val="FF0000"/>
                </a:solidFill>
              </a:rPr>
              <a:t>*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rPr>
              <a:t>some simplifications applied,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rPr>
              <a:t> explained later.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14326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D2C2D-8B8D-928A-8E11-DF37DA7D5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Smallest grammar for a sentence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A6E6DF39-E316-524D-EED7-222071AC18A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Down Arrow Callout 2">
            <a:extLst>
              <a:ext uri="{FF2B5EF4-FFF2-40B4-BE49-F238E27FC236}">
                <a16:creationId xmlns:a16="http://schemas.microsoft.com/office/drawing/2014/main" id="{B46A664F-A5CC-CAF2-8D22-B7B076E2144C}"/>
              </a:ext>
            </a:extLst>
          </p:cNvPr>
          <p:cNvSpPr/>
          <p:nvPr/>
        </p:nvSpPr>
        <p:spPr>
          <a:xfrm>
            <a:off x="2459421" y="4360316"/>
            <a:ext cx="1502980" cy="1114097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first parse appears here</a:t>
            </a:r>
          </a:p>
        </p:txBody>
      </p:sp>
      <p:sp>
        <p:nvSpPr>
          <p:cNvPr id="4" name="Down Arrow Callout 3">
            <a:extLst>
              <a:ext uri="{FF2B5EF4-FFF2-40B4-BE49-F238E27FC236}">
                <a16:creationId xmlns:a16="http://schemas.microsoft.com/office/drawing/2014/main" id="{BB114AE1-F8D2-81FD-80BF-288797BDDC5A}"/>
              </a:ext>
            </a:extLst>
          </p:cNvPr>
          <p:cNvSpPr/>
          <p:nvPr/>
        </p:nvSpPr>
        <p:spPr>
          <a:xfrm>
            <a:off x="9059918" y="1489734"/>
            <a:ext cx="2380593" cy="1325562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desired structural ambiguity appears here</a:t>
            </a:r>
          </a:p>
        </p:txBody>
      </p:sp>
      <p:sp>
        <p:nvSpPr>
          <p:cNvPr id="5" name="Down Arrow Callout 4">
            <a:extLst>
              <a:ext uri="{FF2B5EF4-FFF2-40B4-BE49-F238E27FC236}">
                <a16:creationId xmlns:a16="http://schemas.microsoft.com/office/drawing/2014/main" id="{8F0AD232-E841-7404-7A83-5B66BFA1BAD7}"/>
              </a:ext>
            </a:extLst>
          </p:cNvPr>
          <p:cNvSpPr/>
          <p:nvPr/>
        </p:nvSpPr>
        <p:spPr>
          <a:xfrm>
            <a:off x="3105811" y="2803309"/>
            <a:ext cx="1692166" cy="2629064"/>
          </a:xfrm>
          <a:prstGeom prst="downArrowCallout">
            <a:avLst>
              <a:gd name="adj1" fmla="val 13820"/>
              <a:gd name="adj2" fmla="val 16304"/>
              <a:gd name="adj3" fmla="val 16925"/>
              <a:gd name="adj4" fmla="val 5608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2nd parse appears here: but it's not the one we want</a:t>
            </a:r>
          </a:p>
        </p:txBody>
      </p:sp>
    </p:spTree>
    <p:extLst>
      <p:ext uri="{BB962C8B-B14F-4D97-AF65-F5344CB8AC3E}">
        <p14:creationId xmlns:p14="http://schemas.microsoft.com/office/powerpoint/2010/main" val="228497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243C0-C2B1-5DAA-890C-C96A7AD4A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Smallest grammar for a sentence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D1371-453E-F377-9BD6-65A4253EEB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87408"/>
            <a:ext cx="7643648" cy="4476321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&gt;&gt;&gt; </a:t>
            </a:r>
            <a:r>
              <a:rPr lang="en-US" sz="1600" b="1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find_smallestcfg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(s, True)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the DT 73202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man NN 886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saw VBD 329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the DT 73202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boy NN 191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with IN 7953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 DT 32606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telescope NN 3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(S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  (NP-SBJ (DT the) (NN man))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  (VP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    (VBD saw)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    (NP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      (NP (DT the) (NN boy))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      (PP (IN with) (NP (DT a) (NN telescope))))))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Parses: 1,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# rules: 32,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# lexical rules: 7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3928C40-34D9-A7F8-BFD4-0CDE19EE18D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r="21900"/>
          <a:stretch/>
        </p:blipFill>
        <p:spPr>
          <a:xfrm>
            <a:off x="7016649" y="3170836"/>
            <a:ext cx="4046838" cy="2901696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49068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243C0-C2B1-5DAA-890C-C96A7AD4A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Smallest grammar </a:t>
            </a:r>
            <a:r>
              <a:rPr lang="en-US" dirty="0"/>
              <a:t>for a sentence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F87DA05-97F4-84BA-52B6-6706E7030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9874"/>
            <a:ext cx="10515600" cy="4114799"/>
          </a:xfrm>
        </p:spPr>
        <p:txBody>
          <a:bodyPr numCol="3"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S -&gt; NP-SBJ VP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PP -&gt; IN NP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NONE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DT NN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PRP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NP -&gt; NP PP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TO VP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NONE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PP-LOC -&gt; IN NP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ADVP -&gt; RB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DT JJ NN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MD VP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SBAR -&gt; WHNP 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NNP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 NP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PRP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PP-TMP -&gt; IN NP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SBAR -&gt; NONE 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PP-CLR -&gt; IN NP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NNP NNP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NP-SBJ -&gt; DT NN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JJ NNS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NP SBAR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SBAR -&gt; IN 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NP PP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VBD VP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NNP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VBD SBAR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ADVP-TMP -&gt; RB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VP -&gt; VBD NP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DT -&gt; 'a'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NN -&gt; 'telescope'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IN -&gt; 'with'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DT -&gt; 'the'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NN -&gt; 'man'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NN -&gt; 'boy'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VBD -&gt; 'saw'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3F7201-5B77-7370-C395-FA916DF15D02}"/>
              </a:ext>
            </a:extLst>
          </p:cNvPr>
          <p:cNvSpPr txBox="1"/>
          <p:nvPr/>
        </p:nvSpPr>
        <p:spPr>
          <a:xfrm>
            <a:off x="2649039" y="1690688"/>
            <a:ext cx="68939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effectLst/>
                <a:latin typeface="Menlo" panose="020B0609030804020204" pitchFamily="49" charset="0"/>
              </a:rPr>
              <a:t>Parses: 1,  # rules: 32, # lexical rules: 7</a:t>
            </a:r>
          </a:p>
        </p:txBody>
      </p:sp>
    </p:spTree>
    <p:extLst>
      <p:ext uri="{BB962C8B-B14F-4D97-AF65-F5344CB8AC3E}">
        <p14:creationId xmlns:p14="http://schemas.microsoft.com/office/powerpoint/2010/main" val="2478204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243C0-C2B1-5DAA-890C-C96A7AD4A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Smallest grammar </a:t>
            </a:r>
            <a:r>
              <a:rPr lang="en-US" dirty="0"/>
              <a:t>for a sentence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D1371-453E-F377-9BD6-65A4253EE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7806"/>
            <a:ext cx="10826578" cy="4721339"/>
          </a:xfrm>
        </p:spPr>
        <p:txBody>
          <a:bodyPr numCol="3">
            <a:normAutofit fontScale="92500" lnSpcReduction="10000"/>
          </a:bodyPr>
          <a:lstStyle/>
          <a:p>
            <a:pPr>
              <a:buFont typeface="+mj-lt"/>
              <a:buAutoNum type="arabicPeriod"/>
            </a:pPr>
            <a:r>
              <a:rPr lang="en-US" sz="1200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S -&gt; NP-SBJ VP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PP -&gt; IN NP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NP-SBJ -&gt; NONE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NP -&gt; DT NN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NP-SBJ -&gt; PRP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NP -&gt; NP PP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VP -&gt; TO VP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NP -&gt; NN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NP -&gt; NONE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PP-LOC -&gt; IN NP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ADVP -&gt; RB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NP -&gt; DT JJ NN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NP -&gt; NNS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VP -&gt; MD VP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SBAR -&gt; WHNP S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NP -&gt; NNP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VP -&gt; VB NP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NP -&gt; PRP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PP-TMP -&gt; IN NP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SBAR -&gt; NONE S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PP-CLR -&gt; IN NP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NP -&gt; NNP NNP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NP-SBJ -&gt; DT NN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NP -&gt; JJ NNS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NP -&gt; NP SBAR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SBAR -&gt; IN S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NP-SBJ -&gt; NP PP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VP -&gt; VBD VP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NP-SBJ -&gt; NNP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VP -&gt; VBD SBAR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ADVP-TMP -&gt; RB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VP -&gt; VBD NP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PP -&gt; TO NP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QP -&gt; CD CD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S -&gt; NONE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WHNP -&gt; WDT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NP -&gt; DT NNS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VP -&gt; VBZ VP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VP -&gt; VBG NP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NP-SBJ -&gt; NNP NNP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NP -&gt; NP CC NP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NP -&gt; JJ NN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NP -&gt; PRPS NN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VP -&gt; VP CC VP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NP -&gt; NP PP-LOC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NN -&gt; 'man'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IN -&gt; 'with'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DT -&gt; 'a'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DT -&gt; 'the'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NN -&gt; 'boy'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VBD -&gt; 'saw'</a:t>
            </a:r>
          </a:p>
          <a:p>
            <a:pPr>
              <a:buFont typeface="+mj-lt"/>
              <a:buAutoNum type="arabicPeriod"/>
            </a:pPr>
            <a:r>
              <a:rPr lang="en-US" sz="1200" dirty="0">
                <a:effectLst/>
                <a:latin typeface="Menlo" panose="020B0609030804020204" pitchFamily="49" charset="0"/>
              </a:rPr>
              <a:t>NN -&gt; 'telescope'</a:t>
            </a:r>
          </a:p>
        </p:txBody>
      </p:sp>
      <p:sp>
        <p:nvSpPr>
          <p:cNvPr id="4" name="Left Arrow Callout 3">
            <a:extLst>
              <a:ext uri="{FF2B5EF4-FFF2-40B4-BE49-F238E27FC236}">
                <a16:creationId xmlns:a16="http://schemas.microsoft.com/office/drawing/2014/main" id="{6393A5BD-A8F8-BB29-111E-148F5DDAAC52}"/>
              </a:ext>
            </a:extLst>
          </p:cNvPr>
          <p:cNvSpPr/>
          <p:nvPr/>
        </p:nvSpPr>
        <p:spPr>
          <a:xfrm>
            <a:off x="9642792" y="3481252"/>
            <a:ext cx="2259724" cy="1439918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always look at the last rule added!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A2039A-B6F5-60EC-5932-50B845E57B85}"/>
              </a:ext>
            </a:extLst>
          </p:cNvPr>
          <p:cNvSpPr txBox="1"/>
          <p:nvPr/>
        </p:nvSpPr>
        <p:spPr>
          <a:xfrm>
            <a:off x="2603726" y="1506022"/>
            <a:ext cx="60938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effectLst/>
                <a:latin typeface="Menlo" panose="020B0609030804020204" pitchFamily="49" charset="0"/>
              </a:rPr>
              <a:t>Parses: 2, # rules: 45, # lexical rules: 7</a:t>
            </a:r>
          </a:p>
        </p:txBody>
      </p:sp>
    </p:spTree>
    <p:extLst>
      <p:ext uri="{BB962C8B-B14F-4D97-AF65-F5344CB8AC3E}">
        <p14:creationId xmlns:p14="http://schemas.microsoft.com/office/powerpoint/2010/main" val="24459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243C0-C2B1-5DAA-890C-C96A7AD4A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Smallest grammar </a:t>
            </a:r>
            <a:r>
              <a:rPr lang="en-US" dirty="0"/>
              <a:t>for a sentence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D1371-453E-F377-9BD6-65A4253EEB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(NP-SBJ (DT the) (NN man))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(VP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(VBD saw)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(NP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  (NP (DT the) (NN boy))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  (PP-LOC (IN with) (NP (DT a) (NN telescope))))))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(NP-SBJ (DT the) (NN man))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(VP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(VBD saw)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(NP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  (NP (DT the) (NN boy))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  (PP (IN with) (NP (DT a) (NN telescope))))))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Parses: 2, # rules: 45, # lexical rules: 7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223EA4-EBE7-2D24-CC58-AF4BA4DB14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9764"/>
          <a:stretch/>
        </p:blipFill>
        <p:spPr>
          <a:xfrm>
            <a:off x="6450742" y="4579208"/>
            <a:ext cx="3127289" cy="217627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2B2DAB7-CFEC-43B5-A25D-EB117136EEC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r="23013"/>
          <a:stretch/>
        </p:blipFill>
        <p:spPr>
          <a:xfrm>
            <a:off x="6019800" y="1825625"/>
            <a:ext cx="3989173" cy="2901696"/>
          </a:xfrm>
          <a:ln>
            <a:solidFill>
              <a:schemeClr val="tx1"/>
            </a:solidFill>
          </a:ln>
        </p:spPr>
      </p:pic>
      <p:sp>
        <p:nvSpPr>
          <p:cNvPr id="4" name="Left Arrow Callout 3">
            <a:extLst>
              <a:ext uri="{FF2B5EF4-FFF2-40B4-BE49-F238E27FC236}">
                <a16:creationId xmlns:a16="http://schemas.microsoft.com/office/drawing/2014/main" id="{F1CC6EA3-C08F-9E72-47BD-743C5391E5C9}"/>
              </a:ext>
            </a:extLst>
          </p:cNvPr>
          <p:cNvSpPr/>
          <p:nvPr/>
        </p:nvSpPr>
        <p:spPr>
          <a:xfrm>
            <a:off x="9280635" y="2709041"/>
            <a:ext cx="2259724" cy="1439918"/>
          </a:xfrm>
          <a:prstGeom prst="left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not what you'd expect for the 2</a:t>
            </a:r>
            <a:r>
              <a:rPr lang="en-US" baseline="30000" dirty="0"/>
              <a:t>nd</a:t>
            </a:r>
            <a:r>
              <a:rPr lang="en-US" dirty="0"/>
              <a:t> parse!</a:t>
            </a:r>
          </a:p>
        </p:txBody>
      </p:sp>
    </p:spTree>
    <p:extLst>
      <p:ext uri="{BB962C8B-B14F-4D97-AF65-F5344CB8AC3E}">
        <p14:creationId xmlns:p14="http://schemas.microsoft.com/office/powerpoint/2010/main" val="1011637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243C0-C2B1-5DAA-890C-C96A7AD4A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Smallest grammar </a:t>
            </a:r>
            <a:r>
              <a:rPr lang="en-US" dirty="0"/>
              <a:t>for a sentence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5E69557-4E4A-FF0F-E7E5-882B48CBFDC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r="59420"/>
          <a:stretch/>
        </p:blipFill>
        <p:spPr>
          <a:xfrm>
            <a:off x="838199" y="2002952"/>
            <a:ext cx="4965928" cy="3915934"/>
          </a:xfrm>
          <a:ln>
            <a:solidFill>
              <a:schemeClr val="tx1"/>
            </a:solidFill>
          </a:ln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DE6569-65BD-6F65-F3C1-98802C038FE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After two parses, it explodes </a:t>
            </a:r>
            <a:r>
              <a:rPr lang="en-US" dirty="0" err="1"/>
              <a:t>combinatorially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many more than 3 parses</a:t>
            </a:r>
          </a:p>
          <a:p>
            <a:pPr lvl="1"/>
            <a:r>
              <a:rPr lang="en-US" i="1" dirty="0"/>
              <a:t>can you spot why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600786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243C0-C2B1-5DAA-890C-C96A7AD4A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Smallest grammar for a sentence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D1371-453E-F377-9BD6-65A4253EE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74859" cy="4847024"/>
          </a:xfrm>
        </p:spPr>
        <p:txBody>
          <a:bodyPr numCol="5">
            <a:normAutofit fontScale="3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 -&gt; NP-SBJ VP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 -&gt; IN NP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NONE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DT NN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PRP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NP PP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TO VP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NP -&gt; NN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NONE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PP-LOC -&gt; IN NP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ADVP -&gt; RB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DT JJ NN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MD VP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SBAR -&gt; WHNP 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NNP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 NP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PRP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PP-TMP -&gt; IN NP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SBAR -&gt; NONE 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PP-CLR -&gt; IN NP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NP -&gt; NNP NNP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DT NN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JJ NNS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NP SBAR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SBAR -&gt; IN 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NP PP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VBD VP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NNP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VBD SBAR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ADVP-TMP -&gt; RB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VBD NP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 -&gt; TO NP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QP -&gt; CD CD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 -&gt; NONE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WHNP -&gt; WDT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DT NNS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VBZ VP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VBG NP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NNP NNP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NP CC NP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JJ NN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PRPS NN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VP CC VP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NP PP-LOC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NP NP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VBD 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QP NONE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DT NN NN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S-NOM -&gt; NP-SBJ VP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PRT -&gt; RP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VBP VP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WHNP -&gt; WP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CD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NP VP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ADJP-PRD -&gt; JJ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 VP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NNP POS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 -&gt; S CC 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WHADVP -&gt; WRB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VBN NP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NNS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NN NNS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SBAR-ADV -&gt; IN 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NP-SBJ -&gt; NP NP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S-ADV -&gt; NP-SBJ VP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CD NNS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VBN NP PP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 -&gt; IN NP-LGS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VBZ NP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ADVP-MNR -&gt; RB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PP-DIR -&gt; TO NP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WHNP -&gt; NONE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S-TPC -&gt; NP-SBJ VP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NP-PRD -&gt; NP PP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CD NN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NP NN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VBZ NP-PRD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NNP NNP NNP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VBZ 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VP -&gt; VB 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ADVP-TMP -&gt; NONE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 -&gt; S-TPC NP-SBJ VP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DT NN POS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NP SBAR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SBAR -&gt; WHADVP 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PRPS NNS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DT NNS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 -&gt; PP NP-SBJ VP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 -&gt; IN S-NOM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PP-DIR -&gt; IN NP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NP -&gt; DT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IN -&gt; 'with'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DT -&gt; 'a'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VBD -&gt; 'saw'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DT -&gt; 'the'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NN -&gt; 'boy'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NN -&gt; 'man'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NN -&gt; 'telescope'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B7475F-2D2C-ECAD-DFE8-49012E176C50}"/>
              </a:ext>
            </a:extLst>
          </p:cNvPr>
          <p:cNvSpPr txBox="1"/>
          <p:nvPr/>
        </p:nvSpPr>
        <p:spPr>
          <a:xfrm>
            <a:off x="2344694" y="1456293"/>
            <a:ext cx="70587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Parses: 88, # rules: 92, # lexical rules: 7</a:t>
            </a:r>
          </a:p>
        </p:txBody>
      </p:sp>
      <p:sp>
        <p:nvSpPr>
          <p:cNvPr id="4" name="Left Arrow Callout 3">
            <a:extLst>
              <a:ext uri="{FF2B5EF4-FFF2-40B4-BE49-F238E27FC236}">
                <a16:creationId xmlns:a16="http://schemas.microsoft.com/office/drawing/2014/main" id="{4718FF05-8133-D733-59F8-6DBD48262389}"/>
              </a:ext>
            </a:extLst>
          </p:cNvPr>
          <p:cNvSpPr/>
          <p:nvPr/>
        </p:nvSpPr>
        <p:spPr>
          <a:xfrm>
            <a:off x="10691646" y="2814718"/>
            <a:ext cx="1387367" cy="1270603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666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always look at the last rule added!</a:t>
            </a:r>
          </a:p>
        </p:txBody>
      </p:sp>
    </p:spTree>
    <p:extLst>
      <p:ext uri="{BB962C8B-B14F-4D97-AF65-F5344CB8AC3E}">
        <p14:creationId xmlns:p14="http://schemas.microsoft.com/office/powerpoint/2010/main" val="148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243C0-C2B1-5DAA-890C-C96A7AD4A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Smallest grammar for a sentence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088603A-A785-F02A-B762-4BABF2A0B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814222" cy="4908807"/>
          </a:xfrm>
        </p:spPr>
        <p:txBody>
          <a:bodyPr numCol="5"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 -&gt; NP-SBJ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 -&gt; IN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NONE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DT NN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PRP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NP PP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TO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NN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NONE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PP-LOC -&gt; IN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ADVP -&gt; RB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DT JJ NN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NNS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MD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SBAR -&gt; WHNP 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PRP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PP-TMP -&gt; IN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SBAR -&gt; NONE 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PP-CLR -&gt; IN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NNP NNP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DT NN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JJ NNS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NP SBAR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SBAR -&gt; IN 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NP PP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VBD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NNP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VBD SBAR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ADVP-TMP -&gt; RB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VBD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 -&gt; TO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QP -&gt; CD CD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 -&gt; NONE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WHNP -&gt; WDT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DT NNS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VBZ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VBG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NNP NNP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NP CC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JJ NN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PRPS NN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VP CC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NP PP-LOC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NP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VBD 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QP NONE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DT NN NN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S-NOM -&gt; NP-SBJ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PRT -&gt; RP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VBP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WHNP -&gt; WP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CD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NP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ADJP-PRD -&gt; JJ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NNP POS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 -&gt; S CC 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WHADVP -&gt; WRB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VBN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NNS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NN NNS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SBAR-ADV -&gt; IN 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NP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S-ADV -&gt; NP-SBJ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CD NNS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VBN NP PP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 -&gt; IN NP-LGS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VBZ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ADVP-MNR -&gt; RB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PP-DIR -&gt; TO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WHNP -&gt; NONE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S-TPC -&gt; NP-SBJ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NP-PRD -&gt; NP PP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CD NN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NP NN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VBZ NP-PRD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NNP NNP NNP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VBZ 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 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ADVP-TMP -&gt; NONE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 -&gt; S-TPC NP-SBJ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DT NN POS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NP SBAR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SBAR -&gt; WHADVP 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PRPS NNS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DT NNS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 -&gt; PP NP-SBJ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 -&gt; IN S-NOM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PP-DIR -&gt; IN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DT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PP-CLR -&gt; TO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NN NN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 -&gt; NP-SBJ ADVP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VBP NP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VP -&gt; VBD NP-PRD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IN -&gt; 'with'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DT -&gt; 'a'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VBD -&gt; 'saw'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DT -&gt; 'the'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NN -&gt; 'boy'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NN -&gt; 'man'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NN -&gt; 'telescope'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62B1B0-5BB4-98AD-8FC8-1CD7FC92A22D}"/>
              </a:ext>
            </a:extLst>
          </p:cNvPr>
          <p:cNvSpPr txBox="1"/>
          <p:nvPr/>
        </p:nvSpPr>
        <p:spPr>
          <a:xfrm>
            <a:off x="2709734" y="1388824"/>
            <a:ext cx="70711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Parses: 106, # rules: 97, # lexical rules: 7</a:t>
            </a:r>
          </a:p>
        </p:txBody>
      </p:sp>
    </p:spTree>
    <p:extLst>
      <p:ext uri="{BB962C8B-B14F-4D97-AF65-F5344CB8AC3E}">
        <p14:creationId xmlns:p14="http://schemas.microsoft.com/office/powerpoint/2010/main" val="3547369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BB1EA-68CB-B3B7-2B21-51EC94558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Smallest grammar for a sentence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19DF571-AC9F-3790-0711-9E827A91A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024286" cy="4896451"/>
          </a:xfrm>
        </p:spPr>
        <p:txBody>
          <a:bodyPr numCol="7">
            <a:normAutofit fontScale="2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 -&gt; NP-SBJ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 -&gt; IN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NONE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DT NN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PRP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NP PP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TO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NN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NONE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PP-LOC -&gt; IN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ADVP -&gt; RB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DT JJ NN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NNS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MD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SBAR -&gt; WHNP 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PRP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PP-TMP -&gt; IN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SBAR -&gt; NONE 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PP-CLR -&gt; IN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NNP NNP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DT NN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JJ NNS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NP SBAR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SBAR -&gt; IN 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NP PP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VBD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NNP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VBD SBAR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ADVP-TMP -&gt; RB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VBD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 -&gt; TO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QP -&gt; CD CD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 -&gt; NONE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WHNP -&gt; WDT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DT NNS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VBZ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VBG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NNP NNP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NP CC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JJ NN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PRPS NN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VP CC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NP PP-LOC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NP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VBD 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QP NONE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DT NN NN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S-NOM -&gt; NP-SBJ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PRT -&gt; RP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VBP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WHNP -&gt; WP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CD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NP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ADJP-PRD -&gt; JJ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NNP POS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 -&gt; S CC 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WHADVP -&gt; WRB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VBN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NNS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NN NNS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SBAR-ADV -&gt; IN 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NP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S-ADV -&gt; NP-SBJ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CD NNS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VBN NP PP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 -&gt; IN NP-LGS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VBZ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ADVP-MNR -&gt; RB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PP-DIR -&gt; TO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WHNP -&gt; NONE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S-TPC -&gt; NP-SBJ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NP-PRD -&gt; NP PP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CD NN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NP NN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VBZ NP-PRD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NNP NNP NNP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VBZ 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 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ADVP-TMP -&gt; NONE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 -&gt; S-TPC NP-SBJ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DT NN POS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NP SBAR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SBAR -&gt; WHADVP 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PRPS NNS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DT NNS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 -&gt; PP NP-SBJ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 -&gt; IN S-NOM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PP-DIR -&gt; IN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DT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PP-CLR -&gt; TO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NN NN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 -&gt; NP-SBJ ADVP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VBP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VBD NP-PRD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VBN 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VBZ SBAR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NN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DT NNP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S-PRP -&gt; NP-SBJ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SBAR-TMP -&gt; IN 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 -&gt; CC NP-SBJ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DT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DT JJ NNS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VBD ADJP-PRD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CD NONE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VBN NP PP-CLR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EX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VBP SBAR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 -&gt; PP-TMP NP-SBJ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SBAR-TMP -&gt; WHADVP 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NP-ADV -&gt; DT NN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DT ADJP NN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MD RB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ADJP -&gt; RB JJ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VBZ ADJP-PRD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NNP NNP POS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 -&gt; ADVP NP-SBJ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DT JJ NN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SINV -&gt; S-TPC VP NP-SBJ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VBG 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NP NP-ADV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 -&gt; S 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VBN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PRPS JJ NN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DT JJ NN NN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JJ NNS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 -&gt; NP-SBJ ADVP-TMP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DT NNP NNP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DT NNP NN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QP NNS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 NP PP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 SBAR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ADJP -&gt; JJ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VBD RB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 -&gt; SBAR-ADV NP-SBJ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JJ NN NNS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 -&gt; PP-LOC NP-SBJ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NP PP-LOC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PRPS NN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PP-PRD -&gt; IN NP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DT JJ JJ NN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ADJP-PRD -&gt; JJ PP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 -&gt; NP PP PP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 ADJP-PRD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SBAR-PRP -&gt; IN 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 PP-CLR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VBD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VBP RB 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NP-SBJ -&gt; NN NNS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 -&gt; VBP S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VP -&gt; VBD NP PP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DT -&gt; 'a'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NN -&gt; 'boy'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VBD -&gt; 'saw'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DT -&gt; 'the'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IN -&gt; 'with'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NN -&gt; 'man'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NN -&gt; 'telescope'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6C2EF7-300B-75EB-65D1-FE1091EC0DEA}"/>
              </a:ext>
            </a:extLst>
          </p:cNvPr>
          <p:cNvSpPr txBox="1"/>
          <p:nvPr/>
        </p:nvSpPr>
        <p:spPr>
          <a:xfrm>
            <a:off x="2802409" y="1388824"/>
            <a:ext cx="70958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Parses: 124, # rules: 155, # lexical rules: 7</a:t>
            </a:r>
          </a:p>
        </p:txBody>
      </p:sp>
    </p:spTree>
    <p:extLst>
      <p:ext uri="{BB962C8B-B14F-4D97-AF65-F5344CB8AC3E}">
        <p14:creationId xmlns:p14="http://schemas.microsoft.com/office/powerpoint/2010/main" val="652171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3E6C3-9943-E1C8-E6D1-598436B29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Adminstrivia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4A6D4-0CE7-5EE3-9AB8-B6C9BB3E2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Optional </a:t>
            </a:r>
            <a:r>
              <a:rPr lang="en-US" sz="4000" dirty="0" err="1"/>
              <a:t>Homeworks</a:t>
            </a:r>
            <a:r>
              <a:rPr lang="en-US" sz="4000" dirty="0"/>
              <a:t> 11 and 12</a:t>
            </a:r>
          </a:p>
          <a:p>
            <a:pPr lvl="1"/>
            <a:r>
              <a:rPr lang="en-US" sz="3600" dirty="0"/>
              <a:t>due on Thursday</a:t>
            </a:r>
          </a:p>
          <a:p>
            <a:pPr lvl="1"/>
            <a:r>
              <a:rPr lang="en-US" sz="3600" dirty="0"/>
              <a:t>I'll grade them on Friday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789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7200D-D9EA-2629-9462-E4E00369D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Smallest grammar for a sentence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CCC8B5C-2C93-D358-F1E7-32A4E8074FE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r="24364"/>
          <a:stretch/>
        </p:blipFill>
        <p:spPr>
          <a:xfrm>
            <a:off x="838200" y="2343181"/>
            <a:ext cx="4904154" cy="4149693"/>
          </a:xfrm>
          <a:ln>
            <a:solidFill>
              <a:schemeClr val="tx1"/>
            </a:solidFill>
          </a:ln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08C08F2-FEF5-F6B3-EF99-8D224C363B9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r="15938"/>
          <a:stretch/>
        </p:blipFill>
        <p:spPr>
          <a:xfrm>
            <a:off x="6096000" y="2385795"/>
            <a:ext cx="5408422" cy="3088247"/>
          </a:xfrm>
          <a:ln>
            <a:solidFill>
              <a:schemeClr val="tx1"/>
            </a:solidFill>
          </a:ln>
        </p:spPr>
      </p:pic>
      <p:sp>
        <p:nvSpPr>
          <p:cNvPr id="3" name="Down Arrow Callout 2">
            <a:extLst>
              <a:ext uri="{FF2B5EF4-FFF2-40B4-BE49-F238E27FC236}">
                <a16:creationId xmlns:a16="http://schemas.microsoft.com/office/drawing/2014/main" id="{44E5DC43-52F8-76E5-AEEB-376269A8105E}"/>
              </a:ext>
            </a:extLst>
          </p:cNvPr>
          <p:cNvSpPr/>
          <p:nvPr/>
        </p:nvSpPr>
        <p:spPr>
          <a:xfrm>
            <a:off x="8313682" y="1502979"/>
            <a:ext cx="2680138" cy="1334814"/>
          </a:xfrm>
          <a:prstGeom prst="downArrowCallou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Finally, we get the parse we wanted!</a:t>
            </a:r>
          </a:p>
        </p:txBody>
      </p:sp>
    </p:spTree>
    <p:extLst>
      <p:ext uri="{BB962C8B-B14F-4D97-AF65-F5344CB8AC3E}">
        <p14:creationId xmlns:p14="http://schemas.microsoft.com/office/powerpoint/2010/main" val="1489210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A62EB-D339-0215-D31E-977B2C0EF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Smallest grammar for a sentence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74100-FA79-9E22-F5A2-A36AEB3D0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060027"/>
            <a:ext cx="11098427" cy="4116935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(S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  (NP-SBJ (DT the) (NN man))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  (VP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    (VBD saw)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    (NP (NP (DT the)) (NN boy))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    (PP (IN with) (NP (NP (DT a)) (NN telescope)))))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(NP-SBJ (DT the) (NN man))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(VP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(VBD saw)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(NP (NP (DT the)) (NN boy))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(PP (IN with) (NP (DT a) (NN telescope)))))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(NP-SBJ (DT the) (NN man))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(VP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(VBD saw)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(NP (NP (DT the)) (NN boy))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(PP (IN with) (NP (NP (DT a)) (NP (NN telescope))))))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(NP-SBJ (DT the) (NN man))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(VP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(VBD saw)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(NP (DT the) (NN boy))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(PP (IN with) (NP (NP (DT a)) (NN telescope)))))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(S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  (NP-SBJ (DT the) (NN man))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  (VP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    (VBD saw)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    (NP (DT the) (NN boy))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    (PP (IN with) (NP (DT a) (NN telescope)))))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AF9870-C7C8-4C01-C909-77DB651AF3CF}"/>
              </a:ext>
            </a:extLst>
          </p:cNvPr>
          <p:cNvSpPr txBox="1"/>
          <p:nvPr/>
        </p:nvSpPr>
        <p:spPr>
          <a:xfrm>
            <a:off x="3708968" y="1598362"/>
            <a:ext cx="47740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plus a whole bunch of similar ones …</a:t>
            </a:r>
          </a:p>
        </p:txBody>
      </p:sp>
    </p:spTree>
    <p:extLst>
      <p:ext uri="{BB962C8B-B14F-4D97-AF65-F5344CB8AC3E}">
        <p14:creationId xmlns:p14="http://schemas.microsoft.com/office/powerpoint/2010/main" val="4019681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74B6F-6A43-07E4-9781-4C81658D7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Rule Filtering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65A34-43B6-A650-7A78-2FBC8C22A3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7352212" cy="466725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&gt;&gt;&gt; ps2strs[:10]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['SBAR-PRP -&gt; IN </a:t>
            </a:r>
            <a:r>
              <a:rPr lang="en-US" sz="2100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S',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'WHNP</a:t>
            </a:r>
            <a:r>
              <a:rPr lang="en-US" sz="2100" dirty="0">
                <a:solidFill>
                  <a:srgbClr val="C00000"/>
                </a:solidFill>
                <a:effectLst/>
                <a:latin typeface="Menlo" panose="020B0609030804020204" pitchFamily="49" charset="0"/>
              </a:rPr>
              <a:t>-1</a:t>
            </a:r>
            <a:r>
              <a:rPr lang="en-US" sz="2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-&gt; WP$ NNP NNP NN',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'SINV -&gt; PP-LOC-TPC</a:t>
            </a:r>
            <a:r>
              <a:rPr lang="en-US" sz="2100" dirty="0">
                <a:solidFill>
                  <a:srgbClr val="C00000"/>
                </a:solidFill>
                <a:effectLst/>
                <a:latin typeface="Menlo" panose="020B0609030804020204" pitchFamily="49" charset="0"/>
              </a:rPr>
              <a:t>-1</a:t>
            </a:r>
            <a:r>
              <a:rPr lang="en-US" sz="2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VBD VP NP-SBJ',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'NX -&gt; JJ NN',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'S -&gt; NP-SBJ </a:t>
            </a:r>
            <a:r>
              <a:rPr lang="en-US" sz="2100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PP-TMP VP',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'VP -&gt; S-ADV </a:t>
            </a:r>
            <a:r>
              <a:rPr lang="en-US" sz="2100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VBD ADJP-PRD',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'S -&gt; S CC S ADVP',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'VP -&gt; ADVP VBD SBAR-NOM',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'S-TPC</a:t>
            </a:r>
            <a:r>
              <a:rPr lang="en-US" sz="2100" dirty="0">
                <a:solidFill>
                  <a:srgbClr val="C00000"/>
                </a:solidFill>
                <a:effectLst/>
                <a:latin typeface="Menlo" panose="020B0609030804020204" pitchFamily="49" charset="0"/>
              </a:rPr>
              <a:t>-1</a:t>
            </a:r>
            <a:r>
              <a:rPr lang="en-US" sz="2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-&gt; ADVP-TMP </a:t>
            </a:r>
            <a:r>
              <a:rPr lang="en-US" sz="2100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S </a:t>
            </a:r>
            <a:r>
              <a:rPr lang="en-US" sz="2100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CC S',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'S-IMP -&gt; INTJ </a:t>
            </a:r>
            <a:r>
              <a:rPr lang="en-US" sz="2100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NP-SBJ VP </a:t>
            </a:r>
            <a:r>
              <a:rPr lang="en-US" sz="2100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']</a:t>
            </a:r>
          </a:p>
          <a:p>
            <a:pPr marL="0" indent="0">
              <a:buNone/>
            </a:pPr>
            <a:r>
              <a:rPr lang="en-US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ValueError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 Unable to parse line 2: WHNP -&gt; WP</a:t>
            </a:r>
            <a:r>
              <a:rPr lang="en-US" sz="2000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$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NNP NNP NN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Expected a nonterminal, found: $ NNP NNP NN</a:t>
            </a:r>
          </a:p>
          <a:p>
            <a:pPr marL="0" indent="0">
              <a:buNone/>
            </a:pP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ValueError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: Unable to parse line 8: NP-SBJ -&gt; -NONE-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Expected a nonterminal, found: -NONE-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37E501-EEC8-176C-D338-39AFD3EC40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34432" y="1825625"/>
            <a:ext cx="4619368" cy="3321141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/>
              <a:t>Eliminate:</a:t>
            </a:r>
          </a:p>
          <a:p>
            <a:pPr lvl="1"/>
            <a:r>
              <a:rPr lang="en-US" sz="2800" dirty="0"/>
              <a:t>numeric suffixes (indexing), </a:t>
            </a:r>
          </a:p>
          <a:p>
            <a:pPr lvl="2"/>
            <a:r>
              <a:rPr lang="en-US" sz="2400" dirty="0"/>
              <a:t>e.g. </a:t>
            </a:r>
            <a:r>
              <a:rPr lang="en-US" sz="2200" dirty="0">
                <a:solidFill>
                  <a:srgbClr val="C00000"/>
                </a:solidFill>
                <a:effectLst/>
                <a:latin typeface="Menlo" panose="020B0609030804020204" pitchFamily="49" charset="0"/>
              </a:rPr>
              <a:t>-1</a:t>
            </a:r>
            <a:endParaRPr lang="en-US" sz="2400" dirty="0"/>
          </a:p>
          <a:p>
            <a:pPr lvl="1"/>
            <a:r>
              <a:rPr lang="en-US" sz="2800" dirty="0"/>
              <a:t>punctuation (terminals)</a:t>
            </a:r>
            <a:r>
              <a:rPr lang="en-US" sz="2800" baseline="30000" dirty="0">
                <a:solidFill>
                  <a:srgbClr val="FF0000"/>
                </a:solidFill>
              </a:rPr>
              <a:t>*</a:t>
            </a:r>
            <a:endParaRPr lang="en-US" sz="2800" baseline="30000" dirty="0">
              <a:solidFill>
                <a:srgbClr val="FF0000"/>
              </a:solidFill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2"/>
            <a:r>
              <a:rPr lang="en-US" sz="2400" dirty="0"/>
              <a:t> e.g. </a:t>
            </a:r>
            <a:r>
              <a:rPr lang="en-US" sz="2200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, .</a:t>
            </a:r>
          </a:p>
          <a:p>
            <a:r>
              <a:rPr lang="en-US" sz="3200" dirty="0"/>
              <a:t>Replace:</a:t>
            </a:r>
          </a:p>
          <a:p>
            <a:pPr lvl="1"/>
            <a:r>
              <a:rPr lang="en-US" sz="2800" dirty="0"/>
              <a:t>$ in POS tag names, signifies possessive form, by </a:t>
            </a: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</a:t>
            </a:r>
            <a:r>
              <a:rPr lang="en-US" sz="2800" baseline="30000" dirty="0">
                <a:solidFill>
                  <a:srgbClr val="FF0000"/>
                </a:solidFill>
              </a:rPr>
              <a:t>*</a:t>
            </a:r>
            <a:endParaRPr lang="en-US" sz="28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2"/>
            <a:r>
              <a:rPr lang="en-US" sz="2400" dirty="0"/>
              <a:t>e.g. 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WP$ </a:t>
            </a:r>
            <a:r>
              <a:rPr lang="en-US" sz="2200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whose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PRP$ </a:t>
            </a:r>
            <a:r>
              <a:rPr lang="en-US" sz="2200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his</a:t>
            </a:r>
          </a:p>
          <a:p>
            <a:pPr lvl="1"/>
            <a:r>
              <a:rPr lang="en-US" sz="2600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-NONE-</a:t>
            </a:r>
            <a:r>
              <a:rPr lang="en-US" sz="2800" dirty="0">
                <a:solidFill>
                  <a:prstClr val="black"/>
                </a:solidFill>
              </a:rPr>
              <a:t> by </a:t>
            </a:r>
            <a:r>
              <a:rPr lang="en-US" sz="2600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NONE</a:t>
            </a:r>
            <a:r>
              <a:rPr lang="en-US" baseline="30000" dirty="0">
                <a:solidFill>
                  <a:srgbClr val="FF0000"/>
                </a:solidFill>
              </a:rPr>
              <a:t>*</a:t>
            </a:r>
            <a:endParaRPr lang="en-US" sz="2600" dirty="0">
              <a:solidFill>
                <a:prstClr val="black"/>
              </a:solidFill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2"/>
            <a:r>
              <a:rPr lang="en-US" sz="2500" dirty="0">
                <a:solidFill>
                  <a:prstClr val="black"/>
                </a:solidFill>
              </a:rPr>
              <a:t>also</a:t>
            </a:r>
            <a:r>
              <a:rPr lang="en-US" sz="2100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-LRB- -RRB-</a:t>
            </a:r>
            <a:r>
              <a:rPr lang="en-US" sz="2400" baseline="30000" dirty="0">
                <a:solidFill>
                  <a:srgbClr val="FF0000"/>
                </a:solidFill>
              </a:rPr>
              <a:t>*</a:t>
            </a:r>
            <a:endParaRPr lang="en-US" sz="2200" i="1" dirty="0">
              <a:solidFill>
                <a:prstClr val="black"/>
              </a:solidFill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A4AE39-1FEC-B10C-D08F-1914868FA38E}"/>
              </a:ext>
            </a:extLst>
          </p:cNvPr>
          <p:cNvSpPr txBox="1"/>
          <p:nvPr/>
        </p:nvSpPr>
        <p:spPr>
          <a:xfrm>
            <a:off x="7354108" y="6227702"/>
            <a:ext cx="33800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aseline="30000" dirty="0">
                <a:solidFill>
                  <a:srgbClr val="FF0000"/>
                </a:solidFill>
              </a:rPr>
              <a:t>*</a:t>
            </a:r>
            <a:r>
              <a:rPr lang="en-US" sz="2000" dirty="0"/>
              <a:t>due to </a:t>
            </a:r>
            <a:r>
              <a:rPr lang="en-US" sz="2000" dirty="0" err="1"/>
              <a:t>nltk</a:t>
            </a:r>
            <a:r>
              <a:rPr lang="en-US" sz="2000" dirty="0"/>
              <a:t> CFG limitations</a:t>
            </a:r>
          </a:p>
        </p:txBody>
      </p:sp>
    </p:spTree>
    <p:extLst>
      <p:ext uri="{BB962C8B-B14F-4D97-AF65-F5344CB8AC3E}">
        <p14:creationId xmlns:p14="http://schemas.microsoft.com/office/powerpoint/2010/main" val="476182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5A330-716F-C896-ED0C-7529C5F46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Today's Topic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3845A-CA02-0B4D-563E-6640679B3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Another CFG experiment with the </a:t>
            </a:r>
            <a:r>
              <a:rPr lang="en-US" sz="3600" dirty="0" err="1"/>
              <a:t>ptb</a:t>
            </a:r>
            <a:r>
              <a:rPr lang="en-US" sz="3600" dirty="0"/>
              <a:t>:</a:t>
            </a:r>
          </a:p>
          <a:p>
            <a:pPr lvl="1"/>
            <a:r>
              <a:rPr lang="en-US" i="1" dirty="0">
                <a:solidFill>
                  <a:schemeClr val="accent1"/>
                </a:solidFill>
              </a:rPr>
              <a:t>CFG = Context-free Grammar</a:t>
            </a:r>
          </a:p>
          <a:p>
            <a:pPr lvl="1"/>
            <a:r>
              <a:rPr lang="en-US" sz="3200" i="1" dirty="0"/>
              <a:t>how many </a:t>
            </a:r>
            <a:r>
              <a:rPr lang="en-US" sz="3200" i="1" dirty="0" err="1"/>
              <a:t>ptb</a:t>
            </a:r>
            <a:r>
              <a:rPr lang="en-US" sz="3200" i="1" dirty="0"/>
              <a:t> rules do we need to parse a sentence</a:t>
            </a:r>
            <a:r>
              <a:rPr lang="en-US" sz="3200" dirty="0"/>
              <a:t>?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7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Chart, line chart&#10;&#10;Description automatically generated">
            <a:extLst>
              <a:ext uri="{FF2B5EF4-FFF2-40B4-BE49-F238E27FC236}">
                <a16:creationId xmlns:a16="http://schemas.microsoft.com/office/drawing/2014/main" id="{11FCD5AB-3CD6-6176-6007-ABDF02E65EF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997751" y="2169500"/>
            <a:ext cx="5181600" cy="3668467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DF8188A-91A3-F3BA-7AAE-D1D45D351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lectures ago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AF027-0DFB-9B0D-EB1A-E9337DDC2A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34935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Frequency distribution by # of pos tags:</a:t>
            </a:r>
            <a:endParaRPr lang="en-US" i="1" dirty="0"/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&gt;&gt;&gt; </a:t>
            </a:r>
            <a:r>
              <a:rPr lang="en-US" sz="1600" dirty="0" err="1">
                <a:solidFill>
                  <a:srgbClr val="000000"/>
                </a:solidFill>
                <a:latin typeface="Menlo" panose="020B0609030804020204" pitchFamily="49" charset="0"/>
              </a:rPr>
              <a:t>wts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 = set([tuple for tree in </a:t>
            </a:r>
            <a:r>
              <a:rPr lang="en-US" sz="1600" dirty="0" err="1">
                <a:solidFill>
                  <a:srgbClr val="000000"/>
                </a:solidFill>
                <a:latin typeface="Menlo" panose="020B0609030804020204" pitchFamily="49" charset="0"/>
              </a:rPr>
              <a:t>ptb.parsed_sents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() for tuple in </a:t>
            </a:r>
            <a:r>
              <a:rPr lang="en-US" sz="1600" dirty="0" err="1">
                <a:solidFill>
                  <a:srgbClr val="000000"/>
                </a:solidFill>
                <a:latin typeface="Menlo" panose="020B0609030804020204" pitchFamily="49" charset="0"/>
              </a:rPr>
              <a:t>tree.</a:t>
            </a:r>
            <a:r>
              <a:rPr lang="en-US" sz="1600" dirty="0" err="1">
                <a:solidFill>
                  <a:schemeClr val="accent1"/>
                </a:solidFill>
                <a:latin typeface="Menlo" panose="020B0609030804020204" pitchFamily="49" charset="0"/>
              </a:rPr>
              <a:t>pos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()])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&gt;&gt;&gt; d = {}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&gt;&gt;&gt; for item in </a:t>
            </a:r>
            <a:r>
              <a:rPr lang="en-US" sz="1600" dirty="0" err="1">
                <a:solidFill>
                  <a:srgbClr val="000000"/>
                </a:solidFill>
                <a:latin typeface="Menlo" panose="020B0609030804020204" pitchFamily="49" charset="0"/>
              </a:rPr>
              <a:t>wts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...     </a:t>
            </a:r>
            <a:r>
              <a:rPr lang="en-US" sz="1600" dirty="0" err="1">
                <a:solidFill>
                  <a:srgbClr val="000000"/>
                </a:solidFill>
                <a:latin typeface="Menlo" panose="020B0609030804020204" pitchFamily="49" charset="0"/>
              </a:rPr>
              <a:t>d.setdefault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(item[0], []).append(item[1])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... 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&gt;&gt;&gt; 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fd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nltk.FreqDist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[</a:t>
            </a:r>
            <a:r>
              <a:rPr lang="en-US" sz="1600" dirty="0" err="1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1600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(d[k]) for k in d]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&gt;&gt;&gt; 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fd.most_common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[(1, 54075), (2, 7137), (3, 1588), (4, 188), (5, 60), </a:t>
            </a:r>
            <a:r>
              <a:rPr lang="en-US" sz="1600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(6, 20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), (8, 3), </a:t>
            </a:r>
            <a:r>
              <a:rPr lang="en-US" sz="1600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(7, 2)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]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&gt;&gt;&gt; 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fd.plot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&gt;&gt;&gt; [(k, d[k]) for k in d if 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(d[k]) == </a:t>
            </a:r>
            <a:r>
              <a:rPr lang="en-US" sz="1600" i="1">
                <a:solidFill>
                  <a:schemeClr val="accent2"/>
                </a:solidFill>
                <a:effectLst/>
                <a:latin typeface="Menlo" panose="020B0609030804020204" pitchFamily="49" charset="0"/>
              </a:rPr>
              <a:t>n_tags</a:t>
            </a:r>
            <a:r>
              <a:rPr lang="en-US" sz="160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]</a:t>
            </a:r>
            <a:endParaRPr lang="en-US" sz="16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endParaRPr lang="en-US" dirty="0"/>
          </a:p>
        </p:txBody>
      </p:sp>
      <p:sp>
        <p:nvSpPr>
          <p:cNvPr id="4" name="Up Arrow Callout 3">
            <a:extLst>
              <a:ext uri="{FF2B5EF4-FFF2-40B4-BE49-F238E27FC236}">
                <a16:creationId xmlns:a16="http://schemas.microsoft.com/office/drawing/2014/main" id="{B692B47D-240B-E740-632C-6D927A245F94}"/>
              </a:ext>
            </a:extLst>
          </p:cNvPr>
          <p:cNvSpPr/>
          <p:nvPr/>
        </p:nvSpPr>
        <p:spPr>
          <a:xfrm>
            <a:off x="8848913" y="5837967"/>
            <a:ext cx="1754659" cy="654908"/>
          </a:xfrm>
          <a:prstGeom prst="up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# pos tags</a:t>
            </a:r>
          </a:p>
        </p:txBody>
      </p:sp>
      <p:sp>
        <p:nvSpPr>
          <p:cNvPr id="7" name="Down Arrow Callout 6">
            <a:extLst>
              <a:ext uri="{FF2B5EF4-FFF2-40B4-BE49-F238E27FC236}">
                <a16:creationId xmlns:a16="http://schemas.microsoft.com/office/drawing/2014/main" id="{5480C72C-82B1-96B7-2607-DE91EC841009}"/>
              </a:ext>
            </a:extLst>
          </p:cNvPr>
          <p:cNvSpPr/>
          <p:nvPr/>
        </p:nvSpPr>
        <p:spPr>
          <a:xfrm>
            <a:off x="6840940" y="841074"/>
            <a:ext cx="982362" cy="1519881"/>
          </a:xfrm>
          <a:prstGeom prst="down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# vocab items</a:t>
            </a:r>
          </a:p>
        </p:txBody>
      </p:sp>
    </p:spTree>
    <p:extLst>
      <p:ext uri="{BB962C8B-B14F-4D97-AF65-F5344CB8AC3E}">
        <p14:creationId xmlns:p14="http://schemas.microsoft.com/office/powerpoint/2010/main" val="496454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8188A-91A3-F3BA-7AAE-D1D45D351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Lots of POS tags for these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AF027-0DFB-9B0D-EB1A-E9337DDC2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8 POS tags:</a:t>
            </a:r>
          </a:p>
          <a:p>
            <a:pPr lvl="1"/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[('a', ['IN', 'JJ', 'SYM', 'LS', 'NNP', 'DT', ',', 'FW']), </a:t>
            </a:r>
          </a:p>
          <a:p>
            <a:pPr marL="457200" lvl="1" indent="0">
              <a:buNone/>
            </a:pP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('in', ['NN', 'RBR', 'RB', 'IN|RP', 'NNP', 'RP', 'FW', 'IN']), ('that', ['WP', 'RB', 'UH', 'VBP', 'DT', 'WDT', '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NN', 'IN'])]</a:t>
            </a:r>
          </a:p>
          <a:p>
            <a:r>
              <a:rPr lang="en-US" dirty="0"/>
              <a:t>7 POS tags: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[('</a:t>
            </a:r>
            <a:r>
              <a:rPr lang="en-US" sz="2000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down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', ['IN', 'RB', 'RP', 'RBR', 'JJ', 'NN', 'VBP']), 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("</a:t>
            </a:r>
            <a:r>
              <a:rPr lang="en-US" sz="2000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's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", ['PRP', 'NNP', 'VBZ', 'VBP', 'IN', 'NNS', 'POS'])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]</a:t>
            </a:r>
          </a:p>
          <a:p>
            <a:r>
              <a:rPr lang="en-US" dirty="0"/>
              <a:t>6 POS tags (</a:t>
            </a:r>
            <a:r>
              <a:rPr lang="en-US" i="1" dirty="0"/>
              <a:t>a selection</a:t>
            </a:r>
            <a:r>
              <a:rPr lang="en-US" dirty="0"/>
              <a:t>):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('less', ['RB', 'RBR', '</a:t>
            </a:r>
            <a:r>
              <a:rPr lang="en-US" sz="2000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CC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', 'NN', 'JJR', 'JJS']) 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('Japanese', ['JJ', 'NNP', 'NN', 'VBP', 'NNPS', 'NNS'])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('put', ['VB', 'VBP', 'JJ', 'VBN', 'NN', 'VBD'])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21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AF2AC-9071-0A23-AA60-EA9942E96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 of Productions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DBA13-8101-2AF0-8B54-BA4F822D1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Let 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ps</a:t>
            </a:r>
            <a:r>
              <a:rPr kumimoji="0" 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be</a:t>
            </a:r>
            <a:r>
              <a:rPr kumimoji="0" lang="en-US" sz="33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all rules in the </a:t>
            </a:r>
            <a:r>
              <a:rPr kumimoji="0" lang="en-US" sz="33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ptb</a:t>
            </a:r>
            <a:r>
              <a:rPr kumimoji="0" lang="en-US" sz="33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Then: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nlo" panose="020B0609030804020204" pitchFamily="49" charset="0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&gt;&gt;&gt; ps2 = [p for p in </a:t>
            </a:r>
            <a:r>
              <a:rPr lang="en-US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ps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if not(</a:t>
            </a:r>
            <a:r>
              <a:rPr lang="en-US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p.rhs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()) == 1 and type(</a:t>
            </a:r>
            <a:r>
              <a:rPr lang="en-US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p.rhs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()[0]) == str)]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&gt;&gt;&gt; </a:t>
            </a:r>
            <a:r>
              <a:rPr lang="en-US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(ps2)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1390347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&gt;&gt;&gt; fd2 = </a:t>
            </a:r>
            <a:r>
              <a:rPr lang="en-US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nltk.FreqDist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(ps2)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&gt;&gt;&gt; fd2</a:t>
            </a:r>
          </a:p>
          <a:p>
            <a:pPr marL="0" indent="0">
              <a:buNone/>
            </a:pPr>
            <a:r>
              <a:rPr lang="en-US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FreqDist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({PP -&gt; IN NP: 78040, S -&gt; NP-SBJ VP: 63335, NP -&gt; DT NN: 40876, NP-SBJ -&gt; -NONE-: 39712, NP -&gt; NP PP: 35819, NP-SBJ -&gt; PRP: 31272, S -&gt; NP-SBJ VP .: 24467, VP -&gt; TO VP: 21899, NP -&gt; NN: 20798, NP -&gt; -NONE-: 20312, 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...})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&gt;&gt;&gt; </a:t>
            </a:r>
            <a:r>
              <a:rPr lang="en-US" sz="2000" dirty="0" err="1">
                <a:solidFill>
                  <a:srgbClr val="000000"/>
                </a:solidFill>
                <a:latin typeface="Menlo" panose="020B0609030804020204" pitchFamily="49" charset="0"/>
              </a:rPr>
              <a:t>len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(fd2)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Menlo" panose="020B0609030804020204" pitchFamily="49" charset="0"/>
              </a:rPr>
              <a:t>52134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&gt;&gt;&gt; fd2.N()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1390347</a:t>
            </a:r>
            <a:endParaRPr lang="en-US" sz="20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4" name="Left Arrow Callout 3">
            <a:extLst>
              <a:ext uri="{FF2B5EF4-FFF2-40B4-BE49-F238E27FC236}">
                <a16:creationId xmlns:a16="http://schemas.microsoft.com/office/drawing/2014/main" id="{F22902B2-C7C4-779F-F1D1-AE493A2F162E}"/>
              </a:ext>
            </a:extLst>
          </p:cNvPr>
          <p:cNvSpPr/>
          <p:nvPr/>
        </p:nvSpPr>
        <p:spPr>
          <a:xfrm>
            <a:off x="2349665" y="4632027"/>
            <a:ext cx="4025348" cy="1147176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560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/>
              <a:t>Is this # cognitively plausible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78168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AF2AC-9071-0A23-AA60-EA9942E96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 of Productions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DBA13-8101-2AF0-8B54-BA4F822D1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77500" lnSpcReduction="20000"/>
          </a:bodyPr>
          <a:lstStyle/>
          <a:p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&gt;&gt;&gt; fd2.most_common(20)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[(PP -&gt; IN NP, 78040),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(S -&gt; NP-SBJ VP, 63335),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(NP -&gt; DT NN, 40876),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(NP-SBJ -&gt; -NONE-, 39712),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(NP -&gt; NP PP, 35819),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(NP-SBJ -&gt; PRP, 31272),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(S -&gt; NP-SBJ VP ., 24467),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(VP -&gt; TO VP, 21899),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(NP -&gt; NN, 20798),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(NP -&gt; -NONE-, 20312),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(PP-LOC -&gt; IN NP, 18021),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(ADVP -&gt; RB, 15449),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(NP -&gt; DT JJ NN, 14898),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(NP -&gt; NNS, 14875),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(VP -&gt; MD VP, 13714),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(NP -&gt; NNP, 12767),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(VP -&gt; VB NP, 12730),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(PP-TMP -&gt; IN NP, 11032),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(NP -&gt; PRP, 10988),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(SBAR -&gt; -NONE- S, 10774)]</a:t>
            </a:r>
          </a:p>
        </p:txBody>
      </p:sp>
    </p:spTree>
    <p:extLst>
      <p:ext uri="{BB962C8B-B14F-4D97-AF65-F5344CB8AC3E}">
        <p14:creationId xmlns:p14="http://schemas.microsoft.com/office/powerpoint/2010/main" val="773667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AF2AC-9071-0A23-AA60-EA9942E96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 of Productions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DBA13-8101-2AF0-8B54-BA4F822D1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Most syntax rules only occur once: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nlo" panose="020B0609030804020204" pitchFamily="49" charset="0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Menlo" panose="020B0609030804020204" pitchFamily="49" charset="0"/>
              </a:rPr>
              <a:t>&gt;&gt;&gt; </a:t>
            </a:r>
            <a:r>
              <a:rPr lang="en-US" sz="2400" dirty="0" err="1">
                <a:solidFill>
                  <a:srgbClr val="000000"/>
                </a:solidFill>
                <a:latin typeface="Menlo" panose="020B0609030804020204" pitchFamily="49" charset="0"/>
              </a:rPr>
              <a:t>len</a:t>
            </a:r>
            <a:r>
              <a:rPr lang="en-US" sz="2400" dirty="0">
                <a:solidFill>
                  <a:srgbClr val="000000"/>
                </a:solidFill>
                <a:latin typeface="Menlo" panose="020B0609030804020204" pitchFamily="49" charset="0"/>
              </a:rPr>
              <a:t>(fd2)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  <a:latin typeface="Menlo" panose="020B0609030804020204" pitchFamily="49" charset="0"/>
              </a:rPr>
              <a:t>52134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Menlo" panose="020B0609030804020204" pitchFamily="49" charset="0"/>
              </a:rPr>
              <a:t>&gt;&gt;&gt; fd2.N()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Menlo" panose="020B0609030804020204" pitchFamily="49" charset="0"/>
              </a:rPr>
              <a:t>1390347</a:t>
            </a:r>
            <a:endParaRPr lang="en-US" sz="24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&gt;&gt;&gt; </a:t>
            </a:r>
            <a:r>
              <a:rPr lang="en-US" sz="2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2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(fd2.</a:t>
            </a:r>
            <a:r>
              <a:rPr lang="en-US" sz="2400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hapaxes</a:t>
            </a:r>
            <a:r>
              <a:rPr lang="en-US" sz="2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())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33631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219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774DB-CED1-7EA2-807C-C17931E5E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 of Productions</a:t>
            </a:r>
            <a:r>
              <a:rPr lang="en-US"/>
              <a:t>: histogram</a:t>
            </a:r>
            <a:endParaRPr lang="en-US" dirty="0"/>
          </a:p>
        </p:txBody>
      </p:sp>
      <p:pic>
        <p:nvPicPr>
          <p:cNvPr id="5" name="Content Placeholder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12CB1F58-26EA-4A3D-CA95-F5B25A435B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759820"/>
            <a:ext cx="10515600" cy="2482947"/>
          </a:xfrm>
        </p:spPr>
      </p:pic>
      <p:sp>
        <p:nvSpPr>
          <p:cNvPr id="6" name="Down Arrow Callout 5">
            <a:extLst>
              <a:ext uri="{FF2B5EF4-FFF2-40B4-BE49-F238E27FC236}">
                <a16:creationId xmlns:a16="http://schemas.microsoft.com/office/drawing/2014/main" id="{158337DC-7230-5294-EF73-7A2EB96C9B9C}"/>
              </a:ext>
            </a:extLst>
          </p:cNvPr>
          <p:cNvSpPr/>
          <p:nvPr/>
        </p:nvSpPr>
        <p:spPr>
          <a:xfrm>
            <a:off x="135924" y="1690688"/>
            <a:ext cx="1915297" cy="1069132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binned: # of times rule occurs</a:t>
            </a:r>
          </a:p>
        </p:txBody>
      </p:sp>
      <p:sp>
        <p:nvSpPr>
          <p:cNvPr id="7" name="Up Arrow Callout 6">
            <a:extLst>
              <a:ext uri="{FF2B5EF4-FFF2-40B4-BE49-F238E27FC236}">
                <a16:creationId xmlns:a16="http://schemas.microsoft.com/office/drawing/2014/main" id="{3C72C1FC-8D4D-DA3E-A880-DCA231BE4A6B}"/>
              </a:ext>
            </a:extLst>
          </p:cNvPr>
          <p:cNvSpPr/>
          <p:nvPr/>
        </p:nvSpPr>
        <p:spPr>
          <a:xfrm>
            <a:off x="2273643" y="5242767"/>
            <a:ext cx="1890584" cy="774974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# of rules</a:t>
            </a:r>
          </a:p>
        </p:txBody>
      </p:sp>
    </p:spTree>
    <p:extLst>
      <p:ext uri="{BB962C8B-B14F-4D97-AF65-F5344CB8AC3E}">
        <p14:creationId xmlns:p14="http://schemas.microsoft.com/office/powerpoint/2010/main" val="2744701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3501</Words>
  <Application>Microsoft Macintosh PowerPoint</Application>
  <PresentationFormat>Widescreen</PresentationFormat>
  <Paragraphs>672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Menlo</vt:lpstr>
      <vt:lpstr>Office Theme</vt:lpstr>
      <vt:lpstr>LING/C SC 581:  Advanced Computational Linguistics</vt:lpstr>
      <vt:lpstr>Adminstrivia</vt:lpstr>
      <vt:lpstr>Today's Topic</vt:lpstr>
      <vt:lpstr>Two lectures ago</vt:lpstr>
      <vt:lpstr>Lots of POS tags for these words</vt:lpstr>
      <vt:lpstr># of Productions</vt:lpstr>
      <vt:lpstr># of Productions</vt:lpstr>
      <vt:lpstr># of Productions</vt:lpstr>
      <vt:lpstr># of Productions: histogram</vt:lpstr>
      <vt:lpstr>Smallest grammar for a sentence</vt:lpstr>
      <vt:lpstr>Smallest grammar for a sentence</vt:lpstr>
      <vt:lpstr>Smallest grammar for a sentence</vt:lpstr>
      <vt:lpstr>Smallest grammar for a sentence</vt:lpstr>
      <vt:lpstr>Smallest grammar for a sentence</vt:lpstr>
      <vt:lpstr>Smallest grammar for a sentence</vt:lpstr>
      <vt:lpstr>Smallest grammar for a sentence</vt:lpstr>
      <vt:lpstr>Smallest grammar for a sentence</vt:lpstr>
      <vt:lpstr>Smallest grammar for a sentence</vt:lpstr>
      <vt:lpstr>Smallest grammar for a sentence</vt:lpstr>
      <vt:lpstr>Smallest grammar for a sentence</vt:lpstr>
      <vt:lpstr>Smallest grammar for a sentence</vt:lpstr>
      <vt:lpstr>Some Rule Filtering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LING/C SC 581:  Advanced Computational Linguistics</dc:title>
  <dc:creator>sandiway@mac.com</dc:creator>
  <cp:lastModifiedBy>sandiway@mac.com</cp:lastModifiedBy>
  <cp:revision>6</cp:revision>
  <dcterms:created xsi:type="dcterms:W3CDTF">2023-02-28T04:25:32Z</dcterms:created>
  <dcterms:modified xsi:type="dcterms:W3CDTF">2024-04-30T16:28:31Z</dcterms:modified>
</cp:coreProperties>
</file>