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319" r:id="rId3"/>
    <p:sldId id="306" r:id="rId4"/>
    <p:sldId id="305" r:id="rId5"/>
    <p:sldId id="272" r:id="rId6"/>
    <p:sldId id="271" r:id="rId7"/>
    <p:sldId id="315" r:id="rId8"/>
    <p:sldId id="324" r:id="rId9"/>
    <p:sldId id="316" r:id="rId10"/>
    <p:sldId id="264" r:id="rId11"/>
    <p:sldId id="269" r:id="rId12"/>
    <p:sldId id="325" r:id="rId13"/>
    <p:sldId id="326" r:id="rId14"/>
    <p:sldId id="273" r:id="rId15"/>
    <p:sldId id="274" r:id="rId16"/>
    <p:sldId id="275" r:id="rId17"/>
    <p:sldId id="322" r:id="rId18"/>
    <p:sldId id="267" r:id="rId19"/>
    <p:sldId id="265" r:id="rId20"/>
    <p:sldId id="263" r:id="rId21"/>
    <p:sldId id="323" r:id="rId22"/>
    <p:sldId id="276" r:id="rId23"/>
    <p:sldId id="277" r:id="rId24"/>
    <p:sldId id="278" r:id="rId25"/>
    <p:sldId id="310" r:id="rId26"/>
    <p:sldId id="311" r:id="rId27"/>
    <p:sldId id="304" r:id="rId28"/>
    <p:sldId id="317" r:id="rId29"/>
    <p:sldId id="283" r:id="rId30"/>
    <p:sldId id="318" r:id="rId31"/>
    <p:sldId id="2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327"/>
  </p:normalViewPr>
  <p:slideViewPr>
    <p:cSldViewPr snapToGrid="0">
      <p:cViewPr varScale="1">
        <p:scale>
          <a:sx n="128" d="100"/>
          <a:sy n="128" d="100"/>
        </p:scale>
        <p:origin x="2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F974-45FE-032D-D684-FDCA489A0A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C47354-02D3-7D9B-29DB-451E92EF6C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6B1059-4C7F-F9BE-8F08-D682EE9D1261}"/>
              </a:ext>
            </a:extLst>
          </p:cNvPr>
          <p:cNvSpPr>
            <a:spLocks noGrp="1"/>
          </p:cNvSpPr>
          <p:nvPr>
            <p:ph type="dt" sz="half" idx="10"/>
          </p:nvPr>
        </p:nvSpPr>
        <p:spPr/>
        <p:txBody>
          <a:bodyPr/>
          <a:lstStyle/>
          <a:p>
            <a:fld id="{3A023696-3333-CD46-BB20-641365E95DC6}" type="datetimeFigureOut">
              <a:rPr lang="en-US" smtClean="0"/>
              <a:t>4/25/24</a:t>
            </a:fld>
            <a:endParaRPr lang="en-US"/>
          </a:p>
        </p:txBody>
      </p:sp>
      <p:sp>
        <p:nvSpPr>
          <p:cNvPr id="5" name="Footer Placeholder 4">
            <a:extLst>
              <a:ext uri="{FF2B5EF4-FFF2-40B4-BE49-F238E27FC236}">
                <a16:creationId xmlns:a16="http://schemas.microsoft.com/office/drawing/2014/main" id="{4F941719-448C-0ADC-F9D1-F5FFABCF6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402E8-2827-107C-00E8-66C829E57C93}"/>
              </a:ext>
            </a:extLst>
          </p:cNvPr>
          <p:cNvSpPr>
            <a:spLocks noGrp="1"/>
          </p:cNvSpPr>
          <p:nvPr>
            <p:ph type="sldNum" sz="quarter" idx="12"/>
          </p:nvPr>
        </p:nvSpPr>
        <p:spPr/>
        <p:txBody>
          <a:bodyPr/>
          <a:lstStyle/>
          <a:p>
            <a:fld id="{7A10868C-D3D3-F349-BCED-BE210EE67211}" type="slidenum">
              <a:rPr lang="en-US" smtClean="0"/>
              <a:t>‹#›</a:t>
            </a:fld>
            <a:endParaRPr lang="en-US"/>
          </a:p>
        </p:txBody>
      </p:sp>
    </p:spTree>
    <p:extLst>
      <p:ext uri="{BB962C8B-B14F-4D97-AF65-F5344CB8AC3E}">
        <p14:creationId xmlns:p14="http://schemas.microsoft.com/office/powerpoint/2010/main" val="134245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6859-462D-CE84-93FA-CE0155255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9F115F-280F-0A4A-428E-DC756CE569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D227C-A765-3509-D28B-217F7E6A44FD}"/>
              </a:ext>
            </a:extLst>
          </p:cNvPr>
          <p:cNvSpPr>
            <a:spLocks noGrp="1"/>
          </p:cNvSpPr>
          <p:nvPr>
            <p:ph type="dt" sz="half" idx="10"/>
          </p:nvPr>
        </p:nvSpPr>
        <p:spPr/>
        <p:txBody>
          <a:bodyPr/>
          <a:lstStyle/>
          <a:p>
            <a:fld id="{3A023696-3333-CD46-BB20-641365E95DC6}" type="datetimeFigureOut">
              <a:rPr lang="en-US" smtClean="0"/>
              <a:t>4/25/24</a:t>
            </a:fld>
            <a:endParaRPr lang="en-US"/>
          </a:p>
        </p:txBody>
      </p:sp>
      <p:sp>
        <p:nvSpPr>
          <p:cNvPr id="5" name="Footer Placeholder 4">
            <a:extLst>
              <a:ext uri="{FF2B5EF4-FFF2-40B4-BE49-F238E27FC236}">
                <a16:creationId xmlns:a16="http://schemas.microsoft.com/office/drawing/2014/main" id="{A7F3BFFD-442F-1657-3F18-1B5B8BF47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4510A-7A30-0421-48EB-5DAAEE3F3B6C}"/>
              </a:ext>
            </a:extLst>
          </p:cNvPr>
          <p:cNvSpPr>
            <a:spLocks noGrp="1"/>
          </p:cNvSpPr>
          <p:nvPr>
            <p:ph type="sldNum" sz="quarter" idx="12"/>
          </p:nvPr>
        </p:nvSpPr>
        <p:spPr/>
        <p:txBody>
          <a:bodyPr/>
          <a:lstStyle/>
          <a:p>
            <a:fld id="{7A10868C-D3D3-F349-BCED-BE210EE67211}" type="slidenum">
              <a:rPr lang="en-US" smtClean="0"/>
              <a:t>‹#›</a:t>
            </a:fld>
            <a:endParaRPr lang="en-US"/>
          </a:p>
        </p:txBody>
      </p:sp>
    </p:spTree>
    <p:extLst>
      <p:ext uri="{BB962C8B-B14F-4D97-AF65-F5344CB8AC3E}">
        <p14:creationId xmlns:p14="http://schemas.microsoft.com/office/powerpoint/2010/main" val="15108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81790-AD47-862A-1ABC-569D378F1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27A98-2A2D-BE73-EED9-54DB5743B6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7F6D7-2A02-E8A8-274E-6241F9AA0DEA}"/>
              </a:ext>
            </a:extLst>
          </p:cNvPr>
          <p:cNvSpPr>
            <a:spLocks noGrp="1"/>
          </p:cNvSpPr>
          <p:nvPr>
            <p:ph type="dt" sz="half" idx="10"/>
          </p:nvPr>
        </p:nvSpPr>
        <p:spPr/>
        <p:txBody>
          <a:bodyPr/>
          <a:lstStyle/>
          <a:p>
            <a:fld id="{3A023696-3333-CD46-BB20-641365E95DC6}" type="datetimeFigureOut">
              <a:rPr lang="en-US" smtClean="0"/>
              <a:t>4/25/24</a:t>
            </a:fld>
            <a:endParaRPr lang="en-US"/>
          </a:p>
        </p:txBody>
      </p:sp>
      <p:sp>
        <p:nvSpPr>
          <p:cNvPr id="5" name="Footer Placeholder 4">
            <a:extLst>
              <a:ext uri="{FF2B5EF4-FFF2-40B4-BE49-F238E27FC236}">
                <a16:creationId xmlns:a16="http://schemas.microsoft.com/office/drawing/2014/main" id="{B2800E2F-7D39-F61A-B195-2D727AF53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86C62-93DA-1F0B-FBA8-AE124565CF36}"/>
              </a:ext>
            </a:extLst>
          </p:cNvPr>
          <p:cNvSpPr>
            <a:spLocks noGrp="1"/>
          </p:cNvSpPr>
          <p:nvPr>
            <p:ph type="sldNum" sz="quarter" idx="12"/>
          </p:nvPr>
        </p:nvSpPr>
        <p:spPr/>
        <p:txBody>
          <a:bodyPr/>
          <a:lstStyle/>
          <a:p>
            <a:fld id="{7A10868C-D3D3-F349-BCED-BE210EE67211}" type="slidenum">
              <a:rPr lang="en-US" smtClean="0"/>
              <a:t>‹#›</a:t>
            </a:fld>
            <a:endParaRPr lang="en-US"/>
          </a:p>
        </p:txBody>
      </p:sp>
    </p:spTree>
    <p:extLst>
      <p:ext uri="{BB962C8B-B14F-4D97-AF65-F5344CB8AC3E}">
        <p14:creationId xmlns:p14="http://schemas.microsoft.com/office/powerpoint/2010/main" val="7994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9A7A-8743-FC12-BBE2-EF3AFAE4D1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27F54-DC46-B9A4-31FA-6291C4D93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7F6D0-58E8-58D2-D652-DB9B5646C826}"/>
              </a:ext>
            </a:extLst>
          </p:cNvPr>
          <p:cNvSpPr>
            <a:spLocks noGrp="1"/>
          </p:cNvSpPr>
          <p:nvPr>
            <p:ph type="dt" sz="half" idx="10"/>
          </p:nvPr>
        </p:nvSpPr>
        <p:spPr/>
        <p:txBody>
          <a:bodyPr/>
          <a:lstStyle/>
          <a:p>
            <a:fld id="{3A023696-3333-CD46-BB20-641365E95DC6}" type="datetimeFigureOut">
              <a:rPr lang="en-US" smtClean="0"/>
              <a:t>4/25/24</a:t>
            </a:fld>
            <a:endParaRPr lang="en-US"/>
          </a:p>
        </p:txBody>
      </p:sp>
      <p:sp>
        <p:nvSpPr>
          <p:cNvPr id="5" name="Footer Placeholder 4">
            <a:extLst>
              <a:ext uri="{FF2B5EF4-FFF2-40B4-BE49-F238E27FC236}">
                <a16:creationId xmlns:a16="http://schemas.microsoft.com/office/drawing/2014/main" id="{490D97F7-9522-1CF0-13E7-233B0BA41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DE035-8A59-B093-0FF5-846AF6BB3E2C}"/>
              </a:ext>
            </a:extLst>
          </p:cNvPr>
          <p:cNvSpPr>
            <a:spLocks noGrp="1"/>
          </p:cNvSpPr>
          <p:nvPr>
            <p:ph type="sldNum" sz="quarter" idx="12"/>
          </p:nvPr>
        </p:nvSpPr>
        <p:spPr/>
        <p:txBody>
          <a:bodyPr/>
          <a:lstStyle/>
          <a:p>
            <a:fld id="{7A10868C-D3D3-F349-BCED-BE210EE67211}" type="slidenum">
              <a:rPr lang="en-US" smtClean="0"/>
              <a:t>‹#›</a:t>
            </a:fld>
            <a:endParaRPr lang="en-US"/>
          </a:p>
        </p:txBody>
      </p:sp>
    </p:spTree>
    <p:extLst>
      <p:ext uri="{BB962C8B-B14F-4D97-AF65-F5344CB8AC3E}">
        <p14:creationId xmlns:p14="http://schemas.microsoft.com/office/powerpoint/2010/main" val="193141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7AA3-3A80-7FEA-3076-1A4D893E3E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A62A06-0030-C009-86AD-639C4CCDE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C1B1F1-811F-6CBD-79EE-1D7693F44B7D}"/>
              </a:ext>
            </a:extLst>
          </p:cNvPr>
          <p:cNvSpPr>
            <a:spLocks noGrp="1"/>
          </p:cNvSpPr>
          <p:nvPr>
            <p:ph type="dt" sz="half" idx="10"/>
          </p:nvPr>
        </p:nvSpPr>
        <p:spPr/>
        <p:txBody>
          <a:bodyPr/>
          <a:lstStyle/>
          <a:p>
            <a:fld id="{3A023696-3333-CD46-BB20-641365E95DC6}" type="datetimeFigureOut">
              <a:rPr lang="en-US" smtClean="0"/>
              <a:t>4/25/24</a:t>
            </a:fld>
            <a:endParaRPr lang="en-US"/>
          </a:p>
        </p:txBody>
      </p:sp>
      <p:sp>
        <p:nvSpPr>
          <p:cNvPr id="5" name="Footer Placeholder 4">
            <a:extLst>
              <a:ext uri="{FF2B5EF4-FFF2-40B4-BE49-F238E27FC236}">
                <a16:creationId xmlns:a16="http://schemas.microsoft.com/office/drawing/2014/main" id="{B1D1457A-42F2-72D0-4EB2-F8FCC1861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32FB6-D080-6370-68D0-8800CE520EA8}"/>
              </a:ext>
            </a:extLst>
          </p:cNvPr>
          <p:cNvSpPr>
            <a:spLocks noGrp="1"/>
          </p:cNvSpPr>
          <p:nvPr>
            <p:ph type="sldNum" sz="quarter" idx="12"/>
          </p:nvPr>
        </p:nvSpPr>
        <p:spPr/>
        <p:txBody>
          <a:bodyPr/>
          <a:lstStyle/>
          <a:p>
            <a:fld id="{7A10868C-D3D3-F349-BCED-BE210EE67211}" type="slidenum">
              <a:rPr lang="en-US" smtClean="0"/>
              <a:t>‹#›</a:t>
            </a:fld>
            <a:endParaRPr lang="en-US"/>
          </a:p>
        </p:txBody>
      </p:sp>
    </p:spTree>
    <p:extLst>
      <p:ext uri="{BB962C8B-B14F-4D97-AF65-F5344CB8AC3E}">
        <p14:creationId xmlns:p14="http://schemas.microsoft.com/office/powerpoint/2010/main" val="396482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01A9-ADBE-6588-0415-3D865B22E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6460F-BA84-6307-8E1D-7D03182A9E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080904-24E2-3A0A-EC72-725E3EB69A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037AAD-33A7-7780-C7AC-774368DA90AC}"/>
              </a:ext>
            </a:extLst>
          </p:cNvPr>
          <p:cNvSpPr>
            <a:spLocks noGrp="1"/>
          </p:cNvSpPr>
          <p:nvPr>
            <p:ph type="dt" sz="half" idx="10"/>
          </p:nvPr>
        </p:nvSpPr>
        <p:spPr/>
        <p:txBody>
          <a:bodyPr/>
          <a:lstStyle/>
          <a:p>
            <a:fld id="{3A023696-3333-CD46-BB20-641365E95DC6}" type="datetimeFigureOut">
              <a:rPr lang="en-US" smtClean="0"/>
              <a:t>4/25/24</a:t>
            </a:fld>
            <a:endParaRPr lang="en-US"/>
          </a:p>
        </p:txBody>
      </p:sp>
      <p:sp>
        <p:nvSpPr>
          <p:cNvPr id="6" name="Footer Placeholder 5">
            <a:extLst>
              <a:ext uri="{FF2B5EF4-FFF2-40B4-BE49-F238E27FC236}">
                <a16:creationId xmlns:a16="http://schemas.microsoft.com/office/drawing/2014/main" id="{52A37B64-8D90-79A6-30FE-AA013505E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22CD8-B199-9F10-7682-C4086E28E6D8}"/>
              </a:ext>
            </a:extLst>
          </p:cNvPr>
          <p:cNvSpPr>
            <a:spLocks noGrp="1"/>
          </p:cNvSpPr>
          <p:nvPr>
            <p:ph type="sldNum" sz="quarter" idx="12"/>
          </p:nvPr>
        </p:nvSpPr>
        <p:spPr/>
        <p:txBody>
          <a:bodyPr/>
          <a:lstStyle/>
          <a:p>
            <a:fld id="{7A10868C-D3D3-F349-BCED-BE210EE67211}" type="slidenum">
              <a:rPr lang="en-US" smtClean="0"/>
              <a:t>‹#›</a:t>
            </a:fld>
            <a:endParaRPr lang="en-US"/>
          </a:p>
        </p:txBody>
      </p:sp>
    </p:spTree>
    <p:extLst>
      <p:ext uri="{BB962C8B-B14F-4D97-AF65-F5344CB8AC3E}">
        <p14:creationId xmlns:p14="http://schemas.microsoft.com/office/powerpoint/2010/main" val="325708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908E-2E8F-5681-7807-EA9A67F13B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C9E9F6-02D6-1EB3-A690-63ECE6A128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606F61-AEDF-EA6A-DAB8-D2B417B1E6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C4C620-6693-026F-A108-35BC5B1E6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155FF4-8775-837F-ECD0-F1692EDBA2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AD9969-AA4B-B460-1175-D9FD30B64DD4}"/>
              </a:ext>
            </a:extLst>
          </p:cNvPr>
          <p:cNvSpPr>
            <a:spLocks noGrp="1"/>
          </p:cNvSpPr>
          <p:nvPr>
            <p:ph type="dt" sz="half" idx="10"/>
          </p:nvPr>
        </p:nvSpPr>
        <p:spPr/>
        <p:txBody>
          <a:bodyPr/>
          <a:lstStyle/>
          <a:p>
            <a:fld id="{3A023696-3333-CD46-BB20-641365E95DC6}" type="datetimeFigureOut">
              <a:rPr lang="en-US" smtClean="0"/>
              <a:t>4/25/24</a:t>
            </a:fld>
            <a:endParaRPr lang="en-US"/>
          </a:p>
        </p:txBody>
      </p:sp>
      <p:sp>
        <p:nvSpPr>
          <p:cNvPr id="8" name="Footer Placeholder 7">
            <a:extLst>
              <a:ext uri="{FF2B5EF4-FFF2-40B4-BE49-F238E27FC236}">
                <a16:creationId xmlns:a16="http://schemas.microsoft.com/office/drawing/2014/main" id="{4C50E154-4E5A-FF3E-6F30-C051EB68BC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2EBFDC-9AAC-C4FC-D005-1374C7271D2D}"/>
              </a:ext>
            </a:extLst>
          </p:cNvPr>
          <p:cNvSpPr>
            <a:spLocks noGrp="1"/>
          </p:cNvSpPr>
          <p:nvPr>
            <p:ph type="sldNum" sz="quarter" idx="12"/>
          </p:nvPr>
        </p:nvSpPr>
        <p:spPr/>
        <p:txBody>
          <a:bodyPr/>
          <a:lstStyle/>
          <a:p>
            <a:fld id="{7A10868C-D3D3-F349-BCED-BE210EE67211}" type="slidenum">
              <a:rPr lang="en-US" smtClean="0"/>
              <a:t>‹#›</a:t>
            </a:fld>
            <a:endParaRPr lang="en-US"/>
          </a:p>
        </p:txBody>
      </p:sp>
    </p:spTree>
    <p:extLst>
      <p:ext uri="{BB962C8B-B14F-4D97-AF65-F5344CB8AC3E}">
        <p14:creationId xmlns:p14="http://schemas.microsoft.com/office/powerpoint/2010/main" val="302928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950E-15C5-DDCF-FC54-FB391F5F74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6497E-F45E-EBC5-ED29-3BFC4BC5B29A}"/>
              </a:ext>
            </a:extLst>
          </p:cNvPr>
          <p:cNvSpPr>
            <a:spLocks noGrp="1"/>
          </p:cNvSpPr>
          <p:nvPr>
            <p:ph type="dt" sz="half" idx="10"/>
          </p:nvPr>
        </p:nvSpPr>
        <p:spPr/>
        <p:txBody>
          <a:bodyPr/>
          <a:lstStyle/>
          <a:p>
            <a:fld id="{3A023696-3333-CD46-BB20-641365E95DC6}" type="datetimeFigureOut">
              <a:rPr lang="en-US" smtClean="0"/>
              <a:t>4/25/24</a:t>
            </a:fld>
            <a:endParaRPr lang="en-US"/>
          </a:p>
        </p:txBody>
      </p:sp>
      <p:sp>
        <p:nvSpPr>
          <p:cNvPr id="4" name="Footer Placeholder 3">
            <a:extLst>
              <a:ext uri="{FF2B5EF4-FFF2-40B4-BE49-F238E27FC236}">
                <a16:creationId xmlns:a16="http://schemas.microsoft.com/office/drawing/2014/main" id="{CC6D62EC-F3CC-5A7B-532D-3ADA5E938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F5702E-0D69-EF69-C7F5-6CF426683851}"/>
              </a:ext>
            </a:extLst>
          </p:cNvPr>
          <p:cNvSpPr>
            <a:spLocks noGrp="1"/>
          </p:cNvSpPr>
          <p:nvPr>
            <p:ph type="sldNum" sz="quarter" idx="12"/>
          </p:nvPr>
        </p:nvSpPr>
        <p:spPr/>
        <p:txBody>
          <a:bodyPr/>
          <a:lstStyle/>
          <a:p>
            <a:fld id="{7A10868C-D3D3-F349-BCED-BE210EE67211}" type="slidenum">
              <a:rPr lang="en-US" smtClean="0"/>
              <a:t>‹#›</a:t>
            </a:fld>
            <a:endParaRPr lang="en-US"/>
          </a:p>
        </p:txBody>
      </p:sp>
    </p:spTree>
    <p:extLst>
      <p:ext uri="{BB962C8B-B14F-4D97-AF65-F5344CB8AC3E}">
        <p14:creationId xmlns:p14="http://schemas.microsoft.com/office/powerpoint/2010/main" val="44640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BB403-FA11-E9EC-3868-BA143082F969}"/>
              </a:ext>
            </a:extLst>
          </p:cNvPr>
          <p:cNvSpPr>
            <a:spLocks noGrp="1"/>
          </p:cNvSpPr>
          <p:nvPr>
            <p:ph type="dt" sz="half" idx="10"/>
          </p:nvPr>
        </p:nvSpPr>
        <p:spPr/>
        <p:txBody>
          <a:bodyPr/>
          <a:lstStyle/>
          <a:p>
            <a:fld id="{3A023696-3333-CD46-BB20-641365E95DC6}" type="datetimeFigureOut">
              <a:rPr lang="en-US" smtClean="0"/>
              <a:t>4/25/24</a:t>
            </a:fld>
            <a:endParaRPr lang="en-US"/>
          </a:p>
        </p:txBody>
      </p:sp>
      <p:sp>
        <p:nvSpPr>
          <p:cNvPr id="3" name="Footer Placeholder 2">
            <a:extLst>
              <a:ext uri="{FF2B5EF4-FFF2-40B4-BE49-F238E27FC236}">
                <a16:creationId xmlns:a16="http://schemas.microsoft.com/office/drawing/2014/main" id="{E118610F-42AB-0110-6825-AF749D457D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EFFB7-399B-0612-2AD9-5CC4E8D4ADAC}"/>
              </a:ext>
            </a:extLst>
          </p:cNvPr>
          <p:cNvSpPr>
            <a:spLocks noGrp="1"/>
          </p:cNvSpPr>
          <p:nvPr>
            <p:ph type="sldNum" sz="quarter" idx="12"/>
          </p:nvPr>
        </p:nvSpPr>
        <p:spPr/>
        <p:txBody>
          <a:bodyPr/>
          <a:lstStyle/>
          <a:p>
            <a:fld id="{7A10868C-D3D3-F349-BCED-BE210EE67211}" type="slidenum">
              <a:rPr lang="en-US" smtClean="0"/>
              <a:t>‹#›</a:t>
            </a:fld>
            <a:endParaRPr lang="en-US"/>
          </a:p>
        </p:txBody>
      </p:sp>
    </p:spTree>
    <p:extLst>
      <p:ext uri="{BB962C8B-B14F-4D97-AF65-F5344CB8AC3E}">
        <p14:creationId xmlns:p14="http://schemas.microsoft.com/office/powerpoint/2010/main" val="164259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BAFF-5209-F938-728F-86AF0A75B4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7C5642-F34F-063F-78D7-2314B3D6DD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03480-345F-35A9-B608-5BF5711FC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06FD6-0A0D-03B7-89E2-B7A194987596}"/>
              </a:ext>
            </a:extLst>
          </p:cNvPr>
          <p:cNvSpPr>
            <a:spLocks noGrp="1"/>
          </p:cNvSpPr>
          <p:nvPr>
            <p:ph type="dt" sz="half" idx="10"/>
          </p:nvPr>
        </p:nvSpPr>
        <p:spPr/>
        <p:txBody>
          <a:bodyPr/>
          <a:lstStyle/>
          <a:p>
            <a:fld id="{3A023696-3333-CD46-BB20-641365E95DC6}" type="datetimeFigureOut">
              <a:rPr lang="en-US" smtClean="0"/>
              <a:t>4/25/24</a:t>
            </a:fld>
            <a:endParaRPr lang="en-US"/>
          </a:p>
        </p:txBody>
      </p:sp>
      <p:sp>
        <p:nvSpPr>
          <p:cNvPr id="6" name="Footer Placeholder 5">
            <a:extLst>
              <a:ext uri="{FF2B5EF4-FFF2-40B4-BE49-F238E27FC236}">
                <a16:creationId xmlns:a16="http://schemas.microsoft.com/office/drawing/2014/main" id="{A20E3512-68BC-4013-8610-ED454018C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13F30-CE5B-BAD8-09C8-A1E4E92C227A}"/>
              </a:ext>
            </a:extLst>
          </p:cNvPr>
          <p:cNvSpPr>
            <a:spLocks noGrp="1"/>
          </p:cNvSpPr>
          <p:nvPr>
            <p:ph type="sldNum" sz="quarter" idx="12"/>
          </p:nvPr>
        </p:nvSpPr>
        <p:spPr/>
        <p:txBody>
          <a:bodyPr/>
          <a:lstStyle/>
          <a:p>
            <a:fld id="{7A10868C-D3D3-F349-BCED-BE210EE67211}" type="slidenum">
              <a:rPr lang="en-US" smtClean="0"/>
              <a:t>‹#›</a:t>
            </a:fld>
            <a:endParaRPr lang="en-US"/>
          </a:p>
        </p:txBody>
      </p:sp>
    </p:spTree>
    <p:extLst>
      <p:ext uri="{BB962C8B-B14F-4D97-AF65-F5344CB8AC3E}">
        <p14:creationId xmlns:p14="http://schemas.microsoft.com/office/powerpoint/2010/main" val="409170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ED08-3BCF-4189-70A9-71B61A39F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877DD-6CA3-F6F0-5359-46DA088260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B3F38C-337B-5195-C4B7-74C07209F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DBA73-A030-CDC2-2B17-DC19CD17054A}"/>
              </a:ext>
            </a:extLst>
          </p:cNvPr>
          <p:cNvSpPr>
            <a:spLocks noGrp="1"/>
          </p:cNvSpPr>
          <p:nvPr>
            <p:ph type="dt" sz="half" idx="10"/>
          </p:nvPr>
        </p:nvSpPr>
        <p:spPr/>
        <p:txBody>
          <a:bodyPr/>
          <a:lstStyle/>
          <a:p>
            <a:fld id="{3A023696-3333-CD46-BB20-641365E95DC6}" type="datetimeFigureOut">
              <a:rPr lang="en-US" smtClean="0"/>
              <a:t>4/25/24</a:t>
            </a:fld>
            <a:endParaRPr lang="en-US"/>
          </a:p>
        </p:txBody>
      </p:sp>
      <p:sp>
        <p:nvSpPr>
          <p:cNvPr id="6" name="Footer Placeholder 5">
            <a:extLst>
              <a:ext uri="{FF2B5EF4-FFF2-40B4-BE49-F238E27FC236}">
                <a16:creationId xmlns:a16="http://schemas.microsoft.com/office/drawing/2014/main" id="{64594BAE-B83D-C894-6129-11EBCA855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FD8B3-8888-4B74-57CE-7A79BDA22EB9}"/>
              </a:ext>
            </a:extLst>
          </p:cNvPr>
          <p:cNvSpPr>
            <a:spLocks noGrp="1"/>
          </p:cNvSpPr>
          <p:nvPr>
            <p:ph type="sldNum" sz="quarter" idx="12"/>
          </p:nvPr>
        </p:nvSpPr>
        <p:spPr/>
        <p:txBody>
          <a:bodyPr/>
          <a:lstStyle/>
          <a:p>
            <a:fld id="{7A10868C-D3D3-F349-BCED-BE210EE67211}" type="slidenum">
              <a:rPr lang="en-US" smtClean="0"/>
              <a:t>‹#›</a:t>
            </a:fld>
            <a:endParaRPr lang="en-US"/>
          </a:p>
        </p:txBody>
      </p:sp>
    </p:spTree>
    <p:extLst>
      <p:ext uri="{BB962C8B-B14F-4D97-AF65-F5344CB8AC3E}">
        <p14:creationId xmlns:p14="http://schemas.microsoft.com/office/powerpoint/2010/main" val="47377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75434-870D-66C4-0C91-1E16DD46C2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DC46BD-806C-44DE-68D1-1551777EE3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B248C-6032-2DDF-4358-B87893D85D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23696-3333-CD46-BB20-641365E95DC6}" type="datetimeFigureOut">
              <a:rPr lang="en-US" smtClean="0"/>
              <a:t>4/25/24</a:t>
            </a:fld>
            <a:endParaRPr lang="en-US"/>
          </a:p>
        </p:txBody>
      </p:sp>
      <p:sp>
        <p:nvSpPr>
          <p:cNvPr id="5" name="Footer Placeholder 4">
            <a:extLst>
              <a:ext uri="{FF2B5EF4-FFF2-40B4-BE49-F238E27FC236}">
                <a16:creationId xmlns:a16="http://schemas.microsoft.com/office/drawing/2014/main" id="{B234DD82-773C-C3B6-BF1E-09C6CB2BE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D67E6-7E33-7239-070E-4EEAE41019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0868C-D3D3-F349-BCED-BE210EE67211}" type="slidenum">
              <a:rPr lang="en-US" smtClean="0"/>
              <a:t>‹#›</a:t>
            </a:fld>
            <a:endParaRPr lang="en-US"/>
          </a:p>
        </p:txBody>
      </p:sp>
    </p:spTree>
    <p:extLst>
      <p:ext uri="{BB962C8B-B14F-4D97-AF65-F5344CB8AC3E}">
        <p14:creationId xmlns:p14="http://schemas.microsoft.com/office/powerpoint/2010/main" val="234966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pacy.io/usag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hildes.talkbank.org/access/Eng-NA/"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ithub.com/nikitakit/self-attentive-parser"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1981200"/>
            <a:ext cx="7772400" cy="1752600"/>
          </a:xfrm>
        </p:spPr>
        <p:txBody>
          <a:bodyPr/>
          <a:lstStyle/>
          <a:p>
            <a:r>
              <a:rPr lang="en-US" dirty="0"/>
              <a:t>LING/C SC 581: </a:t>
            </a:r>
            <a:br>
              <a:rPr lang="en-US" dirty="0"/>
            </a:br>
            <a:r>
              <a:rPr lang="en-US" sz="4000" dirty="0"/>
              <a:t>Advanced Computational Linguistics</a:t>
            </a:r>
          </a:p>
        </p:txBody>
      </p:sp>
      <p:sp>
        <p:nvSpPr>
          <p:cNvPr id="2051" name="Rectangle 3"/>
          <p:cNvSpPr>
            <a:spLocks noGrp="1" noChangeArrowheads="1"/>
          </p:cNvSpPr>
          <p:nvPr>
            <p:ph type="subTitle" idx="1"/>
          </p:nvPr>
        </p:nvSpPr>
        <p:spPr>
          <a:xfrm>
            <a:off x="1524000" y="3843580"/>
            <a:ext cx="9144000" cy="1414220"/>
          </a:xfrm>
        </p:spPr>
        <p:txBody>
          <a:bodyPr/>
          <a:lstStyle/>
          <a:p>
            <a:r>
              <a:rPr lang="en-US"/>
              <a:t>Lecture 28</a:t>
            </a:r>
            <a:endParaRPr lang="en-US" dirty="0"/>
          </a:p>
        </p:txBody>
      </p:sp>
    </p:spTree>
    <p:extLst>
      <p:ext uri="{BB962C8B-B14F-4D97-AF65-F5344CB8AC3E}">
        <p14:creationId xmlns:p14="http://schemas.microsoft.com/office/powerpoint/2010/main" val="87732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236514-CD83-C2C3-CF64-E385E4A43BFE}"/>
              </a:ext>
            </a:extLst>
          </p:cNvPr>
          <p:cNvSpPr>
            <a:spLocks noGrp="1"/>
          </p:cNvSpPr>
          <p:nvPr>
            <p:ph type="title"/>
          </p:nvPr>
        </p:nvSpPr>
        <p:spPr/>
        <p:txBody>
          <a:bodyPr/>
          <a:lstStyle/>
          <a:p>
            <a:r>
              <a:rPr lang="en-US" sz="4000" dirty="0" err="1">
                <a:latin typeface="Menlo" panose="020B0609030804020204" pitchFamily="49" charset="0"/>
                <a:ea typeface="Menlo" panose="020B0609030804020204" pitchFamily="49" charset="0"/>
                <a:cs typeface="Menlo" panose="020B0609030804020204" pitchFamily="49" charset="0"/>
              </a:rPr>
              <a:t>benepar</a:t>
            </a:r>
            <a:endParaRPr lang="en-US" dirty="0"/>
          </a:p>
        </p:txBody>
      </p:sp>
      <p:sp>
        <p:nvSpPr>
          <p:cNvPr id="3" name="Content Placeholder 2">
            <a:extLst>
              <a:ext uri="{FF2B5EF4-FFF2-40B4-BE49-F238E27FC236}">
                <a16:creationId xmlns:a16="http://schemas.microsoft.com/office/drawing/2014/main" id="{64E612D7-41AF-71B8-3432-2652917B17B0}"/>
              </a:ext>
            </a:extLst>
          </p:cNvPr>
          <p:cNvSpPr>
            <a:spLocks noGrp="1"/>
          </p:cNvSpPr>
          <p:nvPr>
            <p:ph idx="1"/>
          </p:nvPr>
        </p:nvSpPr>
        <p:spPr>
          <a:ln>
            <a:noFill/>
          </a:ln>
        </p:spPr>
        <p:txBody>
          <a:bodyPr>
            <a:normAutofit fontScale="92500" lnSpcReduction="10000"/>
          </a:bodyPr>
          <a:lstStyle/>
          <a:p>
            <a:pPr marL="0" indent="0">
              <a:buNone/>
            </a:pPr>
            <a:r>
              <a:rPr lang="en-US" sz="2000" dirty="0">
                <a:latin typeface="Menlo" panose="020B0609030804020204" pitchFamily="49" charset="0"/>
                <a:ea typeface="Menlo" panose="020B0609030804020204" pitchFamily="49" charset="0"/>
                <a:cs typeface="Menlo" panose="020B0609030804020204" pitchFamily="49" charset="0"/>
              </a:rPr>
              <a:t>$ python3</a:t>
            </a:r>
          </a:p>
          <a:p>
            <a:pPr marL="0" indent="0">
              <a:buNone/>
            </a:pPr>
            <a:r>
              <a:rPr lang="en-US" sz="2000" dirty="0">
                <a:latin typeface="Menlo" panose="020B0609030804020204" pitchFamily="49" charset="0"/>
                <a:ea typeface="Menlo" panose="020B0609030804020204" pitchFamily="49" charset="0"/>
                <a:cs typeface="Menlo" panose="020B0609030804020204" pitchFamily="49" charset="0"/>
              </a:rPr>
              <a:t>Python 3.12.3 (main, Apr  9 2024, 08:09:14)</a:t>
            </a:r>
          </a:p>
          <a:p>
            <a:pPr marL="0" indent="0">
              <a:buNone/>
            </a:pPr>
            <a:r>
              <a:rPr lang="en-US" sz="2000" dirty="0">
                <a:latin typeface="Menlo" panose="020B0609030804020204" pitchFamily="49" charset="0"/>
                <a:ea typeface="Menlo" panose="020B0609030804020204" pitchFamily="49" charset="0"/>
                <a:cs typeface="Menlo" panose="020B0609030804020204" pitchFamily="49" charset="0"/>
              </a:rPr>
              <a:t>&gt;&gt;&gt; import </a:t>
            </a:r>
            <a:r>
              <a:rPr lang="en-US" sz="2000" dirty="0" err="1">
                <a:latin typeface="Menlo" panose="020B0609030804020204" pitchFamily="49" charset="0"/>
                <a:ea typeface="Menlo" panose="020B0609030804020204" pitchFamily="49" charset="0"/>
                <a:cs typeface="Menlo" panose="020B0609030804020204" pitchFamily="49" charset="0"/>
              </a:rPr>
              <a:t>benepar</a:t>
            </a:r>
            <a:endParaRPr lang="en-US" sz="2000" dirty="0">
              <a:latin typeface="Menlo" panose="020B0609030804020204" pitchFamily="49" charset="0"/>
              <a:ea typeface="Menlo" panose="020B0609030804020204" pitchFamily="49" charset="0"/>
              <a:cs typeface="Menlo" panose="020B0609030804020204" pitchFamily="49" charset="0"/>
            </a:endParaRPr>
          </a:p>
          <a:p>
            <a:pPr marL="0" indent="0">
              <a:buNone/>
            </a:pPr>
            <a:r>
              <a:rPr lang="en-US" sz="2000" dirty="0">
                <a:solidFill>
                  <a:srgbClr val="000000"/>
                </a:solidFill>
                <a:latin typeface="Menlo" panose="020B0609030804020204" pitchFamily="49" charset="0"/>
              </a:rPr>
              <a:t>&gt;&gt;&gt; </a:t>
            </a:r>
            <a:r>
              <a:rPr lang="en-US" sz="2000" dirty="0" err="1">
                <a:solidFill>
                  <a:schemeClr val="accent1"/>
                </a:solidFill>
                <a:latin typeface="Menlo" panose="020B0609030804020204" pitchFamily="49" charset="0"/>
              </a:rPr>
              <a:t>benepar.download</a:t>
            </a:r>
            <a:r>
              <a:rPr lang="en-US" sz="2000" dirty="0">
                <a:solidFill>
                  <a:schemeClr val="accent1"/>
                </a:solidFill>
                <a:latin typeface="Menlo" panose="020B0609030804020204" pitchFamily="49" charset="0"/>
              </a:rPr>
              <a:t>('benepar_en3')</a:t>
            </a:r>
          </a:p>
          <a:p>
            <a:pPr marL="0" indent="0">
              <a:buNone/>
            </a:pPr>
            <a:r>
              <a:rPr lang="en-US" sz="2000" dirty="0">
                <a:solidFill>
                  <a:srgbClr val="000000"/>
                </a:solidFill>
                <a:latin typeface="Menlo" panose="020B0609030804020204" pitchFamily="49" charset="0"/>
              </a:rPr>
              <a:t>[</a:t>
            </a:r>
            <a:r>
              <a:rPr lang="en-US" sz="2000" dirty="0" err="1">
                <a:solidFill>
                  <a:srgbClr val="000000"/>
                </a:solidFill>
                <a:latin typeface="Menlo" panose="020B0609030804020204" pitchFamily="49" charset="0"/>
              </a:rPr>
              <a:t>nltk_data</a:t>
            </a:r>
            <a:r>
              <a:rPr lang="en-US" sz="2000" dirty="0">
                <a:solidFill>
                  <a:srgbClr val="000000"/>
                </a:solidFill>
                <a:latin typeface="Menlo" panose="020B0609030804020204" pitchFamily="49" charset="0"/>
              </a:rPr>
              <a:t>] Downloading package benepar_en3 to</a:t>
            </a:r>
          </a:p>
          <a:p>
            <a:pPr marL="0" indent="0">
              <a:buNone/>
            </a:pPr>
            <a:r>
              <a:rPr lang="en-US" sz="2000" dirty="0">
                <a:solidFill>
                  <a:srgbClr val="000000"/>
                </a:solidFill>
                <a:latin typeface="Menlo" panose="020B0609030804020204" pitchFamily="49" charset="0"/>
              </a:rPr>
              <a:t>[</a:t>
            </a:r>
            <a:r>
              <a:rPr lang="en-US" sz="2000" dirty="0" err="1">
                <a:solidFill>
                  <a:srgbClr val="000000"/>
                </a:solidFill>
                <a:latin typeface="Menlo" panose="020B0609030804020204" pitchFamily="49" charset="0"/>
              </a:rPr>
              <a:t>nltk_data</a:t>
            </a:r>
            <a:r>
              <a:rPr lang="en-US" sz="2000" dirty="0">
                <a:solidFill>
                  <a:srgbClr val="000000"/>
                </a:solidFill>
                <a:latin typeface="Menlo" panose="020B0609030804020204" pitchFamily="49" charset="0"/>
              </a:rPr>
              <a:t>]     /Users/</a:t>
            </a:r>
            <a:r>
              <a:rPr lang="en-US" sz="2000" dirty="0" err="1">
                <a:solidFill>
                  <a:srgbClr val="000000"/>
                </a:solidFill>
                <a:latin typeface="Menlo" panose="020B0609030804020204" pitchFamily="49" charset="0"/>
              </a:rPr>
              <a:t>sandiway</a:t>
            </a:r>
            <a:r>
              <a:rPr lang="en-US" sz="2000" dirty="0">
                <a:solidFill>
                  <a:srgbClr val="000000"/>
                </a:solidFill>
                <a:latin typeface="Menlo" panose="020B0609030804020204" pitchFamily="49" charset="0"/>
              </a:rPr>
              <a:t>/</a:t>
            </a:r>
            <a:r>
              <a:rPr lang="en-US" sz="2000" dirty="0" err="1">
                <a:solidFill>
                  <a:srgbClr val="000000"/>
                </a:solidFill>
                <a:latin typeface="Menlo" panose="020B0609030804020204" pitchFamily="49" charset="0"/>
              </a:rPr>
              <a:t>nltk_data</a:t>
            </a:r>
            <a:r>
              <a:rPr lang="en-US" sz="2000" dirty="0">
                <a:solidFill>
                  <a:srgbClr val="000000"/>
                </a:solidFill>
                <a:latin typeface="Menlo" panose="020B0609030804020204" pitchFamily="49" charset="0"/>
              </a:rPr>
              <a:t>...</a:t>
            </a:r>
          </a:p>
          <a:p>
            <a:pPr marL="0" indent="0">
              <a:buNone/>
            </a:pPr>
            <a:r>
              <a:rPr lang="en-US" sz="2000" dirty="0">
                <a:solidFill>
                  <a:srgbClr val="000000"/>
                </a:solidFill>
                <a:latin typeface="Menlo" panose="020B0609030804020204" pitchFamily="49" charset="0"/>
              </a:rPr>
              <a:t>[</a:t>
            </a:r>
            <a:r>
              <a:rPr lang="en-US" sz="2000" dirty="0" err="1">
                <a:solidFill>
                  <a:srgbClr val="000000"/>
                </a:solidFill>
                <a:latin typeface="Menlo" panose="020B0609030804020204" pitchFamily="49" charset="0"/>
              </a:rPr>
              <a:t>nltk_data</a:t>
            </a:r>
            <a:r>
              <a:rPr lang="en-US" sz="2000" dirty="0">
                <a:solidFill>
                  <a:srgbClr val="000000"/>
                </a:solidFill>
                <a:latin typeface="Menlo" panose="020B0609030804020204" pitchFamily="49" charset="0"/>
              </a:rPr>
              <a:t>]   Unzipping models/benepar_en3.zip </a:t>
            </a:r>
          </a:p>
          <a:p>
            <a:pPr marL="0" indent="0">
              <a:buNone/>
            </a:pPr>
            <a:r>
              <a:rPr lang="en-US" sz="2000" dirty="0">
                <a:solidFill>
                  <a:srgbClr val="000000"/>
                </a:solidFill>
                <a:latin typeface="Menlo" panose="020B0609030804020204" pitchFamily="49" charset="0"/>
              </a:rPr>
              <a:t>…</a:t>
            </a:r>
          </a:p>
          <a:p>
            <a:pPr marL="0" indent="0">
              <a:buNone/>
            </a:pPr>
            <a:r>
              <a:rPr lang="en-US" sz="2000" dirty="0">
                <a:solidFill>
                  <a:srgbClr val="000000"/>
                </a:solidFill>
                <a:latin typeface="Menlo" panose="020B0609030804020204" pitchFamily="49" charset="0"/>
              </a:rPr>
              <a:t>&gt;&gt;&gt; parser = </a:t>
            </a:r>
            <a:r>
              <a:rPr lang="en-US" sz="2000" dirty="0" err="1">
                <a:solidFill>
                  <a:srgbClr val="000000"/>
                </a:solidFill>
                <a:latin typeface="Menlo" panose="020B0609030804020204" pitchFamily="49" charset="0"/>
              </a:rPr>
              <a:t>benepar.Parser</a:t>
            </a:r>
            <a:r>
              <a:rPr lang="en-US" sz="2000" dirty="0">
                <a:solidFill>
                  <a:srgbClr val="000000"/>
                </a:solidFill>
                <a:latin typeface="Menlo" panose="020B0609030804020204" pitchFamily="49" charset="0"/>
              </a:rPr>
              <a:t>("benepar_en3")</a:t>
            </a:r>
          </a:p>
          <a:p>
            <a:pPr marL="0" indent="0">
              <a:buNone/>
            </a:pPr>
            <a:r>
              <a:rPr lang="en-US" sz="2000" dirty="0">
                <a:solidFill>
                  <a:srgbClr val="000000"/>
                </a:solidFill>
                <a:latin typeface="Menlo" panose="020B0609030804020204" pitchFamily="49" charset="0"/>
              </a:rPr>
              <a:t>&gt;&gt;&gt; import </a:t>
            </a:r>
            <a:r>
              <a:rPr lang="en-US" sz="2000" dirty="0" err="1">
                <a:solidFill>
                  <a:srgbClr val="000000"/>
                </a:solidFill>
                <a:latin typeface="Menlo" panose="020B0609030804020204" pitchFamily="49" charset="0"/>
              </a:rPr>
              <a:t>nltk</a:t>
            </a:r>
            <a:endParaRPr lang="en-US" sz="2000" dirty="0">
              <a:solidFill>
                <a:srgbClr val="000000"/>
              </a:solidFill>
              <a:latin typeface="Menlo" panose="020B0609030804020204" pitchFamily="49" charset="0"/>
            </a:endParaRPr>
          </a:p>
          <a:p>
            <a:pPr marL="0" indent="0">
              <a:buNone/>
            </a:pPr>
            <a:r>
              <a:rPr lang="en-US" sz="2000" dirty="0">
                <a:solidFill>
                  <a:srgbClr val="000000"/>
                </a:solidFill>
                <a:latin typeface="Menlo" panose="020B0609030804020204" pitchFamily="49" charset="0"/>
              </a:rPr>
              <a:t>&gt;&gt;&gt; </a:t>
            </a:r>
            <a:r>
              <a:rPr lang="en-US" sz="2000" dirty="0" err="1">
                <a:solidFill>
                  <a:srgbClr val="000000"/>
                </a:solidFill>
                <a:latin typeface="Menlo" panose="020B0609030804020204" pitchFamily="49" charset="0"/>
              </a:rPr>
              <a:t>nltk.sent_tokenize</a:t>
            </a:r>
            <a:r>
              <a:rPr lang="en-US" sz="2000" dirty="0">
                <a:solidFill>
                  <a:srgbClr val="000000"/>
                </a:solidFill>
                <a:latin typeface="Menlo" panose="020B0609030804020204" pitchFamily="49" charset="0"/>
              </a:rPr>
              <a:t>(" you broke it (.) yeah .")</a:t>
            </a:r>
          </a:p>
          <a:p>
            <a:pPr marL="0" indent="0">
              <a:buNone/>
            </a:pPr>
            <a:r>
              <a:rPr lang="en-US" sz="2000" dirty="0">
                <a:solidFill>
                  <a:srgbClr val="000000"/>
                </a:solidFill>
                <a:latin typeface="Menlo" panose="020B0609030804020204" pitchFamily="49" charset="0"/>
              </a:rPr>
              <a:t>[' you broke it (.)', 'yeah .']</a:t>
            </a:r>
          </a:p>
          <a:p>
            <a:pPr marL="0" indent="0">
              <a:buNone/>
            </a:pPr>
            <a:endParaRPr lang="en-US" sz="2000" dirty="0">
              <a:solidFill>
                <a:srgbClr val="000000"/>
              </a:solidFill>
              <a:effectLst/>
              <a:latin typeface="Menlo" panose="020B0609030804020204" pitchFamily="49" charset="0"/>
            </a:endParaRPr>
          </a:p>
        </p:txBody>
      </p:sp>
      <p:sp>
        <p:nvSpPr>
          <p:cNvPr id="2" name="Left Arrow Callout 1">
            <a:extLst>
              <a:ext uri="{FF2B5EF4-FFF2-40B4-BE49-F238E27FC236}">
                <a16:creationId xmlns:a16="http://schemas.microsoft.com/office/drawing/2014/main" id="{A20FBA33-63A2-CF0A-252F-AF9ADD15214B}"/>
              </a:ext>
            </a:extLst>
          </p:cNvPr>
          <p:cNvSpPr/>
          <p:nvPr/>
        </p:nvSpPr>
        <p:spPr>
          <a:xfrm>
            <a:off x="8326394" y="5177481"/>
            <a:ext cx="2706130" cy="887284"/>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two sentences</a:t>
            </a:r>
          </a:p>
        </p:txBody>
      </p:sp>
    </p:spTree>
    <p:extLst>
      <p:ext uri="{BB962C8B-B14F-4D97-AF65-F5344CB8AC3E}">
        <p14:creationId xmlns:p14="http://schemas.microsoft.com/office/powerpoint/2010/main" val="413060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3A1E-E351-2BA1-C08F-CB059BFC0800}"/>
              </a:ext>
            </a:extLst>
          </p:cNvPr>
          <p:cNvSpPr>
            <a:spLocks noGrp="1"/>
          </p:cNvSpPr>
          <p:nvPr>
            <p:ph type="title"/>
          </p:nvPr>
        </p:nvSpPr>
        <p:spPr/>
        <p:txBody>
          <a:bodyPr/>
          <a:lstStyle/>
          <a:p>
            <a:r>
              <a:rPr lang="en-US" sz="4400" dirty="0" err="1">
                <a:latin typeface="Menlo" panose="020B0609030804020204" pitchFamily="49" charset="0"/>
                <a:ea typeface="Menlo" panose="020B0609030804020204" pitchFamily="49" charset="0"/>
                <a:cs typeface="Menlo" panose="020B0609030804020204" pitchFamily="49" charset="0"/>
              </a:rPr>
              <a:t>nltk</a:t>
            </a:r>
            <a:r>
              <a:rPr lang="en-US" dirty="0">
                <a:solidFill>
                  <a:prstClr val="black"/>
                </a:solidFill>
              </a:rPr>
              <a:t>:</a:t>
            </a:r>
            <a:r>
              <a:rPr lang="en-US" sz="4400" dirty="0">
                <a:latin typeface="Menlo" panose="020B0609030804020204" pitchFamily="49" charset="0"/>
                <a:ea typeface="Menlo" panose="020B0609030804020204" pitchFamily="49" charset="0"/>
                <a:cs typeface="Menlo" panose="020B0609030804020204" pitchFamily="49" charset="0"/>
              </a:rPr>
              <a:t> </a:t>
            </a:r>
            <a:r>
              <a:rPr lang="en-US" sz="4400" dirty="0" err="1">
                <a:latin typeface="Menlo" panose="020B0609030804020204" pitchFamily="49" charset="0"/>
                <a:ea typeface="Menlo" panose="020B0609030804020204" pitchFamily="49" charset="0"/>
                <a:cs typeface="Menlo" panose="020B0609030804020204" pitchFamily="49" charset="0"/>
              </a:rPr>
              <a:t>benepar</a:t>
            </a:r>
            <a:r>
              <a:rPr lang="en-US" dirty="0"/>
              <a:t> usage</a:t>
            </a:r>
          </a:p>
        </p:txBody>
      </p:sp>
      <p:sp>
        <p:nvSpPr>
          <p:cNvPr id="3" name="Content Placeholder 2">
            <a:extLst>
              <a:ext uri="{FF2B5EF4-FFF2-40B4-BE49-F238E27FC236}">
                <a16:creationId xmlns:a16="http://schemas.microsoft.com/office/drawing/2014/main" id="{37A4D9BE-1D79-057C-6034-65638D0F49F2}"/>
              </a:ext>
            </a:extLst>
          </p:cNvPr>
          <p:cNvSpPr>
            <a:spLocks noGrp="1"/>
          </p:cNvSpPr>
          <p:nvPr>
            <p:ph idx="1"/>
          </p:nvPr>
        </p:nvSpPr>
        <p:spPr>
          <a:xfrm>
            <a:off x="838200" y="1825624"/>
            <a:ext cx="10515600" cy="4822311"/>
          </a:xfrm>
        </p:spPr>
        <p:txBody>
          <a:bodyPr>
            <a:normAutofit/>
          </a:bodyPr>
          <a:lstStyle/>
          <a:p>
            <a:r>
              <a:rPr lang="en-US" sz="2400" dirty="0">
                <a:solidFill>
                  <a:srgbClr val="000000"/>
                </a:solidFill>
                <a:effectLst/>
                <a:latin typeface="Aptos" panose="020B0004020202020204" pitchFamily="34" charset="0"/>
              </a:rPr>
              <a:t>Grab the 1</a:t>
            </a:r>
            <a:r>
              <a:rPr lang="en-US" sz="2400" baseline="30000" dirty="0">
                <a:solidFill>
                  <a:srgbClr val="000000"/>
                </a:solidFill>
                <a:effectLst/>
                <a:latin typeface="Aptos" panose="020B0004020202020204" pitchFamily="34" charset="0"/>
              </a:rPr>
              <a:t>st</a:t>
            </a:r>
            <a:r>
              <a:rPr lang="en-US" sz="2400" dirty="0">
                <a:solidFill>
                  <a:srgbClr val="000000"/>
                </a:solidFill>
                <a:effectLst/>
                <a:latin typeface="Aptos" panose="020B0004020202020204" pitchFamily="34" charset="0"/>
              </a:rPr>
              <a:t> sentence out of two:</a:t>
            </a:r>
          </a:p>
          <a:p>
            <a:pPr marL="0" indent="0">
              <a:buNone/>
            </a:pPr>
            <a:r>
              <a:rPr lang="en-US" sz="1400" dirty="0">
                <a:solidFill>
                  <a:srgbClr val="000000"/>
                </a:solidFill>
                <a:effectLst/>
                <a:latin typeface="Menlo" panose="020B0609030804020204" pitchFamily="49" charset="0"/>
              </a:rPr>
              <a:t>&gt;&gt;&gt; </a:t>
            </a:r>
            <a:r>
              <a:rPr lang="en-US" sz="1400" dirty="0" err="1">
                <a:solidFill>
                  <a:srgbClr val="000000"/>
                </a:solidFill>
                <a:effectLst/>
                <a:latin typeface="Menlo" panose="020B0609030804020204" pitchFamily="49" charset="0"/>
              </a:rPr>
              <a:t>wt</a:t>
            </a:r>
            <a:r>
              <a:rPr lang="en-US" sz="1400" dirty="0">
                <a:solidFill>
                  <a:srgbClr val="000000"/>
                </a:solidFill>
                <a:effectLst/>
                <a:latin typeface="Menlo" panose="020B0609030804020204" pitchFamily="49" charset="0"/>
              </a:rPr>
              <a:t> = </a:t>
            </a:r>
            <a:r>
              <a:rPr lang="en-US" sz="1400" dirty="0" err="1">
                <a:solidFill>
                  <a:srgbClr val="000000"/>
                </a:solidFill>
                <a:effectLst/>
                <a:latin typeface="Menlo" panose="020B0609030804020204" pitchFamily="49" charset="0"/>
              </a:rPr>
              <a:t>nltk.pos_tag</a:t>
            </a:r>
            <a:r>
              <a:rPr lang="en-US" sz="1400" dirty="0">
                <a:solidFill>
                  <a:srgbClr val="000000"/>
                </a:solidFill>
                <a:effectLst/>
                <a:latin typeface="Menlo" panose="020B0609030804020204" pitchFamily="49" charset="0"/>
              </a:rPr>
              <a:t>(</a:t>
            </a:r>
            <a:r>
              <a:rPr lang="en-US" sz="1400" dirty="0" err="1">
                <a:solidFill>
                  <a:srgbClr val="000000"/>
                </a:solidFill>
                <a:effectLst/>
                <a:latin typeface="Menlo" panose="020B0609030804020204" pitchFamily="49" charset="0"/>
              </a:rPr>
              <a:t>nltk.word_tokenize</a:t>
            </a:r>
            <a:r>
              <a:rPr lang="en-US" sz="1400" dirty="0">
                <a:solidFill>
                  <a:srgbClr val="000000"/>
                </a:solidFill>
                <a:effectLst/>
                <a:latin typeface="Menlo" panose="020B0609030804020204" pitchFamily="49" charset="0"/>
              </a:rPr>
              <a:t>(</a:t>
            </a:r>
            <a:r>
              <a:rPr lang="en-US" sz="1400" dirty="0" err="1">
                <a:solidFill>
                  <a:srgbClr val="000000"/>
                </a:solidFill>
                <a:effectLst/>
                <a:latin typeface="Menlo" panose="020B0609030804020204" pitchFamily="49" charset="0"/>
              </a:rPr>
              <a:t>nltk.sent_tokenize</a:t>
            </a:r>
            <a:r>
              <a:rPr lang="en-US" sz="1400" dirty="0">
                <a:solidFill>
                  <a:srgbClr val="000000"/>
                </a:solidFill>
                <a:effectLst/>
                <a:latin typeface="Menlo" panose="020B0609030804020204" pitchFamily="49" charset="0"/>
              </a:rPr>
              <a:t>(" you broke it (.) yeah .")[0]))</a:t>
            </a:r>
          </a:p>
          <a:p>
            <a:pPr marL="0" indent="0">
              <a:buNone/>
            </a:pPr>
            <a:r>
              <a:rPr lang="en-US" sz="1400" dirty="0">
                <a:solidFill>
                  <a:srgbClr val="000000"/>
                </a:solidFill>
                <a:effectLst/>
                <a:latin typeface="Menlo" panose="020B0609030804020204" pitchFamily="49" charset="0"/>
              </a:rPr>
              <a:t>&gt;&gt;&gt; </a:t>
            </a:r>
            <a:r>
              <a:rPr lang="en-US" sz="1400" dirty="0" err="1">
                <a:solidFill>
                  <a:srgbClr val="000000"/>
                </a:solidFill>
                <a:effectLst/>
                <a:latin typeface="Menlo" panose="020B0609030804020204" pitchFamily="49" charset="0"/>
              </a:rPr>
              <a:t>wt</a:t>
            </a:r>
            <a:endParaRPr lang="en-US" sz="1400" dirty="0">
              <a:solidFill>
                <a:srgbClr val="000000"/>
              </a:solidFill>
              <a:effectLst/>
              <a:latin typeface="Menlo" panose="020B0609030804020204" pitchFamily="49" charset="0"/>
            </a:endParaRPr>
          </a:p>
          <a:p>
            <a:pPr marL="0" indent="0">
              <a:buNone/>
            </a:pPr>
            <a:r>
              <a:rPr lang="en-US" sz="1400" dirty="0">
                <a:solidFill>
                  <a:srgbClr val="000000"/>
                </a:solidFill>
                <a:effectLst/>
                <a:latin typeface="Menlo" panose="020B0609030804020204" pitchFamily="49" charset="0"/>
              </a:rPr>
              <a:t>[('you', 'PRP'), ('broke', 'VBD'), ('it', 'PRP'), ('(', '('), ('.', '.'), (')', ')')]</a:t>
            </a:r>
          </a:p>
          <a:p>
            <a:pPr marL="0" indent="0">
              <a:buNone/>
            </a:pPr>
            <a:r>
              <a:rPr lang="en-US" sz="1600" dirty="0">
                <a:solidFill>
                  <a:srgbClr val="000000"/>
                </a:solidFill>
                <a:effectLst/>
                <a:latin typeface="Menlo" panose="020B0609030804020204" pitchFamily="49" charset="0"/>
              </a:rPr>
              <a:t>&gt;&gt;&gt; input = </a:t>
            </a:r>
            <a:r>
              <a:rPr lang="en-US" sz="1600" dirty="0" err="1">
                <a:solidFill>
                  <a:srgbClr val="000000"/>
                </a:solidFill>
                <a:effectLst/>
                <a:latin typeface="Menlo" panose="020B0609030804020204" pitchFamily="49" charset="0"/>
              </a:rPr>
              <a:t>benepar.InputSentence</a:t>
            </a:r>
            <a:r>
              <a:rPr lang="en-US" sz="1600" dirty="0">
                <a:solidFill>
                  <a:srgbClr val="000000"/>
                </a:solidFill>
                <a:effectLst/>
                <a:latin typeface="Menlo" panose="020B0609030804020204" pitchFamily="49" charset="0"/>
              </a:rPr>
              <a:t>(words=[t[0] for t in </a:t>
            </a:r>
            <a:r>
              <a:rPr lang="en-US" sz="1600" dirty="0" err="1">
                <a:solidFill>
                  <a:srgbClr val="000000"/>
                </a:solidFill>
                <a:effectLst/>
                <a:latin typeface="Menlo" panose="020B0609030804020204" pitchFamily="49" charset="0"/>
              </a:rPr>
              <a:t>wt</a:t>
            </a:r>
            <a:r>
              <a:rPr lang="en-US" sz="1600" dirty="0">
                <a:solidFill>
                  <a:srgbClr val="000000"/>
                </a:solidFill>
                <a:effectLst/>
                <a:latin typeface="Menlo" panose="020B0609030804020204" pitchFamily="49" charset="0"/>
              </a:rPr>
              <a:t>],tags=[t[1] for t in </a:t>
            </a:r>
            <a:r>
              <a:rPr lang="en-US" sz="1600" dirty="0" err="1">
                <a:solidFill>
                  <a:srgbClr val="000000"/>
                </a:solidFill>
                <a:effectLst/>
                <a:latin typeface="Menlo" panose="020B0609030804020204" pitchFamily="49" charset="0"/>
              </a:rPr>
              <a:t>wt</a:t>
            </a:r>
            <a:r>
              <a:rPr lang="en-US" sz="1600" dirty="0">
                <a:solidFill>
                  <a:srgbClr val="000000"/>
                </a:solidFill>
                <a:effectLst/>
                <a:latin typeface="Menlo" panose="020B0609030804020204" pitchFamily="49" charset="0"/>
              </a:rPr>
              <a:t>])</a:t>
            </a:r>
          </a:p>
          <a:p>
            <a:pPr marL="0" indent="0">
              <a:buNone/>
            </a:pPr>
            <a:r>
              <a:rPr lang="en-US" sz="1400" dirty="0">
                <a:solidFill>
                  <a:srgbClr val="000000"/>
                </a:solidFill>
                <a:effectLst/>
                <a:latin typeface="Menlo" panose="020B0609030804020204" pitchFamily="49" charset="0"/>
              </a:rPr>
              <a:t>&gt;&gt;&gt; </a:t>
            </a:r>
            <a:r>
              <a:rPr lang="en-US" sz="1400" dirty="0" err="1">
                <a:solidFill>
                  <a:srgbClr val="000000"/>
                </a:solidFill>
                <a:effectLst/>
                <a:latin typeface="Menlo" panose="020B0609030804020204" pitchFamily="49" charset="0"/>
              </a:rPr>
              <a:t>parser.parse</a:t>
            </a:r>
            <a:r>
              <a:rPr lang="en-US" sz="1400" dirty="0">
                <a:solidFill>
                  <a:srgbClr val="000000"/>
                </a:solidFill>
                <a:effectLst/>
                <a:latin typeface="Menlo" panose="020B0609030804020204" pitchFamily="49" charset="0"/>
              </a:rPr>
              <a:t>(input).</a:t>
            </a:r>
            <a:r>
              <a:rPr lang="en-US" sz="1400" dirty="0" err="1">
                <a:solidFill>
                  <a:srgbClr val="000000"/>
                </a:solidFill>
                <a:effectLst/>
                <a:latin typeface="Menlo" panose="020B0609030804020204" pitchFamily="49" charset="0"/>
              </a:rPr>
              <a:t>pretty_print</a:t>
            </a:r>
            <a:r>
              <a:rPr lang="en-US" sz="1400" dirty="0">
                <a:solidFill>
                  <a:srgbClr val="000000"/>
                </a:solidFill>
                <a:effectLst/>
                <a:latin typeface="Menlo" panose="020B0609030804020204" pitchFamily="49" charset="0"/>
              </a:rPr>
              <a:t>()</a:t>
            </a:r>
            <a:endParaRPr lang="en-US" sz="1400" dirty="0">
              <a:solidFill>
                <a:srgbClr val="000000"/>
              </a:solidFill>
              <a:latin typeface="Menlo" panose="020B0609030804020204" pitchFamily="49" charset="0"/>
            </a:endParaRPr>
          </a:p>
          <a:p>
            <a:pPr marL="0" indent="0">
              <a:buNone/>
            </a:pPr>
            <a:r>
              <a:rPr lang="en-US" sz="1400" dirty="0">
                <a:solidFill>
                  <a:srgbClr val="000000"/>
                </a:solidFill>
                <a:latin typeface="Menlo" panose="020B0609030804020204" pitchFamily="49" charset="0"/>
              </a:rPr>
              <a:t>              TOP                </a:t>
            </a:r>
          </a:p>
          <a:p>
            <a:pPr marL="0" indent="0">
              <a:spcBef>
                <a:spcPts val="300"/>
              </a:spcBef>
              <a:buNone/>
            </a:pPr>
            <a:r>
              <a:rPr lang="en-US" sz="1400" dirty="0">
                <a:solidFill>
                  <a:srgbClr val="000000"/>
                </a:solidFill>
                <a:latin typeface="Menlo" panose="020B0609030804020204" pitchFamily="49" charset="0"/>
              </a:rPr>
              <a:t>               |                  </a:t>
            </a:r>
          </a:p>
          <a:p>
            <a:pPr marL="0" indent="0">
              <a:spcBef>
                <a:spcPts val="300"/>
              </a:spcBef>
              <a:buNone/>
            </a:pPr>
            <a:r>
              <a:rPr lang="en-US" sz="1400" dirty="0">
                <a:solidFill>
                  <a:srgbClr val="000000"/>
                </a:solidFill>
                <a:latin typeface="Menlo" panose="020B0609030804020204" pitchFamily="49" charset="0"/>
              </a:rPr>
              <a:t>               S                 </a:t>
            </a:r>
          </a:p>
          <a:p>
            <a:pPr marL="0" indent="0">
              <a:spcBef>
                <a:spcPts val="300"/>
              </a:spcBef>
              <a:buNone/>
            </a:pPr>
            <a:r>
              <a:rPr lang="en-US" sz="1400" dirty="0">
                <a:solidFill>
                  <a:srgbClr val="000000"/>
                </a:solidFill>
                <a:latin typeface="Menlo" panose="020B0609030804020204" pitchFamily="49" charset="0"/>
              </a:rPr>
              <a:t>  _____________|______________    </a:t>
            </a:r>
          </a:p>
          <a:p>
            <a:pPr marL="0" indent="0">
              <a:spcBef>
                <a:spcPts val="300"/>
              </a:spcBef>
              <a:buNone/>
            </a:pPr>
            <a:r>
              <a:rPr lang="en-US" sz="1400" dirty="0">
                <a:solidFill>
                  <a:srgbClr val="000000"/>
                </a:solidFill>
                <a:latin typeface="Menlo" panose="020B0609030804020204" pitchFamily="49" charset="0"/>
              </a:rPr>
              <a:t> |         VP       |    |    |  </a:t>
            </a:r>
          </a:p>
          <a:p>
            <a:pPr marL="0" indent="0">
              <a:spcBef>
                <a:spcPts val="300"/>
              </a:spcBef>
              <a:buNone/>
            </a:pPr>
            <a:r>
              <a:rPr lang="en-US" sz="1400" dirty="0">
                <a:solidFill>
                  <a:srgbClr val="000000"/>
                </a:solidFill>
                <a:latin typeface="Menlo" panose="020B0609030804020204" pitchFamily="49" charset="0"/>
              </a:rPr>
              <a:t> |     ____|___     |    |    |   </a:t>
            </a:r>
          </a:p>
          <a:p>
            <a:pPr marL="0" indent="0">
              <a:spcBef>
                <a:spcPts val="300"/>
              </a:spcBef>
              <a:buNone/>
            </a:pPr>
            <a:r>
              <a:rPr lang="en-US" sz="1400" dirty="0">
                <a:solidFill>
                  <a:srgbClr val="000000"/>
                </a:solidFill>
                <a:latin typeface="Menlo" panose="020B0609030804020204" pitchFamily="49" charset="0"/>
              </a:rPr>
              <a:t> NP   |        NP   |    |    |  </a:t>
            </a:r>
          </a:p>
          <a:p>
            <a:pPr marL="0" indent="0">
              <a:spcBef>
                <a:spcPts val="300"/>
              </a:spcBef>
              <a:buNone/>
            </a:pPr>
            <a:r>
              <a:rPr lang="en-US" sz="1400" dirty="0">
                <a:solidFill>
                  <a:srgbClr val="000000"/>
                </a:solidFill>
                <a:latin typeface="Menlo" panose="020B0609030804020204" pitchFamily="49" charset="0"/>
              </a:rPr>
              <a:t> |    |        |    |    |    |   </a:t>
            </a:r>
          </a:p>
          <a:p>
            <a:pPr marL="0" indent="0">
              <a:spcBef>
                <a:spcPts val="300"/>
              </a:spcBef>
              <a:buNone/>
            </a:pPr>
            <a:r>
              <a:rPr lang="en-US" sz="1400" dirty="0">
                <a:solidFill>
                  <a:srgbClr val="000000"/>
                </a:solidFill>
                <a:latin typeface="Menlo" panose="020B0609030804020204" pitchFamily="49" charset="0"/>
              </a:rPr>
              <a:t>PRP  VBD      PRP   (    .    )  </a:t>
            </a:r>
          </a:p>
          <a:p>
            <a:pPr marL="0" indent="0">
              <a:spcBef>
                <a:spcPts val="300"/>
              </a:spcBef>
              <a:buNone/>
            </a:pPr>
            <a:r>
              <a:rPr lang="en-US" sz="1400" dirty="0">
                <a:solidFill>
                  <a:srgbClr val="000000"/>
                </a:solidFill>
                <a:latin typeface="Menlo" panose="020B0609030804020204" pitchFamily="49" charset="0"/>
              </a:rPr>
              <a:t> |    |        |    |    |    |   </a:t>
            </a:r>
          </a:p>
          <a:p>
            <a:pPr marL="0" indent="0">
              <a:spcBef>
                <a:spcPts val="300"/>
              </a:spcBef>
              <a:buNone/>
            </a:pPr>
            <a:r>
              <a:rPr lang="en-US" sz="1400" dirty="0">
                <a:solidFill>
                  <a:srgbClr val="000000"/>
                </a:solidFill>
                <a:latin typeface="Menlo" panose="020B0609030804020204" pitchFamily="49" charset="0"/>
              </a:rPr>
              <a:t>you broke      it -LRB-  .  -RRB-</a:t>
            </a:r>
          </a:p>
        </p:txBody>
      </p:sp>
    </p:spTree>
    <p:extLst>
      <p:ext uri="{BB962C8B-B14F-4D97-AF65-F5344CB8AC3E}">
        <p14:creationId xmlns:p14="http://schemas.microsoft.com/office/powerpoint/2010/main" val="92576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8A5F-9610-4C7E-0626-BD982ACB92C4}"/>
              </a:ext>
            </a:extLst>
          </p:cNvPr>
          <p:cNvSpPr>
            <a:spLocks noGrp="1"/>
          </p:cNvSpPr>
          <p:nvPr>
            <p:ph type="title"/>
          </p:nvPr>
        </p:nvSpPr>
        <p:spPr/>
        <p:txBody>
          <a:bodyPr/>
          <a:lstStyle/>
          <a:p>
            <a:r>
              <a:rPr lang="en-US" dirty="0"/>
              <a:t>Childes Database</a:t>
            </a:r>
          </a:p>
        </p:txBody>
      </p:sp>
      <p:pic>
        <p:nvPicPr>
          <p:cNvPr id="5" name="Content Placeholder 4">
            <a:extLst>
              <a:ext uri="{FF2B5EF4-FFF2-40B4-BE49-F238E27FC236}">
                <a16:creationId xmlns:a16="http://schemas.microsoft.com/office/drawing/2014/main" id="{DE45EB3D-B620-A697-1521-3FB1387CB2AF}"/>
              </a:ext>
            </a:extLst>
          </p:cNvPr>
          <p:cNvPicPr>
            <a:picLocks noGrp="1" noChangeAspect="1"/>
          </p:cNvPicPr>
          <p:nvPr>
            <p:ph idx="1"/>
          </p:nvPr>
        </p:nvPicPr>
        <p:blipFill>
          <a:blip r:embed="rId2"/>
          <a:stretch>
            <a:fillRect/>
          </a:stretch>
        </p:blipFill>
        <p:spPr>
          <a:xfrm>
            <a:off x="838200" y="2351990"/>
            <a:ext cx="10515600" cy="797890"/>
          </a:xfrm>
          <a:ln>
            <a:solidFill>
              <a:schemeClr val="tx1"/>
            </a:solidFill>
          </a:ln>
        </p:spPr>
      </p:pic>
      <p:pic>
        <p:nvPicPr>
          <p:cNvPr id="7" name="Picture 6" descr="A screen shot of a computer code&#10;&#10;Description automatically generated">
            <a:extLst>
              <a:ext uri="{FF2B5EF4-FFF2-40B4-BE49-F238E27FC236}">
                <a16:creationId xmlns:a16="http://schemas.microsoft.com/office/drawing/2014/main" id="{E8068E96-0806-259B-445E-C763B27D6906}"/>
              </a:ext>
            </a:extLst>
          </p:cNvPr>
          <p:cNvPicPr>
            <a:picLocks noChangeAspect="1"/>
          </p:cNvPicPr>
          <p:nvPr/>
        </p:nvPicPr>
        <p:blipFill>
          <a:blip r:embed="rId3"/>
          <a:stretch>
            <a:fillRect/>
          </a:stretch>
        </p:blipFill>
        <p:spPr>
          <a:xfrm>
            <a:off x="838200" y="3811182"/>
            <a:ext cx="7162800" cy="2654300"/>
          </a:xfrm>
          <a:prstGeom prst="rect">
            <a:avLst/>
          </a:prstGeom>
          <a:ln>
            <a:solidFill>
              <a:schemeClr val="tx1"/>
            </a:solidFill>
          </a:ln>
        </p:spPr>
      </p:pic>
      <p:sp>
        <p:nvSpPr>
          <p:cNvPr id="9" name="TextBox 8">
            <a:extLst>
              <a:ext uri="{FF2B5EF4-FFF2-40B4-BE49-F238E27FC236}">
                <a16:creationId xmlns:a16="http://schemas.microsoft.com/office/drawing/2014/main" id="{1378940E-049D-F695-5C17-93C9E86D0759}"/>
              </a:ext>
            </a:extLst>
          </p:cNvPr>
          <p:cNvSpPr txBox="1"/>
          <p:nvPr/>
        </p:nvSpPr>
        <p:spPr>
          <a:xfrm>
            <a:off x="838200" y="1888204"/>
            <a:ext cx="6098058" cy="400110"/>
          </a:xfrm>
          <a:prstGeom prst="rect">
            <a:avLst/>
          </a:prstGeom>
          <a:noFill/>
        </p:spPr>
        <p:txBody>
          <a:bodyPr wrap="square">
            <a:spAutoFit/>
          </a:bodyPr>
          <a:lstStyle/>
          <a:p>
            <a:r>
              <a:rPr lang="en-US" sz="2000" dirty="0"/>
              <a:t>File:</a:t>
            </a:r>
            <a:r>
              <a:rPr lang="en-US" dirty="0"/>
              <a:t> </a:t>
            </a:r>
            <a:r>
              <a:rPr lang="en-US" sz="1600" dirty="0" err="1">
                <a:latin typeface="Menlo" panose="020B0609030804020204" pitchFamily="49" charset="0"/>
                <a:ea typeface="Menlo" panose="020B0609030804020204" pitchFamily="49" charset="0"/>
                <a:cs typeface="Menlo" panose="020B0609030804020204" pitchFamily="49" charset="0"/>
              </a:rPr>
              <a:t>break_childes.csv</a:t>
            </a:r>
            <a:endParaRPr lang="en-US" dirty="0">
              <a:latin typeface="Menlo" panose="020B0609030804020204" pitchFamily="49" charset="0"/>
              <a:ea typeface="Menlo" panose="020B0609030804020204" pitchFamily="49" charset="0"/>
              <a:cs typeface="Menlo" panose="020B0609030804020204" pitchFamily="49" charset="0"/>
            </a:endParaRPr>
          </a:p>
        </p:txBody>
      </p:sp>
      <p:sp>
        <p:nvSpPr>
          <p:cNvPr id="11" name="TextBox 10">
            <a:extLst>
              <a:ext uri="{FF2B5EF4-FFF2-40B4-BE49-F238E27FC236}">
                <a16:creationId xmlns:a16="http://schemas.microsoft.com/office/drawing/2014/main" id="{FE7832D5-7B8F-E41F-B565-E37C19476F65}"/>
              </a:ext>
            </a:extLst>
          </p:cNvPr>
          <p:cNvSpPr txBox="1"/>
          <p:nvPr/>
        </p:nvSpPr>
        <p:spPr>
          <a:xfrm>
            <a:off x="838199" y="3338789"/>
            <a:ext cx="7162799" cy="400110"/>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Menlo" panose="020B0609030804020204" pitchFamily="49" charset="0"/>
                <a:ea typeface="Menlo" panose="020B0609030804020204" pitchFamily="49" charset="0"/>
                <a:cs typeface="Menlo" panose="020B0609030804020204" pitchFamily="49" charset="0"/>
              </a:rPr>
              <a:t>preprocess(): </a:t>
            </a:r>
            <a:r>
              <a:rPr lang="en-US" sz="2000" dirty="0">
                <a:latin typeface="Aptos" panose="020B0004020202020204" pitchFamily="34" charset="0"/>
                <a:ea typeface="Menlo" panose="020B0609030804020204" pitchFamily="49" charset="0"/>
                <a:cs typeface="Menlo" panose="020B0609030804020204" pitchFamily="49" charset="0"/>
              </a:rPr>
              <a:t>grab examples from csv file</a:t>
            </a:r>
            <a:endParaRPr lang="en-US" dirty="0">
              <a:latin typeface="Aptos" panose="020B0004020202020204" pitchFamily="34" charset="0"/>
            </a:endParaRPr>
          </a:p>
        </p:txBody>
      </p:sp>
    </p:spTree>
    <p:extLst>
      <p:ext uri="{BB962C8B-B14F-4D97-AF65-F5344CB8AC3E}">
        <p14:creationId xmlns:p14="http://schemas.microsoft.com/office/powerpoint/2010/main" val="133025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E3C5-6593-3DC7-3927-17E7FEF9BBB8}"/>
              </a:ext>
            </a:extLst>
          </p:cNvPr>
          <p:cNvSpPr>
            <a:spLocks noGrp="1"/>
          </p:cNvSpPr>
          <p:nvPr>
            <p:ph type="title"/>
          </p:nvPr>
        </p:nvSpPr>
        <p:spPr/>
        <p:txBody>
          <a:bodyPr/>
          <a:lstStyle/>
          <a:p>
            <a:r>
              <a:rPr lang="en-US" dirty="0"/>
              <a:t>Childes Database</a:t>
            </a:r>
          </a:p>
        </p:txBody>
      </p:sp>
      <p:sp>
        <p:nvSpPr>
          <p:cNvPr id="3" name="Content Placeholder 2">
            <a:extLst>
              <a:ext uri="{FF2B5EF4-FFF2-40B4-BE49-F238E27FC236}">
                <a16:creationId xmlns:a16="http://schemas.microsoft.com/office/drawing/2014/main" id="{D21C51D8-F3FE-0D33-2A5C-F59BC4096513}"/>
              </a:ext>
            </a:extLst>
          </p:cNvPr>
          <p:cNvSpPr>
            <a:spLocks noGrp="1"/>
          </p:cNvSpPr>
          <p:nvPr>
            <p:ph idx="1"/>
          </p:nvPr>
        </p:nvSpPr>
        <p:spPr>
          <a:xfrm>
            <a:off x="838200" y="1825625"/>
            <a:ext cx="10515600" cy="1102926"/>
          </a:xfrm>
        </p:spPr>
        <p:txBody>
          <a:bodyPr>
            <a:normAutofit fontScale="77500" lnSpcReduction="20000"/>
          </a:bodyPr>
          <a:lstStyle/>
          <a:p>
            <a:r>
              <a:rPr lang="en-US" dirty="0"/>
              <a:t>Code:</a:t>
            </a:r>
          </a:p>
          <a:p>
            <a:pPr lvl="1"/>
            <a:r>
              <a:rPr lang="en-US" sz="2300" dirty="0">
                <a:latin typeface="Menlo" panose="020B0609030804020204" pitchFamily="49" charset="0"/>
                <a:ea typeface="Menlo" panose="020B0609030804020204" pitchFamily="49" charset="0"/>
                <a:cs typeface="Menlo" panose="020B0609030804020204" pitchFamily="49" charset="0"/>
              </a:rPr>
              <a:t>verbforms = set(['break', 'breaks', 'broke', 'breaking', 'broken'])</a:t>
            </a:r>
          </a:p>
          <a:p>
            <a:pPr lvl="1"/>
            <a:r>
              <a:rPr lang="en-US" sz="2300" dirty="0" err="1">
                <a:latin typeface="Menlo" panose="020B0609030804020204" pitchFamily="49" charset="0"/>
                <a:ea typeface="Menlo" panose="020B0609030804020204" pitchFamily="49" charset="0"/>
                <a:cs typeface="Menlo" panose="020B0609030804020204" pitchFamily="49" charset="0"/>
              </a:rPr>
              <a:t>verbtags</a:t>
            </a:r>
            <a:r>
              <a:rPr lang="en-US" sz="2300" dirty="0">
                <a:latin typeface="Menlo" panose="020B0609030804020204" pitchFamily="49" charset="0"/>
                <a:ea typeface="Menlo" panose="020B0609030804020204" pitchFamily="49" charset="0"/>
                <a:cs typeface="Menlo" panose="020B0609030804020204" pitchFamily="49" charset="0"/>
              </a:rPr>
              <a:t> = set(['VB', 'VBP', 'VBZ', 'VBD', 'VBG', 'VBN'])</a:t>
            </a:r>
          </a:p>
        </p:txBody>
      </p:sp>
      <p:pic>
        <p:nvPicPr>
          <p:cNvPr id="5" name="Picture 4" descr="A screen shot of a computer&#10;&#10;Description automatically generated">
            <a:extLst>
              <a:ext uri="{FF2B5EF4-FFF2-40B4-BE49-F238E27FC236}">
                <a16:creationId xmlns:a16="http://schemas.microsoft.com/office/drawing/2014/main" id="{4E324169-2DA5-36B2-3CDA-0FA929B5EC30}"/>
              </a:ext>
            </a:extLst>
          </p:cNvPr>
          <p:cNvPicPr>
            <a:picLocks noChangeAspect="1"/>
          </p:cNvPicPr>
          <p:nvPr/>
        </p:nvPicPr>
        <p:blipFill>
          <a:blip r:embed="rId2"/>
          <a:stretch>
            <a:fillRect/>
          </a:stretch>
        </p:blipFill>
        <p:spPr>
          <a:xfrm>
            <a:off x="960049" y="3217176"/>
            <a:ext cx="7958113" cy="1953355"/>
          </a:xfrm>
          <a:prstGeom prst="rect">
            <a:avLst/>
          </a:prstGeom>
          <a:ln>
            <a:solidFill>
              <a:schemeClr val="tx1"/>
            </a:solidFill>
          </a:ln>
        </p:spPr>
      </p:pic>
      <p:pic>
        <p:nvPicPr>
          <p:cNvPr id="7" name="Picture 6" descr="A computer screen shot of a computer code&#10;&#10;Description automatically generated">
            <a:extLst>
              <a:ext uri="{FF2B5EF4-FFF2-40B4-BE49-F238E27FC236}">
                <a16:creationId xmlns:a16="http://schemas.microsoft.com/office/drawing/2014/main" id="{58477C0E-4A3E-2910-208B-6962AC36C489}"/>
              </a:ext>
            </a:extLst>
          </p:cNvPr>
          <p:cNvPicPr>
            <a:picLocks noChangeAspect="1"/>
          </p:cNvPicPr>
          <p:nvPr/>
        </p:nvPicPr>
        <p:blipFill>
          <a:blip r:embed="rId3"/>
          <a:stretch>
            <a:fillRect/>
          </a:stretch>
        </p:blipFill>
        <p:spPr>
          <a:xfrm>
            <a:off x="8432649" y="4455039"/>
            <a:ext cx="3042487" cy="1933403"/>
          </a:xfrm>
          <a:prstGeom prst="rect">
            <a:avLst/>
          </a:prstGeom>
          <a:ln>
            <a:solidFill>
              <a:schemeClr val="tx1"/>
            </a:solidFill>
          </a:ln>
        </p:spPr>
      </p:pic>
      <p:sp>
        <p:nvSpPr>
          <p:cNvPr id="9" name="TextBox 8">
            <a:extLst>
              <a:ext uri="{FF2B5EF4-FFF2-40B4-BE49-F238E27FC236}">
                <a16:creationId xmlns:a16="http://schemas.microsoft.com/office/drawing/2014/main" id="{F9F237DD-EED2-5DD8-7919-FDCFA72E7535}"/>
              </a:ext>
            </a:extLst>
          </p:cNvPr>
          <p:cNvSpPr txBox="1"/>
          <p:nvPr/>
        </p:nvSpPr>
        <p:spPr>
          <a:xfrm>
            <a:off x="838200" y="2847844"/>
            <a:ext cx="2314492" cy="369332"/>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Menlo" panose="020B0609030804020204" pitchFamily="49" charset="0"/>
                <a:ea typeface="Menlo" panose="020B0609030804020204" pitchFamily="49" charset="0"/>
                <a:cs typeface="Menlo" panose="020B0609030804020204" pitchFamily="49" charset="0"/>
              </a:rPr>
              <a:t>tokenize()</a:t>
            </a:r>
            <a:endParaRPr lang="en-US" dirty="0"/>
          </a:p>
        </p:txBody>
      </p:sp>
    </p:spTree>
    <p:extLst>
      <p:ext uri="{BB962C8B-B14F-4D97-AF65-F5344CB8AC3E}">
        <p14:creationId xmlns:p14="http://schemas.microsoft.com/office/powerpoint/2010/main" val="260023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6D7E-4D4C-8049-A486-7F2BB1624951}"/>
              </a:ext>
            </a:extLst>
          </p:cNvPr>
          <p:cNvSpPr>
            <a:spLocks noGrp="1"/>
          </p:cNvSpPr>
          <p:nvPr>
            <p:ph type="title"/>
          </p:nvPr>
        </p:nvSpPr>
        <p:spPr/>
        <p:txBody>
          <a:bodyPr/>
          <a:lstStyle/>
          <a:p>
            <a:r>
              <a:rPr lang="en-US" dirty="0"/>
              <a:t>Childes Database</a:t>
            </a:r>
          </a:p>
        </p:txBody>
      </p:sp>
      <p:sp>
        <p:nvSpPr>
          <p:cNvPr id="3" name="Content Placeholder 2">
            <a:extLst>
              <a:ext uri="{FF2B5EF4-FFF2-40B4-BE49-F238E27FC236}">
                <a16:creationId xmlns:a16="http://schemas.microsoft.com/office/drawing/2014/main" id="{10969B4F-E1C1-2597-67CB-733EC33461B7}"/>
              </a:ext>
            </a:extLst>
          </p:cNvPr>
          <p:cNvSpPr>
            <a:spLocks noGrp="1"/>
          </p:cNvSpPr>
          <p:nvPr>
            <p:ph sz="half" idx="1"/>
          </p:nvPr>
        </p:nvSpPr>
        <p:spPr>
          <a:xfrm>
            <a:off x="838199" y="1825625"/>
            <a:ext cx="10060459" cy="861690"/>
          </a:xfrm>
        </p:spPr>
        <p:txBody>
          <a:bodyPr numCol="2">
            <a:normAutofit fontScale="55000" lnSpcReduction="20000"/>
          </a:bodyPr>
          <a:lstStyle/>
          <a:p>
            <a:pPr marL="0" indent="0">
              <a:buNone/>
            </a:pPr>
            <a:r>
              <a:rPr lang="en-US" dirty="0">
                <a:solidFill>
                  <a:srgbClr val="000000"/>
                </a:solidFill>
                <a:effectLst/>
                <a:latin typeface="Menlo" panose="020B0609030804020204" pitchFamily="49" charset="0"/>
              </a:rPr>
              <a:t>&gt;&gt;&gt; </a:t>
            </a:r>
            <a:r>
              <a:rPr lang="en-US" dirty="0" err="1">
                <a:solidFill>
                  <a:srgbClr val="000000"/>
                </a:solidFill>
                <a:effectLst/>
                <a:latin typeface="Menlo" panose="020B0609030804020204" pitchFamily="49" charset="0"/>
              </a:rPr>
              <a:t>wtl</a:t>
            </a:r>
            <a:r>
              <a:rPr lang="en-US" dirty="0">
                <a:solidFill>
                  <a:srgbClr val="000000"/>
                </a:solidFill>
                <a:effectLst/>
                <a:latin typeface="Menlo" panose="020B0609030804020204" pitchFamily="49" charset="0"/>
              </a:rPr>
              <a:t> = </a:t>
            </a:r>
            <a:r>
              <a:rPr lang="en-US" dirty="0">
                <a:solidFill>
                  <a:schemeClr val="accent1"/>
                </a:solidFill>
                <a:effectLst/>
                <a:latin typeface="Menlo" panose="020B0609030804020204" pitchFamily="49" charset="0"/>
              </a:rPr>
              <a:t>tokenize</a:t>
            </a:r>
            <a:r>
              <a:rPr lang="en-US" dirty="0">
                <a:solidFill>
                  <a:srgbClr val="000000"/>
                </a:solidFill>
                <a:effectLst/>
                <a:latin typeface="Menlo" panose="020B0609030804020204" pitchFamily="49" charset="0"/>
              </a:rPr>
              <a:t>(</a:t>
            </a:r>
            <a:r>
              <a:rPr lang="en-US" dirty="0">
                <a:solidFill>
                  <a:schemeClr val="accent1"/>
                </a:solidFill>
                <a:effectLst/>
                <a:latin typeface="Menlo" panose="020B0609030804020204" pitchFamily="49" charset="0"/>
              </a:rPr>
              <a:t>preprocess</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&gt;&gt;&gt; </a:t>
            </a:r>
            <a:r>
              <a:rPr lang="en-US" dirty="0" err="1">
                <a:solidFill>
                  <a:srgbClr val="000000"/>
                </a:solidFill>
                <a:effectLst/>
                <a:latin typeface="Menlo" panose="020B0609030804020204" pitchFamily="49" charset="0"/>
              </a:rPr>
              <a:t>len</a:t>
            </a:r>
            <a:r>
              <a:rPr lang="en-US" dirty="0">
                <a:solidFill>
                  <a:srgbClr val="000000"/>
                </a:solidFill>
                <a:effectLst/>
                <a:latin typeface="Menlo" panose="020B0609030804020204" pitchFamily="49" charset="0"/>
              </a:rPr>
              <a:t>(</a:t>
            </a:r>
            <a:r>
              <a:rPr lang="en-US" dirty="0" err="1">
                <a:solidFill>
                  <a:srgbClr val="000000"/>
                </a:solidFill>
                <a:effectLst/>
                <a:latin typeface="Menlo" panose="020B0609030804020204" pitchFamily="49" charset="0"/>
              </a:rPr>
              <a:t>wtl</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236</a:t>
            </a:r>
          </a:p>
          <a:p>
            <a:pPr marL="0" indent="0">
              <a:buNone/>
            </a:pPr>
            <a:r>
              <a:rPr lang="en-US" dirty="0">
                <a:solidFill>
                  <a:srgbClr val="000000"/>
                </a:solidFill>
                <a:latin typeface="Menlo" panose="020B0609030804020204" pitchFamily="49" charset="0"/>
              </a:rPr>
              <a:t>parser = </a:t>
            </a:r>
            <a:r>
              <a:rPr lang="en-US" dirty="0" err="1">
                <a:solidFill>
                  <a:srgbClr val="000000"/>
                </a:solidFill>
                <a:latin typeface="Menlo" panose="020B0609030804020204" pitchFamily="49" charset="0"/>
              </a:rPr>
              <a:t>benepar.Parser</a:t>
            </a:r>
            <a:r>
              <a:rPr lang="en-US" dirty="0">
                <a:solidFill>
                  <a:srgbClr val="000000"/>
                </a:solidFill>
                <a:latin typeface="Menlo" panose="020B0609030804020204" pitchFamily="49" charset="0"/>
              </a:rPr>
              <a:t>("</a:t>
            </a:r>
            <a:r>
              <a:rPr lang="en-US" dirty="0">
                <a:solidFill>
                  <a:srgbClr val="FF0000"/>
                </a:solidFill>
                <a:latin typeface="Menlo" panose="020B0609030804020204" pitchFamily="49" charset="0"/>
              </a:rPr>
              <a:t>benepar_en3</a:t>
            </a:r>
            <a:r>
              <a:rPr lang="en-US" dirty="0">
                <a:solidFill>
                  <a:srgbClr val="000000"/>
                </a:solidFill>
                <a:latin typeface="Menlo" panose="020B0609030804020204" pitchFamily="49" charset="0"/>
              </a:rPr>
              <a:t>")</a:t>
            </a:r>
            <a:endParaRPr lang="en-US" dirty="0">
              <a:solidFill>
                <a:srgbClr val="000000"/>
              </a:solidFill>
              <a:effectLst/>
              <a:latin typeface="Menlo" panose="020B0609030804020204" pitchFamily="49" charset="0"/>
            </a:endParaRPr>
          </a:p>
          <a:p>
            <a:pPr marL="0" indent="0">
              <a:buNone/>
            </a:pPr>
            <a:r>
              <a:rPr lang="en-US" dirty="0">
                <a:solidFill>
                  <a:srgbClr val="000000"/>
                </a:solidFill>
                <a:effectLst/>
                <a:latin typeface="Menlo" panose="020B0609030804020204" pitchFamily="49" charset="0"/>
              </a:rPr>
              <a:t>&gt;&gt;&gt; for </a:t>
            </a:r>
            <a:r>
              <a:rPr lang="en-US" dirty="0" err="1">
                <a:solidFill>
                  <a:srgbClr val="000000"/>
                </a:solidFill>
                <a:effectLst/>
                <a:latin typeface="Menlo" panose="020B0609030804020204" pitchFamily="49" charset="0"/>
              </a:rPr>
              <a:t>wt</a:t>
            </a:r>
            <a:r>
              <a:rPr lang="en-US" dirty="0">
                <a:solidFill>
                  <a:srgbClr val="000000"/>
                </a:solidFill>
                <a:effectLst/>
                <a:latin typeface="Menlo" panose="020B0609030804020204" pitchFamily="49" charset="0"/>
              </a:rPr>
              <a:t> in </a:t>
            </a:r>
            <a:r>
              <a:rPr lang="en-US" dirty="0" err="1">
                <a:solidFill>
                  <a:srgbClr val="000000"/>
                </a:solidFill>
                <a:effectLst/>
                <a:latin typeface="Menlo" panose="020B0609030804020204" pitchFamily="49" charset="0"/>
              </a:rPr>
              <a:t>wtl</a:t>
            </a:r>
            <a:r>
              <a:rPr lang="en-US" dirty="0">
                <a:solidFill>
                  <a:srgbClr val="000000"/>
                </a:solidFill>
                <a:effectLst/>
                <a:latin typeface="Menlo" panose="020B0609030804020204" pitchFamily="49" charset="0"/>
              </a:rPr>
              <a:t>[:10]:</a:t>
            </a:r>
          </a:p>
          <a:p>
            <a:pPr marL="0" indent="0">
              <a:buNone/>
            </a:pPr>
            <a:r>
              <a:rPr lang="en-US" dirty="0">
                <a:solidFill>
                  <a:srgbClr val="000000"/>
                </a:solidFill>
                <a:effectLst/>
                <a:latin typeface="Menlo" panose="020B0609030804020204" pitchFamily="49" charset="0"/>
              </a:rPr>
              <a:t>...     </a:t>
            </a:r>
            <a:r>
              <a:rPr lang="en-US" dirty="0">
                <a:solidFill>
                  <a:schemeClr val="accent1"/>
                </a:solidFill>
                <a:effectLst/>
                <a:latin typeface="Menlo" panose="020B0609030804020204" pitchFamily="49" charset="0"/>
              </a:rPr>
              <a:t>parse</a:t>
            </a:r>
            <a:r>
              <a:rPr lang="en-US" dirty="0">
                <a:solidFill>
                  <a:srgbClr val="000000"/>
                </a:solidFill>
                <a:effectLst/>
                <a:latin typeface="Menlo" panose="020B0609030804020204" pitchFamily="49" charset="0"/>
              </a:rPr>
              <a:t>(</a:t>
            </a:r>
            <a:r>
              <a:rPr lang="en-US" dirty="0" err="1">
                <a:solidFill>
                  <a:srgbClr val="000000"/>
                </a:solidFill>
                <a:effectLst/>
                <a:latin typeface="Menlo" panose="020B0609030804020204" pitchFamily="49" charset="0"/>
              </a:rPr>
              <a:t>wt</a:t>
            </a:r>
            <a:r>
              <a:rPr lang="en-US" dirty="0">
                <a:solidFill>
                  <a:srgbClr val="000000"/>
                </a:solidFill>
                <a:effectLst/>
                <a:latin typeface="Menlo" panose="020B0609030804020204" pitchFamily="49" charset="0"/>
              </a:rPr>
              <a:t>).draw()</a:t>
            </a:r>
          </a:p>
        </p:txBody>
      </p:sp>
      <p:pic>
        <p:nvPicPr>
          <p:cNvPr id="6" name="Content Placeholder 5" descr="A picture containing text, clock&#10;&#10;Description automatically generated">
            <a:extLst>
              <a:ext uri="{FF2B5EF4-FFF2-40B4-BE49-F238E27FC236}">
                <a16:creationId xmlns:a16="http://schemas.microsoft.com/office/drawing/2014/main" id="{0CB8DCA0-BAFA-8EFA-5875-192B2538F87A}"/>
              </a:ext>
            </a:extLst>
          </p:cNvPr>
          <p:cNvPicPr>
            <a:picLocks noGrp="1" noChangeAspect="1"/>
          </p:cNvPicPr>
          <p:nvPr>
            <p:ph sz="half" idx="2"/>
          </p:nvPr>
        </p:nvPicPr>
        <p:blipFill>
          <a:blip r:embed="rId2"/>
          <a:stretch>
            <a:fillRect/>
          </a:stretch>
        </p:blipFill>
        <p:spPr>
          <a:xfrm>
            <a:off x="857250" y="2803996"/>
            <a:ext cx="1308100" cy="1790700"/>
          </a:xfrm>
          <a:ln>
            <a:solidFill>
              <a:schemeClr val="tx1"/>
            </a:solidFill>
          </a:ln>
        </p:spPr>
      </p:pic>
      <p:pic>
        <p:nvPicPr>
          <p:cNvPr id="8" name="Picture 7" descr="Chart, diagram, schematic&#10;&#10;Description automatically generated">
            <a:extLst>
              <a:ext uri="{FF2B5EF4-FFF2-40B4-BE49-F238E27FC236}">
                <a16:creationId xmlns:a16="http://schemas.microsoft.com/office/drawing/2014/main" id="{32C034F5-E08A-DDB7-0095-6627E4D16970}"/>
              </a:ext>
            </a:extLst>
          </p:cNvPr>
          <p:cNvPicPr>
            <a:picLocks noChangeAspect="1"/>
          </p:cNvPicPr>
          <p:nvPr/>
        </p:nvPicPr>
        <p:blipFill>
          <a:blip r:embed="rId3"/>
          <a:stretch>
            <a:fillRect/>
          </a:stretch>
        </p:blipFill>
        <p:spPr>
          <a:xfrm>
            <a:off x="2366319" y="2803996"/>
            <a:ext cx="2590800" cy="2565400"/>
          </a:xfrm>
          <a:prstGeom prst="rect">
            <a:avLst/>
          </a:prstGeom>
          <a:ln>
            <a:solidFill>
              <a:schemeClr val="tx1"/>
            </a:solidFill>
          </a:ln>
        </p:spPr>
      </p:pic>
      <p:pic>
        <p:nvPicPr>
          <p:cNvPr id="10" name="Picture 9" descr="Chart, radar chart&#10;&#10;Description automatically generated">
            <a:extLst>
              <a:ext uri="{FF2B5EF4-FFF2-40B4-BE49-F238E27FC236}">
                <a16:creationId xmlns:a16="http://schemas.microsoft.com/office/drawing/2014/main" id="{51F5ACFB-A713-ECC9-8A9E-62B4172C7FC9}"/>
              </a:ext>
            </a:extLst>
          </p:cNvPr>
          <p:cNvPicPr>
            <a:picLocks noChangeAspect="1"/>
          </p:cNvPicPr>
          <p:nvPr/>
        </p:nvPicPr>
        <p:blipFill>
          <a:blip r:embed="rId4"/>
          <a:stretch>
            <a:fillRect/>
          </a:stretch>
        </p:blipFill>
        <p:spPr>
          <a:xfrm>
            <a:off x="5158088" y="2803996"/>
            <a:ext cx="2413000" cy="2197100"/>
          </a:xfrm>
          <a:prstGeom prst="rect">
            <a:avLst/>
          </a:prstGeom>
          <a:ln>
            <a:solidFill>
              <a:schemeClr val="tx1"/>
            </a:solidFill>
          </a:ln>
        </p:spPr>
      </p:pic>
      <p:pic>
        <p:nvPicPr>
          <p:cNvPr id="12" name="Picture 11" descr="Diagram, radar chart&#10;&#10;Description automatically generated">
            <a:extLst>
              <a:ext uri="{FF2B5EF4-FFF2-40B4-BE49-F238E27FC236}">
                <a16:creationId xmlns:a16="http://schemas.microsoft.com/office/drawing/2014/main" id="{86498BD9-D2DC-2423-692A-0D3E09CE6C51}"/>
              </a:ext>
            </a:extLst>
          </p:cNvPr>
          <p:cNvPicPr>
            <a:picLocks noChangeAspect="1"/>
          </p:cNvPicPr>
          <p:nvPr/>
        </p:nvPicPr>
        <p:blipFill>
          <a:blip r:embed="rId5"/>
          <a:stretch>
            <a:fillRect/>
          </a:stretch>
        </p:blipFill>
        <p:spPr>
          <a:xfrm>
            <a:off x="7766050" y="2803996"/>
            <a:ext cx="3568700" cy="3340100"/>
          </a:xfrm>
          <a:prstGeom prst="rect">
            <a:avLst/>
          </a:prstGeom>
          <a:ln>
            <a:solidFill>
              <a:schemeClr val="tx1"/>
            </a:solidFill>
          </a:ln>
        </p:spPr>
      </p:pic>
      <p:sp>
        <p:nvSpPr>
          <p:cNvPr id="15" name="Up Arrow Callout 14">
            <a:extLst>
              <a:ext uri="{FF2B5EF4-FFF2-40B4-BE49-F238E27FC236}">
                <a16:creationId xmlns:a16="http://schemas.microsoft.com/office/drawing/2014/main" id="{D9905D99-E223-46DE-603C-516FF1DA0925}"/>
              </a:ext>
            </a:extLst>
          </p:cNvPr>
          <p:cNvSpPr/>
          <p:nvPr/>
        </p:nvSpPr>
        <p:spPr>
          <a:xfrm>
            <a:off x="2366318" y="5504333"/>
            <a:ext cx="2791769" cy="988542"/>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i="1" dirty="0"/>
              <a:t>no subj, no obj under S</a:t>
            </a:r>
          </a:p>
          <a:p>
            <a:pPr algn="ctr"/>
            <a:r>
              <a:rPr lang="en-US" i="1" dirty="0"/>
              <a:t>broke verb is NN</a:t>
            </a:r>
            <a:r>
              <a:rPr lang="en-US" dirty="0"/>
              <a:t>!</a:t>
            </a:r>
          </a:p>
        </p:txBody>
      </p:sp>
    </p:spTree>
    <p:extLst>
      <p:ext uri="{BB962C8B-B14F-4D97-AF65-F5344CB8AC3E}">
        <p14:creationId xmlns:p14="http://schemas.microsoft.com/office/powerpoint/2010/main" val="243973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2C74-A36D-EF40-A86A-47F70B5D598E}"/>
              </a:ext>
            </a:extLst>
          </p:cNvPr>
          <p:cNvSpPr>
            <a:spLocks noGrp="1"/>
          </p:cNvSpPr>
          <p:nvPr>
            <p:ph type="title"/>
          </p:nvPr>
        </p:nvSpPr>
        <p:spPr/>
        <p:txBody>
          <a:bodyPr/>
          <a:lstStyle/>
          <a:p>
            <a:r>
              <a:rPr lang="en-US" dirty="0"/>
              <a:t>Childes Database</a:t>
            </a:r>
          </a:p>
        </p:txBody>
      </p:sp>
      <p:pic>
        <p:nvPicPr>
          <p:cNvPr id="7" name="Content Placeholder 6" descr="Chart, radar chart&#10;&#10;Description automatically generated">
            <a:extLst>
              <a:ext uri="{FF2B5EF4-FFF2-40B4-BE49-F238E27FC236}">
                <a16:creationId xmlns:a16="http://schemas.microsoft.com/office/drawing/2014/main" id="{66AC8104-7CAD-0959-3919-E9A0DA99809B}"/>
              </a:ext>
            </a:extLst>
          </p:cNvPr>
          <p:cNvPicPr>
            <a:picLocks noGrp="1" noChangeAspect="1"/>
          </p:cNvPicPr>
          <p:nvPr>
            <p:ph sz="half" idx="2"/>
          </p:nvPr>
        </p:nvPicPr>
        <p:blipFill>
          <a:blip r:embed="rId2"/>
          <a:stretch>
            <a:fillRect/>
          </a:stretch>
        </p:blipFill>
        <p:spPr>
          <a:xfrm>
            <a:off x="2819228" y="1825625"/>
            <a:ext cx="5041900" cy="2616200"/>
          </a:xfrm>
          <a:ln>
            <a:solidFill>
              <a:schemeClr val="tx1"/>
            </a:solidFill>
          </a:ln>
        </p:spPr>
      </p:pic>
      <p:pic>
        <p:nvPicPr>
          <p:cNvPr id="5" name="Content Placeholder 4" descr="Chart, radar chart&#10;&#10;Description automatically generated">
            <a:extLst>
              <a:ext uri="{FF2B5EF4-FFF2-40B4-BE49-F238E27FC236}">
                <a16:creationId xmlns:a16="http://schemas.microsoft.com/office/drawing/2014/main" id="{0F6717BA-214A-B31A-B9A9-CAF5F96B374D}"/>
              </a:ext>
            </a:extLst>
          </p:cNvPr>
          <p:cNvPicPr>
            <a:picLocks noGrp="1" noChangeAspect="1"/>
          </p:cNvPicPr>
          <p:nvPr>
            <p:ph sz="half" idx="1"/>
          </p:nvPr>
        </p:nvPicPr>
        <p:blipFill>
          <a:blip r:embed="rId3"/>
          <a:stretch>
            <a:fillRect/>
          </a:stretch>
        </p:blipFill>
        <p:spPr>
          <a:xfrm>
            <a:off x="838200" y="1825625"/>
            <a:ext cx="1790700" cy="2197100"/>
          </a:xfrm>
          <a:prstGeom prst="rect">
            <a:avLst/>
          </a:prstGeom>
          <a:ln>
            <a:solidFill>
              <a:schemeClr val="tx1"/>
            </a:solidFill>
          </a:ln>
        </p:spPr>
      </p:pic>
      <p:pic>
        <p:nvPicPr>
          <p:cNvPr id="9" name="Picture 8" descr="Chart&#10;&#10;Description automatically generated">
            <a:extLst>
              <a:ext uri="{FF2B5EF4-FFF2-40B4-BE49-F238E27FC236}">
                <a16:creationId xmlns:a16="http://schemas.microsoft.com/office/drawing/2014/main" id="{D5711D54-B3B6-4BD3-C97C-0D0AB36F9F49}"/>
              </a:ext>
            </a:extLst>
          </p:cNvPr>
          <p:cNvPicPr>
            <a:picLocks noChangeAspect="1"/>
          </p:cNvPicPr>
          <p:nvPr/>
        </p:nvPicPr>
        <p:blipFill>
          <a:blip r:embed="rId4"/>
          <a:stretch>
            <a:fillRect/>
          </a:stretch>
        </p:blipFill>
        <p:spPr>
          <a:xfrm>
            <a:off x="8051456" y="1812925"/>
            <a:ext cx="3632200" cy="2628900"/>
          </a:xfrm>
          <a:prstGeom prst="rect">
            <a:avLst/>
          </a:prstGeom>
          <a:ln>
            <a:solidFill>
              <a:schemeClr val="tx1"/>
            </a:solidFill>
          </a:ln>
        </p:spPr>
      </p:pic>
    </p:spTree>
    <p:extLst>
      <p:ext uri="{BB962C8B-B14F-4D97-AF65-F5344CB8AC3E}">
        <p14:creationId xmlns:p14="http://schemas.microsoft.com/office/powerpoint/2010/main" val="318870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44B24-24CC-A1E7-C83F-1BEADE8B7213}"/>
              </a:ext>
            </a:extLst>
          </p:cNvPr>
          <p:cNvSpPr>
            <a:spLocks noGrp="1"/>
          </p:cNvSpPr>
          <p:nvPr>
            <p:ph type="title"/>
          </p:nvPr>
        </p:nvSpPr>
        <p:spPr/>
        <p:txBody>
          <a:bodyPr/>
          <a:lstStyle/>
          <a:p>
            <a:r>
              <a:rPr lang="en-US" dirty="0"/>
              <a:t>Childes Database</a:t>
            </a:r>
          </a:p>
        </p:txBody>
      </p:sp>
      <p:pic>
        <p:nvPicPr>
          <p:cNvPr id="7" name="Content Placeholder 6" descr="Diagram&#10;&#10;Description automatically generated with medium confidence">
            <a:extLst>
              <a:ext uri="{FF2B5EF4-FFF2-40B4-BE49-F238E27FC236}">
                <a16:creationId xmlns:a16="http://schemas.microsoft.com/office/drawing/2014/main" id="{7BE29DCF-438C-DFF8-7013-0AF6B8D038FF}"/>
              </a:ext>
            </a:extLst>
          </p:cNvPr>
          <p:cNvPicPr>
            <a:picLocks noGrp="1" noChangeAspect="1"/>
          </p:cNvPicPr>
          <p:nvPr>
            <p:ph sz="half" idx="2"/>
          </p:nvPr>
        </p:nvPicPr>
        <p:blipFill>
          <a:blip r:embed="rId2"/>
          <a:stretch>
            <a:fillRect/>
          </a:stretch>
        </p:blipFill>
        <p:spPr>
          <a:xfrm>
            <a:off x="5999206" y="1819447"/>
            <a:ext cx="3975100" cy="2209800"/>
          </a:xfrm>
          <a:ln>
            <a:solidFill>
              <a:schemeClr val="tx1"/>
            </a:solidFill>
          </a:ln>
        </p:spPr>
      </p:pic>
      <p:pic>
        <p:nvPicPr>
          <p:cNvPr id="5" name="Content Placeholder 4" descr="Diagram, schematic&#10;&#10;Description automatically generated">
            <a:extLst>
              <a:ext uri="{FF2B5EF4-FFF2-40B4-BE49-F238E27FC236}">
                <a16:creationId xmlns:a16="http://schemas.microsoft.com/office/drawing/2014/main" id="{7338E3B4-5C74-6EB8-3631-618CF6F2D2B1}"/>
              </a:ext>
            </a:extLst>
          </p:cNvPr>
          <p:cNvPicPr>
            <a:picLocks noGrp="1" noChangeAspect="1"/>
          </p:cNvPicPr>
          <p:nvPr>
            <p:ph sz="half" idx="1"/>
          </p:nvPr>
        </p:nvPicPr>
        <p:blipFill>
          <a:blip r:embed="rId3"/>
          <a:stretch>
            <a:fillRect/>
          </a:stretch>
        </p:blipFill>
        <p:spPr>
          <a:xfrm>
            <a:off x="702277" y="1819447"/>
            <a:ext cx="5181600" cy="2928730"/>
          </a:xfrm>
          <a:prstGeom prst="rect">
            <a:avLst/>
          </a:prstGeom>
          <a:ln>
            <a:solidFill>
              <a:schemeClr val="tx1"/>
            </a:solidFill>
          </a:ln>
        </p:spPr>
      </p:pic>
      <p:pic>
        <p:nvPicPr>
          <p:cNvPr id="9" name="Picture 8" descr="Chart, radar chart&#10;&#10;Description automatically generated">
            <a:extLst>
              <a:ext uri="{FF2B5EF4-FFF2-40B4-BE49-F238E27FC236}">
                <a16:creationId xmlns:a16="http://schemas.microsoft.com/office/drawing/2014/main" id="{FFB6C478-F1E8-B8D1-E003-03D8E76F98F2}"/>
              </a:ext>
            </a:extLst>
          </p:cNvPr>
          <p:cNvPicPr>
            <a:picLocks noChangeAspect="1"/>
          </p:cNvPicPr>
          <p:nvPr/>
        </p:nvPicPr>
        <p:blipFill>
          <a:blip r:embed="rId4"/>
          <a:stretch>
            <a:fillRect/>
          </a:stretch>
        </p:blipFill>
        <p:spPr>
          <a:xfrm>
            <a:off x="10150218" y="1819447"/>
            <a:ext cx="1714500" cy="2184400"/>
          </a:xfrm>
          <a:prstGeom prst="rect">
            <a:avLst/>
          </a:prstGeom>
          <a:ln>
            <a:solidFill>
              <a:schemeClr val="tx1"/>
            </a:solidFill>
          </a:ln>
        </p:spPr>
      </p:pic>
    </p:spTree>
    <p:extLst>
      <p:ext uri="{BB962C8B-B14F-4D97-AF65-F5344CB8AC3E}">
        <p14:creationId xmlns:p14="http://schemas.microsoft.com/office/powerpoint/2010/main" val="221030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6EB6B5-0557-5012-8DAA-21FE383B7F1E}"/>
              </a:ext>
            </a:extLst>
          </p:cNvPr>
          <p:cNvSpPr>
            <a:spLocks noGrp="1"/>
          </p:cNvSpPr>
          <p:nvPr>
            <p:ph type="title"/>
          </p:nvPr>
        </p:nvSpPr>
        <p:spPr/>
        <p:txBody>
          <a:bodyPr/>
          <a:lstStyle/>
          <a:p>
            <a:r>
              <a:rPr lang="en-US" sz="4400" dirty="0" err="1">
                <a:latin typeface="Menlo" panose="020B0609030804020204" pitchFamily="49" charset="0"/>
                <a:ea typeface="Menlo" panose="020B0609030804020204" pitchFamily="49" charset="0"/>
                <a:cs typeface="Menlo" panose="020B0609030804020204" pitchFamily="49" charset="0"/>
              </a:rPr>
              <a:t>spaCy</a:t>
            </a:r>
            <a:r>
              <a:rPr lang="en-US" dirty="0">
                <a:solidFill>
                  <a:prstClr val="black"/>
                </a:solidFill>
              </a:rPr>
              <a:t>:</a:t>
            </a:r>
            <a:r>
              <a:rPr lang="en-US" sz="4400" dirty="0">
                <a:latin typeface="Menlo" panose="020B0609030804020204" pitchFamily="49" charset="0"/>
                <a:ea typeface="Menlo" panose="020B0609030804020204" pitchFamily="49" charset="0"/>
                <a:cs typeface="Menlo" panose="020B0609030804020204" pitchFamily="49" charset="0"/>
              </a:rPr>
              <a:t> </a:t>
            </a:r>
            <a:r>
              <a:rPr lang="en-US" sz="4400" dirty="0" err="1">
                <a:latin typeface="Menlo" panose="020B0609030804020204" pitchFamily="49" charset="0"/>
                <a:ea typeface="Menlo" panose="020B0609030804020204" pitchFamily="49" charset="0"/>
                <a:cs typeface="Menlo" panose="020B0609030804020204" pitchFamily="49" charset="0"/>
              </a:rPr>
              <a:t>benepar</a:t>
            </a:r>
            <a:r>
              <a:rPr lang="en-US" dirty="0"/>
              <a:t> usage</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0944670A-AA0C-AA16-7247-C07BF3B17A1B}"/>
              </a:ext>
            </a:extLst>
          </p:cNvPr>
          <p:cNvPicPr>
            <a:picLocks noGrp="1" noChangeAspect="1"/>
          </p:cNvPicPr>
          <p:nvPr>
            <p:ph idx="1"/>
          </p:nvPr>
        </p:nvPicPr>
        <p:blipFill>
          <a:blip r:embed="rId2"/>
          <a:stretch>
            <a:fillRect/>
          </a:stretch>
        </p:blipFill>
        <p:spPr>
          <a:xfrm>
            <a:off x="1561561" y="1772254"/>
            <a:ext cx="9068877" cy="4720621"/>
          </a:xfrm>
          <a:ln>
            <a:solidFill>
              <a:schemeClr val="tx1"/>
            </a:solidFill>
          </a:ln>
        </p:spPr>
      </p:pic>
    </p:spTree>
    <p:extLst>
      <p:ext uri="{BB962C8B-B14F-4D97-AF65-F5344CB8AC3E}">
        <p14:creationId xmlns:p14="http://schemas.microsoft.com/office/powerpoint/2010/main" val="398735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317C-8A4C-6FFE-BBCF-16BDA706EAA8}"/>
              </a:ext>
            </a:extLst>
          </p:cNvPr>
          <p:cNvSpPr>
            <a:spLocks noGrp="1"/>
          </p:cNvSpPr>
          <p:nvPr>
            <p:ph type="title"/>
          </p:nvPr>
        </p:nvSpPr>
        <p:spPr/>
        <p:txBody>
          <a:bodyPr/>
          <a:lstStyle/>
          <a:p>
            <a:r>
              <a:rPr lang="en-US" sz="4400" dirty="0" err="1">
                <a:latin typeface="Menlo" panose="020B0609030804020204" pitchFamily="49" charset="0"/>
                <a:ea typeface="Menlo" panose="020B0609030804020204" pitchFamily="49" charset="0"/>
                <a:cs typeface="Menlo" panose="020B0609030804020204" pitchFamily="49" charset="0"/>
              </a:rPr>
              <a:t>spaCy</a:t>
            </a:r>
            <a:r>
              <a:rPr lang="en-US" dirty="0"/>
              <a:t> pipeline</a:t>
            </a:r>
          </a:p>
        </p:txBody>
      </p:sp>
      <p:pic>
        <p:nvPicPr>
          <p:cNvPr id="5" name="Content Placeholder 4" descr="Timeline&#10;&#10;Description automatically generated">
            <a:extLst>
              <a:ext uri="{FF2B5EF4-FFF2-40B4-BE49-F238E27FC236}">
                <a16:creationId xmlns:a16="http://schemas.microsoft.com/office/drawing/2014/main" id="{54685376-EA4D-EB2D-DCE2-D953F55806E1}"/>
              </a:ext>
            </a:extLst>
          </p:cNvPr>
          <p:cNvPicPr>
            <a:picLocks noGrp="1" noChangeAspect="1"/>
          </p:cNvPicPr>
          <p:nvPr>
            <p:ph idx="1"/>
          </p:nvPr>
        </p:nvPicPr>
        <p:blipFill>
          <a:blip r:embed="rId2"/>
          <a:stretch>
            <a:fillRect/>
          </a:stretch>
        </p:blipFill>
        <p:spPr>
          <a:xfrm>
            <a:off x="2107105" y="2478881"/>
            <a:ext cx="7977790" cy="3123270"/>
          </a:xfrm>
          <a:ln>
            <a:solidFill>
              <a:schemeClr val="tx1"/>
            </a:solidFill>
          </a:ln>
        </p:spPr>
      </p:pic>
      <p:sp>
        <p:nvSpPr>
          <p:cNvPr id="6" name="Up Arrow Callout 5">
            <a:extLst>
              <a:ext uri="{FF2B5EF4-FFF2-40B4-BE49-F238E27FC236}">
                <a16:creationId xmlns:a16="http://schemas.microsoft.com/office/drawing/2014/main" id="{43665147-27D1-C2A6-3E38-36C3501B995D}"/>
              </a:ext>
            </a:extLst>
          </p:cNvPr>
          <p:cNvSpPr/>
          <p:nvPr/>
        </p:nvSpPr>
        <p:spPr>
          <a:xfrm>
            <a:off x="5097517" y="5389290"/>
            <a:ext cx="1734207" cy="78028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latin typeface="Menlo" panose="020B0609030804020204" pitchFamily="49" charset="0"/>
                <a:ea typeface="Menlo" panose="020B0609030804020204" pitchFamily="49" charset="0"/>
                <a:cs typeface="Menlo" panose="020B0609030804020204" pitchFamily="49" charset="0"/>
              </a:rPr>
              <a:t>benepar</a:t>
            </a:r>
            <a:endParaRPr lang="en-US" dirty="0"/>
          </a:p>
        </p:txBody>
      </p:sp>
      <p:sp>
        <p:nvSpPr>
          <p:cNvPr id="7" name="TextBox 6">
            <a:extLst>
              <a:ext uri="{FF2B5EF4-FFF2-40B4-BE49-F238E27FC236}">
                <a16:creationId xmlns:a16="http://schemas.microsoft.com/office/drawing/2014/main" id="{2B44D33B-F941-88AB-8531-5AEA2DFF7E10}"/>
              </a:ext>
            </a:extLst>
          </p:cNvPr>
          <p:cNvSpPr txBox="1"/>
          <p:nvPr/>
        </p:nvSpPr>
        <p:spPr>
          <a:xfrm>
            <a:off x="2711669" y="1790150"/>
            <a:ext cx="5683544"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t>Installation via pip: </a:t>
            </a:r>
            <a:r>
              <a:rPr lang="en-US" sz="2400" dirty="0">
                <a:hlinkClick r:id="rId3"/>
              </a:rPr>
              <a:t>https://spacy.io/usage</a:t>
            </a:r>
            <a:endParaRPr lang="en-US" sz="2400" dirty="0"/>
          </a:p>
        </p:txBody>
      </p:sp>
    </p:spTree>
    <p:extLst>
      <p:ext uri="{BB962C8B-B14F-4D97-AF65-F5344CB8AC3E}">
        <p14:creationId xmlns:p14="http://schemas.microsoft.com/office/powerpoint/2010/main" val="13011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C0E9-83D0-BBE8-9FCB-01734DD0DE00}"/>
              </a:ext>
            </a:extLst>
          </p:cNvPr>
          <p:cNvSpPr>
            <a:spLocks noGrp="1"/>
          </p:cNvSpPr>
          <p:nvPr>
            <p:ph type="title"/>
          </p:nvPr>
        </p:nvSpPr>
        <p:spPr/>
        <p:txBody>
          <a:bodyPr/>
          <a:lstStyle/>
          <a:p>
            <a:r>
              <a:rPr lang="en-US" dirty="0" err="1"/>
              <a:t>spaCy</a:t>
            </a:r>
            <a:r>
              <a:rPr lang="en-US" dirty="0"/>
              <a:t> English language model</a:t>
            </a:r>
          </a:p>
        </p:txBody>
      </p:sp>
      <p:sp>
        <p:nvSpPr>
          <p:cNvPr id="3" name="Content Placeholder 2">
            <a:extLst>
              <a:ext uri="{FF2B5EF4-FFF2-40B4-BE49-F238E27FC236}">
                <a16:creationId xmlns:a16="http://schemas.microsoft.com/office/drawing/2014/main" id="{FADC3945-78DA-7DA5-DE89-AA8E28FB9083}"/>
              </a:ext>
            </a:extLst>
          </p:cNvPr>
          <p:cNvSpPr>
            <a:spLocks noGrp="1"/>
          </p:cNvSpPr>
          <p:nvPr>
            <p:ph idx="1"/>
          </p:nvPr>
        </p:nvSpPr>
        <p:spPr/>
        <p:txBody>
          <a:bodyPr>
            <a:normAutofit fontScale="70000" lnSpcReduction="20000"/>
          </a:bodyPr>
          <a:lstStyle/>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&gt;&gt;&gt; import spacy</a:t>
            </a:r>
          </a:p>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&gt;&gt;&gt; </a:t>
            </a:r>
            <a:r>
              <a:rPr lang="en-US" sz="2200" dirty="0" err="1">
                <a:solidFill>
                  <a:srgbClr val="000000"/>
                </a:solidFill>
                <a:effectLst/>
                <a:latin typeface="Menlo" panose="020B0609030804020204" pitchFamily="49" charset="0"/>
                <a:ea typeface="Menlo" panose="020B0609030804020204" pitchFamily="49" charset="0"/>
                <a:cs typeface="Menlo" panose="020B0609030804020204" pitchFamily="49" charset="0"/>
              </a:rPr>
              <a:t>nlp</a:t>
            </a: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 = </a:t>
            </a:r>
            <a:r>
              <a:rPr lang="en-US" sz="2200" dirty="0" err="1">
                <a:solidFill>
                  <a:srgbClr val="000000"/>
                </a:solidFill>
                <a:effectLst/>
                <a:latin typeface="Menlo" panose="020B0609030804020204" pitchFamily="49" charset="0"/>
                <a:ea typeface="Menlo" panose="020B0609030804020204" pitchFamily="49" charset="0"/>
                <a:cs typeface="Menlo" panose="020B0609030804020204" pitchFamily="49" charset="0"/>
              </a:rPr>
              <a:t>spacy.load</a:t>
            </a: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a:t>
            </a:r>
            <a:r>
              <a:rPr lang="en-US" sz="2200" dirty="0" err="1">
                <a:solidFill>
                  <a:srgbClr val="000000"/>
                </a:solidFill>
                <a:effectLst/>
                <a:latin typeface="Menlo" panose="020B0609030804020204" pitchFamily="49" charset="0"/>
                <a:ea typeface="Menlo" panose="020B0609030804020204" pitchFamily="49" charset="0"/>
                <a:cs typeface="Menlo" panose="020B0609030804020204" pitchFamily="49" charset="0"/>
              </a:rPr>
              <a:t>en_core_web_md</a:t>
            </a: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a:t>
            </a:r>
          </a:p>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Traceback (most recent call last):</a:t>
            </a:r>
          </a:p>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a:t>
            </a:r>
          </a:p>
          <a:p>
            <a:pPr marL="0" indent="0">
              <a:buNone/>
            </a:pPr>
            <a:r>
              <a:rPr lang="en-US" sz="2200" dirty="0" err="1">
                <a:solidFill>
                  <a:srgbClr val="FF0000"/>
                </a:solidFill>
                <a:effectLst/>
                <a:latin typeface="Menlo" panose="020B0609030804020204" pitchFamily="49" charset="0"/>
                <a:ea typeface="Menlo" panose="020B0609030804020204" pitchFamily="49" charset="0"/>
                <a:cs typeface="Menlo" panose="020B0609030804020204" pitchFamily="49" charset="0"/>
              </a:rPr>
              <a:t>OSError</a:t>
            </a:r>
            <a:r>
              <a:rPr lang="en-US" sz="2200" dirty="0">
                <a:solidFill>
                  <a:srgbClr val="FF0000"/>
                </a:solidFill>
                <a:effectLst/>
                <a:latin typeface="Menlo" panose="020B0609030804020204" pitchFamily="49" charset="0"/>
                <a:ea typeface="Menlo" panose="020B0609030804020204" pitchFamily="49" charset="0"/>
                <a:cs typeface="Menlo" panose="020B0609030804020204" pitchFamily="49" charset="0"/>
              </a:rPr>
              <a:t>: [E050] Can't find model '</a:t>
            </a:r>
            <a:r>
              <a:rPr lang="en-US" sz="2200" dirty="0" err="1">
                <a:solidFill>
                  <a:srgbClr val="FF0000"/>
                </a:solidFill>
                <a:effectLst/>
                <a:latin typeface="Menlo" panose="020B0609030804020204" pitchFamily="49" charset="0"/>
                <a:ea typeface="Menlo" panose="020B0609030804020204" pitchFamily="49" charset="0"/>
                <a:cs typeface="Menlo" panose="020B0609030804020204" pitchFamily="49" charset="0"/>
              </a:rPr>
              <a:t>en_core_web_md</a:t>
            </a:r>
            <a:r>
              <a:rPr lang="en-US" sz="2200" dirty="0">
                <a:solidFill>
                  <a:srgbClr val="FF0000"/>
                </a:solidFill>
                <a:effectLst/>
                <a:latin typeface="Menlo" panose="020B0609030804020204" pitchFamily="49" charset="0"/>
                <a:ea typeface="Menlo" panose="020B0609030804020204" pitchFamily="49" charset="0"/>
                <a:cs typeface="Menlo" panose="020B0609030804020204" pitchFamily="49" charset="0"/>
              </a:rPr>
              <a:t>'. It doesn't seem to be a Python package or a valid path to a data directory.</a:t>
            </a:r>
          </a:p>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 python3 -m spacy download </a:t>
            </a:r>
            <a:r>
              <a:rPr lang="en-US" sz="2200" dirty="0" err="1">
                <a:solidFill>
                  <a:srgbClr val="000000"/>
                </a:solidFill>
                <a:effectLst/>
                <a:latin typeface="Menlo" panose="020B0609030804020204" pitchFamily="49" charset="0"/>
                <a:ea typeface="Menlo" panose="020B0609030804020204" pitchFamily="49" charset="0"/>
                <a:cs typeface="Menlo" panose="020B0609030804020204" pitchFamily="49" charset="0"/>
              </a:rPr>
              <a:t>en_core_web_md</a:t>
            </a:r>
            <a:endPar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endParaRPr>
          </a:p>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Collecting </a:t>
            </a:r>
            <a:r>
              <a:rPr lang="en-US" sz="2200" dirty="0" err="1">
                <a:solidFill>
                  <a:srgbClr val="000000"/>
                </a:solidFill>
                <a:effectLst/>
                <a:latin typeface="Menlo" panose="020B0609030804020204" pitchFamily="49" charset="0"/>
                <a:ea typeface="Menlo" panose="020B0609030804020204" pitchFamily="49" charset="0"/>
                <a:cs typeface="Menlo" panose="020B0609030804020204" pitchFamily="49" charset="0"/>
              </a:rPr>
              <a:t>en</a:t>
            </a: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-core-web-md==3.7.1</a:t>
            </a:r>
          </a:p>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  Downloading https://</a:t>
            </a:r>
            <a:r>
              <a:rPr lang="en-US" sz="2200" dirty="0" err="1">
                <a:solidFill>
                  <a:srgbClr val="000000"/>
                </a:solidFill>
                <a:effectLst/>
                <a:latin typeface="Menlo" panose="020B0609030804020204" pitchFamily="49" charset="0"/>
                <a:ea typeface="Menlo" panose="020B0609030804020204" pitchFamily="49" charset="0"/>
                <a:cs typeface="Menlo" panose="020B0609030804020204" pitchFamily="49" charset="0"/>
              </a:rPr>
              <a:t>github.com</a:t>
            </a: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/explosion/spacy-models/releases/download/en_core_web_md-3.7.1/en_core_web_md-3.7.1-py3-none-any.whl (42.8 MB)</a:t>
            </a:r>
          </a:p>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     ━━━━━━━━━━━━━━━━━━━━━━━━━━━━━━━━━━━━━━━━ 42.8/42.8 MB 7.0 MB/s eta 0:00:00</a:t>
            </a:r>
          </a:p>
          <a:p>
            <a:pPr marL="0" indent="0">
              <a:buNone/>
            </a:pPr>
            <a:r>
              <a:rPr lang="en-US" sz="2200" dirty="0">
                <a:latin typeface="Menlo" panose="020B0609030804020204" pitchFamily="49" charset="0"/>
                <a:ea typeface="Menlo" panose="020B0609030804020204" pitchFamily="49" charset="0"/>
                <a:cs typeface="Menlo" panose="020B0609030804020204" pitchFamily="49" charset="0"/>
              </a:rPr>
              <a:t>…</a:t>
            </a:r>
          </a:p>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Installing collected packages: </a:t>
            </a:r>
            <a:r>
              <a:rPr lang="en-US" sz="2200" dirty="0" err="1">
                <a:solidFill>
                  <a:srgbClr val="000000"/>
                </a:solidFill>
                <a:effectLst/>
                <a:latin typeface="Menlo" panose="020B0609030804020204" pitchFamily="49" charset="0"/>
                <a:ea typeface="Menlo" panose="020B0609030804020204" pitchFamily="49" charset="0"/>
                <a:cs typeface="Menlo" panose="020B0609030804020204" pitchFamily="49" charset="0"/>
              </a:rPr>
              <a:t>en</a:t>
            </a: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-core-web-md</a:t>
            </a:r>
          </a:p>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Successfully installed en-core-web-md-3.7.1</a:t>
            </a:r>
          </a:p>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 Download and installation successful</a:t>
            </a:r>
          </a:p>
          <a:p>
            <a:pPr marL="0" indent="0">
              <a:buNone/>
            </a:pP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You can now load the package via </a:t>
            </a:r>
            <a:r>
              <a:rPr lang="en-US" sz="2200" dirty="0" err="1">
                <a:solidFill>
                  <a:srgbClr val="000000"/>
                </a:solidFill>
                <a:effectLst/>
                <a:latin typeface="Menlo" panose="020B0609030804020204" pitchFamily="49" charset="0"/>
                <a:ea typeface="Menlo" panose="020B0609030804020204" pitchFamily="49" charset="0"/>
                <a:cs typeface="Menlo" panose="020B0609030804020204" pitchFamily="49" charset="0"/>
              </a:rPr>
              <a:t>spacy.load</a:t>
            </a: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a:t>
            </a:r>
            <a:r>
              <a:rPr lang="en-US" sz="2200" dirty="0" err="1">
                <a:solidFill>
                  <a:srgbClr val="000000"/>
                </a:solidFill>
                <a:effectLst/>
                <a:latin typeface="Menlo" panose="020B0609030804020204" pitchFamily="49" charset="0"/>
                <a:ea typeface="Menlo" panose="020B0609030804020204" pitchFamily="49" charset="0"/>
                <a:cs typeface="Menlo" panose="020B0609030804020204" pitchFamily="49" charset="0"/>
              </a:rPr>
              <a:t>en_core_web_md</a:t>
            </a:r>
            <a:r>
              <a:rPr lang="en-US" sz="2200" dirty="0">
                <a:solidFill>
                  <a:srgbClr val="000000"/>
                </a:solidFill>
                <a:effectLst/>
                <a:latin typeface="Menlo" panose="020B060903080402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397231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AD2E-4D81-5DB9-802F-2C99E6E6CD48}"/>
              </a:ext>
            </a:extLst>
          </p:cNvPr>
          <p:cNvSpPr>
            <a:spLocks noGrp="1"/>
          </p:cNvSpPr>
          <p:nvPr>
            <p:ph type="title"/>
          </p:nvPr>
        </p:nvSpPr>
        <p:spPr/>
        <p:txBody>
          <a:bodyPr/>
          <a:lstStyle/>
          <a:p>
            <a:r>
              <a:rPr lang="en-US" dirty="0"/>
              <a:t>Today's Topic</a:t>
            </a:r>
          </a:p>
        </p:txBody>
      </p:sp>
      <p:sp>
        <p:nvSpPr>
          <p:cNvPr id="3" name="Content Placeholder 2">
            <a:extLst>
              <a:ext uri="{FF2B5EF4-FFF2-40B4-BE49-F238E27FC236}">
                <a16:creationId xmlns:a16="http://schemas.microsoft.com/office/drawing/2014/main" id="{EF926D7B-BCC7-6928-D889-046648726E86}"/>
              </a:ext>
            </a:extLst>
          </p:cNvPr>
          <p:cNvSpPr>
            <a:spLocks noGrp="1"/>
          </p:cNvSpPr>
          <p:nvPr>
            <p:ph idx="1"/>
          </p:nvPr>
        </p:nvSpPr>
        <p:spPr/>
        <p:txBody>
          <a:bodyPr/>
          <a:lstStyle/>
          <a:p>
            <a:r>
              <a:rPr lang="en-US" sz="3200" dirty="0"/>
              <a:t>Example of an experimental project using Python and </a:t>
            </a:r>
            <a:r>
              <a:rPr lang="en-US" sz="3200" dirty="0" err="1"/>
              <a:t>nltk</a:t>
            </a:r>
            <a:r>
              <a:rPr lang="en-US" sz="3200" dirty="0"/>
              <a:t>:</a:t>
            </a:r>
          </a:p>
          <a:p>
            <a:pPr lvl="1"/>
            <a:r>
              <a:rPr lang="en-US" sz="2800" dirty="0"/>
              <a:t>a "pipeline":</a:t>
            </a:r>
          </a:p>
          <a:p>
            <a:pPr marL="1371600" lvl="2" indent="-457200">
              <a:buFont typeface="+mj-lt"/>
              <a:buAutoNum type="arabicPeriod"/>
            </a:pPr>
            <a:r>
              <a:rPr lang="en-US" sz="2800" dirty="0"/>
              <a:t>get corpus data</a:t>
            </a:r>
          </a:p>
          <a:p>
            <a:pPr marL="1371600" lvl="2" indent="-457200">
              <a:buFont typeface="+mj-lt"/>
              <a:buAutoNum type="arabicPeriod"/>
            </a:pPr>
            <a:r>
              <a:rPr lang="en-US" sz="2800" dirty="0"/>
              <a:t>split into sentences</a:t>
            </a:r>
          </a:p>
          <a:p>
            <a:pPr marL="1371600" lvl="2" indent="-457200">
              <a:buFont typeface="+mj-lt"/>
              <a:buAutoNum type="arabicPeriod"/>
            </a:pPr>
            <a:r>
              <a:rPr lang="en-US" sz="2800" dirty="0"/>
              <a:t>tokenize sentences: </a:t>
            </a:r>
            <a:r>
              <a:rPr lang="en-US" sz="2800" dirty="0" err="1"/>
              <a:t>spaCy</a:t>
            </a:r>
            <a:r>
              <a:rPr lang="en-US" sz="2800" dirty="0"/>
              <a:t> vs. </a:t>
            </a:r>
            <a:r>
              <a:rPr lang="en-US" sz="2800" dirty="0" err="1"/>
              <a:t>nltk</a:t>
            </a:r>
            <a:endParaRPr lang="en-US" sz="2800" dirty="0"/>
          </a:p>
          <a:p>
            <a:pPr marL="1371600" lvl="2" indent="-457200">
              <a:buFont typeface="+mj-lt"/>
              <a:buAutoNum type="arabicPeriod"/>
            </a:pPr>
            <a:r>
              <a:rPr lang="en-US" sz="2800" dirty="0"/>
              <a:t>parse sentences (</a:t>
            </a:r>
            <a:r>
              <a:rPr lang="en-US" sz="2800" i="1" dirty="0"/>
              <a:t>using the Berkeley Neural Parser</a:t>
            </a:r>
            <a:r>
              <a:rPr lang="en-US" sz="2800" dirty="0"/>
              <a:t>)</a:t>
            </a:r>
          </a:p>
          <a:p>
            <a:pPr marL="1371600" lvl="2" indent="-457200">
              <a:buFont typeface="+mj-lt"/>
              <a:buAutoNum type="arabicPeriod"/>
            </a:pPr>
            <a:r>
              <a:rPr lang="en-US" sz="2800" dirty="0"/>
              <a:t>extract verb frames (and </a:t>
            </a:r>
            <a:r>
              <a:rPr lang="en-US" sz="2800" i="1" dirty="0"/>
              <a:t>compare</a:t>
            </a:r>
            <a:r>
              <a:rPr lang="en-US" sz="2800" dirty="0"/>
              <a:t>)</a:t>
            </a:r>
          </a:p>
        </p:txBody>
      </p:sp>
    </p:spTree>
    <p:extLst>
      <p:ext uri="{BB962C8B-B14F-4D97-AF65-F5344CB8AC3E}">
        <p14:creationId xmlns:p14="http://schemas.microsoft.com/office/powerpoint/2010/main" val="533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2A14-0879-CB5D-13BB-6E6D548077C1}"/>
              </a:ext>
            </a:extLst>
          </p:cNvPr>
          <p:cNvSpPr>
            <a:spLocks noGrp="1"/>
          </p:cNvSpPr>
          <p:nvPr>
            <p:ph type="title"/>
          </p:nvPr>
        </p:nvSpPr>
        <p:spPr/>
        <p:txBody>
          <a:bodyPr/>
          <a:lstStyle/>
          <a:p>
            <a:r>
              <a:rPr lang="en-US" sz="4000" dirty="0" err="1">
                <a:latin typeface="Menlo" panose="020B0609030804020204" pitchFamily="49" charset="0"/>
                <a:ea typeface="Menlo" panose="020B0609030804020204" pitchFamily="49" charset="0"/>
                <a:cs typeface="Menlo" panose="020B0609030804020204" pitchFamily="49" charset="0"/>
              </a:rPr>
              <a:t>spaCy</a:t>
            </a:r>
            <a:r>
              <a:rPr lang="en-US" dirty="0">
                <a:solidFill>
                  <a:prstClr val="black"/>
                </a:solidFill>
              </a:rPr>
              <a:t>:</a:t>
            </a:r>
            <a:r>
              <a:rPr lang="en-US" sz="4000" dirty="0">
                <a:latin typeface="Menlo" panose="020B0609030804020204" pitchFamily="49" charset="0"/>
                <a:ea typeface="Menlo" panose="020B0609030804020204" pitchFamily="49" charset="0"/>
                <a:cs typeface="Menlo" panose="020B0609030804020204" pitchFamily="49" charset="0"/>
              </a:rPr>
              <a:t> </a:t>
            </a:r>
            <a:r>
              <a:rPr lang="en-US" sz="4000" dirty="0" err="1">
                <a:latin typeface="Menlo" panose="020B0609030804020204" pitchFamily="49" charset="0"/>
                <a:ea typeface="Menlo" panose="020B0609030804020204" pitchFamily="49" charset="0"/>
                <a:cs typeface="Menlo" panose="020B0609030804020204" pitchFamily="49" charset="0"/>
              </a:rPr>
              <a:t>benepar</a:t>
            </a:r>
            <a:r>
              <a:rPr lang="en-US" dirty="0"/>
              <a:t> usage</a:t>
            </a:r>
            <a:endParaRPr lang="en-US" dirty="0">
              <a:latin typeface="Menlo" panose="020B0609030804020204" pitchFamily="49" charset="0"/>
              <a:ea typeface="Menlo" panose="020B0609030804020204" pitchFamily="49" charset="0"/>
              <a:cs typeface="Menlo" panose="020B0609030804020204" pitchFamily="49" charset="0"/>
            </a:endParaRPr>
          </a:p>
        </p:txBody>
      </p:sp>
      <p:sp>
        <p:nvSpPr>
          <p:cNvPr id="3" name="Content Placeholder 2">
            <a:extLst>
              <a:ext uri="{FF2B5EF4-FFF2-40B4-BE49-F238E27FC236}">
                <a16:creationId xmlns:a16="http://schemas.microsoft.com/office/drawing/2014/main" id="{83C7ACC7-DD26-3336-2112-EFD69949AF14}"/>
              </a:ext>
            </a:extLst>
          </p:cNvPr>
          <p:cNvSpPr>
            <a:spLocks noGrp="1"/>
          </p:cNvSpPr>
          <p:nvPr>
            <p:ph idx="1"/>
          </p:nvPr>
        </p:nvSpPr>
        <p:spPr>
          <a:xfrm>
            <a:off x="838200" y="2125362"/>
            <a:ext cx="10515600" cy="4497860"/>
          </a:xfrm>
        </p:spPr>
        <p:txBody>
          <a:bodyPr>
            <a:normAutofit lnSpcReduction="10000"/>
          </a:bodyPr>
          <a:lstStyle/>
          <a:p>
            <a:pPr marL="0" indent="0">
              <a:buNone/>
            </a:pPr>
            <a:r>
              <a:rPr lang="en-US" sz="1800" dirty="0">
                <a:solidFill>
                  <a:srgbClr val="000000"/>
                </a:solidFill>
                <a:latin typeface="Menlo" panose="020B0609030804020204" pitchFamily="49" charset="0"/>
              </a:rPr>
              <a:t>$ python3</a:t>
            </a:r>
          </a:p>
          <a:p>
            <a:pPr marL="0" indent="0">
              <a:buNone/>
            </a:pPr>
            <a:r>
              <a:rPr lang="en-US" sz="1800" dirty="0">
                <a:solidFill>
                  <a:srgbClr val="000000"/>
                </a:solidFill>
                <a:latin typeface="Menlo" panose="020B0609030804020204" pitchFamily="49" charset="0"/>
              </a:rPr>
              <a:t>&gt;&gt;&gt; import </a:t>
            </a:r>
            <a:r>
              <a:rPr lang="en-US" sz="1800" dirty="0" err="1">
                <a:solidFill>
                  <a:srgbClr val="000000"/>
                </a:solidFill>
                <a:latin typeface="Menlo" panose="020B0609030804020204" pitchFamily="49" charset="0"/>
              </a:rPr>
              <a:t>benepar</a:t>
            </a:r>
            <a:endParaRPr lang="en-US" sz="1800" dirty="0">
              <a:solidFill>
                <a:srgbClr val="000000"/>
              </a:solidFill>
              <a:latin typeface="Menlo" panose="020B0609030804020204" pitchFamily="49" charset="0"/>
            </a:endParaRPr>
          </a:p>
          <a:p>
            <a:pPr marL="0" indent="0">
              <a:buNone/>
            </a:pPr>
            <a:r>
              <a:rPr lang="en-US" sz="1800" dirty="0">
                <a:solidFill>
                  <a:srgbClr val="000000"/>
                </a:solidFill>
                <a:latin typeface="Menlo" panose="020B0609030804020204" pitchFamily="49" charset="0"/>
              </a:rPr>
              <a:t>&gt;&gt;&gt; import spacy</a:t>
            </a:r>
          </a:p>
          <a:p>
            <a:pPr marL="0" indent="0">
              <a:buNone/>
            </a:pPr>
            <a:r>
              <a:rPr lang="en-US" sz="1800" dirty="0">
                <a:solidFill>
                  <a:srgbClr val="000000"/>
                </a:solidFill>
                <a:latin typeface="Menlo" panose="020B0609030804020204" pitchFamily="49" charset="0"/>
              </a:rPr>
              <a:t>&gt;&gt;&gt; </a:t>
            </a:r>
            <a:r>
              <a:rPr lang="en-US" sz="1800" dirty="0" err="1">
                <a:solidFill>
                  <a:srgbClr val="000000"/>
                </a:solidFill>
                <a:latin typeface="Menlo" panose="020B0609030804020204" pitchFamily="49" charset="0"/>
              </a:rPr>
              <a:t>nlp</a:t>
            </a:r>
            <a:r>
              <a:rPr lang="en-US" sz="1800" dirty="0">
                <a:solidFill>
                  <a:srgbClr val="000000"/>
                </a:solidFill>
                <a:latin typeface="Menlo" panose="020B0609030804020204" pitchFamily="49" charset="0"/>
              </a:rPr>
              <a:t> = </a:t>
            </a:r>
            <a:r>
              <a:rPr lang="en-US" sz="1800" dirty="0" err="1">
                <a:solidFill>
                  <a:srgbClr val="000000"/>
                </a:solidFill>
                <a:latin typeface="Menlo" panose="020B0609030804020204" pitchFamily="49" charset="0"/>
              </a:rPr>
              <a:t>spacy.load</a:t>
            </a:r>
            <a:r>
              <a:rPr lang="en-US" sz="1800" dirty="0">
                <a:solidFill>
                  <a:srgbClr val="000000"/>
                </a:solidFill>
                <a:latin typeface="Menlo" panose="020B0609030804020204" pitchFamily="49" charset="0"/>
              </a:rPr>
              <a:t>('</a:t>
            </a:r>
            <a:r>
              <a:rPr lang="en-US" sz="1800" dirty="0" err="1">
                <a:solidFill>
                  <a:srgbClr val="000000"/>
                </a:solidFill>
                <a:latin typeface="Menlo" panose="020B0609030804020204" pitchFamily="49" charset="0"/>
              </a:rPr>
              <a:t>en_core_web_md</a:t>
            </a:r>
            <a:r>
              <a:rPr lang="en-US" sz="1800" dirty="0">
                <a:solidFill>
                  <a:srgbClr val="000000"/>
                </a:solidFill>
                <a:latin typeface="Menlo" panose="020B0609030804020204" pitchFamily="49" charset="0"/>
              </a:rPr>
              <a:t>')</a:t>
            </a:r>
          </a:p>
          <a:p>
            <a:pPr marL="0" indent="0">
              <a:buNone/>
            </a:pPr>
            <a:r>
              <a:rPr lang="en-US" sz="1800" dirty="0">
                <a:solidFill>
                  <a:srgbClr val="000000"/>
                </a:solidFill>
                <a:latin typeface="Menlo" panose="020B0609030804020204" pitchFamily="49" charset="0"/>
              </a:rPr>
              <a:t>&gt;&gt;&gt; </a:t>
            </a:r>
            <a:r>
              <a:rPr lang="en-US" sz="1800" dirty="0" err="1">
                <a:solidFill>
                  <a:srgbClr val="000000"/>
                </a:solidFill>
                <a:latin typeface="Menlo" panose="020B0609030804020204" pitchFamily="49" charset="0"/>
              </a:rPr>
              <a:t>nlp.add_pipe</a:t>
            </a:r>
            <a:r>
              <a:rPr lang="en-US" sz="1800" dirty="0">
                <a:solidFill>
                  <a:srgbClr val="000000"/>
                </a:solidFill>
                <a:latin typeface="Menlo" panose="020B0609030804020204" pitchFamily="49" charset="0"/>
              </a:rPr>
              <a:t>("</a:t>
            </a:r>
            <a:r>
              <a:rPr lang="en-US" sz="1800" dirty="0" err="1">
                <a:solidFill>
                  <a:srgbClr val="000000"/>
                </a:solidFill>
                <a:latin typeface="Menlo" panose="020B0609030804020204" pitchFamily="49" charset="0"/>
              </a:rPr>
              <a:t>benepar</a:t>
            </a:r>
            <a:r>
              <a:rPr lang="en-US" sz="1800" dirty="0">
                <a:solidFill>
                  <a:srgbClr val="000000"/>
                </a:solidFill>
                <a:latin typeface="Menlo" panose="020B0609030804020204" pitchFamily="49" charset="0"/>
              </a:rPr>
              <a:t>", config={"model": "benepar_en3"})</a:t>
            </a:r>
          </a:p>
          <a:p>
            <a:pPr marL="0" indent="0">
              <a:buNone/>
            </a:pPr>
            <a:r>
              <a:rPr lang="en-US" sz="1600" dirty="0">
                <a:solidFill>
                  <a:srgbClr val="000000"/>
                </a:solidFill>
                <a:latin typeface="Menlo" panose="020B0609030804020204" pitchFamily="49" charset="0"/>
              </a:rPr>
              <a:t>&lt;</a:t>
            </a:r>
            <a:r>
              <a:rPr lang="en-US" sz="1600" dirty="0" err="1">
                <a:solidFill>
                  <a:srgbClr val="000000"/>
                </a:solidFill>
                <a:latin typeface="Menlo" panose="020B0609030804020204" pitchFamily="49" charset="0"/>
              </a:rPr>
              <a:t>benepar.integrations.spacy_plugin.BeneparComponent</a:t>
            </a:r>
            <a:r>
              <a:rPr lang="en-US" sz="1600" dirty="0">
                <a:solidFill>
                  <a:srgbClr val="000000"/>
                </a:solidFill>
                <a:latin typeface="Menlo" panose="020B0609030804020204" pitchFamily="49" charset="0"/>
              </a:rPr>
              <a:t> object at 0x17394bf50&gt;</a:t>
            </a:r>
          </a:p>
          <a:p>
            <a:pPr marL="0" indent="0">
              <a:buNone/>
            </a:pPr>
            <a:r>
              <a:rPr lang="en-US" sz="1800" dirty="0">
                <a:solidFill>
                  <a:srgbClr val="000000"/>
                </a:solidFill>
                <a:effectLst/>
                <a:latin typeface="Menlo" panose="020B0609030804020204" pitchFamily="49" charset="0"/>
              </a:rPr>
              <a:t>&gt;&gt;&gt; doc = </a:t>
            </a:r>
            <a:r>
              <a:rPr lang="en-US" sz="1800" dirty="0" err="1">
                <a:solidFill>
                  <a:srgbClr val="000000"/>
                </a:solidFill>
                <a:effectLst/>
                <a:latin typeface="Menlo" panose="020B0609030804020204" pitchFamily="49" charset="0"/>
              </a:rPr>
              <a:t>nlp</a:t>
            </a:r>
            <a:r>
              <a:rPr lang="en-US" sz="1800" dirty="0">
                <a:solidFill>
                  <a:srgbClr val="000000"/>
                </a:solidFill>
                <a:effectLst/>
                <a:latin typeface="Menlo" panose="020B0609030804020204" pitchFamily="49" charset="0"/>
              </a:rPr>
              <a:t>("</a:t>
            </a:r>
            <a:r>
              <a:rPr lang="en-US" sz="1800" dirty="0">
                <a:solidFill>
                  <a:schemeClr val="accent1"/>
                </a:solidFill>
                <a:effectLst/>
                <a:latin typeface="Menlo" panose="020B0609030804020204" pitchFamily="49" charset="0"/>
              </a:rPr>
              <a:t> you broke it (.) yeah .</a:t>
            </a:r>
            <a:r>
              <a:rPr lang="en-US" sz="1800" dirty="0">
                <a:solidFill>
                  <a:srgbClr val="000000"/>
                </a:solidFill>
                <a:effectLst/>
                <a:latin typeface="Menlo" panose="020B0609030804020204" pitchFamily="49" charset="0"/>
              </a:rPr>
              <a:t>")</a:t>
            </a:r>
          </a:p>
          <a:p>
            <a:pPr marL="0" indent="0">
              <a:buNone/>
            </a:pPr>
            <a:r>
              <a:rPr lang="en-US" sz="1800" dirty="0">
                <a:solidFill>
                  <a:srgbClr val="000000"/>
                </a:solidFill>
                <a:latin typeface="Menlo" panose="020B0609030804020204" pitchFamily="49" charset="0"/>
              </a:rPr>
              <a:t>&gt;&gt;&gt; sent = list(</a:t>
            </a:r>
            <a:r>
              <a:rPr lang="en-US" sz="1800" dirty="0" err="1">
                <a:solidFill>
                  <a:srgbClr val="000000"/>
                </a:solidFill>
                <a:latin typeface="Menlo" panose="020B0609030804020204" pitchFamily="49" charset="0"/>
              </a:rPr>
              <a:t>doc.sents</a:t>
            </a:r>
            <a:r>
              <a:rPr lang="en-US" sz="1800" dirty="0">
                <a:solidFill>
                  <a:srgbClr val="000000"/>
                </a:solidFill>
                <a:latin typeface="Menlo" panose="020B0609030804020204" pitchFamily="49" charset="0"/>
              </a:rPr>
              <a:t>)[0] </a:t>
            </a:r>
          </a:p>
          <a:p>
            <a:pPr marL="0" indent="0">
              <a:buNone/>
            </a:pPr>
            <a:r>
              <a:rPr lang="en-US" sz="1800" dirty="0">
                <a:solidFill>
                  <a:srgbClr val="000000"/>
                </a:solidFill>
                <a:latin typeface="Menlo" panose="020B0609030804020204" pitchFamily="49" charset="0"/>
              </a:rPr>
              <a:t>&gt;&gt;&gt; sent._</a:t>
            </a:r>
          </a:p>
          <a:p>
            <a:pPr marL="0" indent="0">
              <a:buNone/>
            </a:pPr>
            <a:r>
              <a:rPr lang="en-US" sz="1600" dirty="0">
                <a:solidFill>
                  <a:srgbClr val="000000"/>
                </a:solidFill>
                <a:latin typeface="Menlo" panose="020B0609030804020204" pitchFamily="49" charset="0"/>
              </a:rPr>
              <a:t>&lt;</a:t>
            </a:r>
            <a:r>
              <a:rPr lang="en-US" sz="1600" dirty="0" err="1">
                <a:solidFill>
                  <a:srgbClr val="000000"/>
                </a:solidFill>
                <a:latin typeface="Menlo" panose="020B0609030804020204" pitchFamily="49" charset="0"/>
              </a:rPr>
              <a:t>spacy.tokens.underscore.Underscore</a:t>
            </a:r>
            <a:r>
              <a:rPr lang="en-US" sz="1600" dirty="0">
                <a:solidFill>
                  <a:srgbClr val="000000"/>
                </a:solidFill>
                <a:latin typeface="Menlo" panose="020B0609030804020204" pitchFamily="49" charset="0"/>
              </a:rPr>
              <a:t> object at 0x100b22e70&gt;</a:t>
            </a:r>
          </a:p>
          <a:p>
            <a:pPr marL="0" indent="0">
              <a:buNone/>
            </a:pPr>
            <a:r>
              <a:rPr lang="en-US" sz="1800" dirty="0">
                <a:solidFill>
                  <a:srgbClr val="000000"/>
                </a:solidFill>
                <a:latin typeface="Menlo" panose="020B0609030804020204" pitchFamily="49" charset="0"/>
              </a:rPr>
              <a:t>&gt;&gt;&gt; sent._.</a:t>
            </a:r>
            <a:r>
              <a:rPr lang="en-US" sz="1800" dirty="0" err="1">
                <a:solidFill>
                  <a:srgbClr val="000000"/>
                </a:solidFill>
                <a:latin typeface="Menlo" panose="020B0609030804020204" pitchFamily="49" charset="0"/>
              </a:rPr>
              <a:t>parse_string</a:t>
            </a:r>
            <a:endParaRPr lang="en-US" sz="1800" dirty="0">
              <a:solidFill>
                <a:srgbClr val="000000"/>
              </a:solidFill>
              <a:latin typeface="Menlo" panose="020B0609030804020204" pitchFamily="49" charset="0"/>
            </a:endParaRPr>
          </a:p>
          <a:p>
            <a:pPr marL="0" indent="0">
              <a:buNone/>
            </a:pPr>
            <a:r>
              <a:rPr lang="en-US" sz="1800" dirty="0">
                <a:solidFill>
                  <a:srgbClr val="000000"/>
                </a:solidFill>
                <a:latin typeface="Menlo" panose="020B0609030804020204" pitchFamily="49" charset="0"/>
              </a:rPr>
              <a:t>'(S (NP (NP (PRP  )) (NP (PRP you))) (VP (VBD broke) (NP (PRP it))) (-LRB- -LRB-) (. .) (-RRB- -RRB-))'</a:t>
            </a:r>
          </a:p>
          <a:p>
            <a:pPr marL="0" indent="0">
              <a:buNone/>
            </a:pPr>
            <a:endParaRPr lang="en-US" sz="1800" dirty="0">
              <a:solidFill>
                <a:srgbClr val="000000"/>
              </a:solidFill>
              <a:latin typeface="Menlo" panose="020B0609030804020204" pitchFamily="49" charset="0"/>
            </a:endParaRPr>
          </a:p>
        </p:txBody>
      </p:sp>
    </p:spTree>
    <p:extLst>
      <p:ext uri="{BB962C8B-B14F-4D97-AF65-F5344CB8AC3E}">
        <p14:creationId xmlns:p14="http://schemas.microsoft.com/office/powerpoint/2010/main" val="245936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2A14-0879-CB5D-13BB-6E6D548077C1}"/>
              </a:ext>
            </a:extLst>
          </p:cNvPr>
          <p:cNvSpPr>
            <a:spLocks noGrp="1"/>
          </p:cNvSpPr>
          <p:nvPr>
            <p:ph type="title"/>
          </p:nvPr>
        </p:nvSpPr>
        <p:spPr/>
        <p:txBody>
          <a:bodyPr/>
          <a:lstStyle/>
          <a:p>
            <a:r>
              <a:rPr lang="en-US" sz="4000" dirty="0" err="1">
                <a:latin typeface="Menlo" panose="020B0609030804020204" pitchFamily="49" charset="0"/>
                <a:ea typeface="Menlo" panose="020B0609030804020204" pitchFamily="49" charset="0"/>
                <a:cs typeface="Menlo" panose="020B0609030804020204" pitchFamily="49" charset="0"/>
              </a:rPr>
              <a:t>spaCy</a:t>
            </a:r>
            <a:r>
              <a:rPr lang="en-US" dirty="0">
                <a:solidFill>
                  <a:prstClr val="black"/>
                </a:solidFill>
              </a:rPr>
              <a:t>:</a:t>
            </a:r>
            <a:r>
              <a:rPr lang="en-US" sz="4000" dirty="0">
                <a:latin typeface="Menlo" panose="020B0609030804020204" pitchFamily="49" charset="0"/>
                <a:ea typeface="Menlo" panose="020B0609030804020204" pitchFamily="49" charset="0"/>
                <a:cs typeface="Menlo" panose="020B0609030804020204" pitchFamily="49" charset="0"/>
              </a:rPr>
              <a:t> </a:t>
            </a:r>
            <a:r>
              <a:rPr lang="en-US" sz="4000" dirty="0" err="1">
                <a:latin typeface="Menlo" panose="020B0609030804020204" pitchFamily="49" charset="0"/>
                <a:ea typeface="Menlo" panose="020B0609030804020204" pitchFamily="49" charset="0"/>
                <a:cs typeface="Menlo" panose="020B0609030804020204" pitchFamily="49" charset="0"/>
              </a:rPr>
              <a:t>benepar</a:t>
            </a:r>
            <a:r>
              <a:rPr lang="en-US" dirty="0"/>
              <a:t> usage</a:t>
            </a:r>
            <a:endParaRPr lang="en-US" dirty="0">
              <a:latin typeface="Menlo" panose="020B0609030804020204" pitchFamily="49" charset="0"/>
              <a:ea typeface="Menlo" panose="020B0609030804020204" pitchFamily="49" charset="0"/>
              <a:cs typeface="Menlo" panose="020B0609030804020204" pitchFamily="49" charset="0"/>
            </a:endParaRPr>
          </a:p>
        </p:txBody>
      </p:sp>
      <p:sp>
        <p:nvSpPr>
          <p:cNvPr id="3" name="Content Placeholder 2">
            <a:extLst>
              <a:ext uri="{FF2B5EF4-FFF2-40B4-BE49-F238E27FC236}">
                <a16:creationId xmlns:a16="http://schemas.microsoft.com/office/drawing/2014/main" id="{83C7ACC7-DD26-3336-2112-EFD69949AF14}"/>
              </a:ext>
            </a:extLst>
          </p:cNvPr>
          <p:cNvSpPr>
            <a:spLocks noGrp="1"/>
          </p:cNvSpPr>
          <p:nvPr>
            <p:ph idx="1"/>
          </p:nvPr>
        </p:nvSpPr>
        <p:spPr>
          <a:xfrm>
            <a:off x="838200" y="2125361"/>
            <a:ext cx="10515600" cy="4460789"/>
          </a:xfrm>
        </p:spPr>
        <p:txBody>
          <a:bodyPr>
            <a:normAutofit fontScale="70000" lnSpcReduction="20000"/>
          </a:bodyPr>
          <a:lstStyle/>
          <a:p>
            <a:pPr marL="0" indent="0">
              <a:buNone/>
            </a:pPr>
            <a:r>
              <a:rPr lang="en-US" dirty="0">
                <a:latin typeface="Menlo" panose="020B0609030804020204" pitchFamily="49" charset="0"/>
                <a:ea typeface="Menlo" panose="020B0609030804020204" pitchFamily="49" charset="0"/>
                <a:cs typeface="Menlo" panose="020B0609030804020204" pitchFamily="49" charset="0"/>
              </a:rPr>
              <a:t>&gt;&gt;&gt; import </a:t>
            </a:r>
            <a:r>
              <a:rPr lang="en-US" dirty="0" err="1">
                <a:latin typeface="Menlo" panose="020B0609030804020204" pitchFamily="49" charset="0"/>
                <a:ea typeface="Menlo" panose="020B0609030804020204" pitchFamily="49" charset="0"/>
                <a:cs typeface="Menlo" panose="020B0609030804020204" pitchFamily="49" charset="0"/>
              </a:rPr>
              <a:t>nltk</a:t>
            </a:r>
            <a:endParaRPr lang="en-US" dirty="0">
              <a:latin typeface="Menlo" panose="020B0609030804020204" pitchFamily="49" charset="0"/>
              <a:ea typeface="Menlo" panose="020B0609030804020204" pitchFamily="49" charset="0"/>
              <a:cs typeface="Menlo" panose="020B0609030804020204" pitchFamily="49" charset="0"/>
            </a:endParaRPr>
          </a:p>
          <a:p>
            <a:pPr marL="0" indent="0">
              <a:buNone/>
            </a:pPr>
            <a:r>
              <a:rPr lang="en-US" dirty="0">
                <a:latin typeface="Menlo" panose="020B0609030804020204" pitchFamily="49" charset="0"/>
                <a:ea typeface="Menlo" panose="020B0609030804020204" pitchFamily="49" charset="0"/>
                <a:cs typeface="Menlo" panose="020B0609030804020204" pitchFamily="49" charset="0"/>
              </a:rPr>
              <a:t>&gt;&gt;&gt; </a:t>
            </a:r>
            <a:r>
              <a:rPr lang="en-US" dirty="0" err="1">
                <a:latin typeface="Menlo" panose="020B0609030804020204" pitchFamily="49" charset="0"/>
                <a:ea typeface="Menlo" panose="020B0609030804020204" pitchFamily="49" charset="0"/>
                <a:cs typeface="Menlo" panose="020B0609030804020204" pitchFamily="49" charset="0"/>
              </a:rPr>
              <a:t>nltk.Tree.fromstring</a:t>
            </a:r>
            <a:r>
              <a:rPr lang="en-US" dirty="0">
                <a:latin typeface="Menlo" panose="020B0609030804020204" pitchFamily="49" charset="0"/>
                <a:ea typeface="Menlo" panose="020B0609030804020204" pitchFamily="49" charset="0"/>
                <a:cs typeface="Menlo" panose="020B0609030804020204" pitchFamily="49" charset="0"/>
              </a:rPr>
              <a:t>(sent._.</a:t>
            </a:r>
            <a:r>
              <a:rPr lang="en-US" dirty="0" err="1">
                <a:latin typeface="Menlo" panose="020B0609030804020204" pitchFamily="49" charset="0"/>
                <a:ea typeface="Menlo" panose="020B0609030804020204" pitchFamily="49" charset="0"/>
                <a:cs typeface="Menlo" panose="020B0609030804020204" pitchFamily="49" charset="0"/>
              </a:rPr>
              <a:t>parse_string</a:t>
            </a:r>
            <a:r>
              <a:rPr lang="en-US" dirty="0">
                <a:latin typeface="Menlo" panose="020B0609030804020204" pitchFamily="49" charset="0"/>
                <a:ea typeface="Menlo" panose="020B0609030804020204" pitchFamily="49" charset="0"/>
                <a:cs typeface="Menlo" panose="020B0609030804020204" pitchFamily="49" charset="0"/>
              </a:rPr>
              <a:t>).</a:t>
            </a:r>
            <a:r>
              <a:rPr lang="en-US" dirty="0" err="1">
                <a:latin typeface="Menlo" panose="020B0609030804020204" pitchFamily="49" charset="0"/>
                <a:ea typeface="Menlo" panose="020B0609030804020204" pitchFamily="49" charset="0"/>
                <a:cs typeface="Menlo" panose="020B0609030804020204" pitchFamily="49" charset="0"/>
              </a:rPr>
              <a:t>pretty_print</a:t>
            </a:r>
            <a:r>
              <a:rPr lang="en-US" dirty="0">
                <a:latin typeface="Menlo" panose="020B0609030804020204" pitchFamily="49" charset="0"/>
                <a:ea typeface="Menlo" panose="020B0609030804020204" pitchFamily="49" charset="0"/>
                <a:cs typeface="Menlo" panose="020B0609030804020204" pitchFamily="49" charset="0"/>
              </a:rPr>
              <a:t>()</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                       S                 </a:t>
            </a:r>
          </a:p>
          <a:p>
            <a:pPr marL="0" indent="0">
              <a:spcBef>
                <a:spcPts val="200"/>
              </a:spcBef>
              <a:buNone/>
            </a:pPr>
            <a:r>
              <a:rPr lang="en-US" dirty="0">
                <a:latin typeface="Menlo" panose="020B0609030804020204" pitchFamily="49" charset="0"/>
                <a:ea typeface="Menlo" panose="020B0609030804020204" pitchFamily="49" charset="0"/>
                <a:cs typeface="Menlo" panose="020B0609030804020204" pitchFamily="49" charset="0"/>
              </a:rPr>
              <a:t>      _________________|______________    </a:t>
            </a:r>
          </a:p>
          <a:p>
            <a:pPr marL="0" indent="0">
              <a:spcBef>
                <a:spcPts val="200"/>
              </a:spcBef>
              <a:buNone/>
            </a:pPr>
            <a:r>
              <a:rPr lang="en-US" dirty="0">
                <a:latin typeface="Menlo" panose="020B0609030804020204" pitchFamily="49" charset="0"/>
                <a:ea typeface="Menlo" panose="020B0609030804020204" pitchFamily="49" charset="0"/>
                <a:cs typeface="Menlo" panose="020B0609030804020204" pitchFamily="49" charset="0"/>
              </a:rPr>
              <a:t>     NP            VP       |    |    |  </a:t>
            </a:r>
          </a:p>
          <a:p>
            <a:pPr marL="0" indent="0">
              <a:spcBef>
                <a:spcPts val="200"/>
              </a:spcBef>
              <a:buNone/>
            </a:pPr>
            <a:r>
              <a:rPr lang="en-US" dirty="0">
                <a:latin typeface="Menlo" panose="020B0609030804020204" pitchFamily="49" charset="0"/>
                <a:ea typeface="Menlo" panose="020B0609030804020204" pitchFamily="49" charset="0"/>
                <a:cs typeface="Menlo" panose="020B0609030804020204" pitchFamily="49" charset="0"/>
              </a:rPr>
              <a:t>  ___|___      ____|___     |    |    |   </a:t>
            </a:r>
          </a:p>
          <a:p>
            <a:pPr marL="0" indent="0">
              <a:spcBef>
                <a:spcPts val="200"/>
              </a:spcBef>
              <a:buNone/>
            </a:pPr>
            <a:r>
              <a:rPr lang="en-US" dirty="0">
                <a:latin typeface="Menlo" panose="020B0609030804020204" pitchFamily="49" charset="0"/>
                <a:ea typeface="Menlo" panose="020B0609030804020204" pitchFamily="49" charset="0"/>
                <a:cs typeface="Menlo" panose="020B0609030804020204" pitchFamily="49" charset="0"/>
              </a:rPr>
              <a:t> NP      NP   |        NP   |    |    |  </a:t>
            </a:r>
          </a:p>
          <a:p>
            <a:pPr marL="0" indent="0">
              <a:spcBef>
                <a:spcPts val="200"/>
              </a:spcBef>
              <a:buNone/>
            </a:pPr>
            <a:r>
              <a:rPr lang="en-US" dirty="0">
                <a:latin typeface="Menlo" panose="020B0609030804020204" pitchFamily="49" charset="0"/>
                <a:ea typeface="Menlo" panose="020B0609030804020204" pitchFamily="49" charset="0"/>
                <a:cs typeface="Menlo" panose="020B0609030804020204" pitchFamily="49" charset="0"/>
              </a:rPr>
              <a:t> |       |    |        |    |    |    |   </a:t>
            </a:r>
          </a:p>
          <a:p>
            <a:pPr marL="0" indent="0">
              <a:spcBef>
                <a:spcPts val="200"/>
              </a:spcBef>
              <a:buNone/>
            </a:pPr>
            <a:r>
              <a:rPr lang="en-US" dirty="0">
                <a:latin typeface="Menlo" panose="020B0609030804020204" pitchFamily="49" charset="0"/>
                <a:ea typeface="Menlo" panose="020B0609030804020204" pitchFamily="49" charset="0"/>
                <a:cs typeface="Menlo" panose="020B0609030804020204" pitchFamily="49" charset="0"/>
              </a:rPr>
              <a:t>PRP     PRP  VBD      PRP -LRB-  .  -RRB-</a:t>
            </a:r>
          </a:p>
          <a:p>
            <a:pPr marL="0" indent="0">
              <a:spcBef>
                <a:spcPts val="200"/>
              </a:spcBef>
              <a:buNone/>
            </a:pPr>
            <a:r>
              <a:rPr lang="en-US" dirty="0">
                <a:latin typeface="Menlo" panose="020B0609030804020204" pitchFamily="49" charset="0"/>
                <a:ea typeface="Menlo" panose="020B0609030804020204" pitchFamily="49" charset="0"/>
                <a:cs typeface="Menlo" panose="020B0609030804020204" pitchFamily="49" charset="0"/>
              </a:rPr>
              <a:t> |       |    |        |    |    |    |   </a:t>
            </a:r>
          </a:p>
          <a:p>
            <a:pPr marL="0" indent="0">
              <a:spcBef>
                <a:spcPts val="200"/>
              </a:spcBef>
              <a:buNone/>
            </a:pPr>
            <a:r>
              <a:rPr lang="en-US" dirty="0">
                <a:latin typeface="Menlo" panose="020B0609030804020204" pitchFamily="49" charset="0"/>
                <a:ea typeface="Menlo" panose="020B0609030804020204" pitchFamily="49" charset="0"/>
                <a:cs typeface="Menlo" panose="020B0609030804020204" pitchFamily="49" charset="0"/>
              </a:rPr>
              <a:t>...     you broke      it -LRB-  .  -RRB-</a:t>
            </a:r>
            <a:br>
              <a:rPr lang="en-US" dirty="0">
                <a:latin typeface="Menlo" panose="020B0609030804020204" pitchFamily="49" charset="0"/>
                <a:ea typeface="Menlo" panose="020B0609030804020204" pitchFamily="49" charset="0"/>
                <a:cs typeface="Menlo" panose="020B0609030804020204" pitchFamily="49" charset="0"/>
              </a:rPr>
            </a:br>
            <a:endParaRPr lang="en-US" dirty="0">
              <a:latin typeface="Menlo" panose="020B0609030804020204" pitchFamily="49" charset="0"/>
              <a:ea typeface="Menlo" panose="020B0609030804020204" pitchFamily="49" charset="0"/>
              <a:cs typeface="Menlo" panose="020B0609030804020204" pitchFamily="49" charset="0"/>
            </a:endParaRPr>
          </a:p>
          <a:p>
            <a:pPr marL="0" indent="0">
              <a:spcBef>
                <a:spcPts val="200"/>
              </a:spcBef>
              <a:buNone/>
            </a:pPr>
            <a:endParaRPr lang="en-US" dirty="0">
              <a:latin typeface="Menlo" panose="020B0609030804020204" pitchFamily="49" charset="0"/>
              <a:ea typeface="Menlo" panose="020B0609030804020204" pitchFamily="49" charset="0"/>
              <a:cs typeface="Menlo" panose="020B0609030804020204" pitchFamily="49" charset="0"/>
            </a:endParaRPr>
          </a:p>
          <a:p>
            <a:pPr marL="0" indent="0">
              <a:buNone/>
            </a:pPr>
            <a:r>
              <a:rPr lang="en-US" dirty="0">
                <a:solidFill>
                  <a:srgbClr val="000000"/>
                </a:solidFill>
                <a:latin typeface="Menlo" panose="020B0609030804020204" pitchFamily="49" charset="0"/>
              </a:rPr>
              <a:t>&gt;&gt;&gt; </a:t>
            </a:r>
            <a:r>
              <a:rPr lang="en-US" dirty="0" err="1">
                <a:solidFill>
                  <a:srgbClr val="000000"/>
                </a:solidFill>
                <a:latin typeface="Menlo" panose="020B0609030804020204" pitchFamily="49" charset="0"/>
              </a:rPr>
              <a:t>nltk.Tree.fromstring</a:t>
            </a:r>
            <a:r>
              <a:rPr lang="en-US" dirty="0">
                <a:solidFill>
                  <a:srgbClr val="000000"/>
                </a:solidFill>
                <a:latin typeface="Menlo" panose="020B0609030804020204" pitchFamily="49" charset="0"/>
              </a:rPr>
              <a:t>(sent._.</a:t>
            </a:r>
            <a:r>
              <a:rPr lang="en-US" dirty="0" err="1">
                <a:solidFill>
                  <a:srgbClr val="000000"/>
                </a:solidFill>
                <a:latin typeface="Menlo" panose="020B0609030804020204" pitchFamily="49" charset="0"/>
              </a:rPr>
              <a:t>parse_string</a:t>
            </a:r>
            <a:r>
              <a:rPr lang="en-US" dirty="0">
                <a:solidFill>
                  <a:srgbClr val="000000"/>
                </a:solidFill>
                <a:latin typeface="Menlo" panose="020B0609030804020204" pitchFamily="49" charset="0"/>
              </a:rPr>
              <a:t>).draw()</a:t>
            </a:r>
          </a:p>
          <a:p>
            <a:pPr marL="0" indent="0">
              <a:buNone/>
            </a:pPr>
            <a:r>
              <a:rPr lang="en-US" sz="2600" dirty="0">
                <a:solidFill>
                  <a:srgbClr val="000000"/>
                </a:solidFill>
                <a:effectLst/>
                <a:latin typeface="Menlo" panose="020B0609030804020204" pitchFamily="49" charset="0"/>
              </a:rPr>
              <a:t>&gt;&gt;&gt; list(</a:t>
            </a:r>
            <a:r>
              <a:rPr lang="en-US" sz="2600" dirty="0" err="1">
                <a:solidFill>
                  <a:srgbClr val="000000"/>
                </a:solidFill>
                <a:effectLst/>
                <a:latin typeface="Menlo" panose="020B0609030804020204" pitchFamily="49" charset="0"/>
              </a:rPr>
              <a:t>doc.sents</a:t>
            </a:r>
            <a:r>
              <a:rPr lang="en-US" sz="2600" dirty="0">
                <a:solidFill>
                  <a:srgbClr val="000000"/>
                </a:solidFill>
                <a:effectLst/>
                <a:latin typeface="Menlo" panose="020B0609030804020204" pitchFamily="49" charset="0"/>
              </a:rPr>
              <a:t>)[1]._.</a:t>
            </a:r>
            <a:r>
              <a:rPr lang="en-US" sz="2600" dirty="0">
                <a:solidFill>
                  <a:schemeClr val="accent1"/>
                </a:solidFill>
                <a:effectLst/>
                <a:latin typeface="Menlo" panose="020B0609030804020204" pitchFamily="49" charset="0"/>
              </a:rPr>
              <a:t>parse_string</a:t>
            </a:r>
          </a:p>
          <a:p>
            <a:pPr marL="0" indent="0">
              <a:buNone/>
            </a:pPr>
            <a:r>
              <a:rPr lang="en-US" sz="2600" dirty="0">
                <a:solidFill>
                  <a:srgbClr val="000000"/>
                </a:solidFill>
                <a:effectLst/>
                <a:latin typeface="Menlo" panose="020B0609030804020204" pitchFamily="49" charset="0"/>
              </a:rPr>
              <a:t>'(INTJ (UH yeah) (. .))'</a:t>
            </a:r>
          </a:p>
        </p:txBody>
      </p:sp>
      <p:pic>
        <p:nvPicPr>
          <p:cNvPr id="5" name="Picture 4" descr="Chart&#10;&#10;Description automatically generated">
            <a:extLst>
              <a:ext uri="{FF2B5EF4-FFF2-40B4-BE49-F238E27FC236}">
                <a16:creationId xmlns:a16="http://schemas.microsoft.com/office/drawing/2014/main" id="{A471E737-4E72-50C5-0799-92E274825B65}"/>
              </a:ext>
            </a:extLst>
          </p:cNvPr>
          <p:cNvPicPr>
            <a:picLocks noChangeAspect="1"/>
          </p:cNvPicPr>
          <p:nvPr/>
        </p:nvPicPr>
        <p:blipFill>
          <a:blip r:embed="rId2"/>
          <a:stretch>
            <a:fillRect/>
          </a:stretch>
        </p:blipFill>
        <p:spPr>
          <a:xfrm>
            <a:off x="7690193" y="2885368"/>
            <a:ext cx="4242315" cy="2440395"/>
          </a:xfrm>
          <a:prstGeom prst="rect">
            <a:avLst/>
          </a:prstGeom>
          <a:ln>
            <a:solidFill>
              <a:schemeClr val="tx1"/>
            </a:solidFill>
          </a:ln>
        </p:spPr>
      </p:pic>
    </p:spTree>
    <p:extLst>
      <p:ext uri="{BB962C8B-B14F-4D97-AF65-F5344CB8AC3E}">
        <p14:creationId xmlns:p14="http://schemas.microsoft.com/office/powerpoint/2010/main" val="7372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2DDD-CDA3-6C7A-8932-0B360342B4ED}"/>
              </a:ext>
            </a:extLst>
          </p:cNvPr>
          <p:cNvSpPr>
            <a:spLocks noGrp="1"/>
          </p:cNvSpPr>
          <p:nvPr>
            <p:ph type="title"/>
          </p:nvPr>
        </p:nvSpPr>
        <p:spPr/>
        <p:txBody>
          <a:bodyPr/>
          <a:lstStyle/>
          <a:p>
            <a:r>
              <a:rPr lang="en-US" dirty="0"/>
              <a:t>Childes Database</a:t>
            </a:r>
          </a:p>
        </p:txBody>
      </p:sp>
      <p:sp>
        <p:nvSpPr>
          <p:cNvPr id="3" name="Content Placeholder 2">
            <a:extLst>
              <a:ext uri="{FF2B5EF4-FFF2-40B4-BE49-F238E27FC236}">
                <a16:creationId xmlns:a16="http://schemas.microsoft.com/office/drawing/2014/main" id="{E368E83D-57CA-28D8-398E-2A3CA6F39897}"/>
              </a:ext>
            </a:extLst>
          </p:cNvPr>
          <p:cNvSpPr>
            <a:spLocks noGrp="1"/>
          </p:cNvSpPr>
          <p:nvPr>
            <p:ph sz="half" idx="1"/>
          </p:nvPr>
        </p:nvSpPr>
        <p:spPr>
          <a:xfrm>
            <a:off x="838199" y="1825625"/>
            <a:ext cx="10777151" cy="1409700"/>
          </a:xfrm>
        </p:spPr>
        <p:txBody>
          <a:bodyPr numCol="1">
            <a:normAutofit/>
          </a:bodyPr>
          <a:lstStyle/>
          <a:p>
            <a:pPr marL="0" indent="0">
              <a:buNone/>
            </a:pPr>
            <a:r>
              <a:rPr lang="en-US" sz="1800" dirty="0">
                <a:solidFill>
                  <a:srgbClr val="000000"/>
                </a:solidFill>
                <a:effectLst/>
                <a:latin typeface="Menlo" panose="020B0609030804020204" pitchFamily="49" charset="0"/>
              </a:rPr>
              <a:t>&gt;&gt;&gt; </a:t>
            </a:r>
            <a:r>
              <a:rPr lang="en-US" sz="1800" dirty="0" err="1">
                <a:solidFill>
                  <a:srgbClr val="000000"/>
                </a:solidFill>
                <a:effectLst/>
                <a:latin typeface="Menlo" panose="020B0609030804020204" pitchFamily="49" charset="0"/>
              </a:rPr>
              <a:t>sents</a:t>
            </a:r>
            <a:r>
              <a:rPr lang="en-US" sz="1800" dirty="0">
                <a:solidFill>
                  <a:srgbClr val="000000"/>
                </a:solidFill>
                <a:effectLst/>
                <a:latin typeface="Menlo" panose="020B0609030804020204" pitchFamily="49" charset="0"/>
              </a:rPr>
              <a:t> = preprocess()</a:t>
            </a:r>
          </a:p>
          <a:p>
            <a:pPr marL="0" indent="0">
              <a:buNone/>
            </a:pPr>
            <a:r>
              <a:rPr lang="en-US" sz="1800" dirty="0">
                <a:solidFill>
                  <a:srgbClr val="000000"/>
                </a:solidFill>
                <a:effectLst/>
                <a:latin typeface="Menlo" panose="020B0609030804020204" pitchFamily="49" charset="0"/>
              </a:rPr>
              <a:t>&gt;&gt;&gt; for s in </a:t>
            </a:r>
            <a:r>
              <a:rPr lang="en-US" sz="1800" dirty="0" err="1">
                <a:solidFill>
                  <a:srgbClr val="000000"/>
                </a:solidFill>
                <a:effectLst/>
                <a:latin typeface="Menlo" panose="020B0609030804020204" pitchFamily="49" charset="0"/>
              </a:rPr>
              <a:t>sents</a:t>
            </a:r>
            <a:r>
              <a:rPr lang="en-US" sz="1800" dirty="0">
                <a:solidFill>
                  <a:srgbClr val="000000"/>
                </a:solidFill>
                <a:effectLst/>
                <a:latin typeface="Menlo" panose="020B0609030804020204" pitchFamily="49" charset="0"/>
              </a:rPr>
              <a:t>:</a:t>
            </a:r>
          </a:p>
          <a:p>
            <a:pPr marL="0" indent="0">
              <a:buNone/>
            </a:pPr>
            <a:r>
              <a:rPr lang="en-US" sz="1800" dirty="0">
                <a:solidFill>
                  <a:srgbClr val="000000"/>
                </a:solidFill>
                <a:effectLst/>
                <a:latin typeface="Menlo" panose="020B0609030804020204" pitchFamily="49" charset="0"/>
              </a:rPr>
              <a:t>...     </a:t>
            </a:r>
            <a:r>
              <a:rPr lang="en-US" sz="1800" dirty="0" err="1">
                <a:solidFill>
                  <a:srgbClr val="000000"/>
                </a:solidFill>
                <a:effectLst/>
                <a:latin typeface="Menlo" panose="020B0609030804020204" pitchFamily="49" charset="0"/>
              </a:rPr>
              <a:t>Tree.fromstring</a:t>
            </a:r>
            <a:r>
              <a:rPr lang="en-US" sz="1800" dirty="0">
                <a:solidFill>
                  <a:srgbClr val="000000"/>
                </a:solidFill>
                <a:effectLst/>
                <a:latin typeface="Menlo" panose="020B0609030804020204" pitchFamily="49" charset="0"/>
              </a:rPr>
              <a:t>(</a:t>
            </a:r>
            <a:r>
              <a:rPr lang="en-US" sz="1800" dirty="0">
                <a:solidFill>
                  <a:schemeClr val="accent1"/>
                </a:solidFill>
                <a:effectLst/>
                <a:latin typeface="Menlo" panose="020B0609030804020204" pitchFamily="49" charset="0"/>
              </a:rPr>
              <a:t>sparse</a:t>
            </a:r>
            <a:r>
              <a:rPr lang="en-US" sz="1800" dirty="0">
                <a:solidFill>
                  <a:srgbClr val="000000"/>
                </a:solidFill>
                <a:effectLst/>
                <a:latin typeface="Menlo" panose="020B0609030804020204" pitchFamily="49" charset="0"/>
              </a:rPr>
              <a:t>(s)).draw()</a:t>
            </a:r>
          </a:p>
        </p:txBody>
      </p:sp>
      <p:pic>
        <p:nvPicPr>
          <p:cNvPr id="6" name="Content Placeholder 5" descr="A picture containing text, clock&#10;&#10;Description automatically generated">
            <a:extLst>
              <a:ext uri="{FF2B5EF4-FFF2-40B4-BE49-F238E27FC236}">
                <a16:creationId xmlns:a16="http://schemas.microsoft.com/office/drawing/2014/main" id="{35301AF5-3F42-0690-DF26-B7A05ED2765A}"/>
              </a:ext>
            </a:extLst>
          </p:cNvPr>
          <p:cNvPicPr>
            <a:picLocks noGrp="1" noChangeAspect="1"/>
          </p:cNvPicPr>
          <p:nvPr>
            <p:ph sz="half" idx="2"/>
          </p:nvPr>
        </p:nvPicPr>
        <p:blipFill>
          <a:blip r:embed="rId2"/>
          <a:stretch>
            <a:fillRect/>
          </a:stretch>
        </p:blipFill>
        <p:spPr>
          <a:xfrm>
            <a:off x="351548" y="3370262"/>
            <a:ext cx="1612900" cy="1409700"/>
          </a:xfrm>
          <a:ln>
            <a:solidFill>
              <a:schemeClr val="tx1"/>
            </a:solidFill>
          </a:ln>
        </p:spPr>
      </p:pic>
      <p:pic>
        <p:nvPicPr>
          <p:cNvPr id="8" name="Picture 7" descr="Chart, diagram, schematic&#10;&#10;Description automatically generated">
            <a:extLst>
              <a:ext uri="{FF2B5EF4-FFF2-40B4-BE49-F238E27FC236}">
                <a16:creationId xmlns:a16="http://schemas.microsoft.com/office/drawing/2014/main" id="{D56D8CAE-99AD-6CEB-08EB-2524964E0107}"/>
              </a:ext>
            </a:extLst>
          </p:cNvPr>
          <p:cNvPicPr>
            <a:picLocks noChangeAspect="1"/>
          </p:cNvPicPr>
          <p:nvPr/>
        </p:nvPicPr>
        <p:blipFill>
          <a:blip r:embed="rId3"/>
          <a:stretch>
            <a:fillRect/>
          </a:stretch>
        </p:blipFill>
        <p:spPr>
          <a:xfrm>
            <a:off x="2063366" y="3350440"/>
            <a:ext cx="2933700" cy="2159000"/>
          </a:xfrm>
          <a:prstGeom prst="rect">
            <a:avLst/>
          </a:prstGeom>
          <a:ln>
            <a:solidFill>
              <a:schemeClr val="tx1"/>
            </a:solidFill>
          </a:ln>
        </p:spPr>
      </p:pic>
      <p:pic>
        <p:nvPicPr>
          <p:cNvPr id="10" name="Picture 9" descr="Text&#10;&#10;Description automatically generated">
            <a:extLst>
              <a:ext uri="{FF2B5EF4-FFF2-40B4-BE49-F238E27FC236}">
                <a16:creationId xmlns:a16="http://schemas.microsoft.com/office/drawing/2014/main" id="{942E1DBD-8B4E-9C4A-542B-BFFA2B21DDFE}"/>
              </a:ext>
            </a:extLst>
          </p:cNvPr>
          <p:cNvPicPr>
            <a:picLocks noChangeAspect="1"/>
          </p:cNvPicPr>
          <p:nvPr/>
        </p:nvPicPr>
        <p:blipFill>
          <a:blip r:embed="rId4"/>
          <a:stretch>
            <a:fillRect/>
          </a:stretch>
        </p:blipFill>
        <p:spPr>
          <a:xfrm>
            <a:off x="6840517" y="1644949"/>
            <a:ext cx="5041489" cy="1590375"/>
          </a:xfrm>
          <a:prstGeom prst="rect">
            <a:avLst/>
          </a:prstGeom>
          <a:ln>
            <a:solidFill>
              <a:schemeClr val="tx1"/>
            </a:solidFill>
          </a:ln>
        </p:spPr>
      </p:pic>
      <p:pic>
        <p:nvPicPr>
          <p:cNvPr id="12" name="Picture 11" descr="Chart&#10;&#10;Description automatically generated">
            <a:extLst>
              <a:ext uri="{FF2B5EF4-FFF2-40B4-BE49-F238E27FC236}">
                <a16:creationId xmlns:a16="http://schemas.microsoft.com/office/drawing/2014/main" id="{0EF007D2-B72E-0E8F-0B59-249242C956B0}"/>
              </a:ext>
            </a:extLst>
          </p:cNvPr>
          <p:cNvPicPr>
            <a:picLocks noChangeAspect="1"/>
          </p:cNvPicPr>
          <p:nvPr/>
        </p:nvPicPr>
        <p:blipFill>
          <a:blip r:embed="rId5"/>
          <a:stretch>
            <a:fillRect/>
          </a:stretch>
        </p:blipFill>
        <p:spPr>
          <a:xfrm>
            <a:off x="5095984" y="3370262"/>
            <a:ext cx="2781300" cy="1841500"/>
          </a:xfrm>
          <a:prstGeom prst="rect">
            <a:avLst/>
          </a:prstGeom>
          <a:ln>
            <a:solidFill>
              <a:schemeClr val="tx1"/>
            </a:solidFill>
          </a:ln>
        </p:spPr>
      </p:pic>
      <p:pic>
        <p:nvPicPr>
          <p:cNvPr id="14" name="Picture 13" descr="Chart&#10;&#10;Description automatically generated with low confidence">
            <a:extLst>
              <a:ext uri="{FF2B5EF4-FFF2-40B4-BE49-F238E27FC236}">
                <a16:creationId xmlns:a16="http://schemas.microsoft.com/office/drawing/2014/main" id="{51BB9884-9A96-538F-3395-FBE5EF40BC6A}"/>
              </a:ext>
            </a:extLst>
          </p:cNvPr>
          <p:cNvPicPr>
            <a:picLocks noChangeAspect="1"/>
          </p:cNvPicPr>
          <p:nvPr/>
        </p:nvPicPr>
        <p:blipFill>
          <a:blip r:embed="rId6"/>
          <a:stretch>
            <a:fillRect/>
          </a:stretch>
        </p:blipFill>
        <p:spPr>
          <a:xfrm>
            <a:off x="7976202" y="3370262"/>
            <a:ext cx="4000500" cy="3365500"/>
          </a:xfrm>
          <a:prstGeom prst="rect">
            <a:avLst/>
          </a:prstGeom>
          <a:ln>
            <a:solidFill>
              <a:schemeClr val="tx1"/>
            </a:solidFill>
          </a:ln>
        </p:spPr>
      </p:pic>
      <p:sp>
        <p:nvSpPr>
          <p:cNvPr id="15" name="Up Arrow Callout 14">
            <a:extLst>
              <a:ext uri="{FF2B5EF4-FFF2-40B4-BE49-F238E27FC236}">
                <a16:creationId xmlns:a16="http://schemas.microsoft.com/office/drawing/2014/main" id="{A66E3907-3B61-F103-0CD2-116D9351C720}"/>
              </a:ext>
            </a:extLst>
          </p:cNvPr>
          <p:cNvSpPr/>
          <p:nvPr/>
        </p:nvSpPr>
        <p:spPr>
          <a:xfrm>
            <a:off x="3045939" y="5261446"/>
            <a:ext cx="2933700" cy="1231429"/>
          </a:xfrm>
          <a:prstGeom prst="up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i="1" dirty="0"/>
              <a:t>no subj, no obj under S</a:t>
            </a:r>
          </a:p>
          <a:p>
            <a:pPr algn="ctr"/>
            <a:r>
              <a:rPr lang="en-US" i="1" dirty="0"/>
              <a:t>but verb is VBD now</a:t>
            </a:r>
            <a:r>
              <a:rPr lang="en-US" dirty="0"/>
              <a:t>!</a:t>
            </a:r>
          </a:p>
          <a:p>
            <a:pPr algn="ctr"/>
            <a:r>
              <a:rPr lang="en-US" dirty="0" err="1"/>
              <a:t>spaCy</a:t>
            </a:r>
            <a:r>
              <a:rPr lang="en-US" dirty="0"/>
              <a:t> is better than </a:t>
            </a:r>
            <a:r>
              <a:rPr lang="en-US" dirty="0" err="1"/>
              <a:t>nltk</a:t>
            </a:r>
            <a:endParaRPr lang="en-US" dirty="0"/>
          </a:p>
        </p:txBody>
      </p:sp>
    </p:spTree>
    <p:extLst>
      <p:ext uri="{BB962C8B-B14F-4D97-AF65-F5344CB8AC3E}">
        <p14:creationId xmlns:p14="http://schemas.microsoft.com/office/powerpoint/2010/main" val="336372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2DDD-CDA3-6C7A-8932-0B360342B4ED}"/>
              </a:ext>
            </a:extLst>
          </p:cNvPr>
          <p:cNvSpPr>
            <a:spLocks noGrp="1"/>
          </p:cNvSpPr>
          <p:nvPr>
            <p:ph type="title"/>
          </p:nvPr>
        </p:nvSpPr>
        <p:spPr/>
        <p:txBody>
          <a:bodyPr/>
          <a:lstStyle/>
          <a:p>
            <a:r>
              <a:rPr lang="en-US"/>
              <a:t>Childes Database</a:t>
            </a:r>
          </a:p>
        </p:txBody>
      </p:sp>
      <p:pic>
        <p:nvPicPr>
          <p:cNvPr id="6" name="Content Placeholder 5" descr="A picture containing text, clock&#10;&#10;Description automatically generated">
            <a:extLst>
              <a:ext uri="{FF2B5EF4-FFF2-40B4-BE49-F238E27FC236}">
                <a16:creationId xmlns:a16="http://schemas.microsoft.com/office/drawing/2014/main" id="{D328D750-4331-AE11-DFF4-98C8BC2A7529}"/>
              </a:ext>
            </a:extLst>
          </p:cNvPr>
          <p:cNvPicPr>
            <a:picLocks noGrp="1" noChangeAspect="1"/>
          </p:cNvPicPr>
          <p:nvPr>
            <p:ph sz="half" idx="1"/>
          </p:nvPr>
        </p:nvPicPr>
        <p:blipFill>
          <a:blip r:embed="rId2"/>
          <a:stretch>
            <a:fillRect/>
          </a:stretch>
        </p:blipFill>
        <p:spPr>
          <a:xfrm>
            <a:off x="838200" y="1825625"/>
            <a:ext cx="1752600" cy="1790700"/>
          </a:xfrm>
          <a:ln>
            <a:solidFill>
              <a:schemeClr val="tx1"/>
            </a:solidFill>
          </a:ln>
        </p:spPr>
      </p:pic>
      <p:pic>
        <p:nvPicPr>
          <p:cNvPr id="8" name="Content Placeholder 7" descr="Chart, radar chart&#10;&#10;Description automatically generated">
            <a:extLst>
              <a:ext uri="{FF2B5EF4-FFF2-40B4-BE49-F238E27FC236}">
                <a16:creationId xmlns:a16="http://schemas.microsoft.com/office/drawing/2014/main" id="{3FA497F6-D11A-C618-B3EE-75D4A6EDBB67}"/>
              </a:ext>
            </a:extLst>
          </p:cNvPr>
          <p:cNvPicPr>
            <a:picLocks noGrp="1" noChangeAspect="1"/>
          </p:cNvPicPr>
          <p:nvPr>
            <p:ph sz="half" idx="2"/>
          </p:nvPr>
        </p:nvPicPr>
        <p:blipFill>
          <a:blip r:embed="rId3"/>
          <a:stretch>
            <a:fillRect/>
          </a:stretch>
        </p:blipFill>
        <p:spPr>
          <a:xfrm>
            <a:off x="2678824" y="1825625"/>
            <a:ext cx="5105400" cy="2222500"/>
          </a:xfrm>
          <a:ln>
            <a:solidFill>
              <a:schemeClr val="tx1"/>
            </a:solidFill>
          </a:ln>
        </p:spPr>
      </p:pic>
      <p:pic>
        <p:nvPicPr>
          <p:cNvPr id="10" name="Picture 9" descr="Chart, schematic&#10;&#10;Description automatically generated">
            <a:extLst>
              <a:ext uri="{FF2B5EF4-FFF2-40B4-BE49-F238E27FC236}">
                <a16:creationId xmlns:a16="http://schemas.microsoft.com/office/drawing/2014/main" id="{F05A54E2-0209-AAB4-41E5-462CF11F6ED9}"/>
              </a:ext>
            </a:extLst>
          </p:cNvPr>
          <p:cNvPicPr>
            <a:picLocks noChangeAspect="1"/>
          </p:cNvPicPr>
          <p:nvPr/>
        </p:nvPicPr>
        <p:blipFill>
          <a:blip r:embed="rId4"/>
          <a:stretch>
            <a:fillRect/>
          </a:stretch>
        </p:blipFill>
        <p:spPr>
          <a:xfrm>
            <a:off x="7872248" y="1825625"/>
            <a:ext cx="3657600" cy="2171700"/>
          </a:xfrm>
          <a:prstGeom prst="rect">
            <a:avLst/>
          </a:prstGeom>
          <a:ln>
            <a:solidFill>
              <a:schemeClr val="tx1"/>
            </a:solidFill>
          </a:ln>
        </p:spPr>
      </p:pic>
    </p:spTree>
    <p:extLst>
      <p:ext uri="{BB962C8B-B14F-4D97-AF65-F5344CB8AC3E}">
        <p14:creationId xmlns:p14="http://schemas.microsoft.com/office/powerpoint/2010/main" val="3945888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2DDD-CDA3-6C7A-8932-0B360342B4ED}"/>
              </a:ext>
            </a:extLst>
          </p:cNvPr>
          <p:cNvSpPr>
            <a:spLocks noGrp="1"/>
          </p:cNvSpPr>
          <p:nvPr>
            <p:ph type="title"/>
          </p:nvPr>
        </p:nvSpPr>
        <p:spPr/>
        <p:txBody>
          <a:bodyPr/>
          <a:lstStyle/>
          <a:p>
            <a:r>
              <a:rPr lang="en-US" dirty="0"/>
              <a:t>Childes Database</a:t>
            </a:r>
          </a:p>
        </p:txBody>
      </p:sp>
      <p:pic>
        <p:nvPicPr>
          <p:cNvPr id="6" name="Content Placeholder 5" descr="Diagram, schematic&#10;&#10;Description automatically generated">
            <a:extLst>
              <a:ext uri="{FF2B5EF4-FFF2-40B4-BE49-F238E27FC236}">
                <a16:creationId xmlns:a16="http://schemas.microsoft.com/office/drawing/2014/main" id="{AF9561AF-8F31-8CC1-E322-67A22192597B}"/>
              </a:ext>
            </a:extLst>
          </p:cNvPr>
          <p:cNvPicPr>
            <a:picLocks noGrp="1" noChangeAspect="1"/>
          </p:cNvPicPr>
          <p:nvPr>
            <p:ph sz="half" idx="1"/>
          </p:nvPr>
        </p:nvPicPr>
        <p:blipFill>
          <a:blip r:embed="rId2"/>
          <a:stretch>
            <a:fillRect/>
          </a:stretch>
        </p:blipFill>
        <p:spPr>
          <a:xfrm>
            <a:off x="838200" y="1825625"/>
            <a:ext cx="5181600" cy="2665479"/>
          </a:xfrm>
          <a:ln>
            <a:solidFill>
              <a:schemeClr val="tx1"/>
            </a:solidFill>
          </a:ln>
        </p:spPr>
      </p:pic>
      <p:pic>
        <p:nvPicPr>
          <p:cNvPr id="8" name="Content Placeholder 7" descr="Chart&#10;&#10;Description automatically generated with medium confidence">
            <a:extLst>
              <a:ext uri="{FF2B5EF4-FFF2-40B4-BE49-F238E27FC236}">
                <a16:creationId xmlns:a16="http://schemas.microsoft.com/office/drawing/2014/main" id="{CEF9BB2A-EDE3-FC73-8B41-E49AD8D80484}"/>
              </a:ext>
            </a:extLst>
          </p:cNvPr>
          <p:cNvPicPr>
            <a:picLocks noGrp="1" noChangeAspect="1"/>
          </p:cNvPicPr>
          <p:nvPr>
            <p:ph sz="half" idx="2"/>
          </p:nvPr>
        </p:nvPicPr>
        <p:blipFill>
          <a:blip r:embed="rId3"/>
          <a:stretch>
            <a:fillRect/>
          </a:stretch>
        </p:blipFill>
        <p:spPr>
          <a:xfrm>
            <a:off x="6172202" y="1825625"/>
            <a:ext cx="4089400" cy="1905000"/>
          </a:xfrm>
          <a:ln>
            <a:solidFill>
              <a:schemeClr val="tx1"/>
            </a:solidFill>
          </a:ln>
        </p:spPr>
      </p:pic>
      <p:pic>
        <p:nvPicPr>
          <p:cNvPr id="10" name="Picture 9" descr="Chart&#10;&#10;Description automatically generated">
            <a:extLst>
              <a:ext uri="{FF2B5EF4-FFF2-40B4-BE49-F238E27FC236}">
                <a16:creationId xmlns:a16="http://schemas.microsoft.com/office/drawing/2014/main" id="{20195F8E-0637-614C-D8A7-9A67FF877FF1}"/>
              </a:ext>
            </a:extLst>
          </p:cNvPr>
          <p:cNvPicPr>
            <a:picLocks noChangeAspect="1"/>
          </p:cNvPicPr>
          <p:nvPr/>
        </p:nvPicPr>
        <p:blipFill>
          <a:blip r:embed="rId4"/>
          <a:stretch>
            <a:fillRect/>
          </a:stretch>
        </p:blipFill>
        <p:spPr>
          <a:xfrm>
            <a:off x="838200" y="4607648"/>
            <a:ext cx="3835400" cy="1803400"/>
          </a:xfrm>
          <a:prstGeom prst="rect">
            <a:avLst/>
          </a:prstGeom>
          <a:ln>
            <a:solidFill>
              <a:schemeClr val="tx1"/>
            </a:solidFill>
          </a:ln>
        </p:spPr>
      </p:pic>
      <p:pic>
        <p:nvPicPr>
          <p:cNvPr id="12" name="Picture 11" descr="Diagram&#10;&#10;Description automatically generated">
            <a:extLst>
              <a:ext uri="{FF2B5EF4-FFF2-40B4-BE49-F238E27FC236}">
                <a16:creationId xmlns:a16="http://schemas.microsoft.com/office/drawing/2014/main" id="{C82D2355-8F8F-8A30-8B79-F238E4AB59F1}"/>
              </a:ext>
            </a:extLst>
          </p:cNvPr>
          <p:cNvPicPr>
            <a:picLocks noChangeAspect="1"/>
          </p:cNvPicPr>
          <p:nvPr/>
        </p:nvPicPr>
        <p:blipFill>
          <a:blip r:embed="rId5"/>
          <a:stretch>
            <a:fillRect/>
          </a:stretch>
        </p:blipFill>
        <p:spPr>
          <a:xfrm>
            <a:off x="4799725" y="4607648"/>
            <a:ext cx="1625600" cy="1397000"/>
          </a:xfrm>
          <a:prstGeom prst="rect">
            <a:avLst/>
          </a:prstGeom>
          <a:ln>
            <a:solidFill>
              <a:schemeClr val="tx1"/>
            </a:solidFill>
          </a:ln>
        </p:spPr>
      </p:pic>
      <p:pic>
        <p:nvPicPr>
          <p:cNvPr id="14" name="Picture 13" descr="Chart, radar chart&#10;&#10;Description automatically generated">
            <a:extLst>
              <a:ext uri="{FF2B5EF4-FFF2-40B4-BE49-F238E27FC236}">
                <a16:creationId xmlns:a16="http://schemas.microsoft.com/office/drawing/2014/main" id="{76AEA13B-85BF-EBC2-F682-A4B98E678FC6}"/>
              </a:ext>
            </a:extLst>
          </p:cNvPr>
          <p:cNvPicPr>
            <a:picLocks noChangeAspect="1"/>
          </p:cNvPicPr>
          <p:nvPr/>
        </p:nvPicPr>
        <p:blipFill>
          <a:blip r:embed="rId6"/>
          <a:stretch>
            <a:fillRect/>
          </a:stretch>
        </p:blipFill>
        <p:spPr>
          <a:xfrm>
            <a:off x="6551450" y="4574837"/>
            <a:ext cx="2222500" cy="1803400"/>
          </a:xfrm>
          <a:prstGeom prst="rect">
            <a:avLst/>
          </a:prstGeom>
          <a:ln>
            <a:solidFill>
              <a:schemeClr val="tx1"/>
            </a:solidFill>
          </a:ln>
        </p:spPr>
      </p:pic>
      <p:pic>
        <p:nvPicPr>
          <p:cNvPr id="16" name="Picture 15" descr="Chart, radar chart&#10;&#10;Description automatically generated">
            <a:extLst>
              <a:ext uri="{FF2B5EF4-FFF2-40B4-BE49-F238E27FC236}">
                <a16:creationId xmlns:a16="http://schemas.microsoft.com/office/drawing/2014/main" id="{A4BB458A-DF13-416E-01C4-875C4683779C}"/>
              </a:ext>
            </a:extLst>
          </p:cNvPr>
          <p:cNvPicPr>
            <a:picLocks noChangeAspect="1"/>
          </p:cNvPicPr>
          <p:nvPr/>
        </p:nvPicPr>
        <p:blipFill>
          <a:blip r:embed="rId7"/>
          <a:stretch>
            <a:fillRect/>
          </a:stretch>
        </p:blipFill>
        <p:spPr>
          <a:xfrm>
            <a:off x="8900075" y="4553816"/>
            <a:ext cx="3073400" cy="1803400"/>
          </a:xfrm>
          <a:prstGeom prst="rect">
            <a:avLst/>
          </a:prstGeom>
          <a:ln>
            <a:solidFill>
              <a:schemeClr val="tx1"/>
            </a:solidFill>
          </a:ln>
        </p:spPr>
      </p:pic>
    </p:spTree>
    <p:extLst>
      <p:ext uri="{BB962C8B-B14F-4D97-AF65-F5344CB8AC3E}">
        <p14:creationId xmlns:p14="http://schemas.microsoft.com/office/powerpoint/2010/main" val="254116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D2C3-BE5F-F215-034C-0F4295C6FE0D}"/>
              </a:ext>
            </a:extLst>
          </p:cNvPr>
          <p:cNvSpPr>
            <a:spLocks noGrp="1"/>
          </p:cNvSpPr>
          <p:nvPr>
            <p:ph type="title"/>
          </p:nvPr>
        </p:nvSpPr>
        <p:spPr/>
        <p:txBody>
          <a:bodyPr/>
          <a:lstStyle/>
          <a:p>
            <a:r>
              <a:rPr lang="en-US" dirty="0"/>
              <a:t>Childes Database: verb frames</a:t>
            </a:r>
          </a:p>
        </p:txBody>
      </p:sp>
      <p:sp>
        <p:nvSpPr>
          <p:cNvPr id="4" name="Content Placeholder 3">
            <a:extLst>
              <a:ext uri="{FF2B5EF4-FFF2-40B4-BE49-F238E27FC236}">
                <a16:creationId xmlns:a16="http://schemas.microsoft.com/office/drawing/2014/main" id="{D785DDC1-32CB-C572-917E-6E6D9DB6264F}"/>
              </a:ext>
            </a:extLst>
          </p:cNvPr>
          <p:cNvSpPr>
            <a:spLocks noGrp="1"/>
          </p:cNvSpPr>
          <p:nvPr>
            <p:ph sz="half" idx="2"/>
          </p:nvPr>
        </p:nvSpPr>
        <p:spPr>
          <a:xfrm>
            <a:off x="838200" y="4047429"/>
            <a:ext cx="10515600" cy="1920885"/>
          </a:xfrm>
          <a:ln>
            <a:solidFill>
              <a:schemeClr val="tx1"/>
            </a:solidFill>
          </a:ln>
        </p:spPr>
        <p:txBody>
          <a:bodyPr>
            <a:normAutofit/>
          </a:bodyPr>
          <a:lstStyle/>
          <a:p>
            <a:pPr marL="0" indent="0">
              <a:buNone/>
            </a:pPr>
            <a:r>
              <a:rPr lang="en-US" sz="1600" dirty="0">
                <a:solidFill>
                  <a:srgbClr val="000000"/>
                </a:solidFill>
                <a:effectLst/>
                <a:latin typeface="Menlo" panose="020B0609030804020204" pitchFamily="49" charset="0"/>
              </a:rPr>
              <a:t>[' break through/ADVP SBAR-LOC', ' break NP', ' break with/PP SBAR-PRP', ' break down/PRT into/PP', ' break up/PRT', ' break NP', ' break up/PRT NP', ' break NP', ' break', ' break , SBAR-ADV', ' break out/PRT', ' break (IN into)/PP', ' break up/PRT NP', ' break NP for/PP', ' break NP', ' break out/PRT NP', ' break out/PRT *T*-1/ADVP-TMP', ' break away/ADVP from/PP', ' break S', ' break into/PP', ' break out/PP *T*-3/ADVP', ' break NP on/PP', ' break NP', ' break out/PP', ' break NP', ' break up/PRT into/PP , with/PP', ' VBP CC break NP at/PP-LOC', …, ' break for/PP-TMP SBAR-ADV', ' break off/PRT NP abruptly/ADVP-MNR in/PP-TMP , SBAR-PRP']</a:t>
            </a:r>
          </a:p>
        </p:txBody>
      </p:sp>
      <p:pic>
        <p:nvPicPr>
          <p:cNvPr id="10" name="Content Placeholder 9" descr="Text&#10;&#10;Description automatically generated with medium confidence">
            <a:extLst>
              <a:ext uri="{FF2B5EF4-FFF2-40B4-BE49-F238E27FC236}">
                <a16:creationId xmlns:a16="http://schemas.microsoft.com/office/drawing/2014/main" id="{2641845A-2BDC-C458-2D84-74F2E0A9994B}"/>
              </a:ext>
            </a:extLst>
          </p:cNvPr>
          <p:cNvPicPr>
            <a:picLocks noGrp="1" noChangeAspect="1"/>
          </p:cNvPicPr>
          <p:nvPr>
            <p:ph sz="half" idx="1"/>
          </p:nvPr>
        </p:nvPicPr>
        <p:blipFill>
          <a:blip r:embed="rId2"/>
          <a:stretch>
            <a:fillRect/>
          </a:stretch>
        </p:blipFill>
        <p:spPr>
          <a:xfrm>
            <a:off x="3505200" y="1767137"/>
            <a:ext cx="5181600" cy="2086868"/>
          </a:xfrm>
          <a:ln>
            <a:solidFill>
              <a:schemeClr val="tx1"/>
            </a:solidFill>
          </a:ln>
        </p:spPr>
      </p:pic>
    </p:spTree>
    <p:extLst>
      <p:ext uri="{BB962C8B-B14F-4D97-AF65-F5344CB8AC3E}">
        <p14:creationId xmlns:p14="http://schemas.microsoft.com/office/powerpoint/2010/main" val="247599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9DEE-7255-62C1-27D6-C2BBC1A9DDC1}"/>
              </a:ext>
            </a:extLst>
          </p:cNvPr>
          <p:cNvSpPr>
            <a:spLocks noGrp="1"/>
          </p:cNvSpPr>
          <p:nvPr>
            <p:ph type="title"/>
          </p:nvPr>
        </p:nvSpPr>
        <p:spPr/>
        <p:txBody>
          <a:bodyPr/>
          <a:lstStyle/>
          <a:p>
            <a:r>
              <a:rPr lang="en-US" dirty="0"/>
              <a:t>Childes Database: frame distribution</a:t>
            </a:r>
          </a:p>
        </p:txBody>
      </p:sp>
      <p:sp>
        <p:nvSpPr>
          <p:cNvPr id="3" name="Content Placeholder 2">
            <a:extLst>
              <a:ext uri="{FF2B5EF4-FFF2-40B4-BE49-F238E27FC236}">
                <a16:creationId xmlns:a16="http://schemas.microsoft.com/office/drawing/2014/main" id="{9BC39475-86B6-BBC4-4946-8CFF8BD74B03}"/>
              </a:ext>
            </a:extLst>
          </p:cNvPr>
          <p:cNvSpPr>
            <a:spLocks noGrp="1"/>
          </p:cNvSpPr>
          <p:nvPr>
            <p:ph idx="1"/>
          </p:nvPr>
        </p:nvSpPr>
        <p:spPr>
          <a:xfrm>
            <a:off x="838199" y="1825625"/>
            <a:ext cx="10801865" cy="4667250"/>
          </a:xfrm>
        </p:spPr>
        <p:txBody>
          <a:bodyPr>
            <a:normAutofit fontScale="55000" lnSpcReduction="20000"/>
          </a:bodyPr>
          <a:lstStyle/>
          <a:p>
            <a:pPr marL="0" indent="0">
              <a:buNone/>
            </a:pPr>
            <a:r>
              <a:rPr lang="en-US" dirty="0">
                <a:solidFill>
                  <a:srgbClr val="000000"/>
                </a:solidFill>
                <a:effectLst/>
                <a:latin typeface="Menlo" panose="020B0609030804020204" pitchFamily="49" charset="0"/>
                <a:ea typeface="Menlo" panose="020B0609030804020204" pitchFamily="49" charset="0"/>
                <a:cs typeface="Menlo" panose="020B0609030804020204" pitchFamily="49" charset="0"/>
              </a:rPr>
              <a:t>&gt;&gt;&gt; frames2 = </a:t>
            </a:r>
            <a:r>
              <a:rPr lang="en-US" dirty="0" err="1">
                <a:solidFill>
                  <a:srgbClr val="000000"/>
                </a:solidFill>
                <a:effectLst/>
                <a:latin typeface="Menlo" panose="020B0609030804020204" pitchFamily="49" charset="0"/>
                <a:ea typeface="Menlo" panose="020B0609030804020204" pitchFamily="49" charset="0"/>
                <a:cs typeface="Menlo" panose="020B0609030804020204" pitchFamily="49" charset="0"/>
              </a:rPr>
              <a:t>sparsed_frames</a:t>
            </a:r>
            <a:r>
              <a:rPr lang="en-US" dirty="0">
                <a:solidFill>
                  <a:srgbClr val="000000"/>
                </a:solidFill>
                <a:effectLst/>
                <a:latin typeface="Menlo" panose="020B0609030804020204" pitchFamily="49" charset="0"/>
                <a:ea typeface="Menlo" panose="020B0609030804020204" pitchFamily="49" charset="0"/>
                <a:cs typeface="Menlo" panose="020B0609030804020204" pitchFamily="49" charset="0"/>
              </a:rPr>
              <a:t>(</a:t>
            </a:r>
            <a:r>
              <a:rPr lang="en-US" dirty="0" err="1">
                <a:solidFill>
                  <a:srgbClr val="000000"/>
                </a:solidFill>
                <a:effectLst/>
                <a:latin typeface="Menlo" panose="020B0609030804020204" pitchFamily="49" charset="0"/>
                <a:ea typeface="Menlo" panose="020B0609030804020204" pitchFamily="49" charset="0"/>
                <a:cs typeface="Menlo" panose="020B0609030804020204" pitchFamily="49" charset="0"/>
              </a:rPr>
              <a:t>sents</a:t>
            </a:r>
            <a:r>
              <a:rPr lang="en-US" dirty="0">
                <a:solidFill>
                  <a:srgbClr val="000000"/>
                </a:solidFill>
                <a:effectLst/>
                <a:latin typeface="Menlo" panose="020B0609030804020204" pitchFamily="49" charset="0"/>
                <a:ea typeface="Menlo" panose="020B0609030804020204" pitchFamily="49" charset="0"/>
                <a:cs typeface="Menlo" panose="020B0609030804020204" pitchFamily="49" charset="0"/>
              </a:rPr>
              <a:t>)</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&gt;&gt;&gt; </a:t>
            </a:r>
            <a:r>
              <a:rPr lang="en-US" dirty="0" err="1">
                <a:latin typeface="Menlo" panose="020B0609030804020204" pitchFamily="49" charset="0"/>
                <a:ea typeface="Menlo" panose="020B0609030804020204" pitchFamily="49" charset="0"/>
                <a:cs typeface="Menlo" panose="020B0609030804020204" pitchFamily="49" charset="0"/>
              </a:rPr>
              <a:t>fd</a:t>
            </a:r>
            <a:r>
              <a:rPr lang="en-US" dirty="0">
                <a:latin typeface="Menlo" panose="020B0609030804020204" pitchFamily="49" charset="0"/>
                <a:ea typeface="Menlo" panose="020B0609030804020204" pitchFamily="49" charset="0"/>
                <a:cs typeface="Menlo" panose="020B0609030804020204" pitchFamily="49" charset="0"/>
              </a:rPr>
              <a:t> = </a:t>
            </a:r>
            <a:r>
              <a:rPr lang="en-US" dirty="0" err="1">
                <a:latin typeface="Menlo" panose="020B0609030804020204" pitchFamily="49" charset="0"/>
                <a:ea typeface="Menlo" panose="020B0609030804020204" pitchFamily="49" charset="0"/>
                <a:cs typeface="Menlo" panose="020B0609030804020204" pitchFamily="49" charset="0"/>
              </a:rPr>
              <a:t>nltk.FreqDist</a:t>
            </a:r>
            <a:r>
              <a:rPr lang="en-US" dirty="0">
                <a:latin typeface="Menlo" panose="020B0609030804020204" pitchFamily="49" charset="0"/>
                <a:ea typeface="Menlo" panose="020B0609030804020204" pitchFamily="49" charset="0"/>
                <a:cs typeface="Menlo" panose="020B0609030804020204" pitchFamily="49" charset="0"/>
              </a:rPr>
              <a:t>(frames2)</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&gt;&gt;&gt; </a:t>
            </a:r>
            <a:r>
              <a:rPr lang="en-US" dirty="0" err="1">
                <a:latin typeface="Menlo" panose="020B0609030804020204" pitchFamily="49" charset="0"/>
                <a:ea typeface="Menlo" panose="020B0609030804020204" pitchFamily="49" charset="0"/>
                <a:cs typeface="Menlo" panose="020B0609030804020204" pitchFamily="49" charset="0"/>
              </a:rPr>
              <a:t>fd</a:t>
            </a:r>
            <a:endParaRPr lang="en-US" dirty="0">
              <a:latin typeface="Menlo" panose="020B0609030804020204" pitchFamily="49" charset="0"/>
              <a:ea typeface="Menlo" panose="020B0609030804020204" pitchFamily="49" charset="0"/>
              <a:cs typeface="Menlo" panose="020B0609030804020204" pitchFamily="49" charset="0"/>
            </a:endParaRPr>
          </a:p>
          <a:p>
            <a:pPr marL="0" indent="0">
              <a:buNone/>
            </a:pPr>
            <a:r>
              <a:rPr lang="en-US" dirty="0" err="1">
                <a:latin typeface="Menlo" panose="020B0609030804020204" pitchFamily="49" charset="0"/>
                <a:ea typeface="Menlo" panose="020B0609030804020204" pitchFamily="49" charset="0"/>
                <a:cs typeface="Menlo" panose="020B0609030804020204" pitchFamily="49" charset="0"/>
              </a:rPr>
              <a:t>FreqDist</a:t>
            </a:r>
            <a:r>
              <a:rPr lang="en-US" dirty="0">
                <a:latin typeface="Menlo" panose="020B0609030804020204" pitchFamily="49" charset="0"/>
                <a:ea typeface="Menlo" panose="020B0609030804020204" pitchFamily="49" charset="0"/>
                <a:cs typeface="Menlo" panose="020B0609030804020204" pitchFamily="49" charset="0"/>
              </a:rPr>
              <a:t>({' break NP': 173, ' break': 31, ' break NP off/PRT': 5, ' break NP NP': 3, ' break SBAR': 2, ' break too/ADVP': 1, ' break NP off/PP': 1, ' break NP down/PRT': 1, ' break NP at/PP': 1, ' break NP on/PP': 1, ...})</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&gt;&gt;&gt; </a:t>
            </a:r>
            <a:r>
              <a:rPr lang="en-US" dirty="0" err="1">
                <a:latin typeface="Menlo" panose="020B0609030804020204" pitchFamily="49" charset="0"/>
                <a:ea typeface="Menlo" panose="020B0609030804020204" pitchFamily="49" charset="0"/>
                <a:cs typeface="Menlo" panose="020B0609030804020204" pitchFamily="49" charset="0"/>
              </a:rPr>
              <a:t>fd.N</a:t>
            </a:r>
            <a:r>
              <a:rPr lang="en-US" dirty="0">
                <a:latin typeface="Menlo" panose="020B0609030804020204" pitchFamily="49" charset="0"/>
                <a:ea typeface="Menlo" panose="020B0609030804020204" pitchFamily="49" charset="0"/>
                <a:cs typeface="Menlo" panose="020B0609030804020204" pitchFamily="49" charset="0"/>
              </a:rPr>
              <a:t>()</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231</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&gt;&gt;&gt; </a:t>
            </a:r>
            <a:r>
              <a:rPr lang="en-US" dirty="0" err="1">
                <a:latin typeface="Menlo" panose="020B0609030804020204" pitchFamily="49" charset="0"/>
                <a:ea typeface="Menlo" panose="020B0609030804020204" pitchFamily="49" charset="0"/>
                <a:cs typeface="Menlo" panose="020B0609030804020204" pitchFamily="49" charset="0"/>
              </a:rPr>
              <a:t>fd.B</a:t>
            </a:r>
            <a:r>
              <a:rPr lang="en-US" dirty="0">
                <a:latin typeface="Menlo" panose="020B0609030804020204" pitchFamily="49" charset="0"/>
                <a:ea typeface="Menlo" panose="020B0609030804020204" pitchFamily="49" charset="0"/>
                <a:cs typeface="Menlo" panose="020B0609030804020204" pitchFamily="49" charset="0"/>
              </a:rPr>
              <a:t>()</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22</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&gt;&gt;&gt; </a:t>
            </a:r>
            <a:r>
              <a:rPr lang="en-US" dirty="0" err="1">
                <a:latin typeface="Menlo" panose="020B0609030804020204" pitchFamily="49" charset="0"/>
                <a:ea typeface="Menlo" panose="020B0609030804020204" pitchFamily="49" charset="0"/>
                <a:cs typeface="Menlo" panose="020B0609030804020204" pitchFamily="49" charset="0"/>
              </a:rPr>
              <a:t>fd.hapaxes</a:t>
            </a:r>
            <a:r>
              <a:rPr lang="en-US" dirty="0">
                <a:latin typeface="Menlo" panose="020B0609030804020204" pitchFamily="49" charset="0"/>
                <a:ea typeface="Menlo" panose="020B0609030804020204" pitchFamily="49" charset="0"/>
                <a:cs typeface="Menlo" panose="020B0609030804020204" pitchFamily="49" charset="0"/>
              </a:rPr>
              <a:t>()</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 break too/ADVP', ' break NP off/PP', ' break NP down/PRT', ' break NP at/PP', ' break NP on/PP', ' break down/PRT', ' break NP again/ADVP', ' break in/PP', ' break NP up/PRT', ' break NP there/ADVP', ' break NP off/PRT NP', ' break NP apart/ADVP', ' break NP anymore/ADVP', ' break NP now/ADVP', ' break PRP NN -RRB- with/PP', ' break NP NN -RRB- NP', ' break `` . -RRB-']</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&gt;&gt;&gt; </a:t>
            </a:r>
            <a:r>
              <a:rPr lang="en-US" dirty="0" err="1">
                <a:latin typeface="Menlo" panose="020B0609030804020204" pitchFamily="49" charset="0"/>
                <a:ea typeface="Menlo" panose="020B0609030804020204" pitchFamily="49" charset="0"/>
                <a:cs typeface="Menlo" panose="020B0609030804020204" pitchFamily="49" charset="0"/>
              </a:rPr>
              <a:t>len</a:t>
            </a:r>
            <a:r>
              <a:rPr lang="en-US" dirty="0">
                <a:latin typeface="Menlo" panose="020B0609030804020204" pitchFamily="49" charset="0"/>
                <a:ea typeface="Menlo" panose="020B0609030804020204" pitchFamily="49" charset="0"/>
                <a:cs typeface="Menlo" panose="020B0609030804020204" pitchFamily="49" charset="0"/>
              </a:rPr>
              <a:t>(</a:t>
            </a:r>
            <a:r>
              <a:rPr lang="en-US" dirty="0" err="1">
                <a:latin typeface="Menlo" panose="020B0609030804020204" pitchFamily="49" charset="0"/>
                <a:ea typeface="Menlo" panose="020B0609030804020204" pitchFamily="49" charset="0"/>
                <a:cs typeface="Menlo" panose="020B0609030804020204" pitchFamily="49" charset="0"/>
              </a:rPr>
              <a:t>fd.hapaxes</a:t>
            </a:r>
            <a:r>
              <a:rPr lang="en-US" dirty="0">
                <a:latin typeface="Menlo" panose="020B0609030804020204" pitchFamily="49" charset="0"/>
                <a:ea typeface="Menlo" panose="020B0609030804020204" pitchFamily="49" charset="0"/>
                <a:cs typeface="Menlo" panose="020B0609030804020204" pitchFamily="49" charset="0"/>
              </a:rPr>
              <a:t>())</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17</a:t>
            </a:r>
          </a:p>
        </p:txBody>
      </p:sp>
    </p:spTree>
    <p:extLst>
      <p:ext uri="{BB962C8B-B14F-4D97-AF65-F5344CB8AC3E}">
        <p14:creationId xmlns:p14="http://schemas.microsoft.com/office/powerpoint/2010/main" val="15118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D9E51D-3BD1-3D80-A7A8-BCEA99B4CD7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Childes: </a:t>
            </a:r>
            <a:r>
              <a:rPr lang="en-US" sz="3200" i="1" kern="1200" dirty="0">
                <a:solidFill>
                  <a:srgbClr val="FFFFFF"/>
                </a:solidFill>
                <a:latin typeface="+mj-lt"/>
                <a:ea typeface="+mj-ea"/>
                <a:cs typeface="+mj-cs"/>
              </a:rPr>
              <a:t>break</a:t>
            </a:r>
            <a:r>
              <a:rPr lang="en-US" sz="3200" kern="1200" dirty="0">
                <a:solidFill>
                  <a:srgbClr val="FFFFFF"/>
                </a:solidFill>
                <a:latin typeface="+mj-lt"/>
                <a:ea typeface="+mj-ea"/>
                <a:cs typeface="+mj-cs"/>
              </a:rPr>
              <a:t> verb frame distribution</a:t>
            </a:r>
          </a:p>
        </p:txBody>
      </p:sp>
      <p:pic>
        <p:nvPicPr>
          <p:cNvPr id="5" name="Content Placeholder 4" descr="A picture containing chart&#10;&#10;Description automatically generated">
            <a:extLst>
              <a:ext uri="{FF2B5EF4-FFF2-40B4-BE49-F238E27FC236}">
                <a16:creationId xmlns:a16="http://schemas.microsoft.com/office/drawing/2014/main" id="{1B5A3794-DC5A-BDF7-E8D7-0FF8DE86F71B}"/>
              </a:ext>
            </a:extLst>
          </p:cNvPr>
          <p:cNvPicPr>
            <a:picLocks noGrp="1" noChangeAspect="1"/>
          </p:cNvPicPr>
          <p:nvPr>
            <p:ph idx="1"/>
          </p:nvPr>
        </p:nvPicPr>
        <p:blipFill>
          <a:blip r:embed="rId2"/>
          <a:stretch>
            <a:fillRect/>
          </a:stretch>
        </p:blipFill>
        <p:spPr>
          <a:xfrm>
            <a:off x="3422823" y="692530"/>
            <a:ext cx="8132648" cy="6058823"/>
          </a:xfrm>
          <a:prstGeom prst="rect">
            <a:avLst/>
          </a:prstGeom>
          <a:ln>
            <a:solidFill>
              <a:schemeClr val="tx1"/>
            </a:solidFill>
          </a:ln>
        </p:spPr>
      </p:pic>
    </p:spTree>
    <p:extLst>
      <p:ext uri="{BB962C8B-B14F-4D97-AF65-F5344CB8AC3E}">
        <p14:creationId xmlns:p14="http://schemas.microsoft.com/office/powerpoint/2010/main" val="1417076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313E-032C-9BE0-3881-A6DD69473FA9}"/>
              </a:ext>
            </a:extLst>
          </p:cNvPr>
          <p:cNvSpPr>
            <a:spLocks noGrp="1"/>
          </p:cNvSpPr>
          <p:nvPr>
            <p:ph type="title"/>
          </p:nvPr>
        </p:nvSpPr>
        <p:spPr/>
        <p:txBody>
          <a:bodyPr/>
          <a:lstStyle/>
          <a:p>
            <a:r>
              <a:rPr lang="en-US" dirty="0"/>
              <a:t>Childes Database: frame distribution</a:t>
            </a:r>
          </a:p>
        </p:txBody>
      </p:sp>
      <p:pic>
        <p:nvPicPr>
          <p:cNvPr id="9" name="Content Placeholder 8" descr="Chart, pie chart&#10;&#10;Description automatically generated">
            <a:extLst>
              <a:ext uri="{FF2B5EF4-FFF2-40B4-BE49-F238E27FC236}">
                <a16:creationId xmlns:a16="http://schemas.microsoft.com/office/drawing/2014/main" id="{E51E9511-8C9E-C4B8-1486-B13B4CC40604}"/>
              </a:ext>
            </a:extLst>
          </p:cNvPr>
          <p:cNvPicPr>
            <a:picLocks noGrp="1" noChangeAspect="1"/>
          </p:cNvPicPr>
          <p:nvPr>
            <p:ph idx="1"/>
          </p:nvPr>
        </p:nvPicPr>
        <p:blipFill>
          <a:blip r:embed="rId2"/>
          <a:stretch>
            <a:fillRect/>
          </a:stretch>
        </p:blipFill>
        <p:spPr>
          <a:xfrm>
            <a:off x="3360416" y="1825625"/>
            <a:ext cx="5471167" cy="4351338"/>
          </a:xfrm>
          <a:ln>
            <a:solidFill>
              <a:schemeClr val="tx1"/>
            </a:solidFill>
          </a:ln>
        </p:spPr>
      </p:pic>
    </p:spTree>
    <p:extLst>
      <p:ext uri="{BB962C8B-B14F-4D97-AF65-F5344CB8AC3E}">
        <p14:creationId xmlns:p14="http://schemas.microsoft.com/office/powerpoint/2010/main" val="428779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83B6-C464-579D-DFCE-EAC2AD04F990}"/>
              </a:ext>
            </a:extLst>
          </p:cNvPr>
          <p:cNvSpPr>
            <a:spLocks noGrp="1"/>
          </p:cNvSpPr>
          <p:nvPr>
            <p:ph type="title"/>
          </p:nvPr>
        </p:nvSpPr>
        <p:spPr/>
        <p:txBody>
          <a:bodyPr/>
          <a:lstStyle/>
          <a:p>
            <a:r>
              <a:rPr lang="en-US" dirty="0"/>
              <a:t>Matplotlib pie chart</a:t>
            </a:r>
          </a:p>
        </p:txBody>
      </p:sp>
      <p:sp>
        <p:nvSpPr>
          <p:cNvPr id="3" name="Content Placeholder 2">
            <a:extLst>
              <a:ext uri="{FF2B5EF4-FFF2-40B4-BE49-F238E27FC236}">
                <a16:creationId xmlns:a16="http://schemas.microsoft.com/office/drawing/2014/main" id="{08D2017C-62AB-3586-55FE-B0F3351BE56A}"/>
              </a:ext>
            </a:extLst>
          </p:cNvPr>
          <p:cNvSpPr>
            <a:spLocks noGrp="1"/>
          </p:cNvSpPr>
          <p:nvPr>
            <p:ph idx="1"/>
          </p:nvPr>
        </p:nvSpPr>
        <p:spPr>
          <a:xfrm>
            <a:off x="838200" y="1825624"/>
            <a:ext cx="10826578" cy="4667251"/>
          </a:xfrm>
        </p:spPr>
        <p:txBody>
          <a:bodyPr>
            <a:normAutofit lnSpcReduction="10000"/>
          </a:bodyPr>
          <a:lstStyle/>
          <a:p>
            <a:r>
              <a:rPr lang="en-US" sz="4200" dirty="0"/>
              <a:t>Verb frame distribution:</a:t>
            </a:r>
          </a:p>
          <a:p>
            <a:pPr marL="0" indent="0">
              <a:buNone/>
            </a:pPr>
            <a:r>
              <a:rPr lang="en-US" sz="2200" dirty="0">
                <a:solidFill>
                  <a:srgbClr val="000000"/>
                </a:solidFill>
                <a:effectLst/>
                <a:latin typeface="Menlo" panose="020B0609030804020204" pitchFamily="49" charset="0"/>
              </a:rPr>
              <a:t>&gt;&gt;&gt; </a:t>
            </a:r>
            <a:r>
              <a:rPr lang="en-US" sz="2200" dirty="0" err="1">
                <a:solidFill>
                  <a:srgbClr val="000000"/>
                </a:solidFill>
                <a:effectLst/>
                <a:latin typeface="Menlo" panose="020B0609030804020204" pitchFamily="49" charset="0"/>
              </a:rPr>
              <a:t>len</a:t>
            </a:r>
            <a:r>
              <a:rPr lang="en-US" sz="2200" dirty="0">
                <a:solidFill>
                  <a:srgbClr val="000000"/>
                </a:solidFill>
                <a:effectLst/>
                <a:latin typeface="Menlo" panose="020B0609030804020204" pitchFamily="49" charset="0"/>
              </a:rPr>
              <a:t>(</a:t>
            </a:r>
            <a:r>
              <a:rPr lang="en-US" sz="2200" dirty="0" err="1">
                <a:solidFill>
                  <a:srgbClr val="000000"/>
                </a:solidFill>
                <a:effectLst/>
                <a:latin typeface="Menlo" panose="020B0609030804020204" pitchFamily="49" charset="0"/>
              </a:rPr>
              <a:t>sents</a:t>
            </a:r>
            <a:r>
              <a:rPr lang="en-US" sz="2200" dirty="0">
                <a:solidFill>
                  <a:srgbClr val="000000"/>
                </a:solidFill>
                <a:effectLst/>
                <a:latin typeface="Menlo" panose="020B0609030804020204" pitchFamily="49" charset="0"/>
              </a:rPr>
              <a:t>)</a:t>
            </a:r>
          </a:p>
          <a:p>
            <a:pPr marL="0" indent="0">
              <a:buNone/>
            </a:pPr>
            <a:r>
              <a:rPr lang="en-US" sz="2200" dirty="0">
                <a:solidFill>
                  <a:srgbClr val="000000"/>
                </a:solidFill>
                <a:effectLst/>
                <a:latin typeface="Menlo" panose="020B0609030804020204" pitchFamily="49" charset="0"/>
              </a:rPr>
              <a:t>238</a:t>
            </a:r>
          </a:p>
          <a:p>
            <a:pPr marL="0" indent="0">
              <a:buNone/>
            </a:pPr>
            <a:r>
              <a:rPr lang="en-US" sz="2200" dirty="0">
                <a:solidFill>
                  <a:srgbClr val="000000"/>
                </a:solidFill>
                <a:effectLst/>
                <a:latin typeface="Menlo" panose="020B0609030804020204" pitchFamily="49" charset="0"/>
              </a:rPr>
              <a:t>&gt;&gt;&gt; </a:t>
            </a:r>
            <a:r>
              <a:rPr lang="en-US" sz="2200" dirty="0">
                <a:solidFill>
                  <a:schemeClr val="accent1"/>
                </a:solidFill>
                <a:effectLst/>
                <a:latin typeface="Menlo" panose="020B0609030804020204" pitchFamily="49" charset="0"/>
              </a:rPr>
              <a:t>frames2</a:t>
            </a:r>
            <a:r>
              <a:rPr lang="en-US" sz="2200" dirty="0">
                <a:solidFill>
                  <a:srgbClr val="000000"/>
                </a:solidFill>
                <a:effectLst/>
                <a:latin typeface="Menlo" panose="020B0609030804020204" pitchFamily="49" charset="0"/>
              </a:rPr>
              <a:t> = </a:t>
            </a:r>
            <a:r>
              <a:rPr lang="en-US" sz="2200" dirty="0" err="1">
                <a:solidFill>
                  <a:srgbClr val="000000"/>
                </a:solidFill>
                <a:effectLst/>
                <a:latin typeface="Menlo" panose="020B0609030804020204" pitchFamily="49" charset="0"/>
              </a:rPr>
              <a:t>sparsed_frames</a:t>
            </a:r>
            <a:r>
              <a:rPr lang="en-US" sz="2200" dirty="0">
                <a:solidFill>
                  <a:srgbClr val="000000"/>
                </a:solidFill>
                <a:effectLst/>
                <a:latin typeface="Menlo" panose="020B0609030804020204" pitchFamily="49" charset="0"/>
              </a:rPr>
              <a:t>(</a:t>
            </a:r>
            <a:r>
              <a:rPr lang="en-US" sz="2200" dirty="0" err="1">
                <a:solidFill>
                  <a:srgbClr val="000000"/>
                </a:solidFill>
                <a:effectLst/>
                <a:latin typeface="Menlo" panose="020B0609030804020204" pitchFamily="49" charset="0"/>
              </a:rPr>
              <a:t>sents</a:t>
            </a:r>
            <a:r>
              <a:rPr lang="en-US" sz="2200" dirty="0">
                <a:solidFill>
                  <a:srgbClr val="000000"/>
                </a:solidFill>
                <a:effectLst/>
                <a:latin typeface="Menlo" panose="020B0609030804020204" pitchFamily="49" charset="0"/>
              </a:rPr>
              <a:t>)</a:t>
            </a:r>
          </a:p>
          <a:p>
            <a:pPr marL="0" indent="0">
              <a:buNone/>
            </a:pPr>
            <a:r>
              <a:rPr lang="en-US" sz="2200" dirty="0">
                <a:solidFill>
                  <a:srgbClr val="000000"/>
                </a:solidFill>
                <a:effectLst/>
                <a:latin typeface="Menlo" panose="020B0609030804020204" pitchFamily="49" charset="0"/>
              </a:rPr>
              <a:t>&gt;&gt;&gt; fd2 = </a:t>
            </a:r>
            <a:r>
              <a:rPr lang="en-US" sz="2200" dirty="0" err="1">
                <a:solidFill>
                  <a:srgbClr val="000000"/>
                </a:solidFill>
                <a:effectLst/>
                <a:latin typeface="Menlo" panose="020B0609030804020204" pitchFamily="49" charset="0"/>
              </a:rPr>
              <a:t>nltk.FreqDist</a:t>
            </a:r>
            <a:r>
              <a:rPr lang="en-US" sz="2200" dirty="0">
                <a:solidFill>
                  <a:srgbClr val="000000"/>
                </a:solidFill>
                <a:effectLst/>
                <a:latin typeface="Menlo" panose="020B0609030804020204" pitchFamily="49" charset="0"/>
              </a:rPr>
              <a:t>(</a:t>
            </a:r>
            <a:r>
              <a:rPr lang="en-US" sz="2200" dirty="0">
                <a:solidFill>
                  <a:schemeClr val="accent1"/>
                </a:solidFill>
                <a:effectLst/>
                <a:latin typeface="Menlo" panose="020B0609030804020204" pitchFamily="49" charset="0"/>
              </a:rPr>
              <a:t>frames2</a:t>
            </a:r>
            <a:r>
              <a:rPr lang="en-US" sz="2200" dirty="0">
                <a:solidFill>
                  <a:srgbClr val="000000"/>
                </a:solidFill>
                <a:effectLst/>
                <a:latin typeface="Menlo" panose="020B0609030804020204" pitchFamily="49" charset="0"/>
              </a:rPr>
              <a:t>)</a:t>
            </a:r>
          </a:p>
          <a:p>
            <a:pPr marL="0" indent="0">
              <a:buNone/>
            </a:pPr>
            <a:r>
              <a:rPr lang="en-US" sz="2200" dirty="0">
                <a:solidFill>
                  <a:srgbClr val="000000"/>
                </a:solidFill>
                <a:effectLst/>
                <a:latin typeface="Menlo" panose="020B0609030804020204" pitchFamily="49" charset="0"/>
              </a:rPr>
              <a:t>&gt;&gt;&gt; fd2</a:t>
            </a:r>
          </a:p>
          <a:p>
            <a:pPr marL="0" indent="0">
              <a:buNone/>
            </a:pPr>
            <a:r>
              <a:rPr lang="en-US" sz="2200" dirty="0" err="1">
                <a:solidFill>
                  <a:srgbClr val="000000"/>
                </a:solidFill>
                <a:effectLst/>
                <a:latin typeface="Menlo" panose="020B0609030804020204" pitchFamily="49" charset="0"/>
              </a:rPr>
              <a:t>FreqDist</a:t>
            </a:r>
            <a:r>
              <a:rPr lang="en-US" sz="2200" dirty="0">
                <a:solidFill>
                  <a:srgbClr val="000000"/>
                </a:solidFill>
                <a:effectLst/>
                <a:latin typeface="Menlo" panose="020B0609030804020204" pitchFamily="49" charset="0"/>
              </a:rPr>
              <a:t>({' break NP': 173, ' break': 31, ' break NP off/PRT': 5, ' break NP NP': 3, ' break SBAR': 2, ' break too/ADVP': 1, ' break NP off/PP': 1, ' break NP down/PRT': 1, ' break NP at/PP': 1, ' break NP on/PP': 1, ...})</a:t>
            </a:r>
          </a:p>
          <a:p>
            <a:pPr marL="0" indent="0">
              <a:buNone/>
            </a:pPr>
            <a:r>
              <a:rPr lang="en-US" sz="2200" dirty="0">
                <a:solidFill>
                  <a:srgbClr val="000000"/>
                </a:solidFill>
                <a:effectLst/>
                <a:latin typeface="Menlo" panose="020B0609030804020204" pitchFamily="49" charset="0"/>
              </a:rPr>
              <a:t>&gt;&gt;&gt; fd2.N()</a:t>
            </a:r>
          </a:p>
          <a:p>
            <a:pPr marL="0" indent="0">
              <a:buNone/>
            </a:pPr>
            <a:r>
              <a:rPr lang="en-US" sz="2200" dirty="0">
                <a:solidFill>
                  <a:srgbClr val="000000"/>
                </a:solidFill>
                <a:effectLst/>
                <a:latin typeface="Menlo" panose="020B0609030804020204" pitchFamily="49" charset="0"/>
              </a:rPr>
              <a:t>231</a:t>
            </a:r>
          </a:p>
        </p:txBody>
      </p:sp>
    </p:spTree>
    <p:extLst>
      <p:ext uri="{BB962C8B-B14F-4D97-AF65-F5344CB8AC3E}">
        <p14:creationId xmlns:p14="http://schemas.microsoft.com/office/powerpoint/2010/main" val="124217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7AEE-646F-2C7D-F385-27652219AD84}"/>
              </a:ext>
            </a:extLst>
          </p:cNvPr>
          <p:cNvSpPr>
            <a:spLocks noGrp="1"/>
          </p:cNvSpPr>
          <p:nvPr>
            <p:ph type="title"/>
          </p:nvPr>
        </p:nvSpPr>
        <p:spPr/>
        <p:txBody>
          <a:bodyPr/>
          <a:lstStyle/>
          <a:p>
            <a:r>
              <a:rPr lang="en-US" sz="4400" dirty="0"/>
              <a:t>Revisiting the verb </a:t>
            </a:r>
            <a:r>
              <a:rPr lang="en-US" sz="4400" i="1" dirty="0"/>
              <a:t>break</a:t>
            </a:r>
            <a:endParaRPr lang="en-US" dirty="0"/>
          </a:p>
        </p:txBody>
      </p:sp>
      <p:sp>
        <p:nvSpPr>
          <p:cNvPr id="3" name="Content Placeholder 2">
            <a:extLst>
              <a:ext uri="{FF2B5EF4-FFF2-40B4-BE49-F238E27FC236}">
                <a16:creationId xmlns:a16="http://schemas.microsoft.com/office/drawing/2014/main" id="{D2CA024A-19BC-21E2-7459-80EC178F3B1B}"/>
              </a:ext>
            </a:extLst>
          </p:cNvPr>
          <p:cNvSpPr>
            <a:spLocks noGrp="1"/>
          </p:cNvSpPr>
          <p:nvPr>
            <p:ph idx="1"/>
          </p:nvPr>
        </p:nvSpPr>
        <p:spPr/>
        <p:txBody>
          <a:bodyPr>
            <a:normAutofit fontScale="92500" lnSpcReduction="10000"/>
          </a:bodyPr>
          <a:lstStyle/>
          <a:p>
            <a:r>
              <a:rPr lang="en-US" sz="3600" dirty="0"/>
              <a:t>Big unanswered question:</a:t>
            </a:r>
          </a:p>
          <a:p>
            <a:pPr lvl="1"/>
            <a:r>
              <a:rPr lang="en-US" sz="2800" dirty="0"/>
              <a:t>why does </a:t>
            </a:r>
            <a:r>
              <a:rPr lang="en-US" sz="2800" i="1" dirty="0"/>
              <a:t>break</a:t>
            </a:r>
            <a:r>
              <a:rPr lang="en-US" sz="2800" dirty="0"/>
              <a:t> have so many different senses?</a:t>
            </a:r>
          </a:p>
          <a:p>
            <a:pPr marL="0" indent="0">
              <a:buNone/>
            </a:pPr>
            <a:r>
              <a:rPr lang="en-US" sz="3200" dirty="0">
                <a:solidFill>
                  <a:schemeClr val="accent1"/>
                </a:solidFill>
              </a:rPr>
              <a:t>Is the data out there rich?</a:t>
            </a:r>
          </a:p>
          <a:p>
            <a:r>
              <a:rPr lang="en-US" dirty="0" err="1"/>
              <a:t>ptb</a:t>
            </a:r>
            <a:r>
              <a:rPr lang="en-US" dirty="0"/>
              <a:t> corpus:</a:t>
            </a:r>
          </a:p>
          <a:p>
            <a:pPr lvl="1"/>
            <a:r>
              <a:rPr lang="en-US" dirty="0" err="1"/>
              <a:t>ptb</a:t>
            </a:r>
            <a:r>
              <a:rPr lang="en-US" dirty="0"/>
              <a:t> = Brown + Wall Street Journal (1,740,895 words)</a:t>
            </a:r>
          </a:p>
          <a:p>
            <a:pPr lvl="1"/>
            <a:r>
              <a:rPr lang="en-US" dirty="0"/>
              <a:t>73.451 sentences: 244 with </a:t>
            </a:r>
            <a:r>
              <a:rPr lang="en-US" i="1" dirty="0"/>
              <a:t>break</a:t>
            </a:r>
            <a:r>
              <a:rPr lang="en-US" dirty="0"/>
              <a:t> used in a verb frame (VP)</a:t>
            </a:r>
          </a:p>
          <a:p>
            <a:pPr lvl="1"/>
            <a:r>
              <a:rPr lang="en-US" dirty="0">
                <a:solidFill>
                  <a:srgbClr val="000000"/>
                </a:solidFill>
                <a:effectLst/>
              </a:rPr>
              <a:t>121</a:t>
            </a:r>
            <a:r>
              <a:rPr lang="en-US" dirty="0"/>
              <a:t> different verb frames</a:t>
            </a:r>
          </a:p>
          <a:p>
            <a:r>
              <a:rPr lang="en-US" dirty="0"/>
              <a:t>Childes database:</a:t>
            </a:r>
          </a:p>
          <a:p>
            <a:pPr lvl="1"/>
            <a:r>
              <a:rPr lang="en-US" dirty="0"/>
              <a:t>non-parsed: we'll parse them using a parser that builds constituents</a:t>
            </a:r>
          </a:p>
          <a:p>
            <a:pPr lvl="1"/>
            <a:r>
              <a:rPr lang="en-US" dirty="0"/>
              <a:t>231 with </a:t>
            </a:r>
            <a:r>
              <a:rPr lang="en-US" i="1" dirty="0"/>
              <a:t>break</a:t>
            </a:r>
            <a:r>
              <a:rPr lang="en-US" dirty="0"/>
              <a:t> used in a verb frame</a:t>
            </a:r>
          </a:p>
          <a:p>
            <a:pPr lvl="1"/>
            <a:r>
              <a:rPr lang="en-US" dirty="0"/>
              <a:t>22 different verb frames</a:t>
            </a:r>
          </a:p>
        </p:txBody>
      </p:sp>
      <p:sp>
        <p:nvSpPr>
          <p:cNvPr id="4" name="Left Arrow Callout 3">
            <a:extLst>
              <a:ext uri="{FF2B5EF4-FFF2-40B4-BE49-F238E27FC236}">
                <a16:creationId xmlns:a16="http://schemas.microsoft.com/office/drawing/2014/main" id="{A84526D2-DF5A-D1DA-7B28-FB09A12D5D47}"/>
              </a:ext>
            </a:extLst>
          </p:cNvPr>
          <p:cNvSpPr/>
          <p:nvPr/>
        </p:nvSpPr>
        <p:spPr>
          <a:xfrm>
            <a:off x="9156357" y="3521676"/>
            <a:ext cx="2743200" cy="2557848"/>
          </a:xfrm>
          <a:prstGeom prst="leftArrowCallout">
            <a:avLst>
              <a:gd name="adj1" fmla="val 25000"/>
              <a:gd name="adj2" fmla="val 25000"/>
              <a:gd name="adj3" fmla="val 25000"/>
              <a:gd name="adj4" fmla="val 699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ptos" panose="020B0004020202020204" pitchFamily="34" charset="0"/>
              </a:rPr>
              <a:t>We can compare the </a:t>
            </a:r>
            <a:r>
              <a:rPr lang="en-US" sz="2400" dirty="0" err="1">
                <a:latin typeface="Aptos" panose="020B0004020202020204" pitchFamily="34" charset="0"/>
              </a:rPr>
              <a:t>ptb</a:t>
            </a:r>
            <a:r>
              <a:rPr lang="en-US" sz="2400" dirty="0">
                <a:latin typeface="Aptos" panose="020B0004020202020204" pitchFamily="34" charset="0"/>
              </a:rPr>
              <a:t> to what children hear or produce</a:t>
            </a:r>
          </a:p>
        </p:txBody>
      </p:sp>
    </p:spTree>
    <p:extLst>
      <p:ext uri="{BB962C8B-B14F-4D97-AF65-F5344CB8AC3E}">
        <p14:creationId xmlns:p14="http://schemas.microsoft.com/office/powerpoint/2010/main" val="183401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83B6-C464-579D-DFCE-EAC2AD04F990}"/>
              </a:ext>
            </a:extLst>
          </p:cNvPr>
          <p:cNvSpPr>
            <a:spLocks noGrp="1"/>
          </p:cNvSpPr>
          <p:nvPr>
            <p:ph type="title"/>
          </p:nvPr>
        </p:nvSpPr>
        <p:spPr/>
        <p:txBody>
          <a:bodyPr/>
          <a:lstStyle/>
          <a:p>
            <a:r>
              <a:rPr lang="en-US" dirty="0"/>
              <a:t>Matplotlib pie chart</a:t>
            </a:r>
          </a:p>
        </p:txBody>
      </p:sp>
      <p:sp>
        <p:nvSpPr>
          <p:cNvPr id="3" name="Content Placeholder 2">
            <a:extLst>
              <a:ext uri="{FF2B5EF4-FFF2-40B4-BE49-F238E27FC236}">
                <a16:creationId xmlns:a16="http://schemas.microsoft.com/office/drawing/2014/main" id="{08D2017C-62AB-3586-55FE-B0F3351BE56A}"/>
              </a:ext>
            </a:extLst>
          </p:cNvPr>
          <p:cNvSpPr>
            <a:spLocks noGrp="1"/>
          </p:cNvSpPr>
          <p:nvPr>
            <p:ph idx="1"/>
          </p:nvPr>
        </p:nvSpPr>
        <p:spPr>
          <a:xfrm>
            <a:off x="838199" y="1825624"/>
            <a:ext cx="10801865" cy="2730523"/>
          </a:xfrm>
        </p:spPr>
        <p:txBody>
          <a:bodyPr>
            <a:normAutofit fontScale="77500" lnSpcReduction="20000"/>
          </a:bodyPr>
          <a:lstStyle/>
          <a:p>
            <a:r>
              <a:rPr lang="en-US" sz="4000" dirty="0">
                <a:solidFill>
                  <a:srgbClr val="000000"/>
                </a:solidFill>
                <a:effectLst/>
                <a:latin typeface="Calibri" panose="020F0502020204030204" pitchFamily="34" charset="0"/>
                <a:cs typeface="Calibri" panose="020F0502020204030204" pitchFamily="34" charset="0"/>
              </a:rPr>
              <a:t>Create abbreviated pie chart:</a:t>
            </a:r>
          </a:p>
          <a:p>
            <a:pPr marL="0" indent="0">
              <a:buNone/>
            </a:pPr>
            <a:r>
              <a:rPr lang="en-US" sz="2000" dirty="0">
                <a:solidFill>
                  <a:srgbClr val="000000"/>
                </a:solidFill>
                <a:effectLst/>
                <a:latin typeface="Menlo" panose="020B0609030804020204" pitchFamily="49" charset="0"/>
              </a:rPr>
              <a:t>&gt;&gt;&gt; fd3 = </a:t>
            </a:r>
            <a:r>
              <a:rPr lang="en-US" sz="2000" dirty="0" err="1">
                <a:solidFill>
                  <a:srgbClr val="000000"/>
                </a:solidFill>
                <a:effectLst/>
                <a:latin typeface="Menlo" panose="020B0609030804020204" pitchFamily="49" charset="0"/>
              </a:rPr>
              <a:t>nltk.FreqDist</a:t>
            </a:r>
            <a:r>
              <a:rPr lang="en-US" sz="2000" dirty="0">
                <a:solidFill>
                  <a:srgbClr val="000000"/>
                </a:solidFill>
                <a:effectLst/>
                <a:latin typeface="Menlo" panose="020B0609030804020204" pitchFamily="49" charset="0"/>
              </a:rPr>
              <a:t>({t[0]:t[1] for t in fd2.most_common() if </a:t>
            </a:r>
            <a:r>
              <a:rPr lang="en-US" sz="2000" dirty="0">
                <a:solidFill>
                  <a:srgbClr val="FF0000"/>
                </a:solidFill>
                <a:effectLst/>
                <a:latin typeface="Menlo" panose="020B0609030804020204" pitchFamily="49" charset="0"/>
              </a:rPr>
              <a:t>t[1] &gt; int(fd2.N() / 100)</a:t>
            </a:r>
            <a:r>
              <a:rPr lang="en-US" sz="2000" dirty="0">
                <a:solidFill>
                  <a:srgbClr val="000000"/>
                </a:solidFill>
                <a:effectLst/>
                <a:latin typeface="Menlo" panose="020B0609030804020204" pitchFamily="49" charset="0"/>
              </a:rPr>
              <a:t>})</a:t>
            </a:r>
          </a:p>
          <a:p>
            <a:pPr marL="0" indent="0">
              <a:buNone/>
            </a:pPr>
            <a:r>
              <a:rPr lang="en-US" sz="2000" dirty="0">
                <a:solidFill>
                  <a:srgbClr val="000000"/>
                </a:solidFill>
                <a:effectLst/>
                <a:latin typeface="Menlo" panose="020B0609030804020204" pitchFamily="49" charset="0"/>
              </a:rPr>
              <a:t>&gt;&gt;&gt; fd3[</a:t>
            </a:r>
            <a:r>
              <a:rPr lang="en-US" sz="2000" dirty="0">
                <a:solidFill>
                  <a:schemeClr val="accent1"/>
                </a:solidFill>
                <a:effectLst/>
                <a:latin typeface="Menlo" panose="020B0609030804020204" pitchFamily="49" charset="0"/>
              </a:rPr>
              <a:t>'others</a:t>
            </a:r>
            <a:r>
              <a:rPr lang="en-US" sz="2000" dirty="0">
                <a:solidFill>
                  <a:srgbClr val="000000"/>
                </a:solidFill>
                <a:effectLst/>
                <a:latin typeface="Menlo" panose="020B0609030804020204" pitchFamily="49" charset="0"/>
              </a:rPr>
              <a:t>']  = fd2.N() - fd3.N()</a:t>
            </a:r>
          </a:p>
          <a:p>
            <a:pPr marL="0" indent="0">
              <a:buNone/>
            </a:pPr>
            <a:r>
              <a:rPr lang="en-US" sz="2000" dirty="0">
                <a:solidFill>
                  <a:srgbClr val="000000"/>
                </a:solidFill>
                <a:effectLst/>
                <a:latin typeface="Menlo" panose="020B0609030804020204" pitchFamily="49" charset="0"/>
              </a:rPr>
              <a:t>&gt;&gt;&gt; fd3</a:t>
            </a:r>
          </a:p>
          <a:p>
            <a:pPr marL="0" indent="0">
              <a:buNone/>
            </a:pPr>
            <a:r>
              <a:rPr lang="en-US" sz="2000" dirty="0" err="1">
                <a:solidFill>
                  <a:srgbClr val="000000"/>
                </a:solidFill>
                <a:effectLst/>
                <a:latin typeface="Menlo" panose="020B0609030804020204" pitchFamily="49" charset="0"/>
              </a:rPr>
              <a:t>FreqDist</a:t>
            </a:r>
            <a:r>
              <a:rPr lang="en-US" sz="2000" dirty="0">
                <a:solidFill>
                  <a:srgbClr val="000000"/>
                </a:solidFill>
                <a:effectLst/>
                <a:latin typeface="Menlo" panose="020B0609030804020204" pitchFamily="49" charset="0"/>
              </a:rPr>
              <a:t>({' break NP': 173, ' break': 31, 'others': 19, ' break NP off/PRT': 5, ' break NP NP': 3})</a:t>
            </a:r>
          </a:p>
          <a:p>
            <a:pPr marL="0" indent="0">
              <a:buNone/>
            </a:pPr>
            <a:r>
              <a:rPr lang="en-US" sz="2000" dirty="0">
                <a:solidFill>
                  <a:srgbClr val="000000"/>
                </a:solidFill>
                <a:latin typeface="Menlo" panose="020B0609030804020204" pitchFamily="49" charset="0"/>
              </a:rPr>
              <a:t>&gt;&gt;&gt; </a:t>
            </a:r>
            <a:r>
              <a:rPr lang="en-US" sz="2000" dirty="0" err="1">
                <a:solidFill>
                  <a:srgbClr val="000000"/>
                </a:solidFill>
                <a:latin typeface="Menlo" panose="020B0609030804020204" pitchFamily="49" charset="0"/>
              </a:rPr>
              <a:t>plt.</a:t>
            </a:r>
            <a:r>
              <a:rPr lang="en-US" sz="2000" dirty="0" err="1">
                <a:solidFill>
                  <a:schemeClr val="accent1"/>
                </a:solidFill>
                <a:latin typeface="Menlo" panose="020B0609030804020204" pitchFamily="49" charset="0"/>
              </a:rPr>
              <a:t>pie</a:t>
            </a:r>
            <a:r>
              <a:rPr lang="en-US" sz="2000" dirty="0">
                <a:solidFill>
                  <a:srgbClr val="000000"/>
                </a:solidFill>
                <a:latin typeface="Menlo" panose="020B0609030804020204" pitchFamily="49" charset="0"/>
              </a:rPr>
              <a:t>([t[1] for t in fd3.most_common()],labels=[t[0] for t in </a:t>
            </a:r>
            <a:r>
              <a:rPr lang="en-US" sz="2000" dirty="0">
                <a:solidFill>
                  <a:srgbClr val="000000"/>
                </a:solidFill>
                <a:latin typeface="Menlo" panose="020B0609030804020204" pitchFamily="49" charset="0"/>
                <a:ea typeface="Menlo" panose="020B0609030804020204" pitchFamily="49" charset="0"/>
                <a:cs typeface="Menlo" panose="020B0609030804020204" pitchFamily="49" charset="0"/>
              </a:rPr>
              <a:t>fd3.most_common()], </a:t>
            </a:r>
            <a:r>
              <a:rPr lang="en-US" sz="2000" dirty="0" err="1">
                <a:solidFill>
                  <a:srgbClr val="000000"/>
                </a:solidFill>
                <a:latin typeface="Menlo" panose="020B0609030804020204" pitchFamily="49" charset="0"/>
                <a:ea typeface="Menlo" panose="020B0609030804020204" pitchFamily="49" charset="0"/>
                <a:cs typeface="Menlo" panose="020B0609030804020204" pitchFamily="49" charset="0"/>
              </a:rPr>
              <a:t>autopct</a:t>
            </a:r>
            <a:r>
              <a:rPr lang="en-US" sz="2000" dirty="0">
                <a:solidFill>
                  <a:srgbClr val="000000"/>
                </a:solidFill>
                <a:latin typeface="Menlo" panose="020B0609030804020204" pitchFamily="49" charset="0"/>
                <a:ea typeface="Menlo" panose="020B0609030804020204" pitchFamily="49" charset="0"/>
                <a:cs typeface="Menlo" panose="020B0609030804020204" pitchFamily="49" charset="0"/>
              </a:rPr>
              <a:t>='%1.0f%%')</a:t>
            </a:r>
            <a:r>
              <a:rPr lang="en-US" sz="2000" dirty="0">
                <a:latin typeface="Menlo" panose="020B0609030804020204" pitchFamily="49" charset="0"/>
                <a:ea typeface="Menlo" panose="020B0609030804020204" pitchFamily="49" charset="0"/>
                <a:cs typeface="Menlo" panose="020B0609030804020204" pitchFamily="49" charset="0"/>
              </a:rPr>
              <a:t> </a:t>
            </a:r>
          </a:p>
          <a:p>
            <a:pPr marL="0" indent="0">
              <a:buNone/>
            </a:pPr>
            <a:r>
              <a:rPr lang="en-US" sz="2000" dirty="0">
                <a:latin typeface="Menlo" panose="020B0609030804020204" pitchFamily="49" charset="0"/>
                <a:ea typeface="Menlo" panose="020B0609030804020204" pitchFamily="49" charset="0"/>
                <a:cs typeface="Menlo" panose="020B0609030804020204" pitchFamily="49" charset="0"/>
              </a:rPr>
              <a:t>&gt;&gt;&gt; </a:t>
            </a:r>
            <a:r>
              <a:rPr lang="en-US" sz="2000" dirty="0" err="1">
                <a:latin typeface="Menlo" panose="020B0609030804020204" pitchFamily="49" charset="0"/>
                <a:ea typeface="Menlo" panose="020B0609030804020204" pitchFamily="49" charset="0"/>
                <a:cs typeface="Menlo" panose="020B0609030804020204" pitchFamily="49" charset="0"/>
              </a:rPr>
              <a:t>plt.show</a:t>
            </a:r>
            <a:r>
              <a:rPr lang="en-US" sz="2000" dirty="0">
                <a:latin typeface="Menlo" panose="020B0609030804020204" pitchFamily="49" charset="0"/>
                <a:ea typeface="Menlo" panose="020B0609030804020204" pitchFamily="49" charset="0"/>
                <a:cs typeface="Menlo" panose="020B0609030804020204" pitchFamily="49" charset="0"/>
              </a:rPr>
              <a:t>()</a:t>
            </a:r>
          </a:p>
        </p:txBody>
      </p:sp>
      <p:sp>
        <p:nvSpPr>
          <p:cNvPr id="4" name="Down Arrow Callout 3">
            <a:extLst>
              <a:ext uri="{FF2B5EF4-FFF2-40B4-BE49-F238E27FC236}">
                <a16:creationId xmlns:a16="http://schemas.microsoft.com/office/drawing/2014/main" id="{639A63D4-F0BC-670C-1E1B-CDC311A983ED}"/>
              </a:ext>
            </a:extLst>
          </p:cNvPr>
          <p:cNvSpPr/>
          <p:nvPr/>
        </p:nvSpPr>
        <p:spPr>
          <a:xfrm>
            <a:off x="9084276" y="1585161"/>
            <a:ext cx="2852351" cy="71669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or greater only</a:t>
            </a:r>
          </a:p>
        </p:txBody>
      </p:sp>
      <p:pic>
        <p:nvPicPr>
          <p:cNvPr id="6" name="Picture 5" descr="Graphical user interface, text, application&#10;&#10;Description automatically generated">
            <a:extLst>
              <a:ext uri="{FF2B5EF4-FFF2-40B4-BE49-F238E27FC236}">
                <a16:creationId xmlns:a16="http://schemas.microsoft.com/office/drawing/2014/main" id="{2EC98C53-E229-8CD0-B1E7-F692FBA0136B}"/>
              </a:ext>
            </a:extLst>
          </p:cNvPr>
          <p:cNvPicPr>
            <a:picLocks noChangeAspect="1"/>
          </p:cNvPicPr>
          <p:nvPr/>
        </p:nvPicPr>
        <p:blipFill>
          <a:blip r:embed="rId2"/>
          <a:stretch>
            <a:fillRect/>
          </a:stretch>
        </p:blipFill>
        <p:spPr>
          <a:xfrm>
            <a:off x="5797379" y="4133226"/>
            <a:ext cx="4866504" cy="2540714"/>
          </a:xfrm>
          <a:prstGeom prst="rect">
            <a:avLst/>
          </a:prstGeom>
          <a:ln>
            <a:solidFill>
              <a:schemeClr val="tx1"/>
            </a:solidFill>
          </a:ln>
        </p:spPr>
      </p:pic>
    </p:spTree>
    <p:extLst>
      <p:ext uri="{BB962C8B-B14F-4D97-AF65-F5344CB8AC3E}">
        <p14:creationId xmlns:p14="http://schemas.microsoft.com/office/powerpoint/2010/main" val="105455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53522D-719B-181B-A4B6-DCC023F0C6D1}"/>
              </a:ext>
            </a:extLst>
          </p:cNvPr>
          <p:cNvSpPr>
            <a:spLocks noGrp="1"/>
          </p:cNvSpPr>
          <p:nvPr>
            <p:ph type="title"/>
          </p:nvPr>
        </p:nvSpPr>
        <p:spPr/>
        <p:txBody>
          <a:bodyPr/>
          <a:lstStyle/>
          <a:p>
            <a:r>
              <a:rPr lang="en-US" i="1" dirty="0"/>
              <a:t>Break</a:t>
            </a:r>
            <a:r>
              <a:rPr lang="en-US" dirty="0"/>
              <a:t> verb frames</a:t>
            </a:r>
          </a:p>
        </p:txBody>
      </p:sp>
      <p:sp>
        <p:nvSpPr>
          <p:cNvPr id="5" name="Text Placeholder 4">
            <a:extLst>
              <a:ext uri="{FF2B5EF4-FFF2-40B4-BE49-F238E27FC236}">
                <a16:creationId xmlns:a16="http://schemas.microsoft.com/office/drawing/2014/main" id="{2C597B43-D68F-CBEA-0647-D7499E3939FE}"/>
              </a:ext>
            </a:extLst>
          </p:cNvPr>
          <p:cNvSpPr>
            <a:spLocks noGrp="1"/>
          </p:cNvSpPr>
          <p:nvPr>
            <p:ph type="body" idx="1"/>
          </p:nvPr>
        </p:nvSpPr>
        <p:spPr>
          <a:xfrm>
            <a:off x="839788" y="1681163"/>
            <a:ext cx="5157787" cy="435872"/>
          </a:xfrm>
        </p:spPr>
        <p:txBody>
          <a:bodyPr/>
          <a:lstStyle/>
          <a:p>
            <a:r>
              <a:rPr lang="en-US" dirty="0"/>
              <a:t>Childes database</a:t>
            </a:r>
          </a:p>
        </p:txBody>
      </p:sp>
      <p:pic>
        <p:nvPicPr>
          <p:cNvPr id="10" name="Content Placeholder 9" descr="Chart, pie chart&#10;&#10;Description automatically generated">
            <a:extLst>
              <a:ext uri="{FF2B5EF4-FFF2-40B4-BE49-F238E27FC236}">
                <a16:creationId xmlns:a16="http://schemas.microsoft.com/office/drawing/2014/main" id="{15A62AEA-BF3D-FD2B-4784-3D509BC5D589}"/>
              </a:ext>
            </a:extLst>
          </p:cNvPr>
          <p:cNvPicPr>
            <a:picLocks noGrp="1" noChangeAspect="1"/>
          </p:cNvPicPr>
          <p:nvPr>
            <p:ph sz="half" idx="2"/>
          </p:nvPr>
        </p:nvPicPr>
        <p:blipFill>
          <a:blip r:embed="rId2"/>
          <a:stretch>
            <a:fillRect/>
          </a:stretch>
        </p:blipFill>
        <p:spPr>
          <a:xfrm>
            <a:off x="929240" y="2117035"/>
            <a:ext cx="4696308" cy="3735076"/>
          </a:xfrm>
          <a:ln>
            <a:solidFill>
              <a:schemeClr val="tx1"/>
            </a:solidFill>
          </a:ln>
        </p:spPr>
      </p:pic>
      <p:sp>
        <p:nvSpPr>
          <p:cNvPr id="7" name="Text Placeholder 6">
            <a:extLst>
              <a:ext uri="{FF2B5EF4-FFF2-40B4-BE49-F238E27FC236}">
                <a16:creationId xmlns:a16="http://schemas.microsoft.com/office/drawing/2014/main" id="{7BE5C11D-8C0A-F704-B349-7651514DFBE9}"/>
              </a:ext>
            </a:extLst>
          </p:cNvPr>
          <p:cNvSpPr>
            <a:spLocks noGrp="1"/>
          </p:cNvSpPr>
          <p:nvPr>
            <p:ph type="body" sz="quarter" idx="3"/>
          </p:nvPr>
        </p:nvSpPr>
        <p:spPr>
          <a:xfrm>
            <a:off x="6172200" y="1681163"/>
            <a:ext cx="5183188" cy="435872"/>
          </a:xfrm>
        </p:spPr>
        <p:txBody>
          <a:bodyPr/>
          <a:lstStyle/>
          <a:p>
            <a:r>
              <a:rPr lang="en-US" dirty="0" err="1"/>
              <a:t>ptb</a:t>
            </a:r>
            <a:r>
              <a:rPr lang="en-US" dirty="0"/>
              <a:t> </a:t>
            </a:r>
          </a:p>
        </p:txBody>
      </p:sp>
      <p:pic>
        <p:nvPicPr>
          <p:cNvPr id="12" name="Content Placeholder 11" descr="Chart, pie chart&#10;&#10;Description automatically generated">
            <a:extLst>
              <a:ext uri="{FF2B5EF4-FFF2-40B4-BE49-F238E27FC236}">
                <a16:creationId xmlns:a16="http://schemas.microsoft.com/office/drawing/2014/main" id="{E862DD93-C4DA-951B-11D3-FE816CCD45E8}"/>
              </a:ext>
            </a:extLst>
          </p:cNvPr>
          <p:cNvPicPr>
            <a:picLocks noGrp="1" noChangeAspect="1"/>
          </p:cNvPicPr>
          <p:nvPr>
            <p:ph sz="quarter" idx="4"/>
          </p:nvPr>
        </p:nvPicPr>
        <p:blipFill>
          <a:blip r:embed="rId3"/>
          <a:stretch>
            <a:fillRect/>
          </a:stretch>
        </p:blipFill>
        <p:spPr>
          <a:xfrm>
            <a:off x="5997575" y="2120694"/>
            <a:ext cx="5385618" cy="4072628"/>
          </a:xfrm>
          <a:ln>
            <a:solidFill>
              <a:schemeClr val="tx1"/>
            </a:solidFill>
          </a:ln>
        </p:spPr>
      </p:pic>
    </p:spTree>
    <p:extLst>
      <p:ext uri="{BB962C8B-B14F-4D97-AF65-F5344CB8AC3E}">
        <p14:creationId xmlns:p14="http://schemas.microsoft.com/office/powerpoint/2010/main" val="73618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25C5C5-A28B-00DF-A14F-7F61719B3831}"/>
              </a:ext>
            </a:extLst>
          </p:cNvPr>
          <p:cNvSpPr>
            <a:spLocks noGrp="1"/>
          </p:cNvSpPr>
          <p:nvPr>
            <p:ph type="title"/>
          </p:nvPr>
        </p:nvSpPr>
        <p:spPr>
          <a:xfrm>
            <a:off x="838199" y="171161"/>
            <a:ext cx="2242931" cy="2383195"/>
          </a:xfrm>
        </p:spPr>
        <p:txBody>
          <a:bodyPr vert="horz" lIns="91440" tIns="45720" rIns="91440" bIns="45720" rtlCol="0" anchor="ctr">
            <a:normAutofit/>
          </a:bodyPr>
          <a:lstStyle/>
          <a:p>
            <a:r>
              <a:rPr lang="en-US" sz="3200" kern="1200" dirty="0" err="1">
                <a:solidFill>
                  <a:srgbClr val="FFFFFF"/>
                </a:solidFill>
                <a:latin typeface="+mj-lt"/>
                <a:ea typeface="+mj-ea"/>
                <a:cs typeface="+mj-cs"/>
              </a:rPr>
              <a:t>ptb</a:t>
            </a:r>
            <a:r>
              <a:rPr lang="en-US" sz="3200" kern="1200" dirty="0">
                <a:solidFill>
                  <a:srgbClr val="FFFFFF"/>
                </a:solidFill>
                <a:latin typeface="+mj-lt"/>
                <a:ea typeface="+mj-ea"/>
                <a:cs typeface="+mj-cs"/>
              </a:rPr>
              <a:t> database: </a:t>
            </a:r>
            <a:r>
              <a:rPr lang="en-US" sz="3200" i="1" kern="1200" dirty="0">
                <a:solidFill>
                  <a:srgbClr val="FFFFFF"/>
                </a:solidFill>
                <a:latin typeface="+mj-lt"/>
                <a:ea typeface="+mj-ea"/>
                <a:cs typeface="+mj-cs"/>
              </a:rPr>
              <a:t>break</a:t>
            </a:r>
            <a:r>
              <a:rPr lang="en-US" sz="3200" kern="1200" dirty="0">
                <a:solidFill>
                  <a:srgbClr val="FFFFFF"/>
                </a:solidFill>
                <a:latin typeface="+mj-lt"/>
                <a:ea typeface="+mj-ea"/>
                <a:cs typeface="+mj-cs"/>
              </a:rPr>
              <a:t> verb frame distribution</a:t>
            </a:r>
          </a:p>
        </p:txBody>
      </p:sp>
      <p:pic>
        <p:nvPicPr>
          <p:cNvPr id="13" name="Content Placeholder 12" descr="A picture containing chart&#10;&#10;Description automatically generated">
            <a:extLst>
              <a:ext uri="{FF2B5EF4-FFF2-40B4-BE49-F238E27FC236}">
                <a16:creationId xmlns:a16="http://schemas.microsoft.com/office/drawing/2014/main" id="{1C52182D-FD2C-8F34-0986-E7F8720F3B22}"/>
              </a:ext>
            </a:extLst>
          </p:cNvPr>
          <p:cNvPicPr>
            <a:picLocks noGrp="1" noChangeAspect="1"/>
          </p:cNvPicPr>
          <p:nvPr>
            <p:ph idx="1"/>
          </p:nvPr>
        </p:nvPicPr>
        <p:blipFill>
          <a:blip r:embed="rId2"/>
          <a:stretch>
            <a:fillRect/>
          </a:stretch>
        </p:blipFill>
        <p:spPr>
          <a:xfrm>
            <a:off x="2852262" y="992155"/>
            <a:ext cx="8414952" cy="5158864"/>
          </a:xfrm>
          <a:ln>
            <a:solidFill>
              <a:schemeClr val="tx1"/>
            </a:solidFill>
          </a:ln>
        </p:spPr>
      </p:pic>
    </p:spTree>
    <p:extLst>
      <p:ext uri="{BB962C8B-B14F-4D97-AF65-F5344CB8AC3E}">
        <p14:creationId xmlns:p14="http://schemas.microsoft.com/office/powerpoint/2010/main" val="339995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D79F5-E6DD-DF44-E224-6F4BD48F9DC9}"/>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Childes Database</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8B2FC5-0F79-83E5-FBBB-C96D25A33E42}"/>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a:hlinkClick r:id="rId2"/>
              </a:rPr>
              <a:t>https://childes.talkbank.org/access/Eng-NA/</a:t>
            </a:r>
            <a:endParaRPr lang="en-US" sz="2200"/>
          </a:p>
          <a:p>
            <a:endParaRPr lang="en-US" sz="2200"/>
          </a:p>
        </p:txBody>
      </p:sp>
      <p:pic>
        <p:nvPicPr>
          <p:cNvPr id="6" name="Content Placeholder 5" descr="Table&#10;&#10;Description automatically generated">
            <a:extLst>
              <a:ext uri="{FF2B5EF4-FFF2-40B4-BE49-F238E27FC236}">
                <a16:creationId xmlns:a16="http://schemas.microsoft.com/office/drawing/2014/main" id="{3C99D53A-D51D-CE4A-BB46-C09B32B91C26}"/>
              </a:ext>
            </a:extLst>
          </p:cNvPr>
          <p:cNvPicPr>
            <a:picLocks noGrp="1" noChangeAspect="1"/>
          </p:cNvPicPr>
          <p:nvPr>
            <p:ph sz="half" idx="2"/>
          </p:nvPr>
        </p:nvPicPr>
        <p:blipFill>
          <a:blip r:embed="rId3"/>
          <a:stretch>
            <a:fillRect/>
          </a:stretch>
        </p:blipFill>
        <p:spPr>
          <a:xfrm>
            <a:off x="4234308" y="1159402"/>
            <a:ext cx="7323708" cy="4815337"/>
          </a:xfrm>
          <a:prstGeom prst="rect">
            <a:avLst/>
          </a:prstGeom>
          <a:ln>
            <a:solidFill>
              <a:schemeClr val="tx1"/>
            </a:solidFill>
          </a:ln>
        </p:spPr>
      </p:pic>
    </p:spTree>
    <p:extLst>
      <p:ext uri="{BB962C8B-B14F-4D97-AF65-F5344CB8AC3E}">
        <p14:creationId xmlns:p14="http://schemas.microsoft.com/office/powerpoint/2010/main" val="31453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87B5-D3AE-6019-63F5-FAD5EA647511}"/>
              </a:ext>
            </a:extLst>
          </p:cNvPr>
          <p:cNvSpPr>
            <a:spLocks noGrp="1"/>
          </p:cNvSpPr>
          <p:nvPr>
            <p:ph type="title"/>
          </p:nvPr>
        </p:nvSpPr>
        <p:spPr/>
        <p:txBody>
          <a:bodyPr/>
          <a:lstStyle/>
          <a:p>
            <a:r>
              <a:rPr lang="en-US" dirty="0"/>
              <a:t>Childes Database</a:t>
            </a:r>
          </a:p>
        </p:txBody>
      </p:sp>
      <p:pic>
        <p:nvPicPr>
          <p:cNvPr id="6" name="Content Placeholder 5" descr="Text&#10;&#10;Description automatically generated">
            <a:extLst>
              <a:ext uri="{FF2B5EF4-FFF2-40B4-BE49-F238E27FC236}">
                <a16:creationId xmlns:a16="http://schemas.microsoft.com/office/drawing/2014/main" id="{C9E71B77-0578-53AF-6859-FE1752F579B7}"/>
              </a:ext>
            </a:extLst>
          </p:cNvPr>
          <p:cNvPicPr>
            <a:picLocks noGrp="1" noChangeAspect="1"/>
          </p:cNvPicPr>
          <p:nvPr>
            <p:ph sz="half" idx="1"/>
          </p:nvPr>
        </p:nvPicPr>
        <p:blipFill>
          <a:blip r:embed="rId2"/>
          <a:stretch>
            <a:fillRect/>
          </a:stretch>
        </p:blipFill>
        <p:spPr>
          <a:xfrm>
            <a:off x="838200" y="2566557"/>
            <a:ext cx="5181600" cy="3281993"/>
          </a:xfrm>
          <a:ln>
            <a:solidFill>
              <a:schemeClr val="tx1"/>
            </a:solidFill>
          </a:ln>
        </p:spPr>
      </p:pic>
      <p:sp>
        <p:nvSpPr>
          <p:cNvPr id="4" name="Content Placeholder 3">
            <a:extLst>
              <a:ext uri="{FF2B5EF4-FFF2-40B4-BE49-F238E27FC236}">
                <a16:creationId xmlns:a16="http://schemas.microsoft.com/office/drawing/2014/main" id="{594EDE9A-2707-5DB1-79F2-ADE4736E1A9D}"/>
              </a:ext>
            </a:extLst>
          </p:cNvPr>
          <p:cNvSpPr>
            <a:spLocks noGrp="1"/>
          </p:cNvSpPr>
          <p:nvPr>
            <p:ph sz="half" idx="2"/>
          </p:nvPr>
        </p:nvSpPr>
        <p:spPr>
          <a:xfrm>
            <a:off x="6172200" y="2566557"/>
            <a:ext cx="5181600" cy="3694514"/>
          </a:xfrm>
          <a:ln>
            <a:solidFill>
              <a:schemeClr val="tx1"/>
            </a:solidFill>
          </a:ln>
        </p:spPr>
        <p:txBody>
          <a:bodyPr>
            <a:normAutofit fontScale="55000" lnSpcReduction="20000"/>
          </a:bodyPr>
          <a:lstStyle/>
          <a:p>
            <a:r>
              <a:rPr lang="en-US" sz="5100" i="1" dirty="0"/>
              <a:t>Break</a:t>
            </a:r>
            <a:r>
              <a:rPr lang="en-US" sz="5100" dirty="0"/>
              <a:t>:</a:t>
            </a:r>
          </a:p>
          <a:p>
            <a:pPr marL="0" indent="0">
              <a:buNone/>
            </a:pPr>
            <a:r>
              <a:rPr lang="en-US" dirty="0">
                <a:solidFill>
                  <a:schemeClr val="bg1">
                    <a:lumMod val="50000"/>
                  </a:schemeClr>
                </a:solidFill>
                <a:latin typeface="Menlo" panose="020B0609030804020204" pitchFamily="49" charset="0"/>
                <a:ea typeface="Menlo" panose="020B0609030804020204" pitchFamily="49" charset="0"/>
                <a:cs typeface="Menlo" panose="020B0609030804020204" pitchFamily="49" charset="0"/>
              </a:rPr>
              <a:t>break&amp;PAST,81,Section10.6 Section40.8.3 Section45.1 Section48.1.1 ,</a:t>
            </a:r>
            <a:r>
              <a:rPr lang="en-US" dirty="0">
                <a:latin typeface="Menlo" panose="020B0609030804020204" pitchFamily="49" charset="0"/>
                <a:ea typeface="Menlo" panose="020B0609030804020204" pitchFamily="49" charset="0"/>
                <a:cs typeface="Menlo" panose="020B0609030804020204" pitchFamily="49" charset="0"/>
              </a:rPr>
              <a:t> car broke ?, what kind of car broke ?, you broke your horn ., see where you broke your horn ?, yes (.) you broke it ., yes (.) you fell down and broke your horn (.) didn't you ?, you put them in your bank (.) remember and it broke your bank ?, he broke his bank and he's showing it to you ., but Adam broke the wagon (.) didn't he ?, oh (.) broke a pencil ., he broke ?, he broke his leg ?, you broke another wheel ., I think you broke it ., I don't know why you broke it ., you fell and broke your head ., maybe it broke (.) Adam ., maybe Robin broke that one ., you broke another one ?, you broke it (.) didn't you ?, you broke that thing off ?, you broke it ., yes (.) you broke it ., because you broke it .</a:t>
            </a:r>
          </a:p>
        </p:txBody>
      </p:sp>
      <p:sp>
        <p:nvSpPr>
          <p:cNvPr id="3" name="TextBox 2">
            <a:extLst>
              <a:ext uri="{FF2B5EF4-FFF2-40B4-BE49-F238E27FC236}">
                <a16:creationId xmlns:a16="http://schemas.microsoft.com/office/drawing/2014/main" id="{36D05088-7811-4FB7-4EE4-B7F435EFEB76}"/>
              </a:ext>
            </a:extLst>
          </p:cNvPr>
          <p:cNvSpPr txBox="1"/>
          <p:nvPr/>
        </p:nvSpPr>
        <p:spPr>
          <a:xfrm>
            <a:off x="2381098" y="1725571"/>
            <a:ext cx="758220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800" dirty="0"/>
              <a:t>Data is unparsed, but we want to find verb frames!</a:t>
            </a:r>
          </a:p>
        </p:txBody>
      </p:sp>
    </p:spTree>
    <p:extLst>
      <p:ext uri="{BB962C8B-B14F-4D97-AF65-F5344CB8AC3E}">
        <p14:creationId xmlns:p14="http://schemas.microsoft.com/office/powerpoint/2010/main" val="366987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D53A-E565-4CC6-4B18-8667262ECB86}"/>
              </a:ext>
            </a:extLst>
          </p:cNvPr>
          <p:cNvSpPr>
            <a:spLocks noGrp="1"/>
          </p:cNvSpPr>
          <p:nvPr>
            <p:ph type="title"/>
          </p:nvPr>
        </p:nvSpPr>
        <p:spPr/>
        <p:txBody>
          <a:bodyPr/>
          <a:lstStyle/>
          <a:p>
            <a:r>
              <a:rPr lang="en-US" sz="4400" dirty="0" err="1">
                <a:latin typeface="Menlo" panose="020B0609030804020204" pitchFamily="49" charset="0"/>
                <a:ea typeface="Menlo" panose="020B0609030804020204" pitchFamily="49" charset="0"/>
                <a:cs typeface="Menlo" panose="020B0609030804020204" pitchFamily="49" charset="0"/>
              </a:rPr>
              <a:t>benepar</a:t>
            </a:r>
            <a:endParaRPr lang="en-US" dirty="0"/>
          </a:p>
        </p:txBody>
      </p:sp>
      <p:sp>
        <p:nvSpPr>
          <p:cNvPr id="3" name="Content Placeholder 2">
            <a:extLst>
              <a:ext uri="{FF2B5EF4-FFF2-40B4-BE49-F238E27FC236}">
                <a16:creationId xmlns:a16="http://schemas.microsoft.com/office/drawing/2014/main" id="{5E0840D1-CB9D-ADCE-5413-0722B0E2BE9C}"/>
              </a:ext>
            </a:extLst>
          </p:cNvPr>
          <p:cNvSpPr>
            <a:spLocks noGrp="1"/>
          </p:cNvSpPr>
          <p:nvPr>
            <p:ph sz="half" idx="1"/>
          </p:nvPr>
        </p:nvSpPr>
        <p:spPr>
          <a:xfrm>
            <a:off x="838199" y="1825625"/>
            <a:ext cx="10060459" cy="911359"/>
          </a:xfrm>
        </p:spPr>
        <p:txBody>
          <a:bodyPr>
            <a:normAutofit/>
          </a:bodyPr>
          <a:lstStyle/>
          <a:p>
            <a:r>
              <a:rPr lang="en-US" dirty="0"/>
              <a:t>We can install this into Python (</a:t>
            </a:r>
            <a:r>
              <a:rPr lang="en-US" i="1" dirty="0"/>
              <a:t>so we call it directly from </a:t>
            </a:r>
            <a:r>
              <a:rPr lang="en-US" dirty="0" err="1"/>
              <a:t>nltk</a:t>
            </a:r>
            <a:r>
              <a:rPr lang="en-US" dirty="0"/>
              <a:t>)</a:t>
            </a:r>
          </a:p>
          <a:p>
            <a:r>
              <a:rPr lang="en-US" sz="2000" dirty="0">
                <a:hlinkClick r:id="rId2"/>
              </a:rPr>
              <a:t>https://github.com/nikitakit/self-attentive-parser</a:t>
            </a:r>
            <a:endParaRPr lang="en-US" sz="2000" dirty="0"/>
          </a:p>
          <a:p>
            <a:endParaRPr lang="en-US" dirty="0"/>
          </a:p>
        </p:txBody>
      </p:sp>
      <p:pic>
        <p:nvPicPr>
          <p:cNvPr id="6" name="Content Placeholder 5" descr="Graphical user interface, text, application&#10;&#10;Description automatically generated">
            <a:extLst>
              <a:ext uri="{FF2B5EF4-FFF2-40B4-BE49-F238E27FC236}">
                <a16:creationId xmlns:a16="http://schemas.microsoft.com/office/drawing/2014/main" id="{400CB704-3757-3C06-2C92-5C2E7D9D7B1B}"/>
              </a:ext>
            </a:extLst>
          </p:cNvPr>
          <p:cNvPicPr>
            <a:picLocks noGrp="1" noChangeAspect="1"/>
          </p:cNvPicPr>
          <p:nvPr>
            <p:ph sz="half" idx="2"/>
          </p:nvPr>
        </p:nvPicPr>
        <p:blipFill>
          <a:blip r:embed="rId3"/>
          <a:stretch>
            <a:fillRect/>
          </a:stretch>
        </p:blipFill>
        <p:spPr>
          <a:xfrm>
            <a:off x="2370417" y="2939922"/>
            <a:ext cx="7451166" cy="3636168"/>
          </a:xfrm>
          <a:ln>
            <a:solidFill>
              <a:schemeClr val="tx1"/>
            </a:solidFill>
          </a:ln>
        </p:spPr>
      </p:pic>
    </p:spTree>
    <p:extLst>
      <p:ext uri="{BB962C8B-B14F-4D97-AF65-F5344CB8AC3E}">
        <p14:creationId xmlns:p14="http://schemas.microsoft.com/office/powerpoint/2010/main" val="366309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A949-340E-5A94-8C30-6472DCFC0FB1}"/>
              </a:ext>
            </a:extLst>
          </p:cNvPr>
          <p:cNvSpPr>
            <a:spLocks noGrp="1"/>
          </p:cNvSpPr>
          <p:nvPr>
            <p:ph type="title"/>
          </p:nvPr>
        </p:nvSpPr>
        <p:spPr/>
        <p:txBody>
          <a:bodyPr/>
          <a:lstStyle/>
          <a:p>
            <a:r>
              <a:rPr lang="en-US" sz="4400" dirty="0" err="1">
                <a:latin typeface="Menlo" panose="020B0609030804020204" pitchFamily="49" charset="0"/>
                <a:ea typeface="Menlo" panose="020B0609030804020204" pitchFamily="49" charset="0"/>
                <a:cs typeface="Menlo" panose="020B0609030804020204" pitchFamily="49" charset="0"/>
              </a:rPr>
              <a:t>benepar</a:t>
            </a:r>
            <a:endParaRPr lang="en-US" dirty="0"/>
          </a:p>
        </p:txBody>
      </p:sp>
      <p:sp>
        <p:nvSpPr>
          <p:cNvPr id="3" name="Content Placeholder 2">
            <a:extLst>
              <a:ext uri="{FF2B5EF4-FFF2-40B4-BE49-F238E27FC236}">
                <a16:creationId xmlns:a16="http://schemas.microsoft.com/office/drawing/2014/main" id="{8C767625-13A2-6BEB-8F94-51AF30089B81}"/>
              </a:ext>
            </a:extLst>
          </p:cNvPr>
          <p:cNvSpPr>
            <a:spLocks noGrp="1"/>
          </p:cNvSpPr>
          <p:nvPr>
            <p:ph idx="1"/>
          </p:nvPr>
        </p:nvSpPr>
        <p:spPr>
          <a:xfrm>
            <a:off x="838200" y="2010976"/>
            <a:ext cx="10888362" cy="4667250"/>
          </a:xfrm>
        </p:spPr>
        <p:txBody>
          <a:bodyPr>
            <a:normAutofit fontScale="40000" lnSpcReduction="20000"/>
          </a:bodyPr>
          <a:lstStyle/>
          <a:p>
            <a:pPr marL="0" indent="0">
              <a:buNone/>
            </a:pPr>
            <a:r>
              <a:rPr lang="en-US" sz="3500" dirty="0">
                <a:solidFill>
                  <a:srgbClr val="000000"/>
                </a:solidFill>
                <a:effectLst/>
                <a:latin typeface="Menlo" panose="020B0609030804020204" pitchFamily="49" charset="0"/>
              </a:rPr>
              <a:t>$ python -m pip install </a:t>
            </a:r>
            <a:r>
              <a:rPr lang="en-US" sz="3500" dirty="0" err="1">
                <a:solidFill>
                  <a:srgbClr val="000000"/>
                </a:solidFill>
                <a:effectLst/>
                <a:latin typeface="Menlo" panose="020B0609030804020204" pitchFamily="49" charset="0"/>
              </a:rPr>
              <a:t>benepar</a:t>
            </a:r>
            <a:endParaRPr lang="en-US" sz="3500" dirty="0">
              <a:solidFill>
                <a:srgbClr val="000000"/>
              </a:solidFill>
              <a:effectLst/>
              <a:latin typeface="Menlo" panose="020B0609030804020204" pitchFamily="49" charset="0"/>
            </a:endParaRPr>
          </a:p>
          <a:p>
            <a:pPr marL="0" indent="0">
              <a:buNone/>
            </a:pPr>
            <a:r>
              <a:rPr lang="en-US" sz="3500" dirty="0">
                <a:solidFill>
                  <a:srgbClr val="000000"/>
                </a:solidFill>
                <a:effectLst/>
                <a:latin typeface="Menlo" panose="020B0609030804020204" pitchFamily="49" charset="0"/>
              </a:rPr>
              <a:t>Collecting </a:t>
            </a:r>
            <a:r>
              <a:rPr lang="en-US" sz="3500" dirty="0" err="1">
                <a:solidFill>
                  <a:srgbClr val="000000"/>
                </a:solidFill>
                <a:effectLst/>
                <a:latin typeface="Menlo" panose="020B0609030804020204" pitchFamily="49" charset="0"/>
              </a:rPr>
              <a:t>benepar</a:t>
            </a:r>
            <a:endParaRPr lang="en-US" sz="3500" dirty="0">
              <a:solidFill>
                <a:srgbClr val="000000"/>
              </a:solidFill>
              <a:effectLst/>
              <a:latin typeface="Menlo" panose="020B0609030804020204" pitchFamily="49" charset="0"/>
            </a:endParaRPr>
          </a:p>
          <a:p>
            <a:pPr marL="0" indent="0">
              <a:buNone/>
            </a:pPr>
            <a:r>
              <a:rPr lang="en-US" sz="3500" dirty="0">
                <a:solidFill>
                  <a:srgbClr val="000000"/>
                </a:solidFill>
                <a:effectLst/>
                <a:latin typeface="Menlo" panose="020B0609030804020204" pitchFamily="49" charset="0"/>
              </a:rPr>
              <a:t>  Downloading benepar-0.2.0.tar.gz (33 kB)</a:t>
            </a:r>
          </a:p>
          <a:p>
            <a:pPr marL="0" indent="0">
              <a:buNone/>
            </a:pPr>
            <a:r>
              <a:rPr lang="en-US" sz="3500" dirty="0">
                <a:solidFill>
                  <a:srgbClr val="000000"/>
                </a:solidFill>
                <a:effectLst/>
                <a:latin typeface="Menlo" panose="020B0609030804020204" pitchFamily="49" charset="0"/>
              </a:rPr>
              <a:t>Requirement already satisfied: </a:t>
            </a:r>
            <a:r>
              <a:rPr lang="en-US" sz="3500" dirty="0" err="1">
                <a:solidFill>
                  <a:srgbClr val="000000"/>
                </a:solidFill>
                <a:effectLst/>
                <a:latin typeface="Menlo" panose="020B0609030804020204" pitchFamily="49" charset="0"/>
              </a:rPr>
              <a:t>nltk</a:t>
            </a:r>
            <a:r>
              <a:rPr lang="en-US" sz="3500" dirty="0">
                <a:solidFill>
                  <a:srgbClr val="000000"/>
                </a:solidFill>
                <a:effectLst/>
                <a:latin typeface="Menlo" panose="020B0609030804020204" pitchFamily="49" charset="0"/>
              </a:rPr>
              <a:t>&gt;=3.2 in ./</a:t>
            </a:r>
            <a:r>
              <a:rPr lang="en-US" sz="3500" dirty="0" err="1">
                <a:solidFill>
                  <a:srgbClr val="000000"/>
                </a:solidFill>
                <a:effectLst/>
                <a:latin typeface="Menlo" panose="020B0609030804020204" pitchFamily="49" charset="0"/>
              </a:rPr>
              <a:t>venv</a:t>
            </a:r>
            <a:r>
              <a:rPr lang="en-US" sz="3500" dirty="0">
                <a:solidFill>
                  <a:srgbClr val="000000"/>
                </a:solidFill>
                <a:effectLst/>
                <a:latin typeface="Menlo" panose="020B0609030804020204" pitchFamily="49" charset="0"/>
              </a:rPr>
              <a:t>/lib/python3.12/site-packages (from </a:t>
            </a:r>
            <a:r>
              <a:rPr lang="en-US" sz="3500" dirty="0" err="1">
                <a:solidFill>
                  <a:srgbClr val="000000"/>
                </a:solidFill>
                <a:effectLst/>
                <a:latin typeface="Menlo" panose="020B0609030804020204" pitchFamily="49" charset="0"/>
              </a:rPr>
              <a:t>benepar</a:t>
            </a:r>
            <a:r>
              <a:rPr lang="en-US" sz="3500" dirty="0">
                <a:solidFill>
                  <a:srgbClr val="000000"/>
                </a:solidFill>
                <a:effectLst/>
                <a:latin typeface="Menlo" panose="020B0609030804020204" pitchFamily="49" charset="0"/>
              </a:rPr>
              <a:t>) (3.8.1)</a:t>
            </a:r>
          </a:p>
          <a:p>
            <a:pPr marL="0" indent="0">
              <a:buNone/>
            </a:pPr>
            <a:r>
              <a:rPr lang="en-US" dirty="0">
                <a:solidFill>
                  <a:srgbClr val="000000"/>
                </a:solidFill>
                <a:effectLst/>
                <a:latin typeface="Menlo" panose="020B0609030804020204" pitchFamily="49" charset="0"/>
              </a:rPr>
              <a:t>Collecting spacy&gt;=2.0.9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torch&gt;=1.6.0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torch-struct&gt;=0.5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tokenizers&gt;=0.9.4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transformers&gt;=4.2.2 (from transformers[</a:t>
            </a:r>
            <a:r>
              <a:rPr lang="en-US" dirty="0" err="1">
                <a:solidFill>
                  <a:srgbClr val="000000"/>
                </a:solidFill>
                <a:effectLst/>
                <a:latin typeface="Menlo" panose="020B0609030804020204" pitchFamily="49" charset="0"/>
              </a:rPr>
              <a:t>tokenizers,torch</a:t>
            </a:r>
            <a:r>
              <a:rPr lang="en-US" dirty="0">
                <a:solidFill>
                  <a:srgbClr val="000000"/>
                </a:solidFill>
                <a:effectLst/>
                <a:latin typeface="Menlo" panose="020B0609030804020204" pitchFamily="49" charset="0"/>
              </a:rPr>
              <a:t>]&gt;=4.2.2-&gt;</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a:t>
            </a:r>
            <a:r>
              <a:rPr lang="en-US" dirty="0" err="1">
                <a:solidFill>
                  <a:srgbClr val="000000"/>
                </a:solidFill>
                <a:effectLst/>
                <a:latin typeface="Menlo" panose="020B0609030804020204" pitchFamily="49" charset="0"/>
              </a:rPr>
              <a:t>protobuf</a:t>
            </a:r>
            <a:r>
              <a:rPr lang="en-US" dirty="0">
                <a:solidFill>
                  <a:srgbClr val="000000"/>
                </a:solidFill>
                <a:effectLst/>
                <a:latin typeface="Menlo" panose="020B0609030804020204" pitchFamily="49" charset="0"/>
              </a:rPr>
              <a:t>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effectLst/>
                <a:latin typeface="Menlo" panose="020B0609030804020204" pitchFamily="49" charset="0"/>
              </a:rPr>
              <a:t>Collecting </a:t>
            </a:r>
            <a:r>
              <a:rPr lang="en-US" dirty="0" err="1">
                <a:solidFill>
                  <a:srgbClr val="000000"/>
                </a:solidFill>
                <a:effectLst/>
                <a:latin typeface="Menlo" panose="020B0609030804020204" pitchFamily="49" charset="0"/>
              </a:rPr>
              <a:t>sentencepiece</a:t>
            </a:r>
            <a:r>
              <a:rPr lang="en-US" dirty="0">
                <a:solidFill>
                  <a:srgbClr val="000000"/>
                </a:solidFill>
                <a:effectLst/>
                <a:latin typeface="Menlo" panose="020B0609030804020204" pitchFamily="49" charset="0"/>
              </a:rPr>
              <a:t>&gt;=0.1.91 (from </a:t>
            </a:r>
            <a:r>
              <a:rPr lang="en-US" dirty="0" err="1">
                <a:solidFill>
                  <a:srgbClr val="000000"/>
                </a:solidFill>
                <a:effectLst/>
                <a:latin typeface="Menlo" panose="020B0609030804020204" pitchFamily="49" charset="0"/>
              </a:rPr>
              <a:t>benepar</a:t>
            </a:r>
            <a:r>
              <a:rPr lang="en-US" dirty="0">
                <a:solidFill>
                  <a:srgbClr val="000000"/>
                </a:solidFill>
                <a:effectLst/>
                <a:latin typeface="Menlo" panose="020B0609030804020204" pitchFamily="49" charset="0"/>
              </a:rPr>
              <a:t>)</a:t>
            </a:r>
          </a:p>
          <a:p>
            <a:pPr marL="0" indent="0">
              <a:buNone/>
            </a:pPr>
            <a:r>
              <a:rPr lang="en-US" dirty="0">
                <a:solidFill>
                  <a:srgbClr val="000000"/>
                </a:solidFill>
                <a:latin typeface="Menlo" panose="020B0609030804020204" pitchFamily="49" charset="0"/>
              </a:rPr>
              <a:t>…</a:t>
            </a:r>
          </a:p>
          <a:p>
            <a:pPr marL="0" indent="0">
              <a:buNone/>
            </a:pPr>
            <a:r>
              <a:rPr lang="en-US" sz="3500" dirty="0">
                <a:solidFill>
                  <a:srgbClr val="000000"/>
                </a:solidFill>
                <a:effectLst/>
                <a:latin typeface="Menlo" panose="020B0609030804020204" pitchFamily="49" charset="0"/>
              </a:rPr>
              <a:t>Successfully installed MarkupSafe-2.1.5 accelerate-0.29.3 annotated-types-0.6.0 </a:t>
            </a:r>
            <a:r>
              <a:rPr lang="en-US" sz="3500" dirty="0">
                <a:solidFill>
                  <a:schemeClr val="accent2"/>
                </a:solidFill>
                <a:effectLst/>
                <a:latin typeface="Menlo" panose="020B0609030804020204" pitchFamily="49" charset="0"/>
              </a:rPr>
              <a:t>benepar-0.2.0</a:t>
            </a:r>
            <a:r>
              <a:rPr lang="en-US" sz="3500" dirty="0">
                <a:solidFill>
                  <a:srgbClr val="000000"/>
                </a:solidFill>
                <a:effectLst/>
                <a:latin typeface="Menlo" panose="020B0609030804020204" pitchFamily="49" charset="0"/>
              </a:rPr>
              <a:t> blis-0.7.11 catalogue-2.0.10 certifi-2024.2.2 charset-normalizer-3.3.2 cloudpathlib-0.16.0 confection-0.1.4 cymem-2.0.8 filelock-3.13.4 fsspec-2024.3.1 huggingface-hub-0.22.2 idna-3.7 jinja2-3.1.3 langcodes-3.4.0 language-data-1.2.0 marisa-trie-1.1.0 mpmath-1.3.0 murmurhash-1.0.10 networkx-3.3 packaging-24.0 preshed-3.0.9 protobuf-5.26.1 psutil-5.9.8 pydantic-2.7.1 pydantic-core-2.18.2 pyyaml-6.0.1 requests-2.31.0 safetensors-0.4.3 sentencepiece-0.2.0 setuptools-69.5.1 smart-open-6.4.0 spacy-3.7.4 spacy-legacy-3.0.12 spacy-loggers-1.0.5 srsly-2.4.8 sympy-1.12 thinc-8.2.3 tokenizers-0.19.1 torch-2.3.0 torch-struct-0.5 transformers-4.40.1 typer-0.9.4 typing-extensions-4.11.0 urllib3-2.2.1 wasabi-1.1.2 weasel-0.3.4</a:t>
            </a:r>
          </a:p>
        </p:txBody>
      </p:sp>
    </p:spTree>
    <p:extLst>
      <p:ext uri="{BB962C8B-B14F-4D97-AF65-F5344CB8AC3E}">
        <p14:creationId xmlns:p14="http://schemas.microsoft.com/office/powerpoint/2010/main" val="19619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B8B25-AD37-07F2-2B1D-25CBDA892678}"/>
              </a:ext>
            </a:extLst>
          </p:cNvPr>
          <p:cNvSpPr>
            <a:spLocks noGrp="1"/>
          </p:cNvSpPr>
          <p:nvPr>
            <p:ph type="title"/>
          </p:nvPr>
        </p:nvSpPr>
        <p:spPr/>
        <p:txBody>
          <a:bodyPr/>
          <a:lstStyle/>
          <a:p>
            <a:r>
              <a:rPr lang="en-US" sz="4400" dirty="0" err="1">
                <a:latin typeface="Menlo" panose="020B0609030804020204" pitchFamily="49" charset="0"/>
                <a:ea typeface="Menlo" panose="020B0609030804020204" pitchFamily="49" charset="0"/>
                <a:cs typeface="Menlo" panose="020B0609030804020204" pitchFamily="49" charset="0"/>
              </a:rPr>
              <a:t>benepar</a:t>
            </a:r>
            <a:endParaRPr lang="en-US" dirty="0"/>
          </a:p>
        </p:txBody>
      </p:sp>
      <p:pic>
        <p:nvPicPr>
          <p:cNvPr id="6" name="Content Placeholder 5" descr="Text&#10;&#10;Description automatically generated">
            <a:extLst>
              <a:ext uri="{FF2B5EF4-FFF2-40B4-BE49-F238E27FC236}">
                <a16:creationId xmlns:a16="http://schemas.microsoft.com/office/drawing/2014/main" id="{137C9832-A2D1-5A89-7ADF-0AB589F7A2E6}"/>
              </a:ext>
            </a:extLst>
          </p:cNvPr>
          <p:cNvPicPr>
            <a:picLocks noGrp="1" noChangeAspect="1"/>
          </p:cNvPicPr>
          <p:nvPr>
            <p:ph sz="half" idx="1"/>
          </p:nvPr>
        </p:nvPicPr>
        <p:blipFill>
          <a:blip r:embed="rId2"/>
          <a:stretch>
            <a:fillRect/>
          </a:stretch>
        </p:blipFill>
        <p:spPr>
          <a:xfrm>
            <a:off x="838200" y="1825625"/>
            <a:ext cx="9850395" cy="1834486"/>
          </a:xfrm>
        </p:spPr>
      </p:pic>
      <p:pic>
        <p:nvPicPr>
          <p:cNvPr id="10" name="Content Placeholder 9" descr="Text&#10;&#10;Description automatically generated with medium confidence">
            <a:extLst>
              <a:ext uri="{FF2B5EF4-FFF2-40B4-BE49-F238E27FC236}">
                <a16:creationId xmlns:a16="http://schemas.microsoft.com/office/drawing/2014/main" id="{A1594F9D-292E-2962-293A-47F23F1617A3}"/>
              </a:ext>
            </a:extLst>
          </p:cNvPr>
          <p:cNvPicPr>
            <a:picLocks noGrp="1" noChangeAspect="1"/>
          </p:cNvPicPr>
          <p:nvPr>
            <p:ph sz="half" idx="2"/>
          </p:nvPr>
        </p:nvPicPr>
        <p:blipFill>
          <a:blip r:embed="rId3"/>
          <a:stretch>
            <a:fillRect/>
          </a:stretch>
        </p:blipFill>
        <p:spPr>
          <a:xfrm>
            <a:off x="2766766" y="3795048"/>
            <a:ext cx="6658468" cy="2697827"/>
          </a:xfrm>
          <a:ln>
            <a:solidFill>
              <a:schemeClr val="tx1"/>
            </a:solidFill>
          </a:ln>
        </p:spPr>
      </p:pic>
    </p:spTree>
    <p:extLst>
      <p:ext uri="{BB962C8B-B14F-4D97-AF65-F5344CB8AC3E}">
        <p14:creationId xmlns:p14="http://schemas.microsoft.com/office/powerpoint/2010/main" val="1351740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2129</Words>
  <Application>Microsoft Macintosh PowerPoint</Application>
  <PresentationFormat>Widescreen</PresentationFormat>
  <Paragraphs>195</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Calibri</vt:lpstr>
      <vt:lpstr>Calibri Light</vt:lpstr>
      <vt:lpstr>Menlo</vt:lpstr>
      <vt:lpstr>Office Theme</vt:lpstr>
      <vt:lpstr>LING/C SC 581:  Advanced Computational Linguistics</vt:lpstr>
      <vt:lpstr>Today's Topic</vt:lpstr>
      <vt:lpstr>Revisiting the verb break</vt:lpstr>
      <vt:lpstr>ptb database: break verb frame distribution</vt:lpstr>
      <vt:lpstr>Childes Database</vt:lpstr>
      <vt:lpstr>Childes Database</vt:lpstr>
      <vt:lpstr>benepar</vt:lpstr>
      <vt:lpstr>benepar</vt:lpstr>
      <vt:lpstr>benepar</vt:lpstr>
      <vt:lpstr>benepar</vt:lpstr>
      <vt:lpstr>nltk: benepar usage</vt:lpstr>
      <vt:lpstr>Childes Database</vt:lpstr>
      <vt:lpstr>Childes Database</vt:lpstr>
      <vt:lpstr>Childes Database</vt:lpstr>
      <vt:lpstr>Childes Database</vt:lpstr>
      <vt:lpstr>Childes Database</vt:lpstr>
      <vt:lpstr>spaCy: benepar usage</vt:lpstr>
      <vt:lpstr>spaCy pipeline</vt:lpstr>
      <vt:lpstr>spaCy English language model</vt:lpstr>
      <vt:lpstr>spaCy: benepar usage</vt:lpstr>
      <vt:lpstr>spaCy: benepar usage</vt:lpstr>
      <vt:lpstr>Childes Database</vt:lpstr>
      <vt:lpstr>Childes Database</vt:lpstr>
      <vt:lpstr>Childes Database</vt:lpstr>
      <vt:lpstr>Childes Database: verb frames</vt:lpstr>
      <vt:lpstr>Childes Database: frame distribution</vt:lpstr>
      <vt:lpstr>Childes: break verb frame distribution</vt:lpstr>
      <vt:lpstr>Childes Database: frame distribution</vt:lpstr>
      <vt:lpstr>Matplotlib pie chart</vt:lpstr>
      <vt:lpstr>Matplotlib pie chart</vt:lpstr>
      <vt:lpstr>Break verb frames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verb break: Childes vs. PTB</dc:title>
  <dc:creator>sandiway@mac.com</dc:creator>
  <cp:lastModifiedBy>sandiway@mac.com</cp:lastModifiedBy>
  <cp:revision>10</cp:revision>
  <cp:lastPrinted>2024-04-25T02:55:22Z</cp:lastPrinted>
  <dcterms:created xsi:type="dcterms:W3CDTF">2023-04-22T07:56:16Z</dcterms:created>
  <dcterms:modified xsi:type="dcterms:W3CDTF">2024-04-25T16:31:30Z</dcterms:modified>
</cp:coreProperties>
</file>