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9" r:id="rId2"/>
    <p:sldId id="351" r:id="rId3"/>
    <p:sldId id="308" r:id="rId4"/>
    <p:sldId id="286" r:id="rId5"/>
    <p:sldId id="352" r:id="rId6"/>
    <p:sldId id="309" r:id="rId7"/>
    <p:sldId id="310" r:id="rId8"/>
    <p:sldId id="312" r:id="rId9"/>
    <p:sldId id="311" r:id="rId10"/>
    <p:sldId id="289" r:id="rId11"/>
    <p:sldId id="290" r:id="rId12"/>
    <p:sldId id="288" r:id="rId13"/>
    <p:sldId id="353" r:id="rId14"/>
    <p:sldId id="291" r:id="rId15"/>
    <p:sldId id="292" r:id="rId16"/>
    <p:sldId id="293" r:id="rId17"/>
    <p:sldId id="294" r:id="rId18"/>
    <p:sldId id="298" r:id="rId19"/>
    <p:sldId id="303" r:id="rId20"/>
    <p:sldId id="304" r:id="rId21"/>
    <p:sldId id="314" r:id="rId22"/>
    <p:sldId id="313" r:id="rId23"/>
    <p:sldId id="315" r:id="rId24"/>
    <p:sldId id="305" r:id="rId25"/>
    <p:sldId id="317" r:id="rId26"/>
    <p:sldId id="318" r:id="rId27"/>
    <p:sldId id="319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94"/>
  </p:normalViewPr>
  <p:slideViewPr>
    <p:cSldViewPr snapToGrid="0">
      <p:cViewPr varScale="1">
        <p:scale>
          <a:sx n="121" d="100"/>
          <a:sy n="121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9A64-96DB-D4B0-1069-BC918139A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B2761-A942-8D8A-F9F8-92D20530E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604E6-7DBC-B93B-6305-326182C9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E1B6-170B-1CAB-EBAF-82ADAC6E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1B82-37BE-E813-C282-CF501012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81B7-5BD2-E90E-F617-0B5E0591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3FA6-80CB-FF77-2D66-C9CD6A6E4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FC37-15C3-CA44-383F-522B437A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8A752-C032-A71A-9631-756DF213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4CAE-3DE6-4FCB-A7DF-A3D8D61E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5BF69-2B8A-4F65-2164-DA064E579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9FEC6-F5F8-2307-80AD-E16AA3089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6B98-F4BD-E4CE-0BFC-800CFEDC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0C3E-835D-B317-895D-2C89694E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2BCF-D50F-CB81-018D-34419539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6BC3-CA75-A171-A365-42C02255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625F-8339-FF95-3D2E-7255741D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D331-2E86-7E32-FAC1-C0F77C2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B1875-FA19-A5C7-006D-756FD215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ADC5-3F40-105F-9484-361B3286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ADED-C842-15A6-DA59-948E8D2E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186F3-34A7-768A-DF72-614289B19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D250-6263-9543-387E-97AD93B8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5E6C-3910-DF5C-F878-B5DACD87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D020-4DBA-BA4F-2DF2-DC287295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CD13-EA78-DF90-CDE6-7A4AE470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34C96-9172-9A0E-08B0-35CBEAC92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205AE-AAA1-3B96-652F-37F144D84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6066E-72C5-0DD9-2DDD-D6D7347C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D0ED-CF3D-1377-69AC-68B48973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C9D7-0F67-B38E-0FBC-A39DBFC6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FF3D-9186-83C0-CDA8-5C2AD213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298AF-0233-D36E-4DB9-60C3BF47A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3DEC7-D302-D784-CD10-4A22D8C05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17B17-B0D7-E47D-8962-3A4F2C80C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E88C9-8CC4-4580-3F40-38C93AAFC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5C24D-B431-9BA4-C759-76AAA225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90BCD-E799-541C-4AF6-0D18C2B4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18474-509C-65E3-EDF3-D848EC3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38BD-C705-7D10-BA48-7F2CAA29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9E7BB-1630-7943-D6F1-8B7F3C9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C3BAB-DE5B-46AF-4B9E-38398DFD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D5891-53DA-0CAB-2301-AEB7D7F1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36C95-372C-3B72-F1E5-FC1956D2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819FF-E397-01D7-9E66-0CE59E3D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81BEC-740F-5483-0B7A-84D84E73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F51F-0E41-FD3B-CB3C-C9683B9C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0876-200B-12A1-EC27-6C05BB98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94F88-8B3A-0B73-41BD-84278F937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E479D-8D24-51FD-816A-9FCC30D7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16EB4-C7E1-A544-C28A-AB8F0EBD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B2021-B9E7-28BC-C7C6-A00145A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865A-9C3E-38D1-AAA4-D096888D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EE3E3-D0A1-2818-B5F8-1B2FFE0F3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020BE-5E36-979E-1047-0CB8BB4B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3F5A1-9BC6-5760-8CF8-94AAE63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4F3C2-D160-C4A0-FF6B-0019F392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16D4D-0C3D-236F-240B-8070AD83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59D3F-902B-589C-60EA-B2F7588D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093B-5002-1F91-0168-BFE5F571E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2C694-8B85-5A7F-F841-7A4F929DC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E45B6-CC50-574D-A617-B29FB0533F3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50447-F79F-8A4D-BFB4-C7406846C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74A97-5C0C-4F0E-5918-9C98962D0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FE2CC-AA41-EF4A-A75B-AEA0A733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tk.org/api/nltk.grammar.Produc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abou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27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8200-F400-FA49-87E8-BA2D3AEB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Zipf's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Law: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A251-97E6-6849-BE13-B6132E4D6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518"/>
            <a:ext cx="4177145" cy="530508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[]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id in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wids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wws.extend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(id))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[]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id in bids: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bws.extend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(id))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487882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1253013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*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fig()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plot(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"Brown")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plot(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"WSJ")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plot(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bws+wws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"Brown + WSJ")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plt.legend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matplotlib.legend.Legend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object at 0x1278c4520&gt;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plt.show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C227AE1-ADDC-204D-B1AC-C398A2B15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6571" y="1562168"/>
            <a:ext cx="6493565" cy="4930707"/>
          </a:xfrm>
          <a:ln>
            <a:solidFill>
              <a:schemeClr val="tx1"/>
            </a:solidFill>
          </a:ln>
        </p:spPr>
      </p:pic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E10FFB80-6488-DC4D-87A5-ADFD014B8269}"/>
              </a:ext>
            </a:extLst>
          </p:cNvPr>
          <p:cNvSpPr/>
          <p:nvPr/>
        </p:nvSpPr>
        <p:spPr>
          <a:xfrm>
            <a:off x="3548421" y="1690688"/>
            <a:ext cx="1466924" cy="6267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7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WSJ words</a:t>
            </a:r>
          </a:p>
        </p:txBody>
      </p:sp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E49140CC-DBEB-5E4A-AA0F-216EFF698256}"/>
              </a:ext>
            </a:extLst>
          </p:cNvPr>
          <p:cNvSpPr/>
          <p:nvPr/>
        </p:nvSpPr>
        <p:spPr>
          <a:xfrm>
            <a:off x="3548420" y="2774734"/>
            <a:ext cx="1638151" cy="5780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7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Brown words</a:t>
            </a:r>
          </a:p>
        </p:txBody>
      </p:sp>
    </p:spTree>
    <p:extLst>
      <p:ext uri="{BB962C8B-B14F-4D97-AF65-F5344CB8AC3E}">
        <p14:creationId xmlns:p14="http://schemas.microsoft.com/office/powerpoint/2010/main" val="10494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8200-F400-FA49-87E8-BA2D3AEB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Zipf's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Law: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3ACD681-B645-1843-BCF6-84BF4CD3A8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3950" y="2350294"/>
            <a:ext cx="4610100" cy="33020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010CDD80-3ECA-F048-A383-ED931A9C1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952" y="2350294"/>
            <a:ext cx="4457700" cy="1854200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12E28-89CD-2E48-B610-3750863F8995}"/>
              </a:ext>
            </a:extLst>
          </p:cNvPr>
          <p:cNvSpPr txBox="1"/>
          <p:nvPr/>
        </p:nvSpPr>
        <p:spPr>
          <a:xfrm>
            <a:off x="1123950" y="1927654"/>
            <a:ext cx="342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On course website: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7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3C7-4773-DA07-EC33-7C72314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CB87-03DC-A11F-F670-96D55DF9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(list(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subtrees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87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productions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87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A076C0-11B5-D257-5129-B0F8D8DD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62" y="2693429"/>
            <a:ext cx="10026492" cy="1285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73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3C7-4773-DA07-EC33-7C72314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 and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CB87-03DC-A11F-F670-96D55DF9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productions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[S -&gt; S : S ., S -&gt; PP , NP-SBJ-2 VP, </a:t>
            </a: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PP -&gt; IN NP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IN -&gt; 'In', NP -&gt; JJ NN, JJ -&gt; 'American', NN -&gt; 'romance', , -&gt; ',', NP-SBJ-2 -&gt; RB NN, RB -&gt; 'almost', NN -&gt; 'nothing', VP -&gt; VBZ S, VBZ -&gt; 'rates', S -&gt; NP-SBJ ADJP-PRD, NP-SBJ -&gt; -NONE-, -NONE- -&gt; '*-2', ADJP-PRD -&gt; ADJP PP, ADJP -&gt; JJR, JJR -&gt; 'higher', PP -&gt; IN SBAR-NOM, IN -&gt; 'than', SBAR-NOM -&gt; WHNP-1 S, WHNP-1 -&gt; WP, WP -&gt; 'what', S -&gt; NP-SBJ VP, NP-SBJ -&gt; DT NN NNS, DT -&gt; 'the', NN -&gt; 'movie', NNS -&gt; 'men', VP -&gt; VB VP, VB -&gt; 'have', VP -&gt; VBN S, VBN -&gt; 'called', S -&gt; NP-SBJ `` S-NOM-PRD '', NP-SBJ -&gt; -NONE-, -NONE- -&gt; '*T*-1', `` -&gt; '``', S-NOM-PRD -&gt; NP-SBJ VP, NP-SBJ -&gt; -NONE-, -NONE- -&gt; '*', VP -&gt; NN NP, NN -&gt; 'meeting', NP -&gt; JJ, JJ -&gt; 'cute', '' -&gt; "''", : -&gt; '--', S -&gt; S-ADV , NP-SBJ VP, S-ADV -&gt; NP-SBJ VP, NP-SBJ -&gt; DT, DT -&gt; 'that', VP -&gt; VBZ, VBZ -&gt; 'is', , -&gt; ',', NP-SBJ -&gt; NN, NN -&gt; 'boy-meets-girl', VP -&gt; VBZ ADJP-PRD SBAR-ADV, VBZ -&gt; 'seems', ADJP-PRD -&gt; RB JJ, RB -&gt; 'more', JJ -&gt; 'adorable', SBAR-ADV -&gt; IN S, IN -&gt; 'if', S -&gt; NP-SBJ VP, NP-SBJ -&gt; PRP, PRP -&gt; 'it', VP -&gt; VBZ RB VP, VBZ -&gt; 'does', RB -&gt; "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", VP -&gt; VB NP PP, VB -&gt; 'take', NP -&gt; NN, NN -&gt; 'place', PP -&gt; IN NP, IN -&gt; 'in', NP -&gt; NP PP, NP -&gt; DT NN, DT -&gt; 'an', NN -&gt; 'atmosphere', PP -&gt; IN NP, IN -&gt; 'of', NP -&gt; ADJP NN, ADJP -&gt; JJ CC JJ, JJ -&gt; 'correct', CC -&gt; 'and', JJ -&gt; 'acute', NN -&gt; 'boredom', . -&gt; '.']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3C7-4773-DA07-EC33-7C72314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 and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CB87-03DC-A11F-F670-96D55DF9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2" y="2508798"/>
            <a:ext cx="10515600" cy="3833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type(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&lt;class '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nltk.grammar.Production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lhs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rhs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(IN, NP)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type(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&lt;class 'tuple'&gt;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0F0AB-4EE6-3162-A981-2D56040763EC}"/>
              </a:ext>
            </a:extLst>
          </p:cNvPr>
          <p:cNvSpPr txBox="1"/>
          <p:nvPr/>
        </p:nvSpPr>
        <p:spPr>
          <a:xfrm>
            <a:off x="911772" y="1927782"/>
            <a:ext cx="822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  <a:hlinkClick r:id="rId2"/>
              </a:rPr>
              <a:t>https://www.nltk.org/api/nltk.grammar.Production.html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3C7-4773-DA07-EC33-7C72314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 and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CB87-03DC-A11F-F670-96D55DF9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rule is PP -&gt; IN NP: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()[1]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40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E3C7-4773-DA07-EC33-7C72314D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CB87-03DC-A11F-F670-96D55DF9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1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rule is PP -&gt; IN NP: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is_nonlexical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()[0].productions()[2].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is_lexical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False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BDB65A7-9627-7D95-27F6-7AA17222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6892"/>
            <a:ext cx="6959600" cy="111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F76A0B-2F40-061E-742F-630C69D43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39429"/>
            <a:ext cx="7251700" cy="111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01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E61C-3057-F0C1-D445-C6738C2B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7A2-B899-8302-4B1B-43DEFD38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0719" cy="4351338"/>
          </a:xfrm>
        </p:spPr>
        <p:txBody>
          <a:bodyPr>
            <a:normAutofit/>
          </a:bodyPr>
          <a:lstStyle/>
          <a:p>
            <a:r>
              <a:rPr lang="en-US" dirty="0"/>
              <a:t>Let's write a program to find words with more than one part of speech tag.</a:t>
            </a:r>
          </a:p>
          <a:p>
            <a:r>
              <a:rPr lang="en-US" dirty="0"/>
              <a:t>First, let's get all the word-tag items: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[item for tree 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 for item 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</a:t>
            </a:r>
            <a:r>
              <a:rPr lang="en-US" sz="20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1740895</a:t>
            </a:r>
          </a:p>
          <a:p>
            <a:r>
              <a:rPr lang="en-US" dirty="0"/>
              <a:t>Next, let's get the set of word-tag items, no duplicates: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set(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74323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EB315DA6-2E89-4F4B-2D37-63FD0A2602EC}"/>
              </a:ext>
            </a:extLst>
          </p:cNvPr>
          <p:cNvSpPr/>
          <p:nvPr/>
        </p:nvSpPr>
        <p:spPr>
          <a:xfrm>
            <a:off x="3571103" y="4831492"/>
            <a:ext cx="3336324" cy="593124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wts</a:t>
            </a:r>
            <a:r>
              <a:rPr lang="en-US" sz="2000" dirty="0"/>
              <a:t> = word tag set</a:t>
            </a:r>
          </a:p>
        </p:txBody>
      </p:sp>
    </p:spTree>
    <p:extLst>
      <p:ext uri="{BB962C8B-B14F-4D97-AF65-F5344CB8AC3E}">
        <p14:creationId xmlns:p14="http://schemas.microsoft.com/office/powerpoint/2010/main" val="31378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E125-D1EE-2781-B79F-5F0D00FC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F347-1FF6-3A1C-E4F8-04ACDDC4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create a dictionary with pos tags as values: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 = {}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item 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  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d.setdefault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(item[0], []).append(item[1])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(d) 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63073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9AFB-F4CD-F0E8-91D3-427C500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68B1-EBC3-A294-2EB6-7D9BD8426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78826" cy="4351338"/>
          </a:xfrm>
        </p:spPr>
        <p:txBody>
          <a:bodyPr/>
          <a:lstStyle/>
          <a:p>
            <a:r>
              <a:rPr lang="en-US" sz="3200" i="1" dirty="0"/>
              <a:t>Let's look at a few examples</a:t>
            </a:r>
            <a:r>
              <a:rPr lang="en-US" sz="3200" dirty="0"/>
              <a:t> 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d['any']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['DT', 'RB']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d['Any']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['DT']</a:t>
            </a:r>
          </a:p>
          <a:p>
            <a:endParaRPr lang="en-US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9DF9497D-0E6D-EEEB-19CC-3810DD5CE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98574" y="2636543"/>
            <a:ext cx="8166496" cy="2729502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A8BCD5-AE9F-ABD5-1EE9-EF60D14B59BB}"/>
              </a:ext>
            </a:extLst>
          </p:cNvPr>
          <p:cNvSpPr txBox="1"/>
          <p:nvPr/>
        </p:nvSpPr>
        <p:spPr>
          <a:xfrm>
            <a:off x="9806869" y="213227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tagguid1.pdf</a:t>
            </a:r>
          </a:p>
        </p:txBody>
      </p:sp>
    </p:spTree>
    <p:extLst>
      <p:ext uri="{BB962C8B-B14F-4D97-AF65-F5344CB8AC3E}">
        <p14:creationId xmlns:p14="http://schemas.microsoft.com/office/powerpoint/2010/main" val="38772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91D7-74E6-9C96-C763-94E66A37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B15CE-55FA-A679-1546-E61B278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Q&amp;A for Optional </a:t>
            </a:r>
            <a:r>
              <a:rPr lang="en-US" sz="3200" dirty="0" err="1"/>
              <a:t>Homeworks</a:t>
            </a:r>
            <a:r>
              <a:rPr lang="en-US" sz="3200" dirty="0"/>
              <a:t> 11 and 12</a:t>
            </a:r>
          </a:p>
          <a:p>
            <a:r>
              <a:rPr lang="en-US" sz="3200" dirty="0"/>
              <a:t>More on </a:t>
            </a:r>
            <a:r>
              <a:rPr lang="en-US" sz="3200" dirty="0" err="1"/>
              <a:t>nltk</a:t>
            </a:r>
            <a:r>
              <a:rPr lang="en-US" sz="3200" dirty="0"/>
              <a:t> and </a:t>
            </a:r>
            <a:r>
              <a:rPr lang="en-US" sz="3200" dirty="0" err="1"/>
              <a:t>ptb</a:t>
            </a:r>
            <a:endParaRPr lang="en-US" sz="3200" dirty="0"/>
          </a:p>
          <a:p>
            <a:pPr lvl="1"/>
            <a:r>
              <a:rPr lang="en-US" sz="2800" dirty="0" err="1"/>
              <a:t>Zipf's</a:t>
            </a:r>
            <a:r>
              <a:rPr lang="en-US" sz="2800" dirty="0"/>
              <a:t> Law</a:t>
            </a:r>
          </a:p>
          <a:p>
            <a:pPr lvl="1"/>
            <a:r>
              <a:rPr lang="en-US" sz="2800" dirty="0"/>
              <a:t>extracting the grammar rules (called </a:t>
            </a:r>
            <a:r>
              <a:rPr lang="en-US" sz="2800" b="1" dirty="0">
                <a:solidFill>
                  <a:schemeClr val="accent1"/>
                </a:solidFill>
              </a:rPr>
              <a:t>productions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looking for words </a:t>
            </a:r>
            <a:r>
              <a:rPr lang="en-US" sz="2800"/>
              <a:t>with multiple POS tags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965-126A-1151-341B-EBDFAD09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FBC2CC-1CE8-6992-294D-22C181FF8B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825624"/>
            <a:ext cx="10151468" cy="6951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0B9FC-DB9B-79A3-C81E-9AD6B3D0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332" y="2655713"/>
            <a:ext cx="10151468" cy="3521250"/>
          </a:xfrm>
        </p:spPr>
        <p:txBody>
          <a:bodyPr/>
          <a:lstStyle/>
          <a:p>
            <a:r>
              <a:rPr lang="en-US" sz="1800" dirty="0" err="1">
                <a:effectLst/>
              </a:rPr>
              <a:t>Particle|RP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lvl="1"/>
            <a:r>
              <a:rPr lang="en-US" sz="1600" dirty="0">
                <a:effectLst/>
              </a:rPr>
              <a:t>This category includes a numb er of mostly monosyllabic words that also double as prepositions. </a:t>
            </a:r>
          </a:p>
          <a:p>
            <a:r>
              <a:rPr lang="en-US" sz="2000" dirty="0">
                <a:effectLst/>
              </a:rPr>
              <a:t>Adverb, </a:t>
            </a:r>
            <a:r>
              <a:rPr lang="en-US" sz="2000" dirty="0" err="1">
                <a:effectLst/>
              </a:rPr>
              <a:t>comparative|RBR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closer, later, less, more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see previous slide</a:t>
            </a:r>
            <a:endParaRPr lang="en-US" sz="1400" dirty="0"/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d['about']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['IN', 'RB', 'RP', '</a:t>
            </a: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RBR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'JJ']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d['About']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['IN', 'RB']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6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581A-DEAC-C930-580C-1E141D5E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AC22-55FF-357C-7DF5-40B04173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about</a:t>
            </a:r>
            <a:r>
              <a:rPr lang="en-US" dirty="0"/>
              <a:t>: </a:t>
            </a:r>
            <a:r>
              <a:rPr lang="en-US" sz="2200" dirty="0">
                <a:hlinkClick r:id="rId2"/>
              </a:rPr>
              <a:t>https://www.merriam-webster.com/dictionary/about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adverb:</a:t>
            </a:r>
            <a:r>
              <a:rPr lang="en-US" sz="2000" dirty="0"/>
              <a:t> </a:t>
            </a:r>
            <a:r>
              <a:rPr lang="en-US" sz="2000" b="0" i="1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about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 a year ago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adverb: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looked about for a place to park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adverb: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They go about in circles.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adverb: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He spoke to the people standing about.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adverb:</a:t>
            </a:r>
            <a:r>
              <a:rPr lang="en-US" sz="1600" dirty="0"/>
              <a:t>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the other way about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preposition: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People gathered about him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preposition: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He traveled about the country.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preposition: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Fish are abundant about the reefs.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preposition: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spoke </a:t>
            </a:r>
            <a:r>
              <a:rPr lang="en-US" sz="2000" b="0" i="1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about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 his past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preposition: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act as if they know what they're about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adjective: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is up and </a:t>
            </a:r>
            <a:r>
              <a:rPr lang="en-US" sz="2000" b="0" i="1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about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 by 7 a.m.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adjective: 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There is a scarcity of jobs </a:t>
            </a:r>
            <a:r>
              <a:rPr lang="en-US" sz="2000" b="0" i="1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about</a:t>
            </a:r>
            <a:r>
              <a:rPr lang="en-US" sz="2000" b="0" i="0" u="none" strike="noStrike" dirty="0">
                <a:solidFill>
                  <a:srgbClr val="8A8D91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11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4A0-E99A-9F8B-845A-011345D1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716C6-4419-708A-7F2A-B364549F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757" y="5091105"/>
            <a:ext cx="10427043" cy="1085858"/>
          </a:xfrm>
        </p:spPr>
        <p:txBody>
          <a:bodyPr/>
          <a:lstStyle/>
          <a:p>
            <a:r>
              <a:rPr lang="en-US" dirty="0"/>
              <a:t>about = RBR?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61EFF-2F2F-5C0A-6EE9-66538270B9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8493902" cy="3130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818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79AA-CECC-9B12-6AC4-06866858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A210DAE-DEF2-F0F6-613E-5663CC052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313" y="2141537"/>
            <a:ext cx="4395815" cy="4351338"/>
          </a:xfrm>
          <a:ln>
            <a:solidFill>
              <a:schemeClr val="tx1"/>
            </a:solidFill>
          </a:ln>
        </p:spPr>
      </p:pic>
      <p:pic>
        <p:nvPicPr>
          <p:cNvPr id="10" name="Content Placeholder 9" descr="Calendar&#10;&#10;Description automatically generated with low confidence">
            <a:extLst>
              <a:ext uri="{FF2B5EF4-FFF2-40B4-BE49-F238E27FC236}">
                <a16:creationId xmlns:a16="http://schemas.microsoft.com/office/drawing/2014/main" id="{6B99302E-848D-E3DC-9590-68A399488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9846" y="1308047"/>
            <a:ext cx="7600711" cy="2639827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AD1955-A9BF-43F7-418D-011549B79EEA}"/>
              </a:ext>
            </a:extLst>
          </p:cNvPr>
          <p:cNvSpPr txBox="1"/>
          <p:nvPr/>
        </p:nvSpPr>
        <p:spPr>
          <a:xfrm>
            <a:off x="6445643" y="599229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parser.kitaev.io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18C18-A0DC-94D7-33A5-324A9C550CA1}"/>
              </a:ext>
            </a:extLst>
          </p:cNvPr>
          <p:cNvSpPr txBox="1"/>
          <p:nvPr/>
        </p:nvSpPr>
        <p:spPr>
          <a:xfrm>
            <a:off x="5609503" y="3947874"/>
            <a:ext cx="627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cloud.google.com</a:t>
            </a:r>
            <a:r>
              <a:rPr lang="en-US" dirty="0"/>
              <a:t>/natural-language</a:t>
            </a:r>
          </a:p>
        </p:txBody>
      </p:sp>
    </p:spTree>
    <p:extLst>
      <p:ext uri="{BB962C8B-B14F-4D97-AF65-F5344CB8AC3E}">
        <p14:creationId xmlns:p14="http://schemas.microsoft.com/office/powerpoint/2010/main" val="31187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E965-126A-1151-341B-EBDFAD09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AE85-A950-7073-0DD1-2FC1DD112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54071"/>
            <a:ext cx="6341076" cy="14343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d['less']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['RB', 'RBR', 'CC', 'NN', 'JJR', 'JJS']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d['Less']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['RBR', 'NNP', 'JJR']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9E8560-7A80-AA48-5233-FF9DE66C3C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399" y="1825625"/>
            <a:ext cx="8577395" cy="299351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86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80EF-6175-636B-1585-AC26D5E2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A80151C6-7F21-BF89-796D-B8FD9CBEB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95" y="1940011"/>
            <a:ext cx="10270939" cy="40231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12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362-2B27-CB3D-EEB9-F6F51908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C4F9-C4FD-B0AB-20DA-078E3F78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d['wool']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['NN']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d['terminal']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['JJ', 'NN']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d['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woollen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File "&lt;stdin&gt;", line 1, in &lt;module&gt;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KeyError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'</a:t>
            </a:r>
            <a:r>
              <a:rPr lang="en-US" sz="18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woollen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d['Wool']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File "&lt;stdin&gt;", line 1, in &lt;module&gt;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KeyError</a:t>
            </a: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'Wool'</a:t>
            </a:r>
          </a:p>
        </p:txBody>
      </p:sp>
    </p:spTree>
    <p:extLst>
      <p:ext uri="{BB962C8B-B14F-4D97-AF65-F5344CB8AC3E}">
        <p14:creationId xmlns:p14="http://schemas.microsoft.com/office/powerpoint/2010/main" val="26929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3362-2B27-CB3D-EEB9-F6F51908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C4F9-C4FD-B0AB-20DA-078E3F78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d['income-tax']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['JJ', 'NN']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d['income']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['NN']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d['tax']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['NN', 'VB']</a:t>
            </a:r>
          </a:p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E8F50DE8-42DB-511B-827E-7FA79764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74" y="1416802"/>
            <a:ext cx="4318000" cy="231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diagram, radar chart&#10;&#10;Description automatically generated">
            <a:extLst>
              <a:ext uri="{FF2B5EF4-FFF2-40B4-BE49-F238E27FC236}">
                <a16:creationId xmlns:a16="http://schemas.microsoft.com/office/drawing/2014/main" id="{3C4C53E5-A71F-B98D-DD85-42864A3A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74" y="3795670"/>
            <a:ext cx="4851400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2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188A-91A3-F3BA-7AAE-D1D45D35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with multiple POS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F027-0DFB-9B0D-EB1A-E9337DDC2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look at the frequency distribution by # of pos tags:</a:t>
            </a:r>
          </a:p>
          <a:p>
            <a:pPr lvl="1"/>
            <a:r>
              <a:rPr lang="en-US" i="1" dirty="0"/>
              <a:t>recall our dictionary</a:t>
            </a:r>
            <a:r>
              <a:rPr lang="en-US" dirty="0"/>
              <a:t>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</a:t>
            </a:r>
            <a:r>
              <a:rPr lang="en-US" dirty="0"/>
              <a:t> </a:t>
            </a:r>
            <a:r>
              <a:rPr lang="en-US" i="1" dirty="0"/>
              <a:t>maps words to pos tags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nltk.FreqDist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8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(d[k]) for k in d]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fd.most_common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[(1, 54075), (2, 7137), (3, 1588), (4, 188), (5, 60), (6, 20), (8, 3), (7, 2)]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fd.plot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1FCD5AB-3CD6-6176-6007-ABDF02E65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67060"/>
            <a:ext cx="5181600" cy="3668467"/>
          </a:xfrm>
        </p:spPr>
      </p:pic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B692B47D-240B-E740-632C-6D927A245F94}"/>
              </a:ext>
            </a:extLst>
          </p:cNvPr>
          <p:cNvSpPr/>
          <p:nvPr/>
        </p:nvSpPr>
        <p:spPr>
          <a:xfrm>
            <a:off x="8180173" y="5849509"/>
            <a:ext cx="1754659" cy="65490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 pos tags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5480C72C-82B1-96B7-2607-DE91EC841009}"/>
              </a:ext>
            </a:extLst>
          </p:cNvPr>
          <p:cNvSpPr/>
          <p:nvPr/>
        </p:nvSpPr>
        <p:spPr>
          <a:xfrm>
            <a:off x="6172200" y="852616"/>
            <a:ext cx="982362" cy="1519881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 vocab items</a:t>
            </a:r>
          </a:p>
        </p:txBody>
      </p:sp>
    </p:spTree>
    <p:extLst>
      <p:ext uri="{BB962C8B-B14F-4D97-AF65-F5344CB8AC3E}">
        <p14:creationId xmlns:p14="http://schemas.microsoft.com/office/powerpoint/2010/main" val="4964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C4657-A439-A647-BEE3-36F873DD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2FDD09-6C5E-4E46-A2AD-AA2E50FE8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6552"/>
            <a:ext cx="5181600" cy="46004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48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48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48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4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48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sz="48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8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ptb.fileids</a:t>
            </a:r>
            <a:r>
              <a:rPr lang="en-US" sz="4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['BROWN/CF/CF01.MRG', 'BROWN/CF/CF02.MRG', 'BROWN/CF/CF03.MRG', 'BROWN/CF/CF04.MRG', 'BROWN/CF/CF05.MRG', 'BROWN/CF/CF06.MRG', 'BROWN/CF/CF07.MRG', 'BROWN/CF/CF08.MRG', 'BROWN/CF/CF09.MRG', 'BROWN/CF/CF10.MRG', 'BROWN/CF/CF11.MRG', 'BROWN/CF/CF12.MRG', 'BROWN/CF/CF13.MRG', 'BROWN/CF/CF14.MRG', 'BROWN/CF/CF15.MRG', 'BROWN/CF/CF16.MRG', 'BROWN/CF/CF17.MRG', 'BROWN/CF/CF18.MRG', 'BROWN/CF/CF19.MRG', 'BROWN/CF/CF20.MRG', 'BROWN/CF/CF21.MRG', 'BROWN/CF/CF22.MRG', 'BROWN/CF/CF23.MRG', 'BROWN/CF/CF24.MRG', 'BROWN/CF/CF25.MRG', 'BROWN/CF/CF26.MRG', 'BROWN/CF/CF27.MRG', 'BROWN/CF/CF28.MRG', 'BROWN/CF/CF29.MRG', 'BROWN/CF/CF30.MRG', 'BROWN/CF/CF31.MRG', 'BROWN/CF/CF32.MRG', 'BROWN/CG/CG01.MRG', 'BROWN/CG/CG02.MRG', 'BROWN/CG/CG03.MRG', 'BROWN/CG/CG04.MRG', 'BROWN/CG/CG05.MRG', 'BROWN/CG/CG06.MRG', 'BROWN/CG/CG07.MRG', 'BROWN/CG/CG08.MRG', 'BROWN/CG/CG09.MRG', 'BROWN/CG/CG10.MRG', 'BROWN/CG/CG11.MRG', 'BROWN/CG/CG12.MRG', 'BROWN/CG/CG13.MRG', 'BROWN/CG/CG14.MRG', 'BROWN/CG/CG15.MRG', 'BROWN/CG/CG16.MRG', 'BROWN/CG/CG17.MRG', 'BROWN/CG/CG18.MRG', 'BROWN/CG/CG19.MRG', 'BROWN/CG/CG20.MRG', 'BROWN/CG/CG21.MRG', 'BROWN/CG/CG22.MRG', 'BROWN/CG/CG23.MRG', 'BROWN/CG/CG24.MRG', 'BROWN/CG/CG25.MRG', 'BROWN/CG/CG26.MRG', 'BROWN/CG/CG27.MRG', 'BROWN/CG/CG28.MRG', 'BROWN/CG/CG29.MRG', 'BROWN/CG/CG30.MRG', 'BROWN/CG/CG31.MRG', 'BROWN/CG/CG32.MRG', 'BROWN/CG/CG33.MRG', 'BROWN/CG/CG34.MRG', 'BROWN/CG/CG35.MRG', 'BROWN/CG/CG36.MRG', 'BROWN/CK/CK01.MRG', 'BROWN/CK/CK02.MRG', 'BROWN/CK/CK03.MRG', 'BROWN/CK/CK04.MRG', 'BROWN/CK/CK05.MRG', 'BROWN/CK/CK06.MRG', 'BROWN/CK/CK07.MRG', 'BROWN/CK/CK08.MRG', 'BROWN/CK/CK09.MRG', 'BROWN/CK/CK10.MRG', 'BROWN/CK/CK11.MRG', 'BROWN/CK/CK12.MRG', 'BROWN/CK/CK13.MRG', 'BROWN/CK/CK14.MRG', 'BROWN/CK/CK15.MRG', 'BROWN/CK/CK16.MRG', 'BROWN/CK/CK17.MRG', 'BROWN/CK/CK18.MRG', 'BROWN/CK/CK19.MRG', 'BROWN/CK/CK20.MRG', 'BROWN/CK/CK21.MRG', 'BROWN/CK/CK22.MRG', 'BROWN/CK/CK23.MRG', 'BROWN/CK/CK24.MRG', 'BROWN/CK/CK25.MRG', 'BROWN/CK/CK27.MRG', 'BROWN/CK/CK28.MRG', 'BROWN/CK/CK29.MRG', 'BROWN/CL/CL01.MRG', 'BROWN/CL/CL02.MRG', 'BROWN/CL/CL03.MRG', 'BROWN/CL/CL04.MRG', 'BROWN/CL/CL05.MRG', 'BROWN/CL/CL06.MRG', 'BROWN/CL/CL07.MRG', 'BROWN/CL/CL08.MRG', 'BROWN/CL/CL09.MRG', 'BROWN/CL/CL10.MRG', 'BROWN/CL/CL11.MRG', 'BROWN/CL/CL12.MRG', 'BROWN/CL/CL13.MRG', 'BROWN/CL/CL14.MRG', 'BROWN/CL/CL15.MRG', 'BROWN/CL/CL16.MRG', 'BROWN/CL/CL17.MRG', 'BROWN/CL/CL18.MRG', 'BROWN/CL/CL19.MRG', 'BROWN/CL/CL20.MRG', 'BROWN/CL/CL21.MRG', 'BROWN/CL/CL22.MRG', 'BROWN/CL/CL23.MRG', 'BROWN/CL/CL24.MRG', 'BROWN/CM/CM01.MRG', 'BROWN/CM/CM02.MRG', 'BROWN/CM/CM03.MRG', 'BROWN/CM/CM04.MRG', 'BROWN/CM/CM05.MRG', 'BROWN/CM/CM06.MRG', 'BROWN/CN/CN01.MRG', 'BROWN/CN/CN02.MRG', 'BROWN/CN/CN03.MRG', 'BROWN/CN/CN04.MRG', 'BROWN/CN/CN05.MRG', 'BROWN/CN/CN06.MRG', 'BROWN/CN/CN07.MRG', 'BROWN/CN/CN08.MRG', 'BROWN/CN/CN09.MRG', 'BROWN/CN/CN10.MRG', 'BROWN/CN/CN11.MRG', 'BROWN/CN/CN12.MRG', 'BROWN/CN/CN13.MRG', 'BROWN/CN/CN14.MRG', 'BROWN/CN/CN15.MRG', 'BROWN/CN/CN16.MRG', 'BROWN/CN/CN17.MRG', 'BROWN/CN/CN18.MRG', 'BROWN/CN/CN19.MRG', 'BROWN/CN/CN20.MRG', 'BROWN/CN/CN21.MRG', 'BROWN/CN/CN22.MRG', 'BROWN/CN/CN23.MRG', 'BROWN/CN/CN24.MRG', 'BROWN/CN/CN25.MRG', 'BROWN/CN/CN26.MRG', 'BROWN/CN/CN27.MRG', 'BROWN/CN/CN28.MRG', 'BROWN/CN/CN29.MRG', 'BROWN/CP/CP01.MRG', 'BROWN/CP/CP02.MRG', 'BROWN/CP/CP03.MRG', 'BROWN/CP/CP04.MRG', 'BROWN/CP/CP05.MRG', 'BROWN/CP/CP06.MRG', 'BROWN/CP/CP07.MRG', 'BROWN/CP/CP08.MRG', 'BROWN/CP/CP09.MRG', 'BROWN/CP/CP10.MRG', 'BROWN/CP/CP11.MRG', 'BROWN/CP/CP12.MRG', 'BROWN/CP/CP13.MRG', 'BROWN/CP/CP14.MRG', 'BROWN/CP/CP15.MRG', 'BROWN/CP/CP16.MRG', 'BROWN/CP/CP17.MRG', 'BROWN/CP/CP18.MRG', 'BROWN/CP/CP19.MRG', 'BROWN/CP/CP20.MRG', 'BROWN/CP/CP21.MRG', 'BROWN/CP/CP22.MRG', 'BROWN/CP/CP23.MRG', 'BROWN/CP/CP25.MRG', 'BROWN/CP/CP26.MRG', 'BROWN/CP/CP27.MRG', 'BROWN/CP/CP28.MRG', 'BROWN/CP/CP29.MRG', 'BROWN/CR/CR01.MRG', 'BROWN/CR/CR02.MRG', 'BROWN/CR/CR03.MRG', 'BROWN/CR/CR04.MRG', 'BROWN/CR/CR05.MRG', 'BROWN/CR/CR06.MRG', 'BROWN/CR/CR07.MRG', 'BROWN/CR/CR08.MRG', 'BROWN/CR/CR09.MRG', 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DD0E2-1339-A947-A1BA-B7FC3414A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224" y="1810510"/>
            <a:ext cx="5499652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'WSJ/00/WSJ_0004.MRG', 'WSJ/00/WSJ_0005.MRG', 'WSJ/00/WSJ_0006.MRG', 'WSJ/00/WSJ_0007.MRG', 'WSJ/00/WSJ_0008.MRG', 'WSJ/00/WSJ_0009.MRG', 'WSJ/00/WSJ_0010.MRG', 'WSJ/00/WSJ_0011.MRG', 'WSJ/00/WSJ_0012.MRG', 'WSJ/00/WSJ_0013.MRG', 'WSJ/00/WSJ_0014.MRG', 'WSJ/00/WSJ_0015.MRG', 'WSJ/00/WSJ_0016.MRG', 'WSJ/00/WSJ_0017.MRG', 'WSJ/00/WSJ_0018.MRG', 'WSJ/00/WSJ_0019.MRG', 'WSJ/00/WSJ_0020.MRG', 'WSJ/00/WSJ_0021.MRG', 'WSJ/00/WSJ_0022.MRG', 'WSJ/00/WSJ_0023.MRG', 'WSJ/00/WSJ_0024.MRG', 'WSJ/00/WSJ_0025.MRG', 'WSJ/00/WSJ_0026.MRG', 'WSJ/00/WSJ_0027.MRG', 'WSJ/00/WSJ_0028.MRG', 'WSJ/00/WSJ_0029.MRG', 'WSJ/00/WSJ_0030.MRG', 'WSJ/00/WSJ_0031.MRG', 'WSJ/00/WSJ_0032.MRG', 'WSJ/00/WSJ_0033.MRG', 'WSJ/00/WSJ_0034.MRG', 'WSJ/00/WSJ_0035.MRG', 'WSJ/00/WSJ_0036.MRG', 'WSJ/00/WSJ_0037.MRG', 'WSJ/00/WSJ_0038.MRG', 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'WSJ/23/WSJ_2398.MRG', 'WSJ/23/WSJ_2399.MRG', 'WSJ/24/WSJ_2400.MRG', 'WSJ/24/WSJ_2401.MRG', 'WSJ/24/WSJ_2402.MRG', 'WSJ/24/WSJ_2403.MRG', 'WSJ/24/WSJ_2404.MRG', 'WSJ/24/WSJ_2405.MRG', 'WSJ/24/WSJ_2406.MRG', 'WSJ/24/WSJ_2407.MRG', 'WSJ/24/WSJ_2408.MRG', 'WSJ/24/WSJ_2409.MRG', 'WSJ/24/WSJ_2410.MRG', 'WSJ/24/WSJ_2411.MRG', 'WSJ/24/WSJ_2412.MRG', 'WSJ/24/WSJ_2413.MRG', 'WSJ/24/WSJ_2414.MRG', 'WSJ/24/WSJ_2415.MRG', 'WSJ/24/WSJ_2416.MRG', 'WSJ/24/WSJ_2417.MRG', 'WSJ/24/WSJ_2418.MRG', 'WSJ/24/WSJ_2419.MRG', 'WSJ/24/WSJ_2420.MRG', 'WSJ/24/WSJ_2421.MRG', 'WSJ/24/WSJ_2422.MRG', 'WSJ/24/WSJ_2423.MRG', 'WSJ/24/WSJ_2424.MRG', 'WSJ/24/WSJ_2425.MRG', 'WSJ/24/WSJ_2426.MRG', 'WSJ/24/WSJ_2427.MRG', 'WSJ/24/WSJ_2428.MRG', 'WSJ/24/WSJ_2429.MRG', 'WSJ/24/WSJ_2430.MRG', 'WSJ/24/WSJ_2431.MRG', 'WSJ/24/WSJ_2432.MRG', 'WSJ/24/WSJ_2433.MRG', 'WSJ/24/WSJ_2434.MRG', 'WSJ/24/WSJ_2435.MRG', 'WSJ/24/WSJ_2436.MRG', 'WSJ/24/WSJ_2437.MRG', 'WSJ/24/WSJ_2438.MRG', 'WSJ/24/WSJ_2439.MRG', 'WSJ/24/WSJ_2440.MRG', 'WSJ/24/WSJ_2441.MRG', 'WSJ/24/WSJ_2442.MRG', 'WSJ/24/WSJ_2443.MRG', 'WSJ/24/WSJ_2444.MRG', 'WSJ/24/WSJ_2445.MRG', 'WSJ/24/WSJ_2446.MRG', 'WSJ/24/WSJ_2447.MRG', 'WSJ/24/WSJ_2448.MRG', 'WSJ/24/WSJ_2449.MRG', 'WSJ/24/WSJ_2450.MRG', 'WSJ/24/WSJ_2451.MRG', 'WSJ/24/WSJ_2452.MRG', 'WSJ/24/WSJ_2453.MRG', 'WSJ/24/WSJ_2454.MRG']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C7B70-BD26-D141-97AD-E4937C8B5E06}"/>
              </a:ext>
            </a:extLst>
          </p:cNvPr>
          <p:cNvSpPr txBox="1"/>
          <p:nvPr/>
        </p:nvSpPr>
        <p:spPr>
          <a:xfrm>
            <a:off x="8436628" y="40012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AFC9C-6C26-9A42-AB37-C96750F987F6}"/>
              </a:ext>
            </a:extLst>
          </p:cNvPr>
          <p:cNvSpPr txBox="1"/>
          <p:nvPr/>
        </p:nvSpPr>
        <p:spPr>
          <a:xfrm>
            <a:off x="2893276" y="61618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ECB92C-784C-F744-B5C2-1E629210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75" y="4278364"/>
            <a:ext cx="1155700" cy="231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D364943-DDD8-854E-9370-5CDE1D1B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824" y="1412823"/>
            <a:ext cx="899049" cy="51769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1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8200-F400-FA49-87E8-BA2D3AEB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97087" cy="18376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 corpus: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5CD543F-FDE9-634F-87D9-159A3BA7C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919" y="2202752"/>
            <a:ext cx="8021595" cy="4228222"/>
          </a:xfr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A251-97E6-6849-BE13-B6132E4D6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032" y="1026667"/>
            <a:ext cx="8021594" cy="422822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[x for x in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ptb.fileids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if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x.startswith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('BROWN')]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(bids)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192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nltk.FreqDist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id in bids: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</a:t>
            </a:r>
            <a:r>
              <a:rPr lang="en-US" sz="14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(id))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({',': 23776, 'the': 22244, '.': 22241, 'of': 10964, 'and': 10661, 'to': 9778, 'a': 8961, 'in': 6575, '*-1': 6048, '*T*-1': 5734, ...})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fd.N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487882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fd.plot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(50)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4644D3E3-BDB2-134C-BC96-405C95A7D33A}"/>
              </a:ext>
            </a:extLst>
          </p:cNvPr>
          <p:cNvSpPr/>
          <p:nvPr/>
        </p:nvSpPr>
        <p:spPr>
          <a:xfrm>
            <a:off x="3747052" y="891434"/>
            <a:ext cx="1828800" cy="606287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Brown corpus file ids</a:t>
            </a:r>
          </a:p>
        </p:txBody>
      </p:sp>
    </p:spTree>
    <p:extLst>
      <p:ext uri="{BB962C8B-B14F-4D97-AF65-F5344CB8AC3E}">
        <p14:creationId xmlns:p14="http://schemas.microsoft.com/office/powerpoint/2010/main" val="8277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3D3F-9175-7967-5F41-3EE8E2D5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16F47F4-0D75-B79E-2462-734656BB96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8108"/>
            <a:ext cx="5181600" cy="2906371"/>
          </a:xfr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03430B-872D-A97D-E724-E7B0F3DF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4635867"/>
            <a:ext cx="5560290" cy="1857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87BE5EEF-101A-8F2D-8514-CE203A0AB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2" y="2005800"/>
            <a:ext cx="5181600" cy="3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8200-F400-FA49-87E8-BA2D3AEB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4D9EF73-6E34-C64E-8648-7CDB74B2B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469" y="1831020"/>
            <a:ext cx="7368209" cy="4655499"/>
          </a:xfr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A251-97E6-6849-BE13-B6132E4D6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0099" y="1690687"/>
            <a:ext cx="7368209" cy="332465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fd2 =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nltk.FreqDist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[x for x in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ptb.fileids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if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x.startswith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('WSJ')]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id in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fd2.update(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(id))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fd2</a:t>
            </a:r>
          </a:p>
          <a:p>
            <a:pPr marL="0" indent="0">
              <a:buNone/>
            </a:pP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({',': 60484, 'the': 50975, '.': 48144, 'of': 28338, 'to': 27249, 'a': 23673, 'and': 19762, 'in': 18857, '*-1': 14220, '0': 12447, ...})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fd2.N()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1253013</a:t>
            </a:r>
          </a:p>
          <a:p>
            <a:pPr marL="0" indent="0">
              <a:buNone/>
            </a:pP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fd2.plot(50)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1ECB957-6B0A-4B42-9DDD-4B03FCEB1635}"/>
              </a:ext>
            </a:extLst>
          </p:cNvPr>
          <p:cNvSpPr/>
          <p:nvPr/>
        </p:nvSpPr>
        <p:spPr>
          <a:xfrm>
            <a:off x="4385264" y="1207913"/>
            <a:ext cx="1828800" cy="753154"/>
          </a:xfrm>
          <a:prstGeom prst="downArrowCallout">
            <a:avLst>
              <a:gd name="adj1" fmla="val 25000"/>
              <a:gd name="adj2" fmla="val 22360"/>
              <a:gd name="adj3" fmla="val 13123"/>
              <a:gd name="adj4" fmla="val 465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WSJ corpus file ids</a:t>
            </a:r>
          </a:p>
        </p:txBody>
      </p:sp>
    </p:spTree>
    <p:extLst>
      <p:ext uri="{BB962C8B-B14F-4D97-AF65-F5344CB8AC3E}">
        <p14:creationId xmlns:p14="http://schemas.microsoft.com/office/powerpoint/2010/main" val="984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8200-F400-FA49-87E8-BA2D3AEB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98A2527-4377-B24D-A9F4-DA3F6EAC1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7124170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51578-4EBA-444A-9587-21637434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236" y="1690688"/>
            <a:ext cx="6170694" cy="329694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Merge the two </a:t>
            </a:r>
            <a:r>
              <a:rPr lang="en-US" dirty="0" err="1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FreqDists</a:t>
            </a:r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fd.update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(fd2)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({',': 84260, 'the': 73219, '.': 70385, 'of': 39302, 'to': 37027, 'a': 32634, 'and': 30423, 'in': 25432, '*-1': 20268, '*': 17363, ...})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1740895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fd.plot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(50)</a:t>
            </a:r>
          </a:p>
        </p:txBody>
      </p:sp>
    </p:spTree>
    <p:extLst>
      <p:ext uri="{BB962C8B-B14F-4D97-AF65-F5344CB8AC3E}">
        <p14:creationId xmlns:p14="http://schemas.microsoft.com/office/powerpoint/2010/main" val="12668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49F3C-7A1D-459A-F410-04B87858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Zipf's</a:t>
            </a:r>
            <a:r>
              <a:rPr lang="en-US" dirty="0"/>
              <a:t>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40FC-83CA-2C54-FE07-6FF126FB5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Zipf's</a:t>
            </a:r>
            <a:r>
              <a:rPr lang="en-US" dirty="0"/>
              <a:t> law was originally formulated in terms of quantitative linguistics, stating that given some corpus of natural language utterances, </a:t>
            </a:r>
            <a:r>
              <a:rPr lang="en-US" b="1" dirty="0">
                <a:solidFill>
                  <a:schemeClr val="accent1"/>
                </a:solidFill>
              </a:rPr>
              <a:t>the frequency of any word is inversely proportional to its rank </a:t>
            </a:r>
            <a:r>
              <a:rPr lang="en-US" dirty="0"/>
              <a:t>in the frequency table. </a:t>
            </a:r>
          </a:p>
          <a:p>
            <a:pPr lvl="1"/>
            <a:r>
              <a:rPr lang="en-US" dirty="0"/>
              <a:t>Thus, the most frequent word will occur approximately twice as often as the second most frequent word, three times as often as the third most frequent word, etc. </a:t>
            </a:r>
          </a:p>
          <a:p>
            <a:pPr lvl="1"/>
            <a:r>
              <a:rPr lang="en-US" dirty="0"/>
              <a:t>For example, in the Brown Corpus of American English text, the word "</a:t>
            </a:r>
            <a:r>
              <a:rPr lang="en-US" b="1" dirty="0"/>
              <a:t>the</a:t>
            </a:r>
            <a:r>
              <a:rPr lang="en-US" dirty="0"/>
              <a:t>" is the most frequently occurring word, and by itself accounts for nearly 7% of all word occurrences (69,971 out of slightly over 1 million). </a:t>
            </a:r>
          </a:p>
          <a:p>
            <a:pPr lvl="1"/>
            <a:r>
              <a:rPr lang="en-US" dirty="0"/>
              <a:t>True to </a:t>
            </a:r>
            <a:r>
              <a:rPr lang="en-US" dirty="0" err="1"/>
              <a:t>Zipf's</a:t>
            </a:r>
            <a:r>
              <a:rPr lang="en-US" dirty="0"/>
              <a:t> Law, the second-place word "of" accounts for slightly over 3.5% of words (36,411 occurrences), followed by "and" (28,852).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Only 135 vocabulary items</a:t>
            </a:r>
            <a:r>
              <a:rPr lang="en-US" dirty="0"/>
              <a:t> are needed to account for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/>
              <a:t> the Brown Corpus.</a:t>
            </a:r>
          </a:p>
        </p:txBody>
      </p:sp>
    </p:spTree>
    <p:extLst>
      <p:ext uri="{BB962C8B-B14F-4D97-AF65-F5344CB8AC3E}">
        <p14:creationId xmlns:p14="http://schemas.microsoft.com/office/powerpoint/2010/main" val="65355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5508-F5BA-5A95-6C7C-DCA20625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Zipf's</a:t>
            </a:r>
            <a:r>
              <a:rPr lang="en-US" dirty="0"/>
              <a:t>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032F-FF2F-DC83-FF4C-2187F4B76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077" y="4162918"/>
            <a:ext cx="5181600" cy="247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Equation: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freq</a:t>
            </a:r>
            <a:r>
              <a:rPr lang="en-US" sz="2400" dirty="0">
                <a:solidFill>
                  <a:schemeClr val="accent1"/>
                </a:solidFill>
              </a:rPr>
              <a:t> = c . rank </a:t>
            </a:r>
            <a:r>
              <a:rPr lang="en-US" sz="2400" baseline="30000" dirty="0">
                <a:solidFill>
                  <a:schemeClr val="accent1"/>
                </a:solidFill>
              </a:rPr>
              <a:t>–m 	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for positive constants m and c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log(</a:t>
            </a:r>
            <a:r>
              <a:rPr lang="en-US" sz="2400" dirty="0" err="1">
                <a:solidFill>
                  <a:schemeClr val="accent1"/>
                </a:solidFill>
              </a:rPr>
              <a:t>freq</a:t>
            </a:r>
            <a:r>
              <a:rPr lang="en-US" sz="2400" dirty="0">
                <a:solidFill>
                  <a:schemeClr val="accent1"/>
                </a:solidFill>
              </a:rPr>
              <a:t>) = –m log(rank) + log(c)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has the form of an equation of a straight line (i.e. y=</a:t>
            </a:r>
            <a:r>
              <a:rPr lang="en-US" sz="2400" dirty="0" err="1">
                <a:solidFill>
                  <a:schemeClr val="accent1"/>
                </a:solidFill>
              </a:rPr>
              <a:t>mx+c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C1B720-5C2B-DE52-D3E2-B24BA2EFA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7077" y="1914117"/>
            <a:ext cx="7295940" cy="2025371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18ADA-36F7-ED85-0621-5B2708D8FA91}"/>
              </a:ext>
            </a:extLst>
          </p:cNvPr>
          <p:cNvSpPr txBox="1"/>
          <p:nvPr/>
        </p:nvSpPr>
        <p:spPr>
          <a:xfrm>
            <a:off x="6709719" y="4669908"/>
            <a:ext cx="5181600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Code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zipf.py</a:t>
            </a:r>
            <a:r>
              <a:rPr lang="en-US" sz="2400" dirty="0"/>
              <a:t> given on the course webpage</a:t>
            </a:r>
          </a:p>
          <a:p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zipf.plot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tokens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</a:t>
            </a:r>
          </a:p>
          <a:p>
            <a:r>
              <a:rPr lang="en-US" sz="1800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tokens</a:t>
            </a:r>
            <a:r>
              <a:rPr lang="en-US" sz="1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= list of words (a corpus)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93C30-EF74-33F8-EE26-6A4846F22768}"/>
              </a:ext>
            </a:extLst>
          </p:cNvPr>
          <p:cNvSpPr txBox="1"/>
          <p:nvPr/>
        </p:nvSpPr>
        <p:spPr>
          <a:xfrm>
            <a:off x="6096000" y="191411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Wolfram</a:t>
            </a:r>
          </a:p>
        </p:txBody>
      </p:sp>
    </p:spTree>
    <p:extLst>
      <p:ext uri="{BB962C8B-B14F-4D97-AF65-F5344CB8AC3E}">
        <p14:creationId xmlns:p14="http://schemas.microsoft.com/office/powerpoint/2010/main" val="24172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4510</Words>
  <Application>Microsoft Macintosh PowerPoint</Application>
  <PresentationFormat>Widescreen</PresentationFormat>
  <Paragraphs>224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Menlo</vt:lpstr>
      <vt:lpstr>Open Sans</vt:lpstr>
      <vt:lpstr>Office Theme</vt:lpstr>
      <vt:lpstr>LING/C SC 581:  Advanced Computational Linguistics</vt:lpstr>
      <vt:lpstr>Today's Topics</vt:lpstr>
      <vt:lpstr>nltk.corpus: ptb</vt:lpstr>
      <vt:lpstr>Brown corpus: FreqDist</vt:lpstr>
      <vt:lpstr>nltk.FreqDist(corpus)</vt:lpstr>
      <vt:lpstr>ptb</vt:lpstr>
      <vt:lpstr>ptb</vt:lpstr>
      <vt:lpstr>Zipf's Law</vt:lpstr>
      <vt:lpstr>Zipf's Law</vt:lpstr>
      <vt:lpstr>Zipf's Law: ptb</vt:lpstr>
      <vt:lpstr>Zipf's Law: ptb</vt:lpstr>
      <vt:lpstr>Trees and Productions</vt:lpstr>
      <vt:lpstr>Trees and Productions</vt:lpstr>
      <vt:lpstr>Trees and Productions</vt:lpstr>
      <vt:lpstr>Trees and Productions</vt:lpstr>
      <vt:lpstr>Trees and Productions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  <vt:lpstr>Words with multiple POS tags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6</cp:revision>
  <dcterms:created xsi:type="dcterms:W3CDTF">2024-04-20T00:19:51Z</dcterms:created>
  <dcterms:modified xsi:type="dcterms:W3CDTF">2024-04-20T00:54:11Z</dcterms:modified>
</cp:coreProperties>
</file>