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29" r:id="rId2"/>
    <p:sldId id="351" r:id="rId3"/>
    <p:sldId id="259" r:id="rId4"/>
    <p:sldId id="353" r:id="rId5"/>
    <p:sldId id="354" r:id="rId6"/>
    <p:sldId id="359" r:id="rId7"/>
    <p:sldId id="360" r:id="rId8"/>
    <p:sldId id="330" r:id="rId9"/>
    <p:sldId id="352" r:id="rId10"/>
    <p:sldId id="362" r:id="rId11"/>
    <p:sldId id="369" r:id="rId12"/>
    <p:sldId id="370" r:id="rId13"/>
    <p:sldId id="366" r:id="rId14"/>
    <p:sldId id="3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5E5FD-A1CD-6349-B900-57E594596827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DE1EA-E673-3141-969B-85E530414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00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33631-7C63-AC2D-EE2D-AEEFCA639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CCA90-1A39-698D-AB80-75CD37A50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0FC25-2BA0-E2E1-4A7B-C37350CE7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A448F-15B0-2FD2-CC5B-B1719C449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9874-F656-CAFB-DB1D-1AD0800F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8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3D2C2-BD49-76BF-05E8-021F613E1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EC123-145B-568D-BD1B-1BA838F1C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13A0E-6664-FB5F-DDAF-1818405B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45A14-38E0-9461-2D99-8DCE4130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28D9-E27F-7DB9-20C0-4340369C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1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755D11-C0A7-131A-7E05-DBA0D5C1C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6E533-596F-0951-EB7D-F14C17FBA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AD2BF-FC60-CCF2-600D-C573441C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E1ED8-13B4-7AC8-B820-817B867EF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AA999-872F-E30F-AAE2-A6A20884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D5A1F-74BF-AE26-73E2-B700F52D1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A2897-FD48-859D-1B05-A96F24DB3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34068-DAAE-9B73-8394-654B814C9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6C2C2-2CCC-92B3-F055-D05D963FA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24004-FCB3-3C31-BB09-F45E82C7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7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E236-10D2-EAE3-07F1-C4E536D06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64D45-E845-3D6A-AFF2-1E9B9F806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9CCBF-260E-962C-8D42-3C9852EC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42299-F599-A394-AF6F-1CF936821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196E5-5963-A15A-E1F7-C2F86369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1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A6A76-94DE-7B7E-CD16-220A75E7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17EDA-F098-0067-4B95-3AF56EAA8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625AF-D5A0-58D9-73A9-3C3D0F034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EC043-CA4A-FCD8-0926-A3F3D2AB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79569-CE04-5AD0-A038-8D9038CD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B7FC3-D86B-B949-CC63-A40408506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8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CB77F-5484-E7D0-1644-5DC3C85FE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31FE8-C17F-13ED-CF70-CAF6B8977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EA4D1-06A9-8109-361B-9D0188ECC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04674A-4956-2AF5-CE57-2C4A0E229E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D66C5E-B2EB-E48F-6731-CB27E010E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15F45-AEE1-E698-45C6-1D683E72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2A584-6948-C735-24DC-EB3ACA46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03182F-10C4-B607-03C3-ADC3D9FC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0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EBDF3-39B1-C501-BA7E-EFD7E3D6F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1F247E-05C2-B593-5202-9F5174CC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0B2B05-0F75-CE03-B656-C7E0D0A6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DEDA72-C39F-7118-0BE0-5AA9032A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0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860C49-7C85-EF2E-4120-D1EC7F052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0125F-5CD0-308E-5295-657B2044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2B7A3-83BF-B5DC-1330-DD0080E4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4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82C5F-44C0-4E7D-956B-DD2E69FD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D06D2-B867-BAC0-1318-86C2C0A54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D75F1-2B3F-C5A5-CBC1-3D58A4E36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9AFB6C-B910-C907-3005-098E156D7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AEF6C-ED25-AA92-B8E1-82E1E177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F7EDA-3ACB-614A-3001-450938390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8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A520E-E8A8-DE92-8648-D8AF73CA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648D1-F4CF-2F7C-4D09-1DAB7F459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5AE297-402B-76DA-E133-9ED66699E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52109-E302-97A1-DD3B-C9B547C65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C9553-DDBF-E376-64DF-0DDF479E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321058-F100-3244-D8B1-0A4E9D181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1F652-9689-D671-8C95-AE2EDECA8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16E76-DB62-B7E7-1D7E-2D3722BF6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09CD5-D6C3-F045-3E8D-7CCD1C5FEC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22D13E-3A67-0F4F-A6EA-81427493135D}" type="datetimeFigureOut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CDF41-1F0B-720A-4629-9DF46FB23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B4876-2D7E-7025-56E5-3B1F615DC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DD1AAB-D324-7F46-A0E0-788AD680C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1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nltk.org/api/nltk.probability.FreqDist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nltk.org/api/nltk.probability.FreqDist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atplotlib.org/stable/api/_as_gen/matplotlib.pyplot.his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atplotlib.org/stable/api/_as_gen/matplotlib.pyplot.xticks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43580"/>
            <a:ext cx="9144000" cy="1414220"/>
          </a:xfrm>
        </p:spPr>
        <p:txBody>
          <a:bodyPr/>
          <a:lstStyle/>
          <a:p>
            <a:r>
              <a:rPr lang="en-US" dirty="0"/>
              <a:t>Lecture 26</a:t>
            </a:r>
          </a:p>
        </p:txBody>
      </p:sp>
    </p:spTree>
    <p:extLst>
      <p:ext uri="{BB962C8B-B14F-4D97-AF65-F5344CB8AC3E}">
        <p14:creationId xmlns:p14="http://schemas.microsoft.com/office/powerpoint/2010/main" val="877325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E2091-FD60-A093-A039-E30F76B7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B2661-D2FF-48EF-8A4F-2D96AB777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Question 1:</a:t>
            </a:r>
          </a:p>
          <a:p>
            <a:pPr lvl="1"/>
            <a:r>
              <a:rPr lang="en-US" dirty="0"/>
              <a:t>write a Python function to find all VP frames of the form:</a:t>
            </a:r>
          </a:p>
          <a:p>
            <a:pPr lvl="2"/>
            <a:r>
              <a:rPr lang="en-US" sz="2400" dirty="0"/>
              <a:t>[</a:t>
            </a:r>
            <a:r>
              <a:rPr lang="en-US" sz="2400" baseline="-25000" dirty="0"/>
              <a:t>VP</a:t>
            </a:r>
            <a:r>
              <a:rPr lang="en-US" sz="2400" dirty="0"/>
              <a:t> [</a:t>
            </a:r>
            <a:r>
              <a:rPr lang="en-US" sz="2400" baseline="-25000" dirty="0"/>
              <a:t>VB.*</a:t>
            </a:r>
            <a:r>
              <a:rPr lang="en-US" sz="2400" dirty="0"/>
              <a:t> </a:t>
            </a:r>
            <a:r>
              <a:rPr lang="en-US" sz="2400" dirty="0" err="1"/>
              <a:t>go|goes|went|going|gone</a:t>
            </a:r>
            <a:r>
              <a:rPr lang="en-US" sz="2400" dirty="0"/>
              <a:t>] …]</a:t>
            </a:r>
          </a:p>
          <a:p>
            <a:pPr lvl="2"/>
            <a:r>
              <a:rPr lang="en-US" sz="2400" dirty="0"/>
              <a:t>use </a:t>
            </a:r>
            <a:r>
              <a:rPr lang="en-US" sz="2400" dirty="0" err="1"/>
              <a:t>ptb</a:t>
            </a:r>
            <a:r>
              <a:rPr lang="en-US" sz="2400" dirty="0"/>
              <a:t> from </a:t>
            </a:r>
            <a:r>
              <a:rPr lang="en-US" sz="2400" dirty="0" err="1"/>
              <a:t>nltk.corpus</a:t>
            </a:r>
            <a:endParaRPr lang="en-US" sz="2400" dirty="0"/>
          </a:p>
          <a:p>
            <a:pPr lvl="2"/>
            <a:r>
              <a:rPr lang="en-US" sz="2400" dirty="0"/>
              <a:t>how many are there?</a:t>
            </a:r>
          </a:p>
          <a:p>
            <a:r>
              <a:rPr lang="en-US" dirty="0"/>
              <a:t>Question 2:</a:t>
            </a:r>
          </a:p>
          <a:p>
            <a:pPr lvl="1"/>
            <a:r>
              <a:rPr lang="en-US" dirty="0"/>
              <a:t>modify your function to return the list of labels of the sisters of </a:t>
            </a:r>
            <a:r>
              <a:rPr lang="en-US" i="1" dirty="0"/>
              <a:t>go</a:t>
            </a:r>
            <a:r>
              <a:rPr lang="en-US" dirty="0"/>
              <a:t> in the VP</a:t>
            </a:r>
          </a:p>
          <a:p>
            <a:pPr lvl="1"/>
            <a:r>
              <a:rPr lang="en-US" dirty="0"/>
              <a:t> e.g. ['NP','PP', 'SBAR-TMP'], ['S'] or [] (</a:t>
            </a:r>
            <a:r>
              <a:rPr lang="en-US" i="1" dirty="0"/>
              <a:t>nothing</a:t>
            </a:r>
            <a:r>
              <a:rPr lang="en-US" dirty="0"/>
              <a:t>), </a:t>
            </a:r>
          </a:p>
          <a:p>
            <a:pPr lvl="2"/>
            <a:r>
              <a:rPr lang="en-US" sz="2200" i="1" dirty="0"/>
              <a:t>see examples in later slide</a:t>
            </a:r>
          </a:p>
          <a:p>
            <a:pPr lvl="1"/>
            <a:r>
              <a:rPr lang="en-US" dirty="0"/>
              <a:t>How may verb frames does </a:t>
            </a:r>
            <a:r>
              <a:rPr lang="en-US" i="1" dirty="0"/>
              <a:t>go</a:t>
            </a:r>
            <a:r>
              <a:rPr lang="en-US" dirty="0"/>
              <a:t> have? </a:t>
            </a:r>
          </a:p>
          <a:p>
            <a:pPr lvl="1"/>
            <a:r>
              <a:rPr lang="en-US" dirty="0"/>
              <a:t>How many different (kinds of) frames? (Use </a:t>
            </a:r>
            <a:r>
              <a:rPr lang="en-US" dirty="0" err="1"/>
              <a:t>nltk.FreqDist</a:t>
            </a:r>
            <a:r>
              <a:rPr lang="en-US" dirty="0"/>
              <a:t>())</a:t>
            </a:r>
          </a:p>
          <a:p>
            <a:pPr lvl="1"/>
            <a:r>
              <a:rPr lang="en-US" dirty="0"/>
              <a:t>Which is the most common frame?</a:t>
            </a:r>
          </a:p>
          <a:p>
            <a:pPr lvl="1"/>
            <a:r>
              <a:rPr lang="en-US" dirty="0"/>
              <a:t>plot a bar chart for the top 20 frames and their counts (use .plot() from </a:t>
            </a:r>
            <a:r>
              <a:rPr lang="en-US" dirty="0" err="1"/>
              <a:t>FreqDist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4371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1A9088-BBFF-F103-CD66-DD3CB1BE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400"/>
              <a:t>Homework 12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FBAE-A7A1-96BD-765F-C951F21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US" sz="2200">
                <a:hlinkClick r:id="rId2"/>
              </a:rPr>
              <a:t>https://www.nltk.org/api/nltk.probability.FreqDist.html</a:t>
            </a:r>
            <a:endParaRPr lang="en-US" sz="2200"/>
          </a:p>
          <a:p>
            <a:endParaRPr lang="en-US" sz="220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EADD675B-1E57-E681-0A7F-C9BD86AD0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296" y="710660"/>
            <a:ext cx="6903720" cy="54366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6327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1A9088-BBFF-F103-CD66-DD3CB1BEF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400"/>
              <a:t>Homework 12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FBAE-A7A1-96BD-765F-C951F21A3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US" sz="2200">
                <a:hlinkClick r:id="rId2"/>
              </a:rPr>
              <a:t>https://www.nltk.org/api/nltk.probability.FreqDist.html</a:t>
            </a:r>
            <a:endParaRPr lang="en-US" sz="2200"/>
          </a:p>
          <a:p>
            <a:endParaRPr lang="en-US" sz="220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66728AF8-EFAB-83F4-2D52-31528BCA58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1514" y="1672723"/>
            <a:ext cx="7376502" cy="33009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6173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BFB40-9D8E-94E3-09C9-5D7EA4F6D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12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A5AEAE9-110C-2052-FBCC-4A7C11C4998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121694"/>
            <a:ext cx="1727200" cy="1879600"/>
          </a:xfrm>
          <a:ln>
            <a:solidFill>
              <a:schemeClr val="tx1"/>
            </a:solidFill>
          </a:ln>
        </p:spPr>
      </p:pic>
      <p:pic>
        <p:nvPicPr>
          <p:cNvPr id="8" name="Content Placeholder 7" descr="A diagram of a triangle&#10;&#10;Description automatically generated">
            <a:extLst>
              <a:ext uri="{FF2B5EF4-FFF2-40B4-BE49-F238E27FC236}">
                <a16:creationId xmlns:a16="http://schemas.microsoft.com/office/drawing/2014/main" id="{058D570B-5E1C-CF20-14C0-C4E58036FC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723931" y="2121694"/>
            <a:ext cx="4826000" cy="2184400"/>
          </a:xfrm>
          <a:ln>
            <a:solidFill>
              <a:schemeClr val="tx1"/>
            </a:solidFill>
          </a:ln>
        </p:spPr>
      </p:pic>
      <p:pic>
        <p:nvPicPr>
          <p:cNvPr id="10" name="Picture 9" descr="A diagram of a network&#10;&#10;Description automatically generated">
            <a:extLst>
              <a:ext uri="{FF2B5EF4-FFF2-40B4-BE49-F238E27FC236}">
                <a16:creationId xmlns:a16="http://schemas.microsoft.com/office/drawing/2014/main" id="{78FD692F-2EC2-4951-2A4B-34140E754C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8462" y="2121694"/>
            <a:ext cx="3302000" cy="3124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A diagram of a network&#10;&#10;Description automatically generated">
            <a:extLst>
              <a:ext uri="{FF2B5EF4-FFF2-40B4-BE49-F238E27FC236}">
                <a16:creationId xmlns:a16="http://schemas.microsoft.com/office/drawing/2014/main" id="{D99FFCFA-49CC-FE28-161D-85008F0F25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483894"/>
            <a:ext cx="2070100" cy="1524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 descr="A diagram of a network&#10;&#10;Description automatically generated">
            <a:extLst>
              <a:ext uri="{FF2B5EF4-FFF2-40B4-BE49-F238E27FC236}">
                <a16:creationId xmlns:a16="http://schemas.microsoft.com/office/drawing/2014/main" id="{1C01A55A-7923-E514-1B91-68EBFA65DE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6831" y="4483894"/>
            <a:ext cx="3429000" cy="1854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Picture 15" descr="A diagram of a network&#10;&#10;Description automatically generated">
            <a:extLst>
              <a:ext uri="{FF2B5EF4-FFF2-40B4-BE49-F238E27FC236}">
                <a16:creationId xmlns:a16="http://schemas.microsoft.com/office/drawing/2014/main" id="{525C7554-E007-3E40-8946-23F923C268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54362" y="4864894"/>
            <a:ext cx="3251200" cy="14732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10585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F738B47-FFB7-4922-C1B1-86638D92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12</a:t>
            </a:r>
          </a:p>
        </p:txBody>
      </p:sp>
      <p:pic>
        <p:nvPicPr>
          <p:cNvPr id="5" name="Content Placeholder 4" descr="A diagram of a tree&#10;&#10;Description automatically generated">
            <a:extLst>
              <a:ext uri="{FF2B5EF4-FFF2-40B4-BE49-F238E27FC236}">
                <a16:creationId xmlns:a16="http://schemas.microsoft.com/office/drawing/2014/main" id="{B5CEBFBD-B486-F039-22E5-C1D0A6CBD14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21036" y="1860550"/>
            <a:ext cx="2755900" cy="3136900"/>
          </a:xfrm>
          <a:ln>
            <a:solidFill>
              <a:schemeClr val="tx1"/>
            </a:solidFill>
          </a:ln>
        </p:spPr>
      </p:pic>
      <p:pic>
        <p:nvPicPr>
          <p:cNvPr id="9" name="Content Placeholder 8" descr="A diagram of a network&#10;&#10;Description automatically generated">
            <a:extLst>
              <a:ext uri="{FF2B5EF4-FFF2-40B4-BE49-F238E27FC236}">
                <a16:creationId xmlns:a16="http://schemas.microsoft.com/office/drawing/2014/main" id="{510A5ADD-6C45-FB0A-43D4-13A4D33ECE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947299" y="1781159"/>
            <a:ext cx="7564156" cy="3136900"/>
          </a:xfrm>
          <a:ln>
            <a:solidFill>
              <a:schemeClr val="tx1"/>
            </a:solidFill>
          </a:ln>
        </p:spPr>
      </p:pic>
      <p:pic>
        <p:nvPicPr>
          <p:cNvPr id="11" name="Picture 10" descr="A diagram of a joke&#10;&#10;Description automatically generated">
            <a:extLst>
              <a:ext uri="{FF2B5EF4-FFF2-40B4-BE49-F238E27FC236}">
                <a16:creationId xmlns:a16="http://schemas.microsoft.com/office/drawing/2014/main" id="{72ED6058-140A-7D39-C764-A86D7E435F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6262" y="3919920"/>
            <a:ext cx="2946400" cy="2717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A56B10CC-616B-06B5-0503-85EFBEEEB728}"/>
              </a:ext>
            </a:extLst>
          </p:cNvPr>
          <p:cNvSpPr/>
          <p:nvPr/>
        </p:nvSpPr>
        <p:spPr>
          <a:xfrm>
            <a:off x="5980388" y="4813738"/>
            <a:ext cx="283779" cy="33633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D5F096-974A-0AA2-4D0B-7E4B2AECDBD9}"/>
              </a:ext>
            </a:extLst>
          </p:cNvPr>
          <p:cNvSpPr/>
          <p:nvPr/>
        </p:nvSpPr>
        <p:spPr>
          <a:xfrm>
            <a:off x="4524705" y="2163823"/>
            <a:ext cx="283779" cy="33633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A431A3-37C4-294E-8309-8C61D893E5FB}"/>
              </a:ext>
            </a:extLst>
          </p:cNvPr>
          <p:cNvSpPr/>
          <p:nvPr/>
        </p:nvSpPr>
        <p:spPr>
          <a:xfrm>
            <a:off x="5385890" y="2163823"/>
            <a:ext cx="283779" cy="33633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025EE6B-3EAE-4851-C434-92A0AFE32600}"/>
              </a:ext>
            </a:extLst>
          </p:cNvPr>
          <p:cNvSpPr/>
          <p:nvPr/>
        </p:nvSpPr>
        <p:spPr>
          <a:xfrm>
            <a:off x="7840719" y="2160328"/>
            <a:ext cx="924909" cy="33633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4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191D7-74E6-9C96-C763-94E66A37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B15CE-55FA-A679-1546-E61B2784E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Optional Homework 11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make-up if you missed or bombed a homework</a:t>
            </a:r>
          </a:p>
          <a:p>
            <a:pPr marL="0" indent="0">
              <a:buNone/>
            </a:pPr>
            <a:r>
              <a:rPr lang="en-US" sz="3200" dirty="0"/>
              <a:t>Or choose, </a:t>
            </a:r>
          </a:p>
          <a:p>
            <a:r>
              <a:rPr lang="en-US" sz="3200" dirty="0"/>
              <a:t>Optional Homework 12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if you prefer</a:t>
            </a:r>
          </a:p>
        </p:txBody>
      </p:sp>
    </p:spTree>
    <p:extLst>
      <p:ext uri="{BB962C8B-B14F-4D97-AF65-F5344CB8AC3E}">
        <p14:creationId xmlns:p14="http://schemas.microsoft.com/office/powerpoint/2010/main" val="321686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85647-C8D2-1436-E3CB-54EA9E56B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Time: </a:t>
            </a:r>
            <a:r>
              <a:rPr lang="en-US" dirty="0" err="1"/>
              <a:t>nltk</a:t>
            </a:r>
            <a:r>
              <a:rPr lang="en-US" dirty="0"/>
              <a:t> </a:t>
            </a:r>
            <a:r>
              <a:rPr lang="en-US" dirty="0" err="1"/>
              <a:t>ptb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2A480-9020-5B7E-534A-375715049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ptb.</a:t>
            </a:r>
            <a:r>
              <a:rPr lang="en-US" sz="2400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parsed_sents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  <a:r>
              <a:rPr lang="en-US" dirty="0"/>
              <a:t> is a list of trees.</a:t>
            </a:r>
          </a:p>
          <a:p>
            <a:r>
              <a:rPr lang="en-US" dirty="0"/>
              <a:t>Each tree is a Tree object.</a:t>
            </a:r>
          </a:p>
          <a:p>
            <a:r>
              <a:rPr lang="en-US" dirty="0"/>
              <a:t>Tree printing:</a:t>
            </a:r>
          </a:p>
          <a:p>
            <a:pPr lvl="1"/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t.</a:t>
            </a:r>
            <a:r>
              <a:rPr lang="en-US" sz="20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pretty_print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	</a:t>
            </a:r>
            <a:r>
              <a:rPr lang="en-US" sz="2000" dirty="0">
                <a:solidFill>
                  <a:srgbClr val="000000"/>
                </a:solidFill>
                <a:effectLst/>
              </a:rPr>
              <a:t>ascii graphics</a:t>
            </a:r>
          </a:p>
          <a:p>
            <a:pPr lvl="1"/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t.</a:t>
            </a:r>
            <a:r>
              <a:rPr lang="en-US" sz="20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pprint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		</a:t>
            </a:r>
            <a:r>
              <a:rPr lang="en-US" sz="2000" dirty="0">
                <a:solidFill>
                  <a:srgbClr val="000000"/>
                </a:solidFill>
                <a:effectLst/>
              </a:rPr>
              <a:t>parentheses</a:t>
            </a:r>
          </a:p>
          <a:p>
            <a:pPr lvl="1"/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t.</a:t>
            </a:r>
            <a:r>
              <a:rPr lang="en-US" sz="20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draw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		</a:t>
            </a:r>
            <a:r>
              <a:rPr lang="en-US" sz="2000" dirty="0">
                <a:solidFill>
                  <a:srgbClr val="000000"/>
                </a:solidFill>
                <a:effectLst/>
              </a:rPr>
              <a:t>window</a:t>
            </a:r>
            <a:endParaRPr lang="en-US" sz="2000" dirty="0"/>
          </a:p>
          <a:p>
            <a:r>
              <a:rPr lang="en-US" dirty="0"/>
              <a:t>Tree objects are recursively defined. Given a tree t:</a:t>
            </a:r>
          </a:p>
          <a:p>
            <a:pPr lvl="1"/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t.</a:t>
            </a:r>
            <a:r>
              <a:rPr lang="en-US" sz="20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label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		</a:t>
            </a:r>
            <a:r>
              <a:rPr lang="en-US" sz="2000" dirty="0">
                <a:solidFill>
                  <a:srgbClr val="000000"/>
                </a:solidFill>
                <a:effectLst/>
              </a:rPr>
              <a:t>category label of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t</a:t>
            </a:r>
          </a:p>
          <a:p>
            <a:pPr lvl="2"/>
            <a:r>
              <a:rPr lang="en-US" dirty="0"/>
              <a:t> e.g.</a:t>
            </a:r>
            <a:r>
              <a:rPr lang="en-US" sz="17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7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t.label</a:t>
            </a:r>
            <a:r>
              <a:rPr lang="en-US" sz="17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().</a:t>
            </a:r>
            <a:r>
              <a:rPr lang="en-US" sz="17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startswith</a:t>
            </a:r>
            <a:r>
              <a:rPr lang="en-US" sz="17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('VP')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(t)			</a:t>
            </a:r>
            <a:r>
              <a:rPr lang="en-US" sz="2000" dirty="0">
                <a:solidFill>
                  <a:srgbClr val="000000"/>
                </a:solidFill>
                <a:effectLst/>
              </a:rPr>
              <a:t>number of children of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t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t[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]			</a:t>
            </a:r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i</a:t>
            </a:r>
            <a:r>
              <a:rPr lang="en-US" sz="2000" dirty="0" err="1">
                <a:solidFill>
                  <a:srgbClr val="000000"/>
                </a:solidFill>
              </a:rPr>
              <a:t>th</a:t>
            </a:r>
            <a:r>
              <a:rPr lang="en-US" sz="2000" dirty="0">
                <a:solidFill>
                  <a:srgbClr val="000000"/>
                </a:solidFill>
              </a:rPr>
              <a:t> child of</a:t>
            </a:r>
            <a:r>
              <a:rPr lang="en-US" sz="2000" dirty="0">
                <a:solidFill>
                  <a:srgbClr val="000000"/>
                </a:solidFill>
                <a:latin typeface="Menlo" panose="020B0609030804020204" pitchFamily="49" charset="0"/>
              </a:rPr>
              <a:t> t </a:t>
            </a:r>
          </a:p>
          <a:p>
            <a:pPr lvl="2"/>
            <a:r>
              <a:rPr lang="en-US" sz="1900" dirty="0">
                <a:solidFill>
                  <a:srgbClr val="000000"/>
                </a:solidFill>
              </a:rPr>
              <a:t>which could be a Tree or simply a string</a:t>
            </a:r>
            <a:endParaRPr lang="en-US" sz="1900" dirty="0">
              <a:solidFill>
                <a:srgbClr val="000000"/>
              </a:solidFill>
              <a:effectLst/>
            </a:endParaRPr>
          </a:p>
          <a:p>
            <a:pPr lvl="1"/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t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subtrees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		</a:t>
            </a:r>
            <a:r>
              <a:rPr lang="en-US" sz="2000" dirty="0">
                <a:solidFill>
                  <a:srgbClr val="000000"/>
                </a:solidFill>
                <a:effectLst/>
              </a:rPr>
              <a:t>all possible subtrees in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t</a:t>
            </a:r>
          </a:p>
          <a:p>
            <a:pPr lvl="1"/>
            <a:r>
              <a:rPr lang="en-US" sz="2000" dirty="0" err="1">
                <a:solidFill>
                  <a:srgbClr val="000000"/>
                </a:solidFill>
                <a:latin typeface="Menlo" panose="020B0609030804020204" pitchFamily="49" charset="0"/>
              </a:rPr>
              <a:t>t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pos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000000"/>
                </a:solidFill>
                <a:effectLst/>
              </a:rPr>
              <a:t> 			list of 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000" i="1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postag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000000"/>
                </a:solidFill>
                <a:effectLst/>
              </a:rPr>
              <a:t> in 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511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8805-3DB9-1EF2-7316-AB11CEC15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11 and 12 starting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A034-9E0E-012A-0880-43D161D21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$ python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from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nltk.corpus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import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ptb</a:t>
            </a: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trees =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ptb.parsed_sents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(trees)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73451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trees[0].subtrees()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&lt;generator object </a:t>
            </a:r>
            <a:r>
              <a:rPr lang="en-US" sz="2000" dirty="0" err="1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Tree.subtrees</a:t>
            </a: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 at 0x1434784a0&gt;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&gt;&gt;&gt;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(list(trees[0].subtrees()))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87</a:t>
            </a:r>
          </a:p>
        </p:txBody>
      </p:sp>
    </p:spTree>
    <p:extLst>
      <p:ext uri="{BB962C8B-B14F-4D97-AF65-F5344CB8AC3E}">
        <p14:creationId xmlns:p14="http://schemas.microsoft.com/office/powerpoint/2010/main" val="270661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948A0-5EF2-B6E7-D945-44D1C7309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EDA11-F953-7096-2F31-5771A641B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Let's define the smallest and largest tree as the ones with the least and most subtrees, respectively.</a:t>
            </a:r>
          </a:p>
          <a:p>
            <a:r>
              <a:rPr lang="en-US" dirty="0"/>
              <a:t>Question 1: </a:t>
            </a:r>
          </a:p>
          <a:p>
            <a:pPr lvl="1"/>
            <a:r>
              <a:rPr lang="en-US" dirty="0"/>
              <a:t>Find smallest and largest trees in </a:t>
            </a:r>
            <a:r>
              <a:rPr lang="en-US" dirty="0" err="1"/>
              <a:t>ptb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What are their sizes? </a:t>
            </a:r>
          </a:p>
          <a:p>
            <a:pPr lvl="1"/>
            <a:r>
              <a:rPr lang="en-US" dirty="0"/>
              <a:t>Display the trees</a:t>
            </a:r>
          </a:p>
          <a:p>
            <a:r>
              <a:rPr lang="en-US" dirty="0"/>
              <a:t>Question 2:</a:t>
            </a:r>
          </a:p>
          <a:p>
            <a:pPr lvl="1"/>
            <a:r>
              <a:rPr lang="en-US" dirty="0"/>
              <a:t>plot a histogram of tree sizes in </a:t>
            </a:r>
            <a:r>
              <a:rPr lang="en-US" dirty="0" err="1"/>
              <a:t>ptb</a:t>
            </a:r>
            <a:endParaRPr lang="en-US" dirty="0"/>
          </a:p>
          <a:p>
            <a:pPr lvl="1"/>
            <a:r>
              <a:rPr lang="en-US" dirty="0"/>
              <a:t>use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matplotlib.pyplot.hist</a:t>
            </a:r>
            <a:r>
              <a:rPr lang="en-US" dirty="0"/>
              <a:t> (</a:t>
            </a:r>
            <a:r>
              <a:rPr lang="en-US" i="1" dirty="0"/>
              <a:t>see next slide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hist</a:t>
            </a:r>
            <a:r>
              <a:rPr lang="en-US" dirty="0"/>
              <a:t> set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bins=range(0,450+1,25)</a:t>
            </a:r>
            <a:r>
              <a:rPr lang="en-US" dirty="0"/>
              <a:t> (</a:t>
            </a:r>
            <a:r>
              <a:rPr lang="en-US" i="1" dirty="0"/>
              <a:t>each bin is 25 wide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xticks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(range</a:t>
            </a:r>
            <a:r>
              <a:rPr lang="en-US" sz="200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(0,450+1,25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</a:t>
            </a:r>
            <a:r>
              <a:rPr lang="en-US" dirty="0"/>
              <a:t> to set the x-axis ticks (</a:t>
            </a:r>
            <a:r>
              <a:rPr lang="en-US" i="1" dirty="0"/>
              <a:t>every 25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Which bin has the most trees? About how many?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34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0710E-0174-D8EE-18F4-2C6B153A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E458-CC3C-AA56-14C7-56ED38821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154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hlinkClick r:id="rId2"/>
              </a:rPr>
              <a:t>https://matplotlib.org/stable/api/_as_gen/matplotlib.pyplot.hist.html</a:t>
            </a:r>
            <a:endParaRPr lang="en-US" sz="2400" dirty="0"/>
          </a:p>
          <a:p>
            <a:endParaRPr lang="en-US" dirty="0"/>
          </a:p>
        </p:txBody>
      </p:sp>
      <p:pic>
        <p:nvPicPr>
          <p:cNvPr id="5" name="Picture 4" descr="A screenshot of a computer code&#10;&#10;Description automatically generated">
            <a:extLst>
              <a:ext uri="{FF2B5EF4-FFF2-40B4-BE49-F238E27FC236}">
                <a16:creationId xmlns:a16="http://schemas.microsoft.com/office/drawing/2014/main" id="{8521C682-3E9E-01F1-9025-778377DD7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342109"/>
            <a:ext cx="7772400" cy="38759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8604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47DDC-D153-C7D7-1A96-2B9D0CC63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796008-FFDC-47B6-B11C-E6EBDC316690}"/>
              </a:ext>
            </a:extLst>
          </p:cNvPr>
          <p:cNvSpPr txBox="1"/>
          <p:nvPr/>
        </p:nvSpPr>
        <p:spPr>
          <a:xfrm>
            <a:off x="838200" y="1825625"/>
            <a:ext cx="7861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https://matplotlib.org/stable/api/_as_gen/</a:t>
            </a:r>
            <a:r>
              <a:rPr lang="en-US" dirty="0" err="1">
                <a:hlinkClick r:id="rId2"/>
              </a:rPr>
              <a:t>matplotlib.pyplot.xticks.htm</a:t>
            </a:r>
            <a:r>
              <a:rPr lang="en-US" dirty="0" err="1"/>
              <a:t>l</a:t>
            </a:r>
            <a:endParaRPr lang="en-US" dirty="0"/>
          </a:p>
        </p:txBody>
      </p:sp>
      <p:pic>
        <p:nvPicPr>
          <p:cNvPr id="11" name="Content Placeholder 10" descr="A screenshot of a computer&#10;&#10;Description automatically generated">
            <a:extLst>
              <a:ext uri="{FF2B5EF4-FFF2-40B4-BE49-F238E27FC236}">
                <a16:creationId xmlns:a16="http://schemas.microsoft.com/office/drawing/2014/main" id="{B5F580C6-7289-C695-FE22-99F9B82D4D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52833" y="2329894"/>
            <a:ext cx="5686334" cy="384706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19628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3EFE2-B711-8DB3-9C72-E03B99179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C3382-465B-724E-C465-D52B683E7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25658"/>
          </a:xfrm>
        </p:spPr>
        <p:txBody>
          <a:bodyPr/>
          <a:lstStyle/>
          <a:p>
            <a:r>
              <a:rPr lang="en-US" dirty="0"/>
              <a:t>Last time:</a:t>
            </a:r>
          </a:p>
          <a:p>
            <a:pPr lvl="1"/>
            <a:r>
              <a:rPr lang="en-US" dirty="0"/>
              <a:t>verb have </a:t>
            </a:r>
            <a:r>
              <a:rPr lang="en-US" b="1" dirty="0"/>
              <a:t>frames</a:t>
            </a:r>
          </a:p>
          <a:p>
            <a:pPr lvl="1"/>
            <a:r>
              <a:rPr lang="en-US" dirty="0"/>
              <a:t>e.g. [</a:t>
            </a:r>
            <a:r>
              <a:rPr lang="en-US" baseline="-25000" dirty="0"/>
              <a:t>VP</a:t>
            </a:r>
            <a:r>
              <a:rPr lang="en-US" dirty="0"/>
              <a:t> [</a:t>
            </a:r>
            <a:r>
              <a:rPr lang="en-US" baseline="-25000" dirty="0"/>
              <a:t>VB.*</a:t>
            </a:r>
            <a:r>
              <a:rPr lang="en-US" dirty="0"/>
              <a:t> break][</a:t>
            </a:r>
            <a:r>
              <a:rPr lang="en-US" baseline="-25000" dirty="0"/>
              <a:t>NP</a:t>
            </a:r>
            <a:r>
              <a:rPr lang="en-US" dirty="0"/>
              <a:t> the vase]]</a:t>
            </a:r>
          </a:p>
          <a:p>
            <a:pPr lvl="1"/>
            <a:r>
              <a:rPr lang="en-US" dirty="0"/>
              <a:t>e.g. [</a:t>
            </a:r>
            <a:r>
              <a:rPr lang="en-US" baseline="-25000" dirty="0"/>
              <a:t>VP</a:t>
            </a:r>
            <a:r>
              <a:rPr lang="en-US" dirty="0"/>
              <a:t> [</a:t>
            </a:r>
            <a:r>
              <a:rPr lang="en-US" baseline="-25000" dirty="0"/>
              <a:t>VB.*</a:t>
            </a:r>
            <a:r>
              <a:rPr lang="en-US" dirty="0"/>
              <a:t> broke] [</a:t>
            </a:r>
            <a:r>
              <a:rPr lang="en-US" baseline="-25000" dirty="0"/>
              <a:t>PRT</a:t>
            </a:r>
            <a:r>
              <a:rPr lang="en-US" dirty="0"/>
              <a:t> [</a:t>
            </a:r>
            <a:r>
              <a:rPr lang="en-US" baseline="-25000" dirty="0"/>
              <a:t>RB</a:t>
            </a:r>
            <a:r>
              <a:rPr lang="en-US" dirty="0"/>
              <a:t> out]][</a:t>
            </a:r>
            <a:r>
              <a:rPr lang="en-US" baseline="-25000" dirty="0"/>
              <a:t>NP</a:t>
            </a:r>
            <a:r>
              <a:rPr lang="en-US" dirty="0"/>
              <a:t> the go codes]]</a:t>
            </a:r>
          </a:p>
          <a:p>
            <a:pPr lvl="1"/>
            <a:r>
              <a:rPr lang="en-US" dirty="0"/>
              <a:t>e.g. [</a:t>
            </a:r>
            <a:r>
              <a:rPr lang="en-US" baseline="-25000" dirty="0"/>
              <a:t>VP</a:t>
            </a:r>
            <a:r>
              <a:rPr lang="en-US" dirty="0"/>
              <a:t> [</a:t>
            </a:r>
            <a:r>
              <a:rPr lang="en-US" baseline="-25000" dirty="0"/>
              <a:t>VB.*</a:t>
            </a:r>
            <a:r>
              <a:rPr lang="en-US" dirty="0"/>
              <a:t> break][</a:t>
            </a:r>
            <a:r>
              <a:rPr lang="en-US" baseline="-25000" dirty="0"/>
              <a:t>NP</a:t>
            </a:r>
            <a:r>
              <a:rPr lang="en-US" dirty="0"/>
              <a:t> it][</a:t>
            </a:r>
            <a:r>
              <a:rPr lang="en-US" baseline="-25000" dirty="0"/>
              <a:t>PRT</a:t>
            </a:r>
            <a:r>
              <a:rPr lang="en-US" dirty="0"/>
              <a:t> [</a:t>
            </a:r>
            <a:r>
              <a:rPr lang="en-US" baseline="-25000" dirty="0"/>
              <a:t>RB</a:t>
            </a:r>
            <a:r>
              <a:rPr lang="en-US" dirty="0"/>
              <a:t> off]]]</a:t>
            </a:r>
          </a:p>
          <a:p>
            <a:pPr lvl="1"/>
            <a:r>
              <a:rPr lang="en-US" dirty="0"/>
              <a:t>PRT = syntax label (prsguid1.pdf, page 36), RB = adverb (POS label)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28B9C8-D19D-5D7D-D805-FB2111F01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41" y="4517751"/>
            <a:ext cx="10412859" cy="12287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9834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78805-3DB9-1EF2-7316-AB11CEC15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A034-9E0E-012A-0880-43D161D21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Break</a:t>
            </a:r>
            <a:r>
              <a:rPr lang="en-US" sz="3200" dirty="0"/>
              <a:t> is not the only verb with many </a:t>
            </a:r>
            <a:r>
              <a:rPr lang="en-US" sz="3200" b="1" dirty="0"/>
              <a:t>verb frames</a:t>
            </a:r>
            <a:r>
              <a:rPr lang="en-US" sz="3200" dirty="0"/>
              <a:t>.</a:t>
            </a:r>
          </a:p>
          <a:p>
            <a:r>
              <a:rPr lang="en-US" sz="3200" i="1" dirty="0"/>
              <a:t>Go</a:t>
            </a:r>
            <a:r>
              <a:rPr lang="en-US" sz="3200" dirty="0"/>
              <a:t> is another:</a:t>
            </a:r>
          </a:p>
          <a:p>
            <a:pPr lvl="1"/>
            <a:r>
              <a:rPr lang="en-US" i="1" dirty="0"/>
              <a:t>go on endlessly trying to …</a:t>
            </a:r>
          </a:p>
          <a:p>
            <a:pPr lvl="1"/>
            <a:r>
              <a:rPr lang="en-US" i="1" dirty="0"/>
              <a:t>go far toward …</a:t>
            </a:r>
          </a:p>
          <a:p>
            <a:pPr lvl="1"/>
            <a:r>
              <a:rPr lang="en-US" i="1" dirty="0"/>
              <a:t>went on</a:t>
            </a:r>
          </a:p>
          <a:p>
            <a:pPr lvl="1"/>
            <a:r>
              <a:rPr lang="en-US" i="1" dirty="0"/>
              <a:t>going to be confidential …</a:t>
            </a:r>
          </a:p>
          <a:p>
            <a:pPr lvl="1"/>
            <a:r>
              <a:rPr lang="en-US" i="1" dirty="0"/>
              <a:t>went over the report …</a:t>
            </a:r>
          </a:p>
          <a:p>
            <a:pPr lvl="1"/>
            <a:r>
              <a:rPr lang="en-US" i="1" dirty="0"/>
              <a:t>gone overboard in stressing their significance</a:t>
            </a:r>
          </a:p>
          <a:p>
            <a:pPr lvl="1"/>
            <a:r>
              <a:rPr lang="en-US" i="1" dirty="0"/>
              <a:t>going to a chemistry lab</a:t>
            </a:r>
          </a:p>
        </p:txBody>
      </p:sp>
    </p:spTree>
    <p:extLst>
      <p:ext uri="{BB962C8B-B14F-4D97-AF65-F5344CB8AC3E}">
        <p14:creationId xmlns:p14="http://schemas.microsoft.com/office/powerpoint/2010/main" val="264672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701</Words>
  <Application>Microsoft Macintosh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Menlo</vt:lpstr>
      <vt:lpstr>Office Theme</vt:lpstr>
      <vt:lpstr>LING/C SC 581:  Advanced Computational Linguistics</vt:lpstr>
      <vt:lpstr>Today's Topics</vt:lpstr>
      <vt:lpstr>Last Time: nltk ptb</vt:lpstr>
      <vt:lpstr>Homework 11 and 12 starting point</vt:lpstr>
      <vt:lpstr>Homework 11</vt:lpstr>
      <vt:lpstr>Homework 11</vt:lpstr>
      <vt:lpstr>Homework 11</vt:lpstr>
      <vt:lpstr>Homework 12</vt:lpstr>
      <vt:lpstr>Homework 12</vt:lpstr>
      <vt:lpstr>Homework 12</vt:lpstr>
      <vt:lpstr>Homework 12</vt:lpstr>
      <vt:lpstr>Homework 12</vt:lpstr>
      <vt:lpstr>Homework 12</vt:lpstr>
      <vt:lpstr>Homework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LING/C SC 581:  Advanced Computational Linguistics</dc:title>
  <dc:creator>sandiway@mac.com</dc:creator>
  <cp:lastModifiedBy>sandiway@mac.com</cp:lastModifiedBy>
  <cp:revision>10</cp:revision>
  <dcterms:created xsi:type="dcterms:W3CDTF">2024-04-17T02:13:55Z</dcterms:created>
  <dcterms:modified xsi:type="dcterms:W3CDTF">2024-04-18T17:21:32Z</dcterms:modified>
</cp:coreProperties>
</file>