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9" r:id="rId2"/>
    <p:sldId id="351" r:id="rId3"/>
    <p:sldId id="350" r:id="rId4"/>
    <p:sldId id="353" r:id="rId5"/>
    <p:sldId id="355" r:id="rId6"/>
    <p:sldId id="356" r:id="rId7"/>
    <p:sldId id="357" r:id="rId8"/>
    <p:sldId id="363" r:id="rId9"/>
    <p:sldId id="365" r:id="rId10"/>
    <p:sldId id="364" r:id="rId11"/>
    <p:sldId id="366" r:id="rId12"/>
    <p:sldId id="360" r:id="rId13"/>
    <p:sldId id="361" r:id="rId14"/>
    <p:sldId id="367" r:id="rId15"/>
    <p:sldId id="330" r:id="rId16"/>
    <p:sldId id="257" r:id="rId17"/>
    <p:sldId id="296" r:id="rId18"/>
    <p:sldId id="261" r:id="rId19"/>
    <p:sldId id="268" r:id="rId20"/>
    <p:sldId id="271" r:id="rId21"/>
    <p:sldId id="270" r:id="rId22"/>
    <p:sldId id="269" r:id="rId23"/>
    <p:sldId id="297" r:id="rId24"/>
    <p:sldId id="304" r:id="rId25"/>
    <p:sldId id="305" r:id="rId26"/>
    <p:sldId id="258" r:id="rId27"/>
    <p:sldId id="259" r:id="rId28"/>
    <p:sldId id="262" r:id="rId29"/>
    <p:sldId id="260" r:id="rId30"/>
    <p:sldId id="263" r:id="rId31"/>
    <p:sldId id="264" r:id="rId32"/>
    <p:sldId id="265" r:id="rId33"/>
    <p:sldId id="266" r:id="rId34"/>
    <p:sldId id="267" r:id="rId35"/>
    <p:sldId id="283" r:id="rId36"/>
    <p:sldId id="285" r:id="rId37"/>
    <p:sldId id="286" r:id="rId38"/>
    <p:sldId id="287" r:id="rId39"/>
    <p:sldId id="288" r:id="rId40"/>
    <p:sldId id="295" r:id="rId41"/>
    <p:sldId id="28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F437-DEDB-A8F8-FB58-54FA5DF15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176C3-4730-5D0D-FFEF-A7C119A4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D0C2-5400-C700-E068-7D706980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1EC96-66FE-5491-3D2B-1FAFF497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F3FC-6085-7F86-0BC2-B121BA91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9A67-F71A-B436-790D-190A5C1A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5E87C-7DD8-DF1B-C99D-01D65F9BE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F9B85-C87F-38CE-7ED1-EBB11354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A612F-99CC-C7EA-D981-D637653E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C80E9-0599-D3B3-54A5-BC926494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4985F-25C3-DC8C-969B-D9401A394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69A57-8992-F206-F1ED-20331F9B4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B0C8-29C8-724B-6A74-F92D42DE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CB742-C5FF-AFAB-F401-F54BB81E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A194E-8575-8923-E0C7-A26D7A33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3BD6-6E00-4836-1E8F-17F08471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B21A-888E-03F1-CB57-5101BE37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DB4C-3277-20EA-DC61-5D2D519A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9E3B6-1C21-FB31-CB02-986E66E6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762B-85D5-1EE3-8EDC-BDFCF56E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6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87DF-0129-4DD7-3763-05514C7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4E9AE-33D0-1612-CC88-1FA1F76FB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1A738-C0D0-C3A0-B976-6A306819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4412-F966-B87C-4492-571FDCD6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874D-3CBE-898F-9680-B97BA665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3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7C73-4E76-176F-2281-C20D3BD3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A98C-44B9-D3E5-E571-483BD834C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7404F-651A-36A2-E756-B8D4E911A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7E880-BCEB-9786-AE87-1996BE65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564B7-E209-E2E7-C54E-43DAD9EF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75F2F-75E1-33FD-2076-71B47A5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4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FCC6-A29B-57D6-CDF1-8442B1B9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80FF4-A2E9-22EE-46A0-840639A98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F590D-E996-043F-5FBD-B7133AD0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59C8D-D40F-B1A8-A27F-156DDE293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E7751-9E30-9C9D-9B21-DF8D41464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51E07-A021-8F41-C063-8670C025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E8DB0-3F41-4FD7-209F-C845712B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64F30-C409-EAD1-5C0E-EA0141D1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F5FA-DF47-6286-3449-6F69524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4FA2C-4C16-63A2-CFE9-719EC007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FF104-0DEA-04D0-8CC2-072759F5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8A7A0-8ECB-12B6-3D1D-6836AF9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6777F-6414-C542-5B62-4163FD7D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9A111-107E-6EAB-FD24-5C4E20D6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48B26-EF81-E378-0070-CC6EB34C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C5A1-F17D-4E5F-ADFE-85C85C86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5026-91EC-6DB5-03F3-51356BD4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68E97-C094-709C-E9C4-862812D3B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0B4A-A41F-1646-7348-B2EB81E8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18855-57A7-A493-F650-3DAC2FF7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E06DC-C903-49F8-72FF-18FE1E16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9358-00EB-F396-F835-9C1B1B08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A705F-7CAB-3BF5-8BCE-4B02CEFDC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8CC49-2653-0DFD-F6EE-CA1EC000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0CB7E-A7A5-2B40-0433-3532232C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847B0-949E-B827-45B4-CC4D154C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34BCD-93F1-3733-7ED0-7F2622C3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801E-0FD0-6341-49F2-1D6503D2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C39AB-BC89-3D88-434B-79FEE7A10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91E93-4709-4476-6393-F58CC4A0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85439-B625-2847-BD1D-4B7AA6B296C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7518-BB5B-1D81-0EA6-91B81095B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7E7B3-B935-C67C-BEDD-F0EC854E3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B6F26-4446-FD47-938D-C8E54B39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.auf.net/lingbuzz/00685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3166-6D23-1626-46C7-B52A087A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AA70-44C2-FFE6-7640-00119E1ED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371d368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cn14.mrg-66   If we have *-1 to *?* we 'll take him apart and see what he 's made *-3 of *T*-2 '' ! !</a:t>
            </a:r>
          </a:p>
        </p:txBody>
      </p:sp>
      <p:pic>
        <p:nvPicPr>
          <p:cNvPr id="8" name="Content Placeholder 7" descr="A diagram of a network&#10;&#10;Description automatically generated">
            <a:extLst>
              <a:ext uri="{FF2B5EF4-FFF2-40B4-BE49-F238E27FC236}">
                <a16:creationId xmlns:a16="http://schemas.microsoft.com/office/drawing/2014/main" id="{34B0E2F9-9527-3237-E56A-30D83CB6CC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5647" y="640080"/>
            <a:ext cx="6761018" cy="55778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9C50D80-989F-9318-8723-C78E4B707D4D}"/>
              </a:ext>
            </a:extLst>
          </p:cNvPr>
          <p:cNvSpPr/>
          <p:nvPr/>
        </p:nvSpPr>
        <p:spPr>
          <a:xfrm>
            <a:off x="7389340" y="2977116"/>
            <a:ext cx="748015" cy="1552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3166-6D23-1626-46C7-B52A087A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AA70-44C2-FFE6-7640-00119E1ED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cn29.mrg-29    … wrestle you for ten minutes -- but then I 'm finished *-2 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D4F296-12F2-E750-51DF-176C47C7E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9459" y="1511033"/>
            <a:ext cx="5322685" cy="4580847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1D42F2-A4CA-7FE6-716D-4E09C0E44808}"/>
              </a:ext>
            </a:extLst>
          </p:cNvPr>
          <p:cNvSpPr/>
          <p:nvPr/>
        </p:nvSpPr>
        <p:spPr>
          <a:xfrm>
            <a:off x="8149425" y="3211895"/>
            <a:ext cx="988828" cy="1552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7C2A-35FA-E31E-176A-03C8678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AA14-E964-AFD9-0E69-D295ED28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diff any been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40d39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wsj_0326.mrg-27   Despite the criticism , Philip Morris 's corporate campaign runs little risk of * getting yanked *-1 off the tube .</a:t>
            </a:r>
          </a:p>
        </p:txBody>
      </p:sp>
      <p:pic>
        <p:nvPicPr>
          <p:cNvPr id="6" name="Content Placeholder 5" descr="A diagram of a network&#10;&#10;Description automatically generated">
            <a:extLst>
              <a:ext uri="{FF2B5EF4-FFF2-40B4-BE49-F238E27FC236}">
                <a16:creationId xmlns:a16="http://schemas.microsoft.com/office/drawing/2014/main" id="{DFDEEDE1-446B-A926-EB31-E429844781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745180"/>
            <a:ext cx="6903720" cy="53676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C24CA8-2C92-F0CA-D1E7-F72559D7F666}"/>
              </a:ext>
            </a:extLst>
          </p:cNvPr>
          <p:cNvSpPr/>
          <p:nvPr/>
        </p:nvSpPr>
        <p:spPr>
          <a:xfrm>
            <a:off x="7123814" y="2977116"/>
            <a:ext cx="988828" cy="1552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7C2A-35FA-E31E-176A-03C8678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AA14-E964-AFD9-0E69-D295ED28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200" dirty="0">
                <a:effectLst/>
              </a:rPr>
              <a:t>45d43</a:t>
            </a:r>
          </a:p>
          <a:p>
            <a:pPr marL="0"/>
            <a:r>
              <a:rPr lang="en-US" sz="2200" dirty="0">
                <a:effectLst/>
              </a:rPr>
              <a:t>&lt; wsj_0309.mrg-18   That sounds like a formula for * ensuring that he gets dragged *-1 into the next HUD tar pit .</a:t>
            </a:r>
          </a:p>
        </p:txBody>
      </p:sp>
      <p:pic>
        <p:nvPicPr>
          <p:cNvPr id="8" name="Content Placeholder 7" descr="A diagram of a network&#10;&#10;Description automatically generated">
            <a:extLst>
              <a:ext uri="{FF2B5EF4-FFF2-40B4-BE49-F238E27FC236}">
                <a16:creationId xmlns:a16="http://schemas.microsoft.com/office/drawing/2014/main" id="{31294A92-D7E6-4188-4901-5E56662077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375143"/>
            <a:ext cx="6903720" cy="41077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D9EF439-9558-24B7-F2A6-A49FC62E5D33}"/>
              </a:ext>
            </a:extLst>
          </p:cNvPr>
          <p:cNvSpPr/>
          <p:nvPr/>
        </p:nvSpPr>
        <p:spPr>
          <a:xfrm>
            <a:off x="5911702" y="2652822"/>
            <a:ext cx="988828" cy="1552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7C2A-35FA-E31E-176A-03C86782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5E3AE9-B519-E866-145F-4B16C9EAD8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642" y="1825625"/>
            <a:ext cx="11018317" cy="861596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diagram of a network&#10;&#10;Description automatically generated">
            <a:extLst>
              <a:ext uri="{FF2B5EF4-FFF2-40B4-BE49-F238E27FC236}">
                <a16:creationId xmlns:a16="http://schemas.microsoft.com/office/drawing/2014/main" id="{A4C048D8-AF78-058C-E129-95196FBE86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642" y="3273983"/>
            <a:ext cx="5020550" cy="2940050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762DFA-5D84-05CA-8B2D-710A2351CB30}"/>
              </a:ext>
            </a:extLst>
          </p:cNvPr>
          <p:cNvSpPr txBox="1"/>
          <p:nvPr/>
        </p:nvSpPr>
        <p:spPr>
          <a:xfrm>
            <a:off x="420414" y="29414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cn11.mrg</a:t>
            </a:r>
          </a:p>
        </p:txBody>
      </p:sp>
      <p:pic>
        <p:nvPicPr>
          <p:cNvPr id="12" name="Picture 11" descr="A diagram of a network&#10;&#10;Description automatically generated">
            <a:extLst>
              <a:ext uri="{FF2B5EF4-FFF2-40B4-BE49-F238E27FC236}">
                <a16:creationId xmlns:a16="http://schemas.microsoft.com/office/drawing/2014/main" id="{D827038D-41BE-13FC-C63C-82234C16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946" y="3310780"/>
            <a:ext cx="3556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BABC21-4929-5078-9419-58631FBACEE3}"/>
              </a:ext>
            </a:extLst>
          </p:cNvPr>
          <p:cNvSpPr txBox="1"/>
          <p:nvPr/>
        </p:nvSpPr>
        <p:spPr>
          <a:xfrm>
            <a:off x="7184740" y="2941448"/>
            <a:ext cx="2056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cn18.mrg</a:t>
            </a:r>
          </a:p>
        </p:txBody>
      </p:sp>
    </p:spTree>
    <p:extLst>
      <p:ext uri="{BB962C8B-B14F-4D97-AF65-F5344CB8AC3E}">
        <p14:creationId xmlns:p14="http://schemas.microsoft.com/office/powerpoint/2010/main" val="10982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CCDEE-44B5-BB77-8573-AC20424A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dirty="0"/>
              <a:t>Last Time: theory not implemented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phone&#10;&#10;Description automatically generated">
            <a:extLst>
              <a:ext uri="{FF2B5EF4-FFF2-40B4-BE49-F238E27FC236}">
                <a16:creationId xmlns:a16="http://schemas.microsoft.com/office/drawing/2014/main" id="{3665489C-13F4-4534-2CCF-8987056767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9342" y="2827274"/>
            <a:ext cx="2340026" cy="3600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5A8C3D18-D062-6DA6-0BC5-DFB6365C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59" y="2827274"/>
            <a:ext cx="3758184" cy="3241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 descr="A diagram of a tree&#10;&#10;Description automatically generated">
            <a:extLst>
              <a:ext uri="{FF2B5EF4-FFF2-40B4-BE49-F238E27FC236}">
                <a16:creationId xmlns:a16="http://schemas.microsoft.com/office/drawing/2014/main" id="{42BBEB2D-A50A-FC28-92A9-AF77FB9E2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141208" y="2827274"/>
            <a:ext cx="3758184" cy="3185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70262-6EEC-E1BC-7FA4-825351AFF311}"/>
              </a:ext>
            </a:extLst>
          </p:cNvPr>
          <p:cNvSpPr txBox="1"/>
          <p:nvPr/>
        </p:nvSpPr>
        <p:spPr>
          <a:xfrm>
            <a:off x="1159342" y="2283287"/>
            <a:ext cx="995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unary </a:t>
            </a:r>
            <a:r>
              <a:rPr lang="en-US" sz="2400" dirty="0" err="1"/>
              <a:t>branchings</a:t>
            </a:r>
            <a:r>
              <a:rPr lang="en-US" sz="2400" dirty="0"/>
              <a:t>, missing empty </a:t>
            </a:r>
            <a:r>
              <a:rPr lang="en-US" sz="2400"/>
              <a:t>categories (identifying theta positions)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869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F0AD-900D-C033-381F-E85AFD74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Senses of </a:t>
            </a:r>
            <a:r>
              <a:rPr lang="en-US" i="1" dirty="0"/>
              <a:t>break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59E0063-EC6A-DA6E-B347-AEE977913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0074" y="2141537"/>
            <a:ext cx="4762563" cy="4351338"/>
          </a:xfrm>
          <a:ln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8E044-7DDD-396A-C675-DA43AA5A1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36"/>
            <a:ext cx="5181600" cy="30799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NimbusRomNo9L"/>
              </a:rPr>
              <a:t>C</a:t>
            </a:r>
            <a:r>
              <a:rPr lang="en-US" sz="2400" dirty="0">
                <a:effectLst/>
                <a:latin typeface="NimbusRomNo9L"/>
              </a:rPr>
              <a:t>hange-of-state verb that undergoes the causative alternation:</a:t>
            </a:r>
          </a:p>
          <a:p>
            <a:pPr lvl="1"/>
            <a:r>
              <a:rPr lang="en-US" i="1" dirty="0">
                <a:latin typeface="NimbusRomNo9L"/>
              </a:rPr>
              <a:t>John broke the window</a:t>
            </a:r>
          </a:p>
          <a:p>
            <a:pPr lvl="1"/>
            <a:r>
              <a:rPr lang="en-US" i="1" dirty="0">
                <a:latin typeface="NimbusRomNo9L"/>
              </a:rPr>
              <a:t>the window broke </a:t>
            </a:r>
            <a:endParaRPr lang="en-US" i="1" dirty="0"/>
          </a:p>
          <a:p>
            <a:r>
              <a:rPr lang="en-US" sz="2400" dirty="0">
                <a:solidFill>
                  <a:schemeClr val="accent1"/>
                </a:solidFill>
              </a:rPr>
              <a:t>"</a:t>
            </a:r>
            <a:r>
              <a:rPr lang="en-US" sz="2400" i="1" dirty="0">
                <a:solidFill>
                  <a:schemeClr val="accent1"/>
                </a:solidFill>
              </a:rPr>
              <a:t>senses 1–4 all alternate, senses 5–10 are all strictly transitive, … also strictly intransitive uses, as in 11– 12</a:t>
            </a:r>
            <a:r>
              <a:rPr lang="en-US" sz="2400" dirty="0">
                <a:solidFill>
                  <a:schemeClr val="accent1"/>
                </a:solidFill>
              </a:rPr>
              <a:t>"</a:t>
            </a:r>
          </a:p>
          <a:p>
            <a:pPr lvl="1"/>
            <a:r>
              <a:rPr lang="en-US" dirty="0"/>
              <a:t>*</a:t>
            </a:r>
            <a:r>
              <a:rPr lang="en-US" i="1" dirty="0"/>
              <a:t>the law broke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careful</a:t>
            </a:r>
            <a:r>
              <a:rPr lang="en-US" dirty="0"/>
              <a:t>: need to expand for context: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1AE45-C39D-B9A0-0F80-1D05B172C545}"/>
              </a:ext>
            </a:extLst>
          </p:cNvPr>
          <p:cNvSpPr txBox="1"/>
          <p:nvPr/>
        </p:nvSpPr>
        <p:spPr>
          <a:xfrm>
            <a:off x="1060074" y="1731446"/>
            <a:ext cx="65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(Petersen &amp; Potts) </a:t>
            </a:r>
            <a:r>
              <a:rPr lang="en-US" dirty="0">
                <a:hlinkClick r:id="rId3"/>
              </a:rPr>
              <a:t>https://ling.auf.net/lingbuzz/006859</a:t>
            </a:r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BBF8041-51FB-85B6-AA3C-DF2A9E865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5179022"/>
            <a:ext cx="5263432" cy="821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CB7C1A-C377-2464-1171-033E148F5B4F}"/>
              </a:ext>
            </a:extLst>
          </p:cNvPr>
          <p:cNvSpPr txBox="1"/>
          <p:nvPr/>
        </p:nvSpPr>
        <p:spPr>
          <a:xfrm>
            <a:off x="6090026" y="6083347"/>
            <a:ext cx="3028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Central Law Journal, vol. 36, 1893.</a:t>
            </a:r>
          </a:p>
        </p:txBody>
      </p:sp>
    </p:spTree>
    <p:extLst>
      <p:ext uri="{BB962C8B-B14F-4D97-AF65-F5344CB8AC3E}">
        <p14:creationId xmlns:p14="http://schemas.microsoft.com/office/powerpoint/2010/main" val="6240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6C4C-976C-141C-C5D0-15572E0B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Unaccusative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D463-42DA-5371-906E-5356E2E8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imbusRomNo9L"/>
              </a:rPr>
              <a:t>C</a:t>
            </a:r>
            <a:r>
              <a:rPr lang="en-US" dirty="0">
                <a:effectLst/>
                <a:latin typeface="NimbusRomNo9L"/>
              </a:rPr>
              <a:t>hange-of-state verb that undergoes the causative alternation:</a:t>
            </a:r>
          </a:p>
          <a:p>
            <a:pPr lvl="1"/>
            <a:r>
              <a:rPr lang="en-US" sz="3000" i="1" dirty="0">
                <a:latin typeface="NimbusRomNo9L"/>
              </a:rPr>
              <a:t>John broke the window</a:t>
            </a:r>
          </a:p>
          <a:p>
            <a:pPr lvl="2"/>
            <a:r>
              <a:rPr lang="en-US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agent</a:t>
            </a:r>
            <a:r>
              <a:rPr lang="en-US" sz="2400" i="1" dirty="0">
                <a:solidFill>
                  <a:schemeClr val="accent1"/>
                </a:solidFill>
                <a:latin typeface="NimbusRomNo9L"/>
              </a:rPr>
              <a:t> causes </a:t>
            </a:r>
            <a:r>
              <a:rPr lang="en-US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patient/theme</a:t>
            </a:r>
            <a:r>
              <a:rPr lang="en-US" sz="2400" i="1" dirty="0">
                <a:solidFill>
                  <a:schemeClr val="accent1"/>
                </a:solidFill>
                <a:latin typeface="NimbusRomNo9L"/>
              </a:rPr>
              <a:t> to undergo change of state (</a:t>
            </a:r>
            <a:r>
              <a:rPr lang="en-US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broken</a:t>
            </a:r>
            <a:r>
              <a:rPr lang="en-US" sz="2400" i="1" dirty="0">
                <a:solidFill>
                  <a:schemeClr val="accent1"/>
                </a:solidFill>
                <a:latin typeface="NimbusRomNo9L"/>
              </a:rPr>
              <a:t>)</a:t>
            </a:r>
          </a:p>
          <a:p>
            <a:pPr lvl="1"/>
            <a:r>
              <a:rPr lang="en-US" sz="3000" i="1" dirty="0">
                <a:latin typeface="NimbusRomNo9L"/>
              </a:rPr>
              <a:t>the window broke </a:t>
            </a:r>
          </a:p>
          <a:p>
            <a:pPr lvl="2"/>
            <a:r>
              <a:rPr lang="en-US" sz="2400" i="1" dirty="0">
                <a:latin typeface="NimbusRomNo9L"/>
              </a:rPr>
              <a:t>window not an 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agent</a:t>
            </a:r>
            <a:r>
              <a:rPr lang="en-US" sz="2400" i="1" dirty="0">
                <a:latin typeface="NimbusRomNo9L"/>
              </a:rPr>
              <a:t> </a:t>
            </a:r>
            <a:r>
              <a:rPr lang="en-US" sz="2400" dirty="0">
                <a:latin typeface="NimbusRomNo9L"/>
              </a:rPr>
              <a:t>(</a:t>
            </a:r>
            <a:r>
              <a:rPr lang="en-US" sz="2400" i="1" dirty="0">
                <a:latin typeface="NimbusRomNo9L"/>
              </a:rPr>
              <a:t>usually an external argument</a:t>
            </a:r>
            <a:r>
              <a:rPr lang="en-US" sz="2400" dirty="0">
                <a:latin typeface="NimbusRomNo9L"/>
              </a:rPr>
              <a:t>)</a:t>
            </a:r>
          </a:p>
          <a:p>
            <a:pPr lvl="1"/>
            <a:r>
              <a:rPr lang="en-US" sz="3000" i="1" dirty="0">
                <a:solidFill>
                  <a:srgbClr val="FF0000"/>
                </a:solidFill>
                <a:latin typeface="NimbusRomNo9L"/>
              </a:rPr>
              <a:t>*</a:t>
            </a:r>
            <a:r>
              <a:rPr lang="en-US" sz="3000" i="1" dirty="0">
                <a:latin typeface="NimbusRomNo9L"/>
              </a:rPr>
              <a:t>the window broke the ball</a:t>
            </a:r>
            <a:endParaRPr lang="en-US" sz="3000" dirty="0">
              <a:latin typeface="NimbusRomNo9L"/>
            </a:endParaRPr>
          </a:p>
          <a:p>
            <a:pPr lvl="2"/>
            <a:r>
              <a:rPr lang="en-US" sz="2400" i="1" dirty="0">
                <a:latin typeface="NimbusRomNo9L"/>
              </a:rPr>
              <a:t>window undergoes change of state</a:t>
            </a:r>
          </a:p>
          <a:p>
            <a:pPr lvl="1"/>
            <a:r>
              <a:rPr lang="en-US" sz="2800" dirty="0">
                <a:latin typeface="NimbusRomNo9L"/>
              </a:rPr>
              <a:t>[</a:t>
            </a:r>
            <a:r>
              <a:rPr lang="en-US" sz="2800" baseline="-25000" dirty="0">
                <a:latin typeface="NimbusRomNo9L"/>
              </a:rPr>
              <a:t>VP</a:t>
            </a:r>
            <a:r>
              <a:rPr lang="en-US" sz="2800" dirty="0">
                <a:latin typeface="NimbusRomNo9L"/>
              </a:rPr>
              <a:t> </a:t>
            </a:r>
            <a:r>
              <a:rPr lang="en-US" sz="2800" i="1" dirty="0">
                <a:latin typeface="NimbusRomNo9L"/>
              </a:rPr>
              <a:t>broke the window</a:t>
            </a:r>
            <a:r>
              <a:rPr lang="en-US" sz="2800" dirty="0">
                <a:latin typeface="NimbusRomNo9L"/>
              </a:rPr>
              <a:t>] is the underlying structure</a:t>
            </a:r>
          </a:p>
          <a:p>
            <a:pPr lvl="2"/>
            <a:r>
              <a:rPr lang="en-US" sz="2400" i="1" dirty="0">
                <a:latin typeface="NimbusRomNo9L"/>
              </a:rPr>
              <a:t>the window raises to subject position </a:t>
            </a:r>
            <a:r>
              <a:rPr lang="en-US" sz="2400" dirty="0">
                <a:latin typeface="NimbusRomNo9L"/>
              </a:rPr>
              <a:t>(</a:t>
            </a:r>
            <a:r>
              <a:rPr lang="en-US" sz="2400" i="1" dirty="0">
                <a:latin typeface="NimbusRomNo9L"/>
              </a:rPr>
              <a:t>in the absence of an external argument</a:t>
            </a:r>
            <a:r>
              <a:rPr lang="en-US" sz="2400" dirty="0">
                <a:latin typeface="NimbusRomNo9L"/>
              </a:rPr>
              <a:t>)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12F0-2654-AE57-718E-D437E8FF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senses of </a:t>
            </a:r>
            <a:r>
              <a:rPr lang="en-US" i="1" dirty="0"/>
              <a:t>break</a:t>
            </a:r>
            <a:endParaRPr lang="en-US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DEC6021-AAA1-BB10-5613-54AB538812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2250" y="2248693"/>
            <a:ext cx="4341022" cy="3928269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4A3D9-448B-9498-64E3-B4E7B0E09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8801"/>
            <a:ext cx="5828270" cy="485620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effectLst/>
              </a:rPr>
              <a:t>"</a:t>
            </a:r>
            <a:r>
              <a:rPr lang="en-US" sz="2600" dirty="0">
                <a:solidFill>
                  <a:schemeClr val="accent1"/>
                </a:solidFill>
                <a:effectLst/>
              </a:rPr>
              <a:t>Except for 13, 17, and 18, these uses are all intransitive</a:t>
            </a:r>
            <a:r>
              <a:rPr lang="en-US" sz="2600" dirty="0">
                <a:effectLst/>
              </a:rPr>
              <a:t>"</a:t>
            </a:r>
            <a:endParaRPr lang="en-US" sz="2600" dirty="0"/>
          </a:p>
          <a:p>
            <a:r>
              <a:rPr lang="en-US" dirty="0"/>
              <a:t>Verb particles:</a:t>
            </a:r>
          </a:p>
          <a:p>
            <a:pPr lvl="1"/>
            <a:r>
              <a:rPr lang="en-US" i="1" dirty="0"/>
              <a:t>off</a:t>
            </a:r>
          </a:p>
          <a:p>
            <a:pPr lvl="1"/>
            <a:r>
              <a:rPr lang="en-US" i="1" dirty="0"/>
              <a:t>out</a:t>
            </a:r>
          </a:p>
          <a:p>
            <a:pPr lvl="1"/>
            <a:r>
              <a:rPr lang="en-US" i="1" dirty="0"/>
              <a:t>down</a:t>
            </a:r>
          </a:p>
          <a:p>
            <a:pPr lvl="1"/>
            <a:r>
              <a:rPr lang="en-US" i="1" dirty="0"/>
              <a:t>free</a:t>
            </a:r>
          </a:p>
          <a:p>
            <a:pPr lvl="1"/>
            <a:r>
              <a:rPr lang="en-US" i="1" dirty="0"/>
              <a:t>even</a:t>
            </a:r>
          </a:p>
          <a:p>
            <a:pPr lvl="1"/>
            <a:r>
              <a:rPr lang="en-US" i="1" dirty="0"/>
              <a:t>forth</a:t>
            </a:r>
          </a:p>
          <a:p>
            <a:r>
              <a:rPr lang="en-US" dirty="0"/>
              <a:t>particle + NP or PP?:</a:t>
            </a:r>
          </a:p>
          <a:p>
            <a:pPr lvl="1"/>
            <a:r>
              <a:rPr lang="en-US" i="1" dirty="0"/>
              <a:t>off the engagement</a:t>
            </a:r>
          </a:p>
          <a:p>
            <a:pPr lvl="1"/>
            <a:r>
              <a:rPr lang="en-US" i="1" dirty="0"/>
              <a:t>out in hives</a:t>
            </a:r>
          </a:p>
          <a:p>
            <a:pPr lvl="1"/>
            <a:r>
              <a:rPr lang="en-US" i="1" dirty="0"/>
              <a:t>into the building</a:t>
            </a:r>
          </a:p>
          <a:p>
            <a:pPr lvl="1"/>
            <a:r>
              <a:rPr lang="en-US" i="1" dirty="0"/>
              <a:t>down the problem/proteins</a:t>
            </a:r>
          </a:p>
          <a:p>
            <a:pPr lvl="1"/>
            <a:r>
              <a:rPr lang="en-US" i="1" dirty="0"/>
              <a:t>to the right</a:t>
            </a:r>
          </a:p>
        </p:txBody>
      </p:sp>
    </p:spTree>
    <p:extLst>
      <p:ext uri="{BB962C8B-B14F-4D97-AF65-F5344CB8AC3E}">
        <p14:creationId xmlns:p14="http://schemas.microsoft.com/office/powerpoint/2010/main" val="390191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FC6B-B7FF-B8B9-54AF-FF0F902B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verb senses of </a:t>
            </a:r>
            <a:r>
              <a:rPr lang="en-US" i="1" dirty="0"/>
              <a:t>break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041908-EC0E-FE39-BFFA-4EFC6CF91C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2087" y="1825625"/>
            <a:ext cx="4493825" cy="43513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3FCF8CCB-A721-5F64-7F07-C9C969019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8814" y="1825625"/>
            <a:ext cx="4088372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38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91D7-74E6-9C96-C763-94E66A37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B15CE-55FA-A679-1546-E61B2784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Homework 10 Review</a:t>
            </a:r>
          </a:p>
          <a:p>
            <a:r>
              <a:rPr lang="en-US" sz="3200" dirty="0"/>
              <a:t>Statistical Parsers: unimplemented theory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it's in the training data, but they throw it all away</a:t>
            </a:r>
          </a:p>
          <a:p>
            <a:r>
              <a:rPr lang="en-US" sz="3200" dirty="0"/>
              <a:t>Let's take look at the verb </a:t>
            </a:r>
            <a:r>
              <a:rPr lang="en-US" sz="3200" i="1" dirty="0"/>
              <a:t>break</a:t>
            </a:r>
          </a:p>
          <a:p>
            <a:r>
              <a:rPr lang="en-US" sz="3200" dirty="0"/>
              <a:t>Big unanswered question: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why does </a:t>
            </a:r>
            <a:r>
              <a:rPr lang="en-US" sz="2800" i="1" dirty="0">
                <a:solidFill>
                  <a:schemeClr val="accent1"/>
                </a:solidFill>
              </a:rPr>
              <a:t>break</a:t>
            </a:r>
            <a:r>
              <a:rPr lang="en-US" sz="2800" dirty="0">
                <a:solidFill>
                  <a:schemeClr val="accent1"/>
                </a:solidFill>
              </a:rPr>
              <a:t> have so many different senses?</a:t>
            </a:r>
          </a:p>
          <a:p>
            <a:pPr lvl="1"/>
            <a:r>
              <a:rPr lang="en-US" sz="2800" i="1" dirty="0">
                <a:solidFill>
                  <a:schemeClr val="accent1"/>
                </a:solidFill>
              </a:rPr>
              <a:t>seems tough to learn them …</a:t>
            </a:r>
          </a:p>
        </p:txBody>
      </p:sp>
    </p:spTree>
    <p:extLst>
      <p:ext uri="{BB962C8B-B14F-4D97-AF65-F5344CB8AC3E}">
        <p14:creationId xmlns:p14="http://schemas.microsoft.com/office/powerpoint/2010/main" val="32168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E4D2-FD85-9197-2297-8B626914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verb senses of </a:t>
            </a:r>
            <a:r>
              <a:rPr lang="en-US" i="1" dirty="0"/>
              <a:t>break</a:t>
            </a:r>
            <a:endParaRPr lang="en-US" dirty="0"/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F7129EC-DE07-62B8-C004-1FB3FDF1F6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5607" y="1825625"/>
            <a:ext cx="4126785" cy="43513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C734903C-4F50-953C-D018-254BC2199D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5625"/>
            <a:ext cx="5181600" cy="2895966"/>
          </a:xfrm>
          <a:ln>
            <a:solidFill>
              <a:schemeClr val="tx1"/>
            </a:solidFill>
          </a:ln>
        </p:spPr>
      </p:pic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FD8B7166-E98D-693D-DD02-05A97F2E8F55}"/>
              </a:ext>
            </a:extLst>
          </p:cNvPr>
          <p:cNvSpPr/>
          <p:nvPr/>
        </p:nvSpPr>
        <p:spPr>
          <a:xfrm>
            <a:off x="10643285" y="2492888"/>
            <a:ext cx="1421027" cy="50662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to a whisper</a:t>
            </a:r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E6BFB54D-BBF2-D455-6719-6C9D5D2512AB}"/>
              </a:ext>
            </a:extLst>
          </p:cNvPr>
          <p:cNvSpPr/>
          <p:nvPr/>
        </p:nvSpPr>
        <p:spPr>
          <a:xfrm>
            <a:off x="10770973" y="2014472"/>
            <a:ext cx="1421027" cy="39859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down a proof</a:t>
            </a:r>
          </a:p>
        </p:txBody>
      </p:sp>
      <p:sp>
        <p:nvSpPr>
          <p:cNvPr id="11" name="Left Arrow Callout 10">
            <a:extLst>
              <a:ext uri="{FF2B5EF4-FFF2-40B4-BE49-F238E27FC236}">
                <a16:creationId xmlns:a16="http://schemas.microsoft.com/office/drawing/2014/main" id="{F39B70B7-48E6-4A6C-D36B-D6513B1B103F}"/>
              </a:ext>
            </a:extLst>
          </p:cNvPr>
          <p:cNvSpPr/>
          <p:nvPr/>
        </p:nvSpPr>
        <p:spPr>
          <a:xfrm>
            <a:off x="5203318" y="5748081"/>
            <a:ext cx="1421027" cy="39859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for lunch</a:t>
            </a:r>
          </a:p>
        </p:txBody>
      </p:sp>
      <p:sp>
        <p:nvSpPr>
          <p:cNvPr id="12" name="Left Arrow Callout 11">
            <a:extLst>
              <a:ext uri="{FF2B5EF4-FFF2-40B4-BE49-F238E27FC236}">
                <a16:creationId xmlns:a16="http://schemas.microsoft.com/office/drawing/2014/main" id="{EF2512E2-14CB-F48A-2B6D-E110245E4AA7}"/>
              </a:ext>
            </a:extLst>
          </p:cNvPr>
          <p:cNvSpPr/>
          <p:nvPr/>
        </p:nvSpPr>
        <p:spPr>
          <a:xfrm>
            <a:off x="5278583" y="4729957"/>
            <a:ext cx="2691525" cy="5834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/>
              <a:t>unaccusative</a:t>
            </a:r>
            <a:r>
              <a:rPr lang="en-US" sz="1600" i="1" dirty="0"/>
              <a:t>: subject is affected</a:t>
            </a:r>
          </a:p>
        </p:txBody>
      </p:sp>
    </p:spTree>
    <p:extLst>
      <p:ext uri="{BB962C8B-B14F-4D97-AF65-F5344CB8AC3E}">
        <p14:creationId xmlns:p14="http://schemas.microsoft.com/office/powerpoint/2010/main" val="22497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FC6B-B7FF-B8B9-54AF-FF0F902B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0719" cy="1325563"/>
          </a:xfrm>
        </p:spPr>
        <p:txBody>
          <a:bodyPr/>
          <a:lstStyle/>
          <a:p>
            <a:r>
              <a:rPr lang="en-US" dirty="0"/>
              <a:t>WordNet: senses of </a:t>
            </a:r>
            <a:r>
              <a:rPr lang="en-US" i="1" dirty="0"/>
              <a:t>break out </a:t>
            </a:r>
            <a:r>
              <a:rPr lang="en-US" dirty="0"/>
              <a:t>and</a:t>
            </a:r>
            <a:r>
              <a:rPr lang="en-US" i="1" dirty="0"/>
              <a:t> break down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19A7DA-5CC8-513B-80E6-C4C614290D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25625"/>
            <a:ext cx="5181600" cy="198348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644958E-154F-3130-904D-1B748E105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733222" cy="396969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580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FC6B-B7FF-B8B9-54AF-FF0F902B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senses of </a:t>
            </a:r>
            <a:r>
              <a:rPr lang="en-US" i="1" dirty="0"/>
              <a:t>break in and break off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5B26965-F627-D67F-C977-CDA34D8E52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09567"/>
            <a:ext cx="5732515" cy="2547784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B401BF8E-879D-F14F-E769-7859AD38F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9270" y="3603591"/>
            <a:ext cx="5817306" cy="207606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12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3BF-A969-6A60-B2B6-30E40926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ask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6079-4C65-9CB5-8360-49F8B656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1"/>
                </a:solidFill>
              </a:rPr>
              <a:t>Does the object still exist after being broken?</a:t>
            </a:r>
          </a:p>
          <a:p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B5670D4-3171-1539-B642-87A77FAFB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16" y="2775963"/>
            <a:ext cx="9850367" cy="31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3BF-A969-6A60-B2B6-30E40926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ask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6079-4C65-9CB5-8360-49F8B656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solidFill>
                  <a:schemeClr val="accent1"/>
                </a:solidFill>
              </a:rPr>
              <a:t>Does the object still exist after being broken?</a:t>
            </a:r>
          </a:p>
          <a:p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87588F-B442-D7AC-13CC-1390051C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74" y="2757958"/>
            <a:ext cx="10486204" cy="32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3BF-A969-6A60-B2B6-30E40926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ask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6079-4C65-9CB5-8360-49F8B656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solidFill>
                  <a:schemeClr val="accent1"/>
                </a:solidFill>
              </a:rPr>
              <a:t>Does the object still exist after being broken?</a:t>
            </a:r>
          </a:p>
          <a:p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E91FB7-C997-0D32-17DD-5A9C8A55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12" y="2694803"/>
            <a:ext cx="9846775" cy="31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EF57-69A7-0C10-8D70-FAD1AD57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</a:t>
            </a:r>
            <a:r>
              <a:rPr lang="en-US" dirty="0" err="1"/>
              <a:t>ptb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50C4C-9285-866C-85AA-6D43ED65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785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Recall we installed this a while ago: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from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nltk.corpus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import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</a:t>
            </a:r>
            <a:endParaRPr lang="en-US" sz="1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type(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&lt;class '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nltk.corpus.util.LazyCorpusLoader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'&gt;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ptb.fileids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['BROWN/CF/CF01.MRG','BROWN/CF/CF02.MRG', … ,'WSJ/24/WSJ_2453.MRG','WSJ/24/WSJ_2454.MRG']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ptb.fileids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2504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73451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ptb.words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1740895</a:t>
            </a:r>
            <a:endParaRPr lang="en-US" dirty="0">
              <a:solidFill>
                <a:schemeClr val="accent1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5647-C8D2-1436-E3CB-54EA9E56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</a:t>
            </a:r>
            <a:r>
              <a:rPr lang="en-US" dirty="0" err="1"/>
              <a:t>ptb.parsed_sents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A480-9020-5B7E-534A-375715049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list of trees: Tree objects.</a:t>
            </a:r>
          </a:p>
          <a:p>
            <a:r>
              <a:rPr lang="en-US" dirty="0"/>
              <a:t>Tree printing: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pretty_print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	</a:t>
            </a:r>
            <a:r>
              <a:rPr lang="en-US" sz="2000" dirty="0">
                <a:solidFill>
                  <a:srgbClr val="000000"/>
                </a:solidFill>
                <a:effectLst/>
              </a:rPr>
              <a:t>ascii graphics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pprint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		</a:t>
            </a:r>
            <a:r>
              <a:rPr lang="en-US" sz="2000" dirty="0">
                <a:solidFill>
                  <a:srgbClr val="000000"/>
                </a:solidFill>
                <a:effectLst/>
              </a:rPr>
              <a:t>parentheses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draw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		</a:t>
            </a:r>
            <a:r>
              <a:rPr lang="en-US" sz="2000" dirty="0">
                <a:solidFill>
                  <a:srgbClr val="000000"/>
                </a:solidFill>
                <a:effectLst/>
              </a:rPr>
              <a:t>window</a:t>
            </a:r>
            <a:endParaRPr lang="en-US" sz="2000" dirty="0"/>
          </a:p>
          <a:p>
            <a:r>
              <a:rPr lang="en-US" dirty="0"/>
              <a:t>Tree objects are recursively defined. Given a tree t: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label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		</a:t>
            </a:r>
            <a:r>
              <a:rPr lang="en-US" sz="2000" dirty="0">
                <a:solidFill>
                  <a:srgbClr val="000000"/>
                </a:solidFill>
                <a:effectLst/>
              </a:rPr>
              <a:t>category label of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(t)			</a:t>
            </a:r>
            <a:r>
              <a:rPr lang="en-US" sz="2000" dirty="0">
                <a:solidFill>
                  <a:srgbClr val="000000"/>
                </a:solidFill>
                <a:effectLst/>
              </a:rPr>
              <a:t>number of children of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t[</a:t>
            </a:r>
            <a:r>
              <a:rPr lang="en-US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]			</a:t>
            </a:r>
            <a:r>
              <a:rPr lang="en-US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</a:rPr>
              <a:t>th</a:t>
            </a:r>
            <a:r>
              <a:rPr lang="en-US" sz="2000" dirty="0">
                <a:solidFill>
                  <a:srgbClr val="000000"/>
                </a:solidFill>
              </a:rPr>
              <a:t> child of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 t </a:t>
            </a:r>
            <a:r>
              <a:rPr lang="en-US" sz="2000" dirty="0">
                <a:solidFill>
                  <a:srgbClr val="000000"/>
                </a:solidFill>
              </a:rPr>
              <a:t>(which could be Tree or string)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subtrees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		</a:t>
            </a:r>
            <a:r>
              <a:rPr lang="en-US" sz="2000" dirty="0">
                <a:solidFill>
                  <a:srgbClr val="000000"/>
                </a:solidFill>
                <a:effectLst/>
              </a:rPr>
              <a:t>all possible subtrees in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effectLst/>
              </a:rPr>
              <a:t> 			list of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postag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effectLst/>
              </a:rPr>
              <a:t> in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51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92FF-C9BB-AE8A-8C11-C9F841A3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sentences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700CE2-5802-8327-3AB2-5FAF55FED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611" y="2588758"/>
            <a:ext cx="8445500" cy="272544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28757-5707-81E4-E9E7-BDDA23F0884F}"/>
              </a:ext>
            </a:extLst>
          </p:cNvPr>
          <p:cNvSpPr txBox="1"/>
          <p:nvPr/>
        </p:nvSpPr>
        <p:spPr>
          <a:xfrm>
            <a:off x="1025611" y="211300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break.py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3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BFF0-3029-EB81-1FA9-B7CD514D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B7A8-87CE-F463-D5DA-88788F12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9110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break.py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break_trees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[t for t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 if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has_break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t.pos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())]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break_trees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244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break_trees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[0].draw()</a:t>
            </a:r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4F2A6EB1-BD9F-E92D-1083-3AC5BBA8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60" y="4070564"/>
            <a:ext cx="3784600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335F4E7-B75B-064E-A98F-1360E591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90" y="4070564"/>
            <a:ext cx="1346200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6CBA383-07D0-0B23-4953-A87B449B7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620" y="4039672"/>
            <a:ext cx="1803400" cy="1054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A84A7-DEC7-EC17-0E36-93B04B5D43F0}"/>
              </a:ext>
            </a:extLst>
          </p:cNvPr>
          <p:cNvSpPr txBox="1"/>
          <p:nvPr/>
        </p:nvSpPr>
        <p:spPr>
          <a:xfrm>
            <a:off x="5311690" y="5580832"/>
            <a:ext cx="394915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adjectival modification with VBN </a:t>
            </a:r>
            <a:r>
              <a:rPr lang="en-US" i="1" dirty="0"/>
              <a:t>broken</a:t>
            </a:r>
          </a:p>
        </p:txBody>
      </p:sp>
    </p:spTree>
    <p:extLst>
      <p:ext uri="{BB962C8B-B14F-4D97-AF65-F5344CB8AC3E}">
        <p14:creationId xmlns:p14="http://schemas.microsoft.com/office/powerpoint/2010/main" val="22570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EDC-7B24-3B89-0FA1-54E7ADF2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  <a:endParaRPr lang="en-US" dirty="0"/>
          </a:p>
        </p:txBody>
      </p:sp>
      <p:pic>
        <p:nvPicPr>
          <p:cNvPr id="6" name="Content Placeholder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9A50B62-FFA0-8D7A-F16C-A87E001748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6110268" cy="4575175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8A49-9B8E-376E-FACA-6619AC9F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1930" y="1825625"/>
            <a:ext cx="4855780" cy="4351338"/>
          </a:xfrm>
        </p:spPr>
        <p:txBody>
          <a:bodyPr>
            <a:normAutofit/>
          </a:bodyPr>
          <a:lstStyle/>
          <a:p>
            <a:r>
              <a:rPr lang="en-US" dirty="0"/>
              <a:t>PRD (not MRG) shown:</a:t>
            </a:r>
          </a:p>
          <a:p>
            <a:pPr lvl="1"/>
            <a:r>
              <a:rPr lang="en-US" dirty="0"/>
              <a:t>MRG = PRD + POS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 &lt; (@VP &lt; @VP)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Last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@VP &lt;</a:t>
            </a:r>
            <a:r>
              <a:rPr lang="en-US" dirty="0"/>
              <a:t> POS tag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Last 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@VP &lt;</a:t>
            </a:r>
            <a:r>
              <a:rPr lang="en-US" dirty="0"/>
              <a:t> POS tag </a:t>
            </a:r>
            <a:r>
              <a:rPr lang="en-US" sz="2400" dirty="0"/>
              <a:t>-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NONE-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-NONE- &lt;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*…-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index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 &lt; NP-SBJ-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index</a:t>
            </a:r>
          </a:p>
          <a:p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2179-6B2D-C55D-1C09-957E1E4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sentences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34A426C-EEA4-86A5-E582-A2F3176AC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644797"/>
            <a:ext cx="9398000" cy="345440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EA8723-5E37-BD1E-21A8-931E8EFCAA76}"/>
              </a:ext>
            </a:extLst>
          </p:cNvPr>
          <p:cNvSpPr txBox="1"/>
          <p:nvPr/>
        </p:nvSpPr>
        <p:spPr>
          <a:xfrm>
            <a:off x="1397000" y="2150075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break through/</a:t>
            </a:r>
            <a:r>
              <a:rPr lang="en-US" sz="2400" dirty="0"/>
              <a:t>ADVP</a:t>
            </a:r>
          </a:p>
        </p:txBody>
      </p:sp>
    </p:spTree>
    <p:extLst>
      <p:ext uri="{BB962C8B-B14F-4D97-AF65-F5344CB8AC3E}">
        <p14:creationId xmlns:p14="http://schemas.microsoft.com/office/powerpoint/2010/main" val="1134355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4A7C-B468-4A6A-75FA-B04C05C3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sentences</a:t>
            </a:r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7E1CA42E-02BF-D531-C747-A5BFD09C9C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1388" y="2496344"/>
            <a:ext cx="4127500" cy="22606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94B8A7CD-5846-122A-FC2C-EF8A98A00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3350" y="2496344"/>
            <a:ext cx="4559300" cy="3009900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4A08D-39DA-AF70-4AA6-C43357AD275B}"/>
              </a:ext>
            </a:extLst>
          </p:cNvPr>
          <p:cNvSpPr txBox="1"/>
          <p:nvPr/>
        </p:nvSpPr>
        <p:spPr>
          <a:xfrm>
            <a:off x="1081388" y="203467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break </a:t>
            </a:r>
            <a:r>
              <a:rPr lang="en-US" sz="2400" dirty="0"/>
              <a:t>NP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3E632-ED22-98E4-ECD1-DDC178C29F12}"/>
              </a:ext>
            </a:extLst>
          </p:cNvPr>
          <p:cNvSpPr txBox="1"/>
          <p:nvPr/>
        </p:nvSpPr>
        <p:spPr>
          <a:xfrm>
            <a:off x="6483350" y="2067563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break </a:t>
            </a:r>
            <a:r>
              <a:rPr lang="en-US" sz="2400" dirty="0"/>
              <a:t>PP[</a:t>
            </a:r>
            <a:r>
              <a:rPr lang="en-US" sz="2400" i="1" dirty="0"/>
              <a:t>with</a:t>
            </a: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777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FEF-0E00-96D0-AC65-16C5FD67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sentences</a:t>
            </a:r>
          </a:p>
        </p:txBody>
      </p:sp>
      <p:pic>
        <p:nvPicPr>
          <p:cNvPr id="7" name="Content Placeholder 6" descr="Diagram, line chart&#10;&#10;Description automatically generated">
            <a:extLst>
              <a:ext uri="{FF2B5EF4-FFF2-40B4-BE49-F238E27FC236}">
                <a16:creationId xmlns:a16="http://schemas.microsoft.com/office/drawing/2014/main" id="{2EA7D3CD-546D-086C-EBC1-E900F4040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088" y="2834277"/>
            <a:ext cx="8405823" cy="2775357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CB7B92-834F-6F71-FE9D-A69A906CEE32}"/>
              </a:ext>
            </a:extLst>
          </p:cNvPr>
          <p:cNvSpPr txBox="1"/>
          <p:nvPr/>
        </p:nvSpPr>
        <p:spPr>
          <a:xfrm>
            <a:off x="1893088" y="2265271"/>
            <a:ext cx="330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break down/</a:t>
            </a:r>
            <a:r>
              <a:rPr lang="en-US" sz="2400" dirty="0"/>
              <a:t>PRT PP[</a:t>
            </a:r>
            <a:r>
              <a:rPr lang="en-US" sz="2400" i="1" dirty="0"/>
              <a:t>into</a:t>
            </a:r>
            <a:r>
              <a:rPr lang="en-US" sz="2400" dirty="0"/>
              <a:t>]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17E8232-E08D-3DD5-C194-4AD2679FD3A3}"/>
              </a:ext>
            </a:extLst>
          </p:cNvPr>
          <p:cNvGraphicFramePr>
            <a:graphicFrameLocks noGrp="1"/>
          </p:cNvGraphicFramePr>
          <p:nvPr/>
        </p:nvGraphicFramePr>
        <p:xfrm>
          <a:off x="1893088" y="5716975"/>
          <a:ext cx="2757616" cy="312420"/>
        </p:xfrm>
        <a:graphic>
          <a:graphicData uri="http://schemas.openxmlformats.org/drawingml/2006/table">
            <a:tbl>
              <a:tblPr/>
              <a:tblGrid>
                <a:gridCol w="1378808">
                  <a:extLst>
                    <a:ext uri="{9D8B030D-6E8A-4147-A177-3AD203B41FA5}">
                      <a16:colId xmlns:a16="http://schemas.microsoft.com/office/drawing/2014/main" val="1683465469"/>
                    </a:ext>
                  </a:extLst>
                </a:gridCol>
                <a:gridCol w="1378808">
                  <a:extLst>
                    <a:ext uri="{9D8B030D-6E8A-4147-A177-3AD203B41FA5}">
                      <a16:colId xmlns:a16="http://schemas.microsoft.com/office/drawing/2014/main" val="2159878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RP 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Particle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3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188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FEF-0E00-96D0-AC65-16C5FD67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all </a:t>
            </a:r>
            <a:r>
              <a:rPr lang="en-US" i="1"/>
              <a:t>break</a:t>
            </a:r>
            <a:r>
              <a:rPr lang="en-US"/>
              <a:t> sentences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52A0B29-5D10-AAFC-AA41-B9D615645E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9558" y="2731661"/>
            <a:ext cx="2451100" cy="18034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Chart, diagram&#10;&#10;Description automatically generated">
            <a:extLst>
              <a:ext uri="{FF2B5EF4-FFF2-40B4-BE49-F238E27FC236}">
                <a16:creationId xmlns:a16="http://schemas.microsoft.com/office/drawing/2014/main" id="{865C69C5-ADF1-C3D9-6DE3-4922837D8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6967" y="2731661"/>
            <a:ext cx="6856833" cy="3360220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4F05D-C58C-48A3-5CC9-8353A5E753DD}"/>
              </a:ext>
            </a:extLst>
          </p:cNvPr>
          <p:cNvSpPr txBox="1"/>
          <p:nvPr/>
        </p:nvSpPr>
        <p:spPr>
          <a:xfrm>
            <a:off x="933912" y="2269996"/>
            <a:ext cx="187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break </a:t>
            </a:r>
            <a:r>
              <a:rPr lang="en-US" sz="2400" dirty="0"/>
              <a:t>up/PRT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8D890A-CE29-6DFC-ADFC-609A63A2971D}"/>
              </a:ext>
            </a:extLst>
          </p:cNvPr>
          <p:cNvGraphicFramePr>
            <a:graphicFrameLocks noGrp="1"/>
          </p:cNvGraphicFramePr>
          <p:nvPr/>
        </p:nvGraphicFramePr>
        <p:xfrm>
          <a:off x="1029558" y="4684306"/>
          <a:ext cx="2757616" cy="312420"/>
        </p:xfrm>
        <a:graphic>
          <a:graphicData uri="http://schemas.openxmlformats.org/drawingml/2006/table">
            <a:tbl>
              <a:tblPr/>
              <a:tblGrid>
                <a:gridCol w="1378808">
                  <a:extLst>
                    <a:ext uri="{9D8B030D-6E8A-4147-A177-3AD203B41FA5}">
                      <a16:colId xmlns:a16="http://schemas.microsoft.com/office/drawing/2014/main" val="1683465469"/>
                    </a:ext>
                  </a:extLst>
                </a:gridCol>
                <a:gridCol w="1378808">
                  <a:extLst>
                    <a:ext uri="{9D8B030D-6E8A-4147-A177-3AD203B41FA5}">
                      <a16:colId xmlns:a16="http://schemas.microsoft.com/office/drawing/2014/main" val="2159878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RP 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Particle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3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930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FEF-0E00-96D0-AC65-16C5FD67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sentences</a:t>
            </a:r>
          </a:p>
        </p:txBody>
      </p:sp>
      <p:pic>
        <p:nvPicPr>
          <p:cNvPr id="10" name="Content Placeholder 9" descr="Diagram, schematic&#10;&#10;Description automatically generated">
            <a:extLst>
              <a:ext uri="{FF2B5EF4-FFF2-40B4-BE49-F238E27FC236}">
                <a16:creationId xmlns:a16="http://schemas.microsoft.com/office/drawing/2014/main" id="{3A8EFBB3-256E-4A30-1FA4-7E52D76B8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385646"/>
            <a:ext cx="8139100" cy="4003912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E9669-AC27-E73D-F562-59C41E0FBBF3}"/>
              </a:ext>
            </a:extLst>
          </p:cNvPr>
          <p:cNvSpPr txBox="1"/>
          <p:nvPr/>
        </p:nvSpPr>
        <p:spPr>
          <a:xfrm>
            <a:off x="1004900" y="1924773"/>
            <a:ext cx="229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break up/</a:t>
            </a:r>
            <a:r>
              <a:rPr lang="en-US" sz="2400" dirty="0"/>
              <a:t>PRT NP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A62714-2E94-C6E6-96FA-F98B48F28319}"/>
              </a:ext>
            </a:extLst>
          </p:cNvPr>
          <p:cNvGraphicFramePr>
            <a:graphicFrameLocks noGrp="1"/>
          </p:cNvGraphicFramePr>
          <p:nvPr/>
        </p:nvGraphicFramePr>
        <p:xfrm>
          <a:off x="1004900" y="2464313"/>
          <a:ext cx="1633152" cy="312420"/>
        </p:xfrm>
        <a:graphic>
          <a:graphicData uri="http://schemas.openxmlformats.org/drawingml/2006/table">
            <a:tbl>
              <a:tblPr/>
              <a:tblGrid>
                <a:gridCol w="816576">
                  <a:extLst>
                    <a:ext uri="{9D8B030D-6E8A-4147-A177-3AD203B41FA5}">
                      <a16:colId xmlns:a16="http://schemas.microsoft.com/office/drawing/2014/main" val="1683465469"/>
                    </a:ext>
                  </a:extLst>
                </a:gridCol>
                <a:gridCol w="816576">
                  <a:extLst>
                    <a:ext uri="{9D8B030D-6E8A-4147-A177-3AD203B41FA5}">
                      <a16:colId xmlns:a16="http://schemas.microsoft.com/office/drawing/2014/main" val="2159878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RP 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Particle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3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46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DB82-ED78-2004-0558-85E38EC1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sentences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E24376-E0CB-5A28-FEBC-D950A4291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215" y="1924773"/>
            <a:ext cx="7754619" cy="4351338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7EA33-009F-4BD1-9E5B-9BD0F147A413}"/>
              </a:ext>
            </a:extLst>
          </p:cNvPr>
          <p:cNvSpPr txBox="1"/>
          <p:nvPr/>
        </p:nvSpPr>
        <p:spPr>
          <a:xfrm>
            <a:off x="1004900" y="1924773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break out of NP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412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92FF-C9BB-AE8A-8C11-C9F841A3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verb frames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28757-5707-81E4-E9E7-BDDA23F0884F}"/>
              </a:ext>
            </a:extLst>
          </p:cNvPr>
          <p:cNvSpPr txBox="1"/>
          <p:nvPr/>
        </p:nvSpPr>
        <p:spPr>
          <a:xfrm>
            <a:off x="1062681" y="183582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break.py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B8CE4A-FFA2-2BF5-088F-2EF560773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027" y="2350292"/>
            <a:ext cx="9049946" cy="414258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7925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92FF-C9BB-AE8A-8C11-C9F841A3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verb frames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28757-5707-81E4-E9E7-BDDA23F0884F}"/>
              </a:ext>
            </a:extLst>
          </p:cNvPr>
          <p:cNvSpPr txBox="1"/>
          <p:nvPr/>
        </p:nvSpPr>
        <p:spPr>
          <a:xfrm>
            <a:off x="1062681" y="183582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break.py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E8DEEB-46F1-CE72-7D90-B6D8F61CC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6" y="2350291"/>
            <a:ext cx="9273941" cy="322260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0645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47C1-9AFC-EE52-47F9-A45CAF82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verb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1256-A35D-39F1-55D1-DCF4BB07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 -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break.py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enumerate(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break_trees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for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subtrees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        found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vp_break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        if found: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                print(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found)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</p:txBody>
      </p:sp>
    </p:spTree>
    <p:extLst>
      <p:ext uri="{BB962C8B-B14F-4D97-AF65-F5344CB8AC3E}">
        <p14:creationId xmlns:p14="http://schemas.microsoft.com/office/powerpoint/2010/main" val="3145537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C4C6-92AC-C3B5-49B8-4958D10C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verb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5D3A0-34FF-1536-2834-5952DED1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77467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  break/VB through/ADVP SBAR-LOC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  broke/VBD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  broken/VBN PP SBAR-PRP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  broke/VBD down/PRT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  broke/VBD up/PRT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  breaking/VBG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  break/VB up/PRT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  break/VB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  break/VBP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12  breaking/VBG , SBAR-ADV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13  broke/VBD out/PRT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14  broke/VBD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15  broke/VBD up/PRT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16  broken/VBN NP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17  break/VB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18  broke/VBD out/PRT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19  broke/VBD out/PRT ADVP-TMP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  break/VB away/ADVP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21  break/VB 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22  breaks/VBZ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break/VB PP *T*-3/ADVP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26  broke/VBD NP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27  break/VB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28  breaks/VBZ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29  break/VB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30  breaks/VBZ up/PRT PP , 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31  VBP CC break/VBP NP PP-LOC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32  broke/VBD NP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E8BD07FB-BCB4-BE73-E49D-A8CBBDB6253E}"/>
              </a:ext>
            </a:extLst>
          </p:cNvPr>
          <p:cNvSpPr/>
          <p:nvPr/>
        </p:nvSpPr>
        <p:spPr>
          <a:xfrm>
            <a:off x="9625913" y="3268363"/>
            <a:ext cx="1890584" cy="1007076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16991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EDC-7B24-3B89-0FA1-54E7ADF2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  <a:endParaRPr lang="en-US" dirty="0"/>
          </a:p>
        </p:txBody>
      </p:sp>
      <p:pic>
        <p:nvPicPr>
          <p:cNvPr id="7" name="Content Placeholder 6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0643D604-95BC-F96E-A90D-99E0A023D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0804"/>
            <a:ext cx="9050396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18B1B9-14E6-64F9-A5D6-A0944299B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428999"/>
            <a:ext cx="10901855" cy="2747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Search patterns: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 &lt; (@VP &lt; (@VP &lt; VBN &lt; (@NP &lt; /^-NONE-/)))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 &lt; 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/^NP-SBJ-(\d+)/#1%i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(@VP &lt; (@VP &lt; VBN &lt; (@NP &lt; /^-NONE-/)))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 &lt; /^NP-SBJ-(\d+)/#1%i &lt; (@VP &lt; (@VP &lt; VBN &lt; (@NP &lt; (/^-NONE-/ 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/^\*.*-(\d+)/#1%i)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 &lt; /^NP-SBJ-(\d+)/#1%i &lt; (@VP 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(/^VB/ &lt; 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be|is|am|are|was|were|been|being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(@VP &lt; VBN &lt; (@NP &lt; (/^-NONE-/ 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/^\*.*-(\d+)/#1%i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072B0-DC33-A97C-7890-5A19E2905DB6}"/>
              </a:ext>
            </a:extLst>
          </p:cNvPr>
          <p:cNvSpPr txBox="1"/>
          <p:nvPr/>
        </p:nvSpPr>
        <p:spPr>
          <a:xfrm>
            <a:off x="9888596" y="2648607"/>
            <a:ext cx="515007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8162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AF97-4C29-E8C4-AD24-057C44EC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verb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69CF-90EB-63E0-B434-D6DB253D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5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break_trees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23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].draw()</a:t>
            </a:r>
          </a:p>
          <a:p>
            <a:endParaRPr lang="en-US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03170D2-278A-9923-E37D-8D376519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" y="2358553"/>
            <a:ext cx="12124589" cy="3864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867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826F-8AB4-83A3-15C7-D1B0D86D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r>
              <a:rPr lang="en-US" i="1" dirty="0"/>
              <a:t>break</a:t>
            </a:r>
            <a:r>
              <a:rPr lang="en-US" dirty="0"/>
              <a:t> verb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DE40-C8E9-9350-AD11-8734BDC32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33  `` breaks/VBZ '' CONJP VBZ SBAR-TMP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34  broken/VBN PP ADVP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35  break/VB down/PRT NP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36  broke/VBD out/PRT PP-LOC ADVP-TMP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38  break/VB ADVP-LOC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39  broke/VBD loose/ADVP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40  broken/VBN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41  broke/VBD NP off/PRT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42  breaking/VBG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43  broke/VBD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44  break/VBP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45  breaking/VBG up/PRT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46  broke/VBD NP ADVP-TMP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47  broke/VBD NP S-ADV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48  broke/VBD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50  then/ADVP break/VB off/PRT suddenly/ADVP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51  broke/VBD NP ADVP-TMP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52  break/VB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53  breaking/VBG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54  broke/VBD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55  broke/VBD PP , S-ADV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56  break/VB down/PRT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57  broke/VBD out/PRT PP-LOC SBAR-TMP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58  broken/VBN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59  break/VB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60  broken/VBN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61  break/VB PP PP-TMP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62  break/VB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64  break/VB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65  breaking/VBG NP</a:t>
            </a:r>
          </a:p>
        </p:txBody>
      </p:sp>
    </p:spTree>
    <p:extLst>
      <p:ext uri="{BB962C8B-B14F-4D97-AF65-F5344CB8AC3E}">
        <p14:creationId xmlns:p14="http://schemas.microsoft.com/office/powerpoint/2010/main" val="3765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7C2A-35FA-E31E-176A-03C8678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AA14-E964-AFD9-0E69-D295ED28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5" y="502920"/>
            <a:ext cx="6894576" cy="20807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Forms of </a:t>
            </a:r>
            <a:r>
              <a:rPr lang="en-US" sz="2000" i="1" dirty="0"/>
              <a:t>be</a:t>
            </a:r>
            <a:r>
              <a:rPr lang="en-US" sz="2000" dirty="0"/>
              <a:t>:</a:t>
            </a:r>
          </a:p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is|am|are|was|were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|is|am|are|was|were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be|is|am|are|was|were|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been</a:t>
            </a:r>
            <a:endParaRPr lang="en-US" sz="20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be|is|am|are|was|were|been|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being</a:t>
            </a:r>
            <a:endParaRPr lang="en-US" sz="20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5807E11-D5E1-AEAD-E7C8-0FE6C3F22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1386" y="3599150"/>
            <a:ext cx="11562946" cy="15544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56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7C2A-35FA-E31E-176A-03C8678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AA14-E964-AFD9-0E69-D295ED28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85d84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wsj_0360.mrg-27   While *-1 recognizing that professional environmentalists may feel threatened , I intend *-1 to urge that UV-B be monitored *-2 whenever I can *?* *T*-3 .</a:t>
            </a:r>
          </a:p>
        </p:txBody>
      </p:sp>
      <p:pic>
        <p:nvPicPr>
          <p:cNvPr id="6" name="Content Placeholder 5" descr="A diagram of a network&#10;&#10;Description automatically generated">
            <a:extLst>
              <a:ext uri="{FF2B5EF4-FFF2-40B4-BE49-F238E27FC236}">
                <a16:creationId xmlns:a16="http://schemas.microsoft.com/office/drawing/2014/main" id="{3D002C2C-FD8C-531B-537F-66A8F28652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5821" y="640080"/>
            <a:ext cx="584067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7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7C2A-35FA-E31E-176A-03C8678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AA14-E964-AFD9-0E69-D295ED28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235d234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wsj_0596.mrg-4   Why had Mr. </a:t>
            </a:r>
            <a:r>
              <a:rPr lang="en-US" sz="2200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Korotich</a:t>
            </a: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been called *-1 *T*-2 ?</a:t>
            </a:r>
          </a:p>
        </p:txBody>
      </p:sp>
      <p:pic>
        <p:nvPicPr>
          <p:cNvPr id="6" name="Content Placeholder 5" descr="A diagram of a tree&#10;&#10;Description automatically generated">
            <a:extLst>
              <a:ext uri="{FF2B5EF4-FFF2-40B4-BE49-F238E27FC236}">
                <a16:creationId xmlns:a16="http://schemas.microsoft.com/office/drawing/2014/main" id="{9B76013A-4BB0-7FCF-1222-CD25B9114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504588"/>
            <a:ext cx="6903720" cy="38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3166-6D23-1626-46C7-B52A087A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AA70-44C2-FFE6-7640-00119E1ED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diff any being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82d81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cg08.mrg-65   Faulkner culminates the Southern legend perhaps more masterfully than it has ever been *RNR*-1 , or could ever be *RNR*-1 , done *-2 .</a:t>
            </a:r>
          </a:p>
        </p:txBody>
      </p:sp>
      <p:pic>
        <p:nvPicPr>
          <p:cNvPr id="6" name="Content Placeholder 5" descr="A diagram of a network&#10;&#10;Description automatically generated">
            <a:extLst>
              <a:ext uri="{FF2B5EF4-FFF2-40B4-BE49-F238E27FC236}">
                <a16:creationId xmlns:a16="http://schemas.microsoft.com/office/drawing/2014/main" id="{1E0B2E41-AAA7-49B0-2DF9-8753A85F2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9113" y="1723644"/>
            <a:ext cx="8268394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0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3166-6D23-1626-46C7-B52A087A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AA70-44C2-FFE6-7640-00119E1ED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5" y="502919"/>
            <a:ext cx="6894576" cy="155447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283d281</a:t>
            </a:r>
          </a:p>
          <a:p>
            <a:pPr marL="0" indent="0">
              <a:buNone/>
            </a:pPr>
            <a:r>
              <a:rPr lang="en-US" sz="15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 cg15.mrg-68   The monk Savonarola , * brought *-1 over from the Renaissance and placed *-1 against the background of Munich at the turn of the century , protests against the luxurious works displayed * in the art-shop of M. </a:t>
            </a:r>
            <a:r>
              <a:rPr lang="en-US" sz="1500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Bluthenzweig</a:t>
            </a:r>
            <a:r>
              <a:rPr lang="en-US" sz="15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; ; in particular against a Madonna portrayed * in a voluptuous style and modeled * , according to gossip , upon the painter 's mistress .</a:t>
            </a:r>
          </a:p>
        </p:txBody>
      </p:sp>
      <p:pic>
        <p:nvPicPr>
          <p:cNvPr id="8" name="Content Placeholder 7" descr="A diagram of a tree&#10;&#10;Description automatically generated">
            <a:extLst>
              <a:ext uri="{FF2B5EF4-FFF2-40B4-BE49-F238E27FC236}">
                <a16:creationId xmlns:a16="http://schemas.microsoft.com/office/drawing/2014/main" id="{F89D3585-10E3-11E0-A101-927AC8496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4104" y="2142203"/>
            <a:ext cx="9896325" cy="4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1749</Words>
  <Application>Microsoft Macintosh PowerPoint</Application>
  <PresentationFormat>Widescreen</PresentationFormat>
  <Paragraphs>239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NimbusRomNo9L</vt:lpstr>
      <vt:lpstr>Aptos</vt:lpstr>
      <vt:lpstr>Aptos Display</vt:lpstr>
      <vt:lpstr>Arial</vt:lpstr>
      <vt:lpstr>Menlo</vt:lpstr>
      <vt:lpstr>Office Theme</vt:lpstr>
      <vt:lpstr>LING/C SC 581:  Advanced Computational Linguistics</vt:lpstr>
      <vt:lpstr>Today's Topics</vt:lpstr>
      <vt:lpstr>Homework 10 Review</vt:lpstr>
      <vt:lpstr>Homework 10 Review</vt:lpstr>
      <vt:lpstr>Homework 10 Review</vt:lpstr>
      <vt:lpstr>Homework 10 Review</vt:lpstr>
      <vt:lpstr>Homework 10 Review</vt:lpstr>
      <vt:lpstr>Homework 10 Review</vt:lpstr>
      <vt:lpstr>Homework 10 Review</vt:lpstr>
      <vt:lpstr>Homework 10 Review</vt:lpstr>
      <vt:lpstr>Homework 10 Review</vt:lpstr>
      <vt:lpstr>Homework 10 Review</vt:lpstr>
      <vt:lpstr>Homework 10 Review</vt:lpstr>
      <vt:lpstr>Homework 10 Review</vt:lpstr>
      <vt:lpstr>Last Time: theory not implemented</vt:lpstr>
      <vt:lpstr>Senses of break</vt:lpstr>
      <vt:lpstr>Unaccusative</vt:lpstr>
      <vt:lpstr>More senses of break</vt:lpstr>
      <vt:lpstr>WordNet: verb senses of break</vt:lpstr>
      <vt:lpstr>WordNet: verb senses of break</vt:lpstr>
      <vt:lpstr>WordNet: senses of break out and break down</vt:lpstr>
      <vt:lpstr>WordNet: senses of break in and break off</vt:lpstr>
      <vt:lpstr>Let's ask ChatGPT</vt:lpstr>
      <vt:lpstr>Let's ask ChatGPT</vt:lpstr>
      <vt:lpstr>Let's ask ChatGPT</vt:lpstr>
      <vt:lpstr>nltk ptb</vt:lpstr>
      <vt:lpstr>nltk ptb.parsed_sents()</vt:lpstr>
      <vt:lpstr>Find all break sentences</vt:lpstr>
      <vt:lpstr>Find all break sentences</vt:lpstr>
      <vt:lpstr>Find all break sentences</vt:lpstr>
      <vt:lpstr>Find all break sentences</vt:lpstr>
      <vt:lpstr>Find all break sentences</vt:lpstr>
      <vt:lpstr>Find all break sentences</vt:lpstr>
      <vt:lpstr>Find all break sentences</vt:lpstr>
      <vt:lpstr>Find all break sentences</vt:lpstr>
      <vt:lpstr>Find all break verb frames</vt:lpstr>
      <vt:lpstr>Find all break verb frames</vt:lpstr>
      <vt:lpstr>Find all break verb frames</vt:lpstr>
      <vt:lpstr>Find all break verb frames</vt:lpstr>
      <vt:lpstr>Find all break verb frames</vt:lpstr>
      <vt:lpstr>Find all break verb frames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2</cp:revision>
  <dcterms:created xsi:type="dcterms:W3CDTF">2024-04-11T18:01:59Z</dcterms:created>
  <dcterms:modified xsi:type="dcterms:W3CDTF">2024-04-16T02:58:58Z</dcterms:modified>
</cp:coreProperties>
</file>