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29" r:id="rId2"/>
    <p:sldId id="330" r:id="rId3"/>
    <p:sldId id="257" r:id="rId4"/>
    <p:sldId id="258" r:id="rId5"/>
    <p:sldId id="259" r:id="rId6"/>
    <p:sldId id="260" r:id="rId7"/>
    <p:sldId id="261" r:id="rId8"/>
    <p:sldId id="262" r:id="rId9"/>
    <p:sldId id="338" r:id="rId10"/>
    <p:sldId id="339" r:id="rId11"/>
    <p:sldId id="340" r:id="rId12"/>
    <p:sldId id="332" r:id="rId13"/>
    <p:sldId id="265" r:id="rId14"/>
    <p:sldId id="333" r:id="rId15"/>
    <p:sldId id="334" r:id="rId16"/>
    <p:sldId id="282" r:id="rId17"/>
    <p:sldId id="335" r:id="rId18"/>
    <p:sldId id="272" r:id="rId19"/>
    <p:sldId id="336" r:id="rId20"/>
    <p:sldId id="337" r:id="rId21"/>
    <p:sldId id="294" r:id="rId22"/>
    <p:sldId id="270" r:id="rId23"/>
    <p:sldId id="269" r:id="rId24"/>
    <p:sldId id="305" r:id="rId25"/>
    <p:sldId id="33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94"/>
  </p:normalViewPr>
  <p:slideViewPr>
    <p:cSldViewPr snapToGrid="0">
      <p:cViewPr varScale="1">
        <p:scale>
          <a:sx n="93" d="100"/>
          <a:sy n="93" d="100"/>
        </p:scale>
        <p:origin x="24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E7434-DC33-3744-A4B5-410082B39851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FE1C7-77F5-6143-BDC9-2F536D591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9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6D9E-E439-CB44-8231-E115452104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52E1C-3BF7-80FA-6605-86E8BD66D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307F2-D716-6923-F8B9-E9B13FD1E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7A0DA-E9A7-57B8-4CB3-F9794915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9D101-2583-F8C2-D300-7A7C3ADD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E90C3-A051-EFE3-3EB9-D5D4C095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8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E3F8-04C2-6D85-1246-1232655F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B4B33-FCEE-0610-0B0D-BA10CF61E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F2333-6176-2C54-E4E1-D7BB6E43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69B71-476B-C959-4DA1-CE156001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24350-7EE4-BBB0-02AC-7F7A9BE5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5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56908-05C6-EA7B-11C6-C49761523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D81B4-5269-1FC6-5767-E0D6A32CA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1AD3-BE4D-0D63-DF02-5D710F87F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D0057-D3D3-D7C4-F340-3CC4AF7A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F96EF-A7C4-E4EE-86DE-627110EE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91DC7-DD7B-F1EE-7243-28377ABE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A4759-3445-7CB3-970C-1C89599DE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CAFB9-9F82-2B1A-45B2-A101C832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F430E-1F6C-EDB1-2BCC-DDD3576A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361B-CD3A-3850-9F80-F5729E23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C7D2-AD32-3DDD-BDE1-E2A8BC704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B89CF-0EEC-52DF-1F41-EAB4B7D08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2B7A-1474-3205-998F-192F25D7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B8727-C64B-F45D-9B36-56C9CEA7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914DD-C3B3-7679-E208-3C6F4342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1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316D-29E0-98F5-3CA6-4CC4DD88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1733C-37D3-D463-1D16-B164CEC3F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F08FB-7725-65D0-B84A-17C9C360F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3760D-205F-B3B0-3924-76E8887B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EB5A1-4F9D-AB03-23D0-CE50B1EC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451A-0AD9-905A-3147-D5D49227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4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2325-8232-138B-E009-5306B71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389C4-8156-E9C9-5BD9-8E235DF12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DB14B-3374-B1E2-652C-90CAA6ABA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7EEC4-F8B5-62E8-0CDD-CA5E991F2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AC0B-CF77-7A18-F08B-E959CC966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40B34-2EBD-DA53-175C-24705592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F06CB-D2AF-B30A-BC3D-7EFAB62F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66E8C-8303-E654-145F-71A6E252B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2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0C66-4E3B-97D9-C81A-C84E086B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C0857-8BE2-CC8A-F44E-695BF743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0675F-8FAA-AF32-2F9D-C2FC50B3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246C8-9B75-4009-EDF8-E9B6F41F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9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959EB-D153-F1B8-90E4-B8C47A92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D5F78-2622-9E73-960F-29EBB8B0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2EFB4-3BE3-946C-2039-7C9FE0154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4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1D08-2E25-A00C-AD58-331B9EC14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3DC7B-F735-956F-B680-B66F2EDCC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C22CA-394F-0533-89BC-40EC90A07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D7E0C-6B2A-8025-BE80-A8D8CDC8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256CF-D658-4824-DF38-B64B6AC0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C47E0-ADD2-3519-32B8-D32E4096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7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69942-5F56-0270-F98F-865DCE2D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D945F-62E3-F599-18F3-7312641F2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9DA35-CCE5-BBDD-3F15-A3F4F8A6A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CA17A-B292-4B32-2DF2-CF246161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9395C-744A-2774-1AC3-7E250DD2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E59F1-FC9C-CA02-DF7D-A4ACE674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5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4C7B57-38BA-598D-C5C6-832CDE55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3EA8C-D055-3B25-5EAE-BBA739734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9A334-C8B4-F1D5-46E3-5C6184AA7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98A79F-D66F-6841-874F-DBEFE6445592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F2FE5-E76B-DAB6-EEAE-280614AE5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68CE5-7981-5DB6-A84D-55AC2A2B2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960241-1E62-7F4B-A540-4888F9F39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9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981200"/>
            <a:ext cx="7772400" cy="1752600"/>
          </a:xfrm>
        </p:spPr>
        <p:txBody>
          <a:bodyPr/>
          <a:lstStyle/>
          <a:p>
            <a:r>
              <a:rPr lang="en-US" dirty="0"/>
              <a:t>LING/C SC 581: </a:t>
            </a:r>
            <a:br>
              <a:rPr lang="en-US" dirty="0"/>
            </a:br>
            <a:r>
              <a:rPr lang="en-US" sz="4000" dirty="0"/>
              <a:t>Advanced Computational Linguistics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43580"/>
            <a:ext cx="9144000" cy="1414220"/>
          </a:xfrm>
        </p:spPr>
        <p:txBody>
          <a:bodyPr/>
          <a:lstStyle/>
          <a:p>
            <a:r>
              <a:rPr lang="en-US" dirty="0"/>
              <a:t>Lecture 24</a:t>
            </a:r>
          </a:p>
        </p:txBody>
      </p:sp>
    </p:spTree>
    <p:extLst>
      <p:ext uri="{BB962C8B-B14F-4D97-AF65-F5344CB8AC3E}">
        <p14:creationId xmlns:p14="http://schemas.microsoft.com/office/powerpoint/2010/main" val="87732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B0347-FAE2-98D6-6720-60C060FC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tregex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 Ubuntu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C554E6B-5DE4-E395-D320-F07144D1F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519" y="1151447"/>
            <a:ext cx="8081582" cy="50307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6392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B0347-FAE2-98D6-6720-60C060FC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tregex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 Ubuntu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E7192248-B4C0-43A5-C142-AA3D6C4E2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3931" y="926241"/>
            <a:ext cx="7874981" cy="5433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9898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5F386-19A3-9ECE-F410-A5901463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Homework 10: 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English </a:t>
            </a:r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passivization</a:t>
            </a:r>
            <a:endParaRPr lang="en-US" sz="40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whiteboard with writing on it&#10;&#10;Description automatically generated">
            <a:extLst>
              <a:ext uri="{FF2B5EF4-FFF2-40B4-BE49-F238E27FC236}">
                <a16:creationId xmlns:a16="http://schemas.microsoft.com/office/drawing/2014/main" id="{1128B7B9-E27A-1E02-2723-F5908DDC1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2428" y="755473"/>
            <a:ext cx="7225748" cy="534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B3C02-CDA5-1E44-45C9-9A3733A9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TREEBANK_3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09DE2-76EA-5B59-5826-963201931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0411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Theory  includes empty categories:</a:t>
            </a:r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-NONE-</a:t>
            </a:r>
            <a:r>
              <a:rPr lang="en-US" sz="2400" dirty="0"/>
              <a:t> as a POS label is used in many circumstances, e.g.:</a:t>
            </a:r>
          </a:p>
          <a:p>
            <a:pPr lvl="1"/>
            <a:r>
              <a:rPr lang="en-US" dirty="0"/>
              <a:t>the zero complementizer under SBAR 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subject of nonfinite clauses 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*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object position in passives 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*-</a:t>
            </a:r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index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relativization of subjects, objects and adjuncts 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*T*-</a:t>
            </a:r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index</a:t>
            </a:r>
            <a:r>
              <a:rPr lang="en-US" dirty="0"/>
              <a:t>).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8CF6775-B3BD-71FA-4C30-E65A49F633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0136" y="2324587"/>
            <a:ext cx="4752463" cy="3852376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D532E-D351-EA11-6BA4-BC1E76C67311}"/>
              </a:ext>
            </a:extLst>
          </p:cNvPr>
          <p:cNvSpPr txBox="1"/>
          <p:nvPr/>
        </p:nvSpPr>
        <p:spPr>
          <a:xfrm>
            <a:off x="6342310" y="1822450"/>
            <a:ext cx="504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Example: </a:t>
            </a:r>
            <a:r>
              <a:rPr lang="en-US" sz="2400" i="1" dirty="0"/>
              <a:t>the businesses to be acquired</a:t>
            </a:r>
          </a:p>
        </p:txBody>
      </p:sp>
    </p:spTree>
    <p:extLst>
      <p:ext uri="{BB962C8B-B14F-4D97-AF65-F5344CB8AC3E}">
        <p14:creationId xmlns:p14="http://schemas.microsoft.com/office/powerpoint/2010/main" val="34830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00A98-0025-186B-0764-57A9F8B3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389376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Template: subject relative clause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9F354-F4F5-FAFF-543C-9099BF38F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5" y="2807208"/>
            <a:ext cx="3656859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i="1" dirty="0"/>
              <a:t>the man who left the room at 6pm</a:t>
            </a:r>
          </a:p>
          <a:p>
            <a:pPr lvl="1"/>
            <a:r>
              <a:rPr lang="en-US" sz="2200" i="1" dirty="0"/>
              <a:t>leave</a:t>
            </a:r>
            <a:r>
              <a:rPr lang="en-US" sz="2200" dirty="0"/>
              <a:t>: (subject, object)</a:t>
            </a:r>
          </a:p>
          <a:p>
            <a:pPr lvl="1"/>
            <a:r>
              <a:rPr lang="en-US" sz="2200" dirty="0"/>
              <a:t>subject = </a:t>
            </a:r>
            <a:r>
              <a:rPr lang="en-US" sz="2200" i="1" dirty="0"/>
              <a:t>the man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D8E3EF-4D28-BF39-93A4-4E46487BAD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1772107"/>
            <a:ext cx="6903720" cy="33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6BF9-0887-36EF-5139-94D57217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subject relative clause</a:t>
            </a:r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E637895-CB92-52CA-1642-4420A9DAA4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9641" y="2454275"/>
            <a:ext cx="4622800" cy="4038600"/>
          </a:xfrm>
          <a:ln>
            <a:solidFill>
              <a:schemeClr val="tx1"/>
            </a:solidFill>
          </a:ln>
        </p:spPr>
      </p:pic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B89D3EA-7528-1FDF-5369-814571303C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07511"/>
            <a:ext cx="5181600" cy="3615069"/>
          </a:xfr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349B16-75B0-1520-196A-A7E052B69BD8}"/>
              </a:ext>
            </a:extLst>
          </p:cNvPr>
          <p:cNvSpPr txBox="1"/>
          <p:nvPr/>
        </p:nvSpPr>
        <p:spPr>
          <a:xfrm>
            <a:off x="6253655" y="1988043"/>
            <a:ext cx="4403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relative pronoun </a:t>
            </a:r>
            <a:r>
              <a:rPr lang="en-US" sz="2000" i="1" dirty="0"/>
              <a:t>that</a:t>
            </a:r>
            <a:r>
              <a:rPr lang="en-US" sz="2000" dirty="0"/>
              <a:t>/WDT (WHNP)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FD8D9-DFB3-96FD-9438-E62C5C2278D8}"/>
              </a:ext>
            </a:extLst>
          </p:cNvPr>
          <p:cNvSpPr txBox="1"/>
          <p:nvPr/>
        </p:nvSpPr>
        <p:spPr>
          <a:xfrm>
            <a:off x="1159641" y="1981994"/>
            <a:ext cx="4326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relative pronoun </a:t>
            </a:r>
            <a:r>
              <a:rPr lang="en-US" sz="2000" i="1" dirty="0"/>
              <a:t>who</a:t>
            </a:r>
            <a:r>
              <a:rPr lang="en-US" sz="2000" dirty="0"/>
              <a:t>/WP (WHNP)</a:t>
            </a:r>
          </a:p>
        </p:txBody>
      </p:sp>
    </p:spTree>
    <p:extLst>
      <p:ext uri="{BB962C8B-B14F-4D97-AF65-F5344CB8AC3E}">
        <p14:creationId xmlns:p14="http://schemas.microsoft.com/office/powerpoint/2010/main" val="278066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8011-F2BA-7131-BDE6-DD26FA3C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subject relative clause</a:t>
            </a:r>
            <a:endParaRPr lang="en-US" dirty="0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347ED185-6349-B829-7D4C-2CDD5EFC3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658" y="2346742"/>
            <a:ext cx="6581248" cy="4351338"/>
          </a:xfr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9B351-867F-8624-18D6-B6F2FA1FE71B}"/>
              </a:ext>
            </a:extLst>
          </p:cNvPr>
          <p:cNvSpPr txBox="1"/>
          <p:nvPr/>
        </p:nvSpPr>
        <p:spPr>
          <a:xfrm>
            <a:off x="980769" y="1873925"/>
            <a:ext cx="8498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subject</a:t>
            </a:r>
            <a:r>
              <a:rPr lang="en-US" sz="2400" dirty="0"/>
              <a:t> </a:t>
            </a:r>
            <a:r>
              <a:rPr lang="en-US" sz="2400" b="1" dirty="0"/>
              <a:t>nonfinite</a:t>
            </a:r>
            <a:r>
              <a:rPr lang="en-US" sz="2400" dirty="0"/>
              <a:t> relative clause (no relative pronoun, zero WHNP)</a:t>
            </a:r>
          </a:p>
        </p:txBody>
      </p:sp>
    </p:spTree>
    <p:extLst>
      <p:ext uri="{BB962C8B-B14F-4D97-AF65-F5344CB8AC3E}">
        <p14:creationId xmlns:p14="http://schemas.microsoft.com/office/powerpoint/2010/main" val="3422069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00A98-0025-186B-0764-57A9F8B3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Template: object relative clause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9F354-F4F5-FAFF-543C-9099BF38F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Example:</a:t>
            </a:r>
          </a:p>
          <a:p>
            <a:pPr lvl="1"/>
            <a:r>
              <a:rPr lang="en-US" sz="2200" i="1"/>
              <a:t>the room the man left at 6pm </a:t>
            </a:r>
          </a:p>
          <a:p>
            <a:pPr lvl="1"/>
            <a:r>
              <a:rPr lang="en-US" sz="2200" i="1" dirty="0"/>
              <a:t>leave</a:t>
            </a:r>
            <a:r>
              <a:rPr lang="en-US" sz="2200" dirty="0"/>
              <a:t>: (subject, object)</a:t>
            </a:r>
          </a:p>
          <a:p>
            <a:pPr lvl="1"/>
            <a:r>
              <a:rPr lang="en-US" sz="2200" dirty="0"/>
              <a:t>object = </a:t>
            </a:r>
            <a:r>
              <a:rPr lang="en-US" sz="2200" i="1" dirty="0"/>
              <a:t>the room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961B11-3B55-7AB0-0707-D646A33236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1495959"/>
            <a:ext cx="6903720" cy="38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8011-F2BA-7131-BDE6-DD26FA3C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 relative clause</a:t>
            </a:r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B50CD7E-DA52-1BF1-DB9C-0AC1D6D3A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1700" y="2426494"/>
            <a:ext cx="5054600" cy="3149600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23552-285C-B2EB-71A1-CF66130BC701}"/>
              </a:ext>
            </a:extLst>
          </p:cNvPr>
          <p:cNvSpPr txBox="1"/>
          <p:nvPr/>
        </p:nvSpPr>
        <p:spPr>
          <a:xfrm>
            <a:off x="838200" y="1873925"/>
            <a:ext cx="917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object</a:t>
            </a:r>
            <a:r>
              <a:rPr lang="en-US" sz="2400" dirty="0"/>
              <a:t> </a:t>
            </a:r>
            <a:r>
              <a:rPr lang="en-US" sz="2400" b="1" dirty="0"/>
              <a:t>finite</a:t>
            </a:r>
            <a:r>
              <a:rPr lang="en-US" sz="2400" dirty="0"/>
              <a:t> relative clause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without</a:t>
            </a:r>
            <a:r>
              <a:rPr lang="en-US" sz="2400" dirty="0"/>
              <a:t> a relative pronoun (zero WHNP)</a:t>
            </a:r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B7242A9-64A9-A78B-65E0-1B26DD310D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5702" y="2426494"/>
            <a:ext cx="4829507" cy="4351338"/>
          </a:xfrm>
          <a:ln>
            <a:solidFill>
              <a:schemeClr val="tx1"/>
            </a:solidFill>
          </a:ln>
        </p:spPr>
      </p:pic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3375C303-4E7B-3EFB-8D65-2404D1128C89}"/>
              </a:ext>
            </a:extLst>
          </p:cNvPr>
          <p:cNvSpPr/>
          <p:nvPr/>
        </p:nvSpPr>
        <p:spPr>
          <a:xfrm>
            <a:off x="8143103" y="718911"/>
            <a:ext cx="3299254" cy="1062681"/>
          </a:xfrm>
          <a:prstGeom prst="downArrow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subject relatives generally need an overt WH word under SBAR</a:t>
            </a:r>
          </a:p>
        </p:txBody>
      </p:sp>
    </p:spTree>
    <p:extLst>
      <p:ext uri="{BB962C8B-B14F-4D97-AF65-F5344CB8AC3E}">
        <p14:creationId xmlns:p14="http://schemas.microsoft.com/office/powerpoint/2010/main" val="44818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7453F-78ED-EFB0-7109-84C6D6B2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 relative clause</a:t>
            </a:r>
            <a:endParaRPr lang="en-US" dirty="0"/>
          </a:p>
        </p:txBody>
      </p:sp>
      <p:pic>
        <p:nvPicPr>
          <p:cNvPr id="5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FDB2B41D-09E6-BDB8-F9C5-2679F0F8A4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1" y="2518827"/>
            <a:ext cx="5181600" cy="3937532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F6DB4A-7D95-3242-345E-463FC9236028}"/>
              </a:ext>
            </a:extLst>
          </p:cNvPr>
          <p:cNvSpPr txBox="1"/>
          <p:nvPr/>
        </p:nvSpPr>
        <p:spPr>
          <a:xfrm>
            <a:off x="838200" y="1873925"/>
            <a:ext cx="876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object</a:t>
            </a:r>
            <a:r>
              <a:rPr lang="en-US" sz="2400" dirty="0"/>
              <a:t> </a:t>
            </a:r>
            <a:r>
              <a:rPr lang="en-US" sz="2400" b="1" dirty="0"/>
              <a:t>finite</a:t>
            </a:r>
            <a:r>
              <a:rPr lang="en-US" sz="2400" dirty="0"/>
              <a:t> relative clause</a:t>
            </a:r>
            <a:r>
              <a:rPr lang="en-US" sz="2400" b="1" dirty="0"/>
              <a:t> with</a:t>
            </a:r>
            <a:r>
              <a:rPr lang="en-US" sz="2400" dirty="0"/>
              <a:t> relative pronoun </a:t>
            </a:r>
            <a:r>
              <a:rPr lang="en-US" sz="2400" i="1" dirty="0"/>
              <a:t>that</a:t>
            </a:r>
            <a:r>
              <a:rPr lang="en-US" sz="2400" dirty="0"/>
              <a:t>/WDT (WHNP)</a:t>
            </a:r>
          </a:p>
        </p:txBody>
      </p:sp>
      <p:pic>
        <p:nvPicPr>
          <p:cNvPr id="7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0B715E33-9266-8DB6-2690-AC101C5A88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518827"/>
            <a:ext cx="5181600" cy="2960914"/>
          </a:xfr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3D5629-D697-8C52-21F2-EFEC5A958219}"/>
              </a:ext>
            </a:extLst>
          </p:cNvPr>
          <p:cNvSpPr txBox="1"/>
          <p:nvPr/>
        </p:nvSpPr>
        <p:spPr>
          <a:xfrm>
            <a:off x="6096000" y="5479741"/>
            <a:ext cx="5603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relative pronoun </a:t>
            </a:r>
            <a:r>
              <a:rPr lang="en-US" sz="2400" i="1" dirty="0"/>
              <a:t>which</a:t>
            </a:r>
            <a:r>
              <a:rPr lang="en-US" sz="2400" dirty="0"/>
              <a:t>/WDT (WHNP)</a:t>
            </a:r>
          </a:p>
        </p:txBody>
      </p:sp>
    </p:spTree>
    <p:extLst>
      <p:ext uri="{BB962C8B-B14F-4D97-AF65-F5344CB8AC3E}">
        <p14:creationId xmlns:p14="http://schemas.microsoft.com/office/powerpoint/2010/main" val="319897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2469F-254F-5A00-4007-42BFB5F29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542B5-65DB-03E0-8D7F-39F44B53A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tregex</a:t>
            </a:r>
            <a:r>
              <a:rPr lang="en-US" dirty="0"/>
              <a:t> on Windows 11 and Ubuntu</a:t>
            </a:r>
          </a:p>
          <a:p>
            <a:pPr lvl="1"/>
            <a:r>
              <a:rPr lang="en-US" i="1" dirty="0"/>
              <a:t>make sure </a:t>
            </a:r>
            <a:r>
              <a:rPr lang="en-US" i="1" dirty="0" err="1"/>
              <a:t>jre</a:t>
            </a:r>
            <a:r>
              <a:rPr lang="en-US" i="1" dirty="0"/>
              <a:t> is installed</a:t>
            </a:r>
          </a:p>
          <a:p>
            <a:pPr lvl="1"/>
            <a:r>
              <a:rPr lang="en-US" i="1" dirty="0"/>
              <a:t>I tested it by updating to </a:t>
            </a:r>
            <a:r>
              <a:rPr lang="en-US" i="1" dirty="0" err="1"/>
              <a:t>jre</a:t>
            </a:r>
            <a:r>
              <a:rPr lang="en-US" i="1" dirty="0"/>
              <a:t> 8 update 401</a:t>
            </a:r>
          </a:p>
          <a:p>
            <a:r>
              <a:rPr lang="en-US" sz="3200" i="1" dirty="0">
                <a:solidFill>
                  <a:schemeClr val="accent1"/>
                </a:solidFill>
              </a:rPr>
              <a:t>Homework 10 questions</a:t>
            </a:r>
            <a:r>
              <a:rPr lang="en-US" sz="3200" dirty="0">
                <a:solidFill>
                  <a:schemeClr val="accent1"/>
                </a:solidFill>
              </a:rPr>
              <a:t>?</a:t>
            </a:r>
          </a:p>
          <a:p>
            <a:r>
              <a:rPr lang="en-US" dirty="0"/>
              <a:t>TREEBANK_3 Theory</a:t>
            </a:r>
          </a:p>
          <a:p>
            <a:r>
              <a:rPr lang="en-US" dirty="0"/>
              <a:t>Example: subject and object relative clauses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Summary of </a:t>
            </a:r>
            <a:r>
              <a:rPr lang="en-US" dirty="0" err="1">
                <a:solidFill>
                  <a:prstClr val="black"/>
                </a:solidFill>
              </a:rPr>
              <a:t>tregex</a:t>
            </a:r>
            <a:r>
              <a:rPr lang="en-US" dirty="0">
                <a:solidFill>
                  <a:prstClr val="black"/>
                </a:solidFill>
              </a:rPr>
              <a:t> search</a:t>
            </a:r>
          </a:p>
        </p:txBody>
      </p:sp>
    </p:spTree>
    <p:extLst>
      <p:ext uri="{BB962C8B-B14F-4D97-AF65-F5344CB8AC3E}">
        <p14:creationId xmlns:p14="http://schemas.microsoft.com/office/powerpoint/2010/main" val="402349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EF0FC-E2F8-98E6-4043-012E7B6A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 relative clause</a:t>
            </a:r>
            <a:endParaRPr lang="en-US" dirty="0"/>
          </a:p>
        </p:txBody>
      </p:sp>
      <p:pic>
        <p:nvPicPr>
          <p:cNvPr id="5" name="Content Placeholder 15" descr="Diagram&#10;&#10;Description automatically generated">
            <a:extLst>
              <a:ext uri="{FF2B5EF4-FFF2-40B4-BE49-F238E27FC236}">
                <a16:creationId xmlns:a16="http://schemas.microsoft.com/office/drawing/2014/main" id="{C83E96F8-975E-0D9A-979D-FE7A5A6C9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7399" y="1825625"/>
            <a:ext cx="5457202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6400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8BCE-8D95-6381-C3F6-C500EC5D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Clause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C20E9-16D0-0266-F8E2-F94608637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adjunct positions (not subject, not object)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A9F40-0F63-6E63-26D9-1334F1714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81140"/>
            <a:ext cx="7772400" cy="37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02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8011-F2BA-7131-BDE6-DD26FA3C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adjunct relative clause</a:t>
            </a:r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A40F5A5-EEC1-E890-B566-3997BF15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789" y="2373185"/>
            <a:ext cx="6839314" cy="3974048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C45B98-6763-FD10-FF56-B44AF8A2599A}"/>
              </a:ext>
            </a:extLst>
          </p:cNvPr>
          <p:cNvSpPr txBox="1"/>
          <p:nvPr/>
        </p:nvSpPr>
        <p:spPr>
          <a:xfrm>
            <a:off x="932789" y="1873314"/>
            <a:ext cx="956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adjunct</a:t>
            </a:r>
            <a:r>
              <a:rPr lang="en-US" sz="2400" dirty="0"/>
              <a:t> </a:t>
            </a:r>
            <a:r>
              <a:rPr lang="en-US" sz="2400" b="1" dirty="0"/>
              <a:t>finite</a:t>
            </a:r>
            <a:r>
              <a:rPr lang="en-US" sz="2400" dirty="0"/>
              <a:t> relative clause </a:t>
            </a:r>
            <a:r>
              <a:rPr lang="en-US" sz="2400" b="1" dirty="0"/>
              <a:t>with</a:t>
            </a:r>
            <a:r>
              <a:rPr lang="en-US" sz="2400" dirty="0"/>
              <a:t> a relative pronoun </a:t>
            </a:r>
            <a:r>
              <a:rPr lang="en-US" sz="2400" i="1" dirty="0"/>
              <a:t>when</a:t>
            </a:r>
            <a:r>
              <a:rPr lang="en-US" sz="2400" dirty="0"/>
              <a:t>/WRB (WHADVP)</a:t>
            </a:r>
          </a:p>
        </p:txBody>
      </p:sp>
    </p:spTree>
    <p:extLst>
      <p:ext uri="{BB962C8B-B14F-4D97-AF65-F5344CB8AC3E}">
        <p14:creationId xmlns:p14="http://schemas.microsoft.com/office/powerpoint/2010/main" val="3440710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8011-F2BA-7131-BDE6-DD26FA3C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adjunct relative clause</a:t>
            </a:r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1BD4157-9BE4-8D30-9831-E5E33BE27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35" y="2352675"/>
            <a:ext cx="6731000" cy="4140200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46F1A-972A-76BE-F97A-18FDEE01C4FC}"/>
              </a:ext>
            </a:extLst>
          </p:cNvPr>
          <p:cNvSpPr txBox="1"/>
          <p:nvPr/>
        </p:nvSpPr>
        <p:spPr>
          <a:xfrm>
            <a:off x="932789" y="1873314"/>
            <a:ext cx="9614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adjunct</a:t>
            </a:r>
            <a:r>
              <a:rPr lang="en-US" sz="2400" dirty="0"/>
              <a:t> </a:t>
            </a:r>
            <a:r>
              <a:rPr lang="en-US" sz="2400" b="1" dirty="0"/>
              <a:t>nonfinite</a:t>
            </a:r>
            <a:r>
              <a:rPr lang="en-US" sz="2400" dirty="0"/>
              <a:t> relative clause </a:t>
            </a:r>
            <a:r>
              <a:rPr lang="en-US" sz="2400" b="1" dirty="0"/>
              <a:t>without</a:t>
            </a:r>
            <a:r>
              <a:rPr lang="en-US" sz="2400" dirty="0"/>
              <a:t> a relative pronoun (zero WHADVP)</a:t>
            </a:r>
          </a:p>
        </p:txBody>
      </p:sp>
    </p:spTree>
    <p:extLst>
      <p:ext uri="{BB962C8B-B14F-4D97-AF65-F5344CB8AC3E}">
        <p14:creationId xmlns:p14="http://schemas.microsoft.com/office/powerpoint/2010/main" val="670316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3487-D69B-EF3D-3ECF-C11AB612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tregex</a:t>
            </a:r>
            <a:r>
              <a:rPr lang="en-US" dirty="0"/>
              <a:t> = regex + structural relations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326E8-1C34-CE38-F91B-D0116971D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combines regex with </a:t>
            </a:r>
            <a:r>
              <a:rPr lang="en-US" dirty="0">
                <a:solidFill>
                  <a:schemeClr val="accent1"/>
                </a:solidFill>
              </a:rPr>
              <a:t>structural relations</a:t>
            </a:r>
            <a:r>
              <a:rPr lang="en-US" dirty="0"/>
              <a:t> between tree node labels:</a:t>
            </a:r>
          </a:p>
          <a:p>
            <a:pPr lvl="1"/>
            <a:r>
              <a:rPr lang="en-US" dirty="0"/>
              <a:t>dominance 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dirty="0"/>
              <a:t> 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&lt;&lt;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sisterhood 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$+</a:t>
            </a:r>
            <a:r>
              <a:rPr lang="en-US" dirty="0"/>
              <a:t> 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precedence 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dirty="0"/>
              <a:t> 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</a:t>
            </a:r>
            <a:r>
              <a:rPr lang="en-US" dirty="0"/>
              <a:t>) etc.</a:t>
            </a:r>
          </a:p>
          <a:p>
            <a:pPr lvl="1"/>
            <a:r>
              <a:rPr lang="en-US" dirty="0"/>
              <a:t>leftmost, nth, only, rightmost child of 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&lt;,</a:t>
            </a:r>
            <a:r>
              <a:rPr lang="en-US" dirty="0"/>
              <a:t> 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</a:t>
            </a:r>
            <a:r>
              <a:rPr lang="en-US" dirty="0"/>
              <a:t> 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&lt;:</a:t>
            </a:r>
            <a:r>
              <a:rPr lang="en-US" dirty="0"/>
              <a:t> or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&lt;-</a:t>
            </a:r>
            <a:r>
              <a:rPr lang="en-US" dirty="0"/>
              <a:t>)</a:t>
            </a:r>
          </a:p>
          <a:p>
            <a:r>
              <a:rPr lang="en-US" dirty="0"/>
              <a:t>nodes can be matched:</a:t>
            </a:r>
          </a:p>
          <a:p>
            <a:pPr lvl="1"/>
            <a:r>
              <a:rPr lang="en-US" dirty="0"/>
              <a:t>literally (</a:t>
            </a:r>
            <a:r>
              <a:rPr lang="en-US" i="1" dirty="0"/>
              <a:t>exact match</a:t>
            </a:r>
            <a:r>
              <a:rPr lang="en-US" dirty="0"/>
              <a:t>), </a:t>
            </a:r>
          </a:p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@</a:t>
            </a:r>
            <a:r>
              <a:rPr lang="en-US" dirty="0"/>
              <a:t>name, or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/…/ </a:t>
            </a:r>
            <a:r>
              <a:rPr lang="en-US" dirty="0"/>
              <a:t>regex pattern</a:t>
            </a:r>
          </a:p>
          <a:p>
            <a:r>
              <a:rPr lang="en-US" dirty="0"/>
              <a:t>groups from regex patterns can be linked via naming, </a:t>
            </a:r>
          </a:p>
          <a:p>
            <a:pPr lvl="1"/>
            <a:r>
              <a:rPr lang="en-US" dirty="0"/>
              <a:t>e.g.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#1%index</a:t>
            </a:r>
          </a:p>
        </p:txBody>
      </p:sp>
    </p:spTree>
    <p:extLst>
      <p:ext uri="{BB962C8B-B14F-4D97-AF65-F5344CB8AC3E}">
        <p14:creationId xmlns:p14="http://schemas.microsoft.com/office/powerpoint/2010/main" val="325463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7A1C8-5B4E-723D-02CF-DEBFBE42F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@SBAR &lt; /^WH.*-([0-9]+)$/#1#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index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&lt;&lt; (__=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empty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&lt; (/^-NONE-/ &lt; /\*T\*-([0-9]+)$/#1#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index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5" name="Content Placeholder 4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994C813F-462E-42AA-2016-9095FA396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117" y="457199"/>
            <a:ext cx="4616086" cy="5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0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1688D-037A-07DA-D3B5-00C54F06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jre 8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update 401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January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A798-EA2B-B162-86A0-458E3D379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287" y="4121253"/>
            <a:ext cx="3125337" cy="11368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 sure Java's run-time environment is installed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98BF2BD-86C2-C99F-F1C8-2946BC619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54" y="578738"/>
            <a:ext cx="5613843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679AFD-46DE-7EA2-491A-F451BD63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jre-8u401-windows-x86.exe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E0AF534-719B-63B3-C626-82BC9AF65A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1770" y="1825625"/>
            <a:ext cx="3574459" cy="4351338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 shot of a computer&#10;&#10;Description automatically generated">
            <a:extLst>
              <a:ext uri="{FF2B5EF4-FFF2-40B4-BE49-F238E27FC236}">
                <a16:creationId xmlns:a16="http://schemas.microsoft.com/office/drawing/2014/main" id="{4498D2E3-B98F-1391-C642-6D8BC5C7A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825625"/>
            <a:ext cx="4085374" cy="2231368"/>
          </a:xfrm>
          <a:ln>
            <a:solidFill>
              <a:schemeClr val="tx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BEFA3FA-958F-89AB-00BB-12D727FD9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91930"/>
            <a:ext cx="4110913" cy="2231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71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8ABB-1CE0-C0D8-8D48-82696F28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jre</a:t>
            </a:r>
            <a:r>
              <a:rPr lang="en-US" dirty="0"/>
              <a:t> updated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969B279-38A2-BEE9-4758-862E6911F3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61286"/>
            <a:ext cx="4740650" cy="3836903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5E294DEB-ED2B-DAB0-DE9B-174EC8C66A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4866" y="1765738"/>
            <a:ext cx="6344548" cy="2659352"/>
          </a:xfr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DC3655-F649-0C8F-5360-A294FE6BFCDD}"/>
              </a:ext>
            </a:extLst>
          </p:cNvPr>
          <p:cNvSpPr txBox="1"/>
          <p:nvPr/>
        </p:nvSpPr>
        <p:spPr>
          <a:xfrm>
            <a:off x="5812221" y="4661475"/>
            <a:ext cx="565719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PS C:\Users\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sandiway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\Downloads&gt;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powershell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-command "Expand-Archive" .\stanford-tregex-4.2.0.zip </a:t>
            </a:r>
            <a:r>
              <a:rPr lang="en-US" sz="14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C:\Users\</a:t>
            </a:r>
            <a:r>
              <a:rPr lang="en-US" sz="14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sandiway</a:t>
            </a:r>
            <a:r>
              <a:rPr lang="en-US" sz="14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\Desktop\</a:t>
            </a:r>
          </a:p>
          <a:p>
            <a:endParaRPr lang="en-US" sz="1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5452-057E-7578-7CF1-F314DF2B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</a:t>
            </a:r>
            <a:r>
              <a:rPr lang="en-US" dirty="0" err="1"/>
              <a:t>tregex</a:t>
            </a:r>
            <a:r>
              <a:rPr lang="en-US" dirty="0"/>
              <a:t>-</a:t>
            </a:r>
            <a:r>
              <a:rPr lang="en-US" dirty="0" err="1"/>
              <a:t>gui.bat</a:t>
            </a:r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E3D9DBE-4EB6-0AD1-B72C-B9AD8116AF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2458785"/>
            <a:ext cx="5181600" cy="3403463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D6233C66-7264-C661-0B76-CEED2BE7E8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83907" y="2578848"/>
            <a:ext cx="7785325" cy="3540715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B37CA-AF69-B12A-3556-0DEA30C3AE33}"/>
              </a:ext>
            </a:extLst>
          </p:cNvPr>
          <p:cNvSpPr txBox="1"/>
          <p:nvPr/>
        </p:nvSpPr>
        <p:spPr>
          <a:xfrm>
            <a:off x="685800" y="1930230"/>
            <a:ext cx="512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edit .bat file to increase memory: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-mx2000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6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93E584-4A26-FEBA-993A-4020F3E4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in brown and </a:t>
            </a:r>
            <a:r>
              <a:rPr lang="en-US" dirty="0" err="1"/>
              <a:t>wsj</a:t>
            </a:r>
            <a:r>
              <a:rPr lang="en-US" dirty="0"/>
              <a:t> </a:t>
            </a:r>
            <a:r>
              <a:rPr lang="en-US" dirty="0" err="1"/>
              <a:t>mrg</a:t>
            </a:r>
            <a:r>
              <a:rPr lang="en-US" dirty="0"/>
              <a:t> directories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62082642-4E44-E56C-8091-E45A53E1B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091" y="1825625"/>
            <a:ext cx="6713818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147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D1BAC-781E-EDF3-2BB3-24FF6B796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search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D2009CB-0762-462A-6C49-396A5BBE2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396" y="1825625"/>
            <a:ext cx="6743208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9646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9F20-6020-091E-4478-C0E5E4C6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Ubuntu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D5A3-7EDE-2445-7A3E-CFC7B74E9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Terminal: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~/Downloads$ unzip stanford-tregex-4.2.0.zip 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~/Downloads$ cd stanford-tregex-2020-11-17/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~/Downloads/stanford-tregex-2020-11-17$ </a:t>
            </a:r>
            <a:r>
              <a:rPr lang="en-US" sz="1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./run-</a:t>
            </a:r>
            <a:r>
              <a:rPr lang="en-US" sz="16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tregex</a:t>
            </a:r>
            <a:r>
              <a:rPr lang="en-US" sz="1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  <a:r>
              <a:rPr lang="en-US" sz="16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gui.command</a:t>
            </a:r>
            <a:r>
              <a:rPr lang="en-US" sz="1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Gtk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-Message: 20:44:58.957: </a:t>
            </a:r>
            <a:r>
              <a:rPr lang="en-US" sz="1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Failed to load module "</a:t>
            </a:r>
            <a:r>
              <a:rPr lang="en-US" sz="16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canberra</a:t>
            </a:r>
            <a:r>
              <a:rPr lang="en-US" sz="1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  <a:r>
              <a:rPr lang="en-US" sz="16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gtk</a:t>
            </a:r>
            <a:r>
              <a:rPr lang="en-US" sz="1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-module"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Apr 09, 2024 8:44:59 PM java.util.prefs.FileSystemPreferences$1 run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INFO: Created user preferences directory.</a:t>
            </a:r>
          </a:p>
          <a:p>
            <a:r>
              <a:rPr lang="en-US" dirty="0"/>
              <a:t>Install:</a:t>
            </a:r>
          </a:p>
          <a:p>
            <a:pPr marL="457200" lvl="1" indent="0">
              <a:buNone/>
            </a:pP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sudo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apt install 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libcanberra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gtk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-module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 following additional packages will be installed: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libcanberra-gtk0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 following NEW packages will be installed: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libcanberra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gtk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-module libcanberra-gtk0</a:t>
            </a:r>
          </a:p>
        </p:txBody>
      </p:sp>
    </p:spTree>
    <p:extLst>
      <p:ext uri="{BB962C8B-B14F-4D97-AF65-F5344CB8AC3E}">
        <p14:creationId xmlns:p14="http://schemas.microsoft.com/office/powerpoint/2010/main" val="222919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593</Words>
  <Application>Microsoft Macintosh PowerPoint</Application>
  <PresentationFormat>Widescreen</PresentationFormat>
  <Paragraphs>86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Menlo</vt:lpstr>
      <vt:lpstr>Office Theme</vt:lpstr>
      <vt:lpstr>LING/C SC 581:  Advanced Computational Linguistics</vt:lpstr>
      <vt:lpstr>Today's Topics</vt:lpstr>
      <vt:lpstr>jre 8 update 401 January 2024</vt:lpstr>
      <vt:lpstr>jre-8u401-windows-x86.exe</vt:lpstr>
      <vt:lpstr>jre updated</vt:lpstr>
      <vt:lpstr>run-tregex-gui.bat</vt:lpstr>
      <vt:lpstr>Load in brown and wsj mrg directories</vt:lpstr>
      <vt:lpstr>Example of search</vt:lpstr>
      <vt:lpstr>Ubuntu Install</vt:lpstr>
      <vt:lpstr>tregex on Ubuntu</vt:lpstr>
      <vt:lpstr>tregex on Ubuntu</vt:lpstr>
      <vt:lpstr>Homework 10: English passivization</vt:lpstr>
      <vt:lpstr>TREEBANK_3 Theory</vt:lpstr>
      <vt:lpstr>Template: subject relative clause</vt:lpstr>
      <vt:lpstr>Example: subject relative clause</vt:lpstr>
      <vt:lpstr>Example: subject relative clause</vt:lpstr>
      <vt:lpstr>Template: object relative clause</vt:lpstr>
      <vt:lpstr>Example: object relative clause</vt:lpstr>
      <vt:lpstr>Example: object relative clause</vt:lpstr>
      <vt:lpstr>Example: object relative clause</vt:lpstr>
      <vt:lpstr>Relative Clause Examples</vt:lpstr>
      <vt:lpstr>Example: adjunct relative clause</vt:lpstr>
      <vt:lpstr>Example: adjunct relative clause</vt:lpstr>
      <vt:lpstr>tregex = regex + structural relations </vt:lpstr>
      <vt:lpstr>@SBAR &lt; /^WH.*-([0-9]+)$/#1#index &lt;&lt; (__=empty &lt; (/^-NONE-/ &lt; /\*T\*-([0-9]+)$/#1#index)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LING/C SC 581:  Advanced Computational Linguistics</dc:title>
  <dc:creator>sandiway@mac.com</dc:creator>
  <cp:lastModifiedBy>sandiway@mac.com</cp:lastModifiedBy>
  <cp:revision>5</cp:revision>
  <dcterms:created xsi:type="dcterms:W3CDTF">2024-04-10T02:15:14Z</dcterms:created>
  <dcterms:modified xsi:type="dcterms:W3CDTF">2024-04-10T05:55:12Z</dcterms:modified>
</cp:coreProperties>
</file>