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29" r:id="rId2"/>
    <p:sldId id="330" r:id="rId3"/>
    <p:sldId id="342" r:id="rId4"/>
    <p:sldId id="281" r:id="rId5"/>
    <p:sldId id="325" r:id="rId6"/>
    <p:sldId id="343" r:id="rId7"/>
    <p:sldId id="344" r:id="rId8"/>
    <p:sldId id="345" r:id="rId9"/>
    <p:sldId id="346" r:id="rId10"/>
    <p:sldId id="347" r:id="rId11"/>
    <p:sldId id="348" r:id="rId12"/>
    <p:sldId id="326" r:id="rId13"/>
    <p:sldId id="327" r:id="rId14"/>
    <p:sldId id="340" r:id="rId15"/>
    <p:sldId id="341" r:id="rId16"/>
    <p:sldId id="349" r:id="rId17"/>
    <p:sldId id="350" r:id="rId18"/>
    <p:sldId id="351" r:id="rId19"/>
    <p:sldId id="359" r:id="rId20"/>
    <p:sldId id="352" r:id="rId21"/>
    <p:sldId id="360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4"/>
  </p:normalViewPr>
  <p:slideViewPr>
    <p:cSldViewPr snapToGrid="0">
      <p:cViewPr varScale="1">
        <p:scale>
          <a:sx n="93" d="100"/>
          <a:sy n="93" d="100"/>
        </p:scale>
        <p:origin x="24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7B4F-CEBB-A743-B7B3-E44873D1FE34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4227-E06A-7743-9375-DB6B64D2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4227-E06A-7743-9375-DB6B64D2DB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2407-3198-D5E5-4D31-D7E93B356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B4FE3-847F-7761-08CF-D7BBE7433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2FDA1-4985-83A4-6BB4-141537D7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238B2-4723-ACBF-1A99-C174008B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77954-C05E-B204-8045-BF27208B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4CF1-9AB0-8678-71FA-13DE8ED3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A1A9B-F9B4-293B-741E-AFDCCAE5E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27618-7ABA-75EC-7F8F-778D88DB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396F-D12C-3DA7-6305-D1747215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65CF0-AE89-09B7-8176-E1D335B5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00BE4-4C5F-7785-3498-4F000AFFE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48CF9-592F-E5FF-DF52-915AF7428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5803-B4FD-D6A7-7397-8A4C7119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AE93-C391-B719-59F6-37CFC107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6BFC-229B-D796-23BA-F1F1B8E4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35B4-8984-B0CB-C049-2192FB12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17EE-924B-A0A4-5FAF-1B0D8BA4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F170-8464-5EEF-196A-F499AE54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A051E-C9CC-D954-0E7C-4B5C9BC9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F7E-9456-0B1C-A12D-C802B77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C9E9-80EF-86CF-5864-6B6190CB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399BE-C8AF-B811-F12B-10B0B278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F610-673D-6B9E-6E58-9C586E37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230D-7E2C-0D71-9C69-B8921731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A4C50-893E-F1D3-2093-D9AC720D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E74B-0D7C-85D7-D4AD-56932C61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076F-C4B7-D36B-4093-71E708781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0EB7D-6022-564E-8AA3-9D008E86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4173-564D-FC48-CB6A-0E4A26EE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7288E-2B5B-C8F6-472D-9EDA5DA0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A59B3-0D44-876A-ADD8-8350CFE0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AEAE-5CFB-8775-A523-84BEC01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6C374-F43D-A631-99C4-2B9B1644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91E9C-427E-869D-991E-1A314756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47447-3B9B-05B7-9C51-2F5492686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5833F-521C-850C-C078-E21904B88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77528-4929-855D-7317-1B4C3EBA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0DE2C-9B29-2A91-A6DE-EDA4A77E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28204-1E5A-0BE9-0FC4-7019CCFA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F341-5C02-A6FA-F00A-921E8D6A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04BF2-00A8-B510-343F-B89966C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07D41-2724-F621-9C93-20F90DA5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9BBC3-0AF3-F76D-461B-03AB534C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8CB9D-B45C-B073-6FC3-9395A73D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BA469-5DE2-A03C-B3B6-FA9562CC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3A382-1D5C-CAAB-0F4E-7D7C6C3D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E4C1-8B18-8FF3-04BD-F4E886E2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07AD-1F27-5BFA-8E88-A0F1FD7F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F1BE1-ACEA-EB97-533D-3282919CF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F5BDC-E6A2-4730-6700-2E15C471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5C3C5-075D-1481-37F3-30DE81B2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A684D-87A0-8DC0-5086-F65C58CA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C443-885B-ED93-AF78-3649EB64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BB15C-299A-0A62-E1F4-5D31D8500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71318-96A9-DE02-16F8-F7434957C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984F4-2A83-C9A2-D654-F3CF7840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5978-C876-D3B3-75FB-4E7BBEFC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AAFAB-C622-6D7E-5B6B-34F55207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65A98-95B6-C82D-C0B4-5AA2D030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892DD-7C6F-2D8F-0446-23011ADB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1D24-5984-7655-D5D9-74AEC1DF0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A14C1-E634-8447-BE21-E6D71DDB6FF9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B3B72-5FC8-7B75-47E6-5C112A7A5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F3DF-DABD-F733-9789-330D2573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F3124-39B5-AD40-A742-36AAAC9B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517D-889B-6CEE-D23B-A396B075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11d9</a:t>
            </a:r>
          </a:p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&lt; wsj_0341.mrg-3   Unocal said 0 the venture would enable it to recover more of its refining and marketing investment and prepare for expected growth in exploration , production , chemicals and other areas .</a:t>
            </a:r>
          </a:p>
        </p:txBody>
      </p:sp>
      <p:pic>
        <p:nvPicPr>
          <p:cNvPr id="6" name="Picture 5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589AAD10-EED2-A46A-1D90-1CAB9991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936071"/>
            <a:ext cx="6903720" cy="29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sz="48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517D-889B-6CEE-D23B-A396B075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18d15</a:t>
            </a:r>
          </a:p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&lt; wsj_0354.mrg-9   Uniroyal has 2,600 employees and facilities in the U.S. , Canada , Brazil , Italy and Taiwan .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5BD4466A-DFAC-BEE5-0341-87E21539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41" y="2290936"/>
            <a:ext cx="1008752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1108"/>
          </a:xfrm>
        </p:spPr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5" name="Picture 4" descr="Screen shot 2011-01-26 at 7.3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5487"/>
            <a:ext cx="9144000" cy="3009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3905B-72D8-3571-2DF7-3BBDECA7A69D}"/>
              </a:ext>
            </a:extLst>
          </p:cNvPr>
          <p:cNvSpPr txBox="1"/>
          <p:nvPr/>
        </p:nvSpPr>
        <p:spPr>
          <a:xfrm>
            <a:off x="1405982" y="2336733"/>
            <a:ext cx="936910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Recall regex grouping using parentheses:</a:t>
            </a:r>
          </a:p>
          <a:p>
            <a:r>
              <a:rPr lang="en-US" sz="2400" dirty="0"/>
              <a:t> 	e.g.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(a+)(b+)</a:t>
            </a:r>
            <a:r>
              <a:rPr lang="en-US" sz="2400" dirty="0"/>
              <a:t> defines groups #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400" dirty="0"/>
              <a:t> (…) and #</a:t>
            </a: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(…)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34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2.43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r="-942"/>
          <a:stretch/>
        </p:blipFill>
        <p:spPr>
          <a:xfrm>
            <a:off x="2912165" y="1600201"/>
            <a:ext cx="6261652" cy="4950181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70578" y="4984888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2744" y="5806950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results from:</a:t>
            </a:r>
          </a:p>
          <a:p>
            <a:pPr lvl="1"/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@SBAR &lt; /^WH.*-([0-9]+)$/#1%index &lt;&lt; (@NP &lt; (/^-NONE-/ &lt; /^\*</a:t>
            </a:r>
            <a:r>
              <a:rPr lang="fr-FR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</a:t>
            </a:r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\*-([0-9]+)$/#1%index))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Picture 3" descr="Screen Shot 2012-01-19 at 3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98037"/>
            <a:ext cx="9144000" cy="302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48080" y="2196108"/>
            <a:ext cx="624608" cy="467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3.01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2" y="1690688"/>
            <a:ext cx="4664048" cy="4351338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56670" y="1690688"/>
            <a:ext cx="512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Reason for difference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  <a:p>
            <a:r>
              <a:rPr lang="en-US" sz="2400" dirty="0"/>
              <a:t>WHADVP also possible (not just WHNP)</a:t>
            </a:r>
          </a:p>
        </p:txBody>
      </p:sp>
    </p:spTree>
    <p:extLst>
      <p:ext uri="{BB962C8B-B14F-4D97-AF65-F5344CB8AC3E}">
        <p14:creationId xmlns:p14="http://schemas.microsoft.com/office/powerpoint/2010/main" val="320738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49C83-9F23-C1F9-1F8B-6A0C12F2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986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AD38-D936-201E-3D1D-9E9D8CF3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1990892"/>
            <a:ext cx="5315189" cy="3950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dirty="0"/>
              <a:t>Bracketing Guidelines for Treebank</a:t>
            </a:r>
          </a:p>
          <a:p>
            <a:pPr lvl="1"/>
            <a:r>
              <a:rPr lang="en-US" sz="2000" dirty="0"/>
              <a:t>TREEBANK_3 &gt; docs &gt; prsguid1.pdf</a:t>
            </a:r>
          </a:p>
          <a:p>
            <a:pPr lvl="1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document with text on it&#10;&#10;Description automatically generated">
            <a:extLst>
              <a:ext uri="{FF2B5EF4-FFF2-40B4-BE49-F238E27FC236}">
                <a16:creationId xmlns:a16="http://schemas.microsoft.com/office/drawing/2014/main" id="{4E333BBC-4C79-3B7F-534C-5C8006F7E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5967" y="924988"/>
            <a:ext cx="4170530" cy="5039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list of pros and cons of pros and gerunds&#10;&#10;Description automatically generated">
            <a:extLst>
              <a:ext uri="{FF2B5EF4-FFF2-40B4-BE49-F238E27FC236}">
                <a16:creationId xmlns:a16="http://schemas.microsoft.com/office/drawing/2014/main" id="{172A3C9D-1BD5-D910-384C-8850077CD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97" y="3428988"/>
            <a:ext cx="736600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EDC-7B24-3B89-0FA1-54E7ADF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  <a:endParaRPr lang="en-US" dirty="0"/>
          </a:p>
        </p:txBody>
      </p:sp>
      <p:pic>
        <p:nvPicPr>
          <p:cNvPr id="6" name="Content Placeholder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9A50B62-FFA0-8D7A-F16C-A87E001748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6110268" cy="4575175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8A49-9B8E-376E-FACA-6619AC9F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1930" y="1825625"/>
            <a:ext cx="459302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the PRD (not MRG) form:</a:t>
            </a:r>
          </a:p>
          <a:p>
            <a:pPr lvl="1"/>
            <a:r>
              <a:rPr lang="en-US" dirty="0"/>
              <a:t>no POS tags, just syntax labels</a:t>
            </a:r>
          </a:p>
          <a:p>
            <a:pPr lvl="1"/>
            <a:r>
              <a:rPr lang="en-US" dirty="0"/>
              <a:t>MRG = PRD + POS</a:t>
            </a:r>
          </a:p>
          <a:p>
            <a:r>
              <a:rPr lang="en-US" dirty="0"/>
              <a:t>Past participle form of the verb has POS tag: 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VBN</a:t>
            </a:r>
          </a:p>
          <a:p>
            <a:r>
              <a:rPr lang="en-US" dirty="0"/>
              <a:t>Empty categories have POS tag:</a:t>
            </a:r>
          </a:p>
          <a:p>
            <a:pPr lvl="1"/>
            <a:r>
              <a:rPr lang="en-US" dirty="0"/>
              <a:t>-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NONE-</a:t>
            </a:r>
          </a:p>
          <a:p>
            <a:r>
              <a:rPr lang="en-US" dirty="0">
                <a:solidFill>
                  <a:schemeClr val="accent1"/>
                </a:solidFill>
              </a:rPr>
              <a:t>Let's write a search for passives!</a:t>
            </a:r>
          </a:p>
        </p:txBody>
      </p:sp>
    </p:spTree>
    <p:extLst>
      <p:ext uri="{BB962C8B-B14F-4D97-AF65-F5344CB8AC3E}">
        <p14:creationId xmlns:p14="http://schemas.microsoft.com/office/powerpoint/2010/main" val="4356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EDC-7B24-3B89-0FA1-54E7ADF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  <a:endParaRPr lang="en-US" dirty="0"/>
          </a:p>
        </p:txBody>
      </p:sp>
      <p:pic>
        <p:nvPicPr>
          <p:cNvPr id="6" name="Content Placeholder 5" descr="A diagram of a network&#10;&#10;Description automatically generated">
            <a:extLst>
              <a:ext uri="{FF2B5EF4-FFF2-40B4-BE49-F238E27FC236}">
                <a16:creationId xmlns:a16="http://schemas.microsoft.com/office/drawing/2014/main" id="{B1127D3C-2C9E-2769-90B5-6759CB710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6578634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8A49-9B8E-376E-FACA-6619AC9F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428" y="1825625"/>
            <a:ext cx="41095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Build your search pattern a bit at a time and check your results!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Look for basic S (@S)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Immediately dominates a basic VP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VP immediately dominates another VP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This last VP must dominate both VBN and NP –NONE-</a:t>
            </a:r>
          </a:p>
        </p:txBody>
      </p:sp>
    </p:spTree>
    <p:extLst>
      <p:ext uri="{BB962C8B-B14F-4D97-AF65-F5344CB8AC3E}">
        <p14:creationId xmlns:p14="http://schemas.microsoft.com/office/powerpoint/2010/main" val="393330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6633C-4B93-0C87-DA27-3573234B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4826876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E63C-D593-6D27-567F-DDFF04DB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076" y="347664"/>
            <a:ext cx="5688723" cy="13064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you have brown and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wsj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loaded for the search.</a:t>
            </a:r>
          </a:p>
          <a:p>
            <a:r>
              <a:rPr lang="en-US" dirty="0"/>
              <a:t>Max displayed trees: &gt; 1000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A84A3F-56AF-DE7D-A399-EC79E3937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7914" y="2126511"/>
            <a:ext cx="7740467" cy="417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4392A322-CFBC-3E6F-C1A2-045144B50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6" y="4795018"/>
            <a:ext cx="5679636" cy="1658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white rectangular object with a black stripe&#10;&#10;Description automatically generated">
            <a:extLst>
              <a:ext uri="{FF2B5EF4-FFF2-40B4-BE49-F238E27FC236}">
                <a16:creationId xmlns:a16="http://schemas.microsoft.com/office/drawing/2014/main" id="{3A4CD57A-D116-7752-223F-9A561B2BE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973" y="3196055"/>
            <a:ext cx="3632200" cy="135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8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5E7D-CC90-596F-3640-4A354EC9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D39B-996D-2CCD-0FC0-619B400C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tregex</a:t>
            </a:r>
            <a:r>
              <a:rPr lang="en-US" dirty="0"/>
              <a:t>: searching, part 3</a:t>
            </a:r>
          </a:p>
          <a:p>
            <a:r>
              <a:rPr lang="en-US" dirty="0"/>
              <a:t>Homework 10</a:t>
            </a:r>
          </a:p>
        </p:txBody>
      </p:sp>
    </p:spTree>
    <p:extLst>
      <p:ext uri="{BB962C8B-B14F-4D97-AF65-F5344CB8AC3E}">
        <p14:creationId xmlns:p14="http://schemas.microsoft.com/office/powerpoint/2010/main" val="30344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EDC-7B24-3B89-0FA1-54E7ADF2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E1A5-F173-7ECD-6918-6AEF93FE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Other conditions to add to refine your search: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basic S immediately dominates a subject NP with an 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  <a:r>
              <a:rPr lang="en-US" dirty="0"/>
              <a:t>, a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NP –NONE- immediately dominates</a:t>
            </a:r>
            <a:r>
              <a:rPr lang="en-US" sz="2000" dirty="0"/>
              <a:t>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*…-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  <a:r>
              <a:rPr lang="en-US" dirty="0"/>
              <a:t> (same index as in 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Note</a:t>
            </a:r>
            <a:r>
              <a:rPr lang="en-US" dirty="0"/>
              <a:t>: guide says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*T*-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  <a:r>
              <a:rPr lang="en-US" dirty="0"/>
              <a:t> (for trace of passive movement), but example in previous slide has no T, just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*-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index</a:t>
            </a:r>
            <a:r>
              <a:rPr lang="en-US" dirty="0"/>
              <a:t>.</a:t>
            </a:r>
          </a:p>
          <a:p>
            <a:r>
              <a:rPr lang="en-US" dirty="0"/>
              <a:t>Part 1: after stage 3 above, how many passives do you get? Report your search expression and statistics.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We didn't specify the passive </a:t>
            </a:r>
            <a:r>
              <a:rPr lang="en-US" i="1" dirty="0"/>
              <a:t>be</a:t>
            </a:r>
            <a:r>
              <a:rPr lang="en-US" dirty="0"/>
              <a:t>. What are the forms of </a:t>
            </a:r>
            <a:r>
              <a:rPr lang="en-US" i="1" dirty="0"/>
              <a:t>be</a:t>
            </a:r>
            <a:r>
              <a:rPr lang="en-US" dirty="0"/>
              <a:t>? 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Add the restriction in 4. to the search.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Part 2: after stage 5 above, how many passives do you get? Report your search expression and statistics.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1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8215-4F19-C370-6D6A-4016F564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C2A7-E686-7BA1-535F-41C7395E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3: can you give </a:t>
            </a:r>
            <a:r>
              <a:rPr lang="en-US" sz="3200" b="1" dirty="0"/>
              <a:t>examples</a:t>
            </a:r>
            <a:r>
              <a:rPr lang="en-US" sz="3200" dirty="0"/>
              <a:t> showing why there is a difference in matches between Part 1 and Part 2 (limited to passive </a:t>
            </a:r>
            <a:r>
              <a:rPr lang="en-US" sz="3200" i="1" dirty="0"/>
              <a:t>be</a:t>
            </a:r>
            <a:r>
              <a:rPr lang="en-US" sz="3200" dirty="0"/>
              <a:t>)? </a:t>
            </a:r>
          </a:p>
          <a:p>
            <a:pPr lvl="1"/>
            <a:r>
              <a:rPr lang="en-US" sz="2800" dirty="0"/>
              <a:t>i.e. what other verbs aside from </a:t>
            </a:r>
            <a:r>
              <a:rPr lang="en-US" sz="2800" i="1" dirty="0"/>
              <a:t>be</a:t>
            </a:r>
            <a:r>
              <a:rPr lang="en-US" sz="2800" dirty="0"/>
              <a:t> can be used to form a passive?</a:t>
            </a:r>
          </a:p>
          <a:p>
            <a:pPr lvl="1"/>
            <a:r>
              <a:rPr lang="en-US" sz="2800" b="1" dirty="0"/>
              <a:t>Hint</a:t>
            </a:r>
            <a:r>
              <a:rPr lang="en-US" sz="2800" dirty="0"/>
              <a:t>: save matched sentences and use diff, then find the tree(s).</a:t>
            </a:r>
          </a:p>
          <a:p>
            <a:pPr lvl="1"/>
            <a:r>
              <a:rPr lang="en-US" sz="2800" dirty="0"/>
              <a:t>show tree or tree fragment screenshots</a:t>
            </a:r>
          </a:p>
        </p:txBody>
      </p:sp>
    </p:spTree>
    <p:extLst>
      <p:ext uri="{BB962C8B-B14F-4D97-AF65-F5344CB8AC3E}">
        <p14:creationId xmlns:p14="http://schemas.microsoft.com/office/powerpoint/2010/main" val="275836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8215-4F19-C370-6D6A-4016F564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 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C2A7-E686-7BA1-535F-41C7395E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 rules</a:t>
            </a:r>
          </a:p>
          <a:p>
            <a:r>
              <a:rPr lang="en-US" dirty="0"/>
              <a:t>ONE PDF FILE ONLY!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sandiway@arizona.edu</a:t>
            </a:r>
            <a:endParaRPr lang="en-US" dirty="0"/>
          </a:p>
          <a:p>
            <a:r>
              <a:rPr lang="en-US" dirty="0"/>
              <a:t>subject: 581 Homework 10 </a:t>
            </a:r>
            <a:r>
              <a:rPr lang="en-US" i="1" dirty="0"/>
              <a:t>YOUR NAME</a:t>
            </a:r>
          </a:p>
          <a:p>
            <a:r>
              <a:rPr lang="en-US" dirty="0"/>
              <a:t>due date: next Monday midnight</a:t>
            </a:r>
          </a:p>
        </p:txBody>
      </p:sp>
    </p:spTree>
    <p:extLst>
      <p:ext uri="{BB962C8B-B14F-4D97-AF65-F5344CB8AC3E}">
        <p14:creationId xmlns:p14="http://schemas.microsoft.com/office/powerpoint/2010/main" val="36410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33D2-259F-73B0-3DCC-5D6EED4D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F5C0-7002-80E5-2750-75A72A70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defRPr/>
            </a:pPr>
            <a:r>
              <a:rPr lang="en-US" dirty="0"/>
              <a:t>Changed the memory size (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-mx</a:t>
            </a:r>
            <a:r>
              <a:rPr lang="en-US" dirty="0"/>
              <a:t>) to accommodate larger corpora (brown + </a:t>
            </a:r>
            <a:r>
              <a:rPr lang="en-US" dirty="0" err="1"/>
              <a:t>wsj</a:t>
            </a:r>
            <a:r>
              <a:rPr lang="en-US" dirty="0"/>
              <a:t>) and our searching (without hanging). Inside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run-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tregex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gui.command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/>
              <a:t>we made a change:</a:t>
            </a:r>
          </a:p>
          <a:p>
            <a:pPr lvl="1">
              <a:defRPr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 -mx300m</a:t>
            </a:r>
          </a:p>
          <a:p>
            <a:pPr lvl="1">
              <a:defRPr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 –mx900m</a:t>
            </a:r>
            <a:r>
              <a:rPr lang="en-US" dirty="0"/>
              <a:t> 	(</a:t>
            </a:r>
            <a:r>
              <a:rPr lang="en-US" i="1" dirty="0">
                <a:solidFill>
                  <a:schemeClr val="accent1"/>
                </a:solidFill>
              </a:rPr>
              <a:t>wasn't big enough</a:t>
            </a:r>
            <a:r>
              <a:rPr lang="en-US" dirty="0"/>
              <a:t>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>
              <a:defRPr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 -mx2000m</a:t>
            </a:r>
            <a:r>
              <a:rPr lang="en-US" dirty="0"/>
              <a:t> (</a:t>
            </a:r>
            <a:r>
              <a:rPr lang="en-US" i="1" dirty="0">
                <a:solidFill>
                  <a:schemeClr val="accent1"/>
                </a:solidFill>
              </a:rPr>
              <a:t>searches don't hang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6" y="1856249"/>
            <a:ext cx="2363060" cy="296646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Key: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&lt;, y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child y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&lt;- y</a:t>
            </a:r>
            <a:endParaRPr lang="en-US" dirty="0">
              <a:latin typeface="Calibri" panose="020F0502020204030204" pitchFamily="34" charset="0"/>
              <a:ea typeface="Menlo" panose="020B0609030804020204" pitchFamily="49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last child y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$+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x immediate left sister of y</a:t>
            </a:r>
          </a:p>
        </p:txBody>
      </p:sp>
      <p:pic>
        <p:nvPicPr>
          <p:cNvPr id="4" name="Picture 3" descr="Screen shot 2011-01-26 at 7.31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45" y="1856249"/>
            <a:ext cx="8341526" cy="4762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770602" y="5028501"/>
            <a:ext cx="338390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5265766"/>
            <a:ext cx="90817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061" y="1485734"/>
            <a:ext cx="9482919" cy="1024467"/>
          </a:xfrm>
        </p:spPr>
        <p:txBody>
          <a:bodyPr>
            <a:normAutofit fontScale="92500"/>
          </a:bodyPr>
          <a:lstStyle/>
          <a:p>
            <a:r>
              <a:rPr lang="en-US" dirty="0"/>
              <a:t>Pattern: </a:t>
            </a:r>
          </a:p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@NP &lt;, (@NP $+ (/,/ $+ (@NP $+ /,/=comma))) &lt;- =comma</a:t>
            </a:r>
          </a:p>
        </p:txBody>
      </p:sp>
      <p:pic>
        <p:nvPicPr>
          <p:cNvPr id="4" name="Picture 3" descr="Screen Shot 2012-01-19 at 2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5" y="2395553"/>
            <a:ext cx="5958417" cy="4407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45734" y="3070486"/>
            <a:ext cx="25366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Key</a:t>
            </a:r>
            <a:r>
              <a:rPr lang="en-US" dirty="0"/>
              <a:t>: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&lt;,</a:t>
            </a:r>
            <a:r>
              <a:rPr lang="en-US" dirty="0"/>
              <a:t> first child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$+</a:t>
            </a:r>
            <a:r>
              <a:rPr lang="en-US" dirty="0"/>
              <a:t> immediate left sister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&lt;-</a:t>
            </a:r>
            <a:r>
              <a:rPr lang="en-US" dirty="0"/>
              <a:t>  last child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38692" y="1157029"/>
            <a:ext cx="1214083" cy="79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11" idx="2"/>
          </p:cNvCxnSpPr>
          <p:nvPr/>
        </p:nvCxnSpPr>
        <p:spPr>
          <a:xfrm flipH="1" flipV="1">
            <a:off x="9652775" y="1202399"/>
            <a:ext cx="140349" cy="84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49616" y="833067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must be same node</a:t>
            </a:r>
          </a:p>
        </p:txBody>
      </p:sp>
    </p:spTree>
    <p:extLst>
      <p:ext uri="{BB962C8B-B14F-4D97-AF65-F5344CB8AC3E}">
        <p14:creationId xmlns:p14="http://schemas.microsoft.com/office/powerpoint/2010/main" val="28770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2B070B8-01F8-FB7D-308C-3D25296E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1854994"/>
            <a:ext cx="7962900" cy="4292600"/>
          </a:xfr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F1A838D-46BA-2610-56BE-1853CD04D2BE}"/>
              </a:ext>
            </a:extLst>
          </p:cNvPr>
          <p:cNvSpPr/>
          <p:nvPr/>
        </p:nvSpPr>
        <p:spPr>
          <a:xfrm>
            <a:off x="1902941" y="2162432"/>
            <a:ext cx="1408670" cy="1000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C583FA-4632-1BE6-E4D9-4A0D68ADA09E}"/>
              </a:ext>
            </a:extLst>
          </p:cNvPr>
          <p:cNvSpPr/>
          <p:nvPr/>
        </p:nvSpPr>
        <p:spPr>
          <a:xfrm>
            <a:off x="6503773" y="5597610"/>
            <a:ext cx="1408670" cy="714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A5DE25-4262-A7E2-A041-2E87FC0C25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3613" y="1844675"/>
            <a:ext cx="10261600" cy="23320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statistics report&#10;&#10;Description automatically generated">
            <a:extLst>
              <a:ext uri="{FF2B5EF4-FFF2-40B4-BE49-F238E27FC236}">
                <a16:creationId xmlns:a16="http://schemas.microsoft.com/office/drawing/2014/main" id="{1A28EA96-33AC-90C2-9CF9-544678E8A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3613" y="4246563"/>
            <a:ext cx="10261600" cy="2047875"/>
          </a:xfr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tregex</a:t>
            </a:r>
          </a:p>
        </p:txBody>
      </p:sp>
    </p:spTree>
    <p:extLst>
      <p:ext uri="{BB962C8B-B14F-4D97-AF65-F5344CB8AC3E}">
        <p14:creationId xmlns:p14="http://schemas.microsoft.com/office/powerpoint/2010/main" val="28377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517D-889B-6CEE-D23B-A396B075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/>
              <a:t>Save search sentences to files </a:t>
            </a:r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short</a:t>
            </a:r>
            <a:r>
              <a:rPr lang="en-US" sz="4500" dirty="0"/>
              <a:t> and </a:t>
            </a:r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long</a:t>
            </a:r>
            <a:r>
              <a:rPr lang="en-US" sz="4500" dirty="0"/>
              <a:t> (form of query). Run diff.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~$ cd Desktop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Desktop$ diff short long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2d1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 wsj_0353.mrg-2   The Financial Accounting Foundation voted 12-2 that FASB accounting rules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supercede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GASB rules in regard to utilities , hospitals , and colleges and universities owned * by the government 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11d9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 wsj_0341.mrg-3   Unocal said 0 the venture would enable it to recover more of its refining and marketing investment and prepare for expected growth in exploration , production , chemicals and other areas 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18d15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 wsj_0354.mrg-9   Uniroyal has 2,600 employees and facilities in the U.S. , Canada , Brazil , Italy and Taiwan .</a:t>
            </a:r>
          </a:p>
        </p:txBody>
      </p:sp>
    </p:spTree>
    <p:extLst>
      <p:ext uri="{BB962C8B-B14F-4D97-AF65-F5344CB8AC3E}">
        <p14:creationId xmlns:p14="http://schemas.microsoft.com/office/powerpoint/2010/main" val="247570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32AD3-2275-0A17-A822-AA21529D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517D-889B-6CEE-D23B-A396B075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2d1</a:t>
            </a:r>
          </a:p>
          <a:p>
            <a:pPr marL="0" indent="0">
              <a:buNone/>
            </a:pPr>
            <a:r>
              <a:rPr lang="en-US" sz="2200">
                <a:effectLst/>
                <a:latin typeface="Menlo" panose="020B0609030804020204" pitchFamily="49" charset="0"/>
              </a:rPr>
              <a:t>&lt; wsj_0353.mrg-2   The Financial Accounting Foundation voted 12-2 that FASB accounting rules supercede GASB rules in regard to utilities , hospitals , and colleges and universities owned * by the government .</a:t>
            </a:r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9F7603AC-8E18-2538-9540-6A7A8122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910182"/>
            <a:ext cx="6903720" cy="30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819</Words>
  <Application>Microsoft Macintosh PowerPoint</Application>
  <PresentationFormat>Widescreen</PresentationFormat>
  <Paragraphs>101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Menlo</vt:lpstr>
      <vt:lpstr>Office Theme</vt:lpstr>
      <vt:lpstr>LING/C SC 581:  Advanced Computational Linguistics</vt:lpstr>
      <vt:lpstr>Today's Topics</vt:lpstr>
      <vt:lpstr>Last Time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Homework 10</vt:lpstr>
      <vt:lpstr>Homework 10</vt:lpstr>
      <vt:lpstr>Homework 10</vt:lpstr>
      <vt:lpstr>Homework 10</vt:lpstr>
      <vt:lpstr>Homework 10</vt:lpstr>
      <vt:lpstr>Homework 10</vt:lpstr>
      <vt:lpstr>Homework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9</cp:revision>
  <dcterms:created xsi:type="dcterms:W3CDTF">2024-04-04T18:09:09Z</dcterms:created>
  <dcterms:modified xsi:type="dcterms:W3CDTF">2024-04-05T01:16:14Z</dcterms:modified>
</cp:coreProperties>
</file>