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9" r:id="rId2"/>
    <p:sldId id="330" r:id="rId3"/>
    <p:sldId id="321" r:id="rId4"/>
    <p:sldId id="294" r:id="rId5"/>
    <p:sldId id="286" r:id="rId6"/>
    <p:sldId id="295" r:id="rId7"/>
    <p:sldId id="296" r:id="rId8"/>
    <p:sldId id="277" r:id="rId9"/>
    <p:sldId id="297" r:id="rId10"/>
    <p:sldId id="298" r:id="rId11"/>
    <p:sldId id="328" r:id="rId12"/>
    <p:sldId id="337" r:id="rId13"/>
    <p:sldId id="338" r:id="rId14"/>
    <p:sldId id="339" r:id="rId15"/>
    <p:sldId id="256" r:id="rId16"/>
    <p:sldId id="342" r:id="rId17"/>
    <p:sldId id="280" r:id="rId18"/>
    <p:sldId id="276" r:id="rId19"/>
    <p:sldId id="284" r:id="rId20"/>
    <p:sldId id="275" r:id="rId21"/>
    <p:sldId id="285" r:id="rId22"/>
    <p:sldId id="322" r:id="rId23"/>
    <p:sldId id="323" r:id="rId24"/>
    <p:sldId id="324" r:id="rId25"/>
    <p:sldId id="281" r:id="rId26"/>
    <p:sldId id="325" r:id="rId27"/>
    <p:sldId id="326" r:id="rId28"/>
    <p:sldId id="327" r:id="rId29"/>
    <p:sldId id="340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9D90-037A-C7C3-F93E-5DDDF6547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38B13-5ECE-262C-DEFF-A1A3F9A3E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735AF-D881-0ADF-15CF-FA33C9D4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9D135-654D-ABEE-A865-5392EC40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E1C0-8CB9-18F5-BABB-26C6945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2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AD15-D56B-1360-4308-28CD706C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652F4-D532-B0AF-5DD5-601373483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3477-F548-C506-6C69-BD943F07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8C4B4-AF8A-C0EA-85A2-58BA6B5A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5853-D5BA-DC53-755E-DB9F1241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6D0B0-2FEC-0F4C-83B7-E1BE11FD5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ED33-010B-8387-3437-395F11EBA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3088-929E-EC15-3110-9DF53702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8F14E-F272-9533-2274-84C3F8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C20A-C9B6-1C4D-C609-D992D735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0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08AD-F010-2AD5-48B7-6CFDD8D3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4E45-2F81-436C-BB7E-6EBE74DA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A976-65D2-14E6-8A41-478BFE31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B356-BEF9-A826-F446-17A8807D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DD84-9C7B-6AB3-5DF9-BC94606C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5406-0ECC-BB97-C6CB-4753B390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DD3BA-8165-AF01-22D2-5A292DD2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243FA-5070-9649-D2A3-7C0F5D33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057E-58B2-2FC5-871B-0363FF6A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17562-06CD-1359-774C-0145418F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B3B9-973A-96A5-12A0-690CA3C2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078C-1B2B-D115-2B02-90BC1D084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5CE5-0BAD-3246-10D1-B4D8728C2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4EC71-2DBE-0AAA-5E0A-BA2934B3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2BF4-475D-A0E7-8345-9079E958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3839-5C10-4A6C-4320-E2796507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9BA6-135A-B043-8D22-1815CBAD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9F09B-61DF-FD33-2D6B-017AA40D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A577E-569F-06A7-BBA1-87EA9565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4CE8D-97B2-BE50-9BAB-DEBB96BD0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36651-9839-7736-52D4-7A6587334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63444-756B-0355-E04A-39355CB9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7A000-7411-58CC-F33E-4B8F12EE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0723F-E1E6-FD61-FDF7-BD058E06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C83A-3F41-6A8E-C822-C5E3D538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063DD-6C14-5A6B-06EC-4940E611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B1774-2FD1-D4DC-4C71-215E3EB1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768CF-BDAF-E71A-68B0-955E27CA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39CBA-C9E1-C0CE-2D3E-BEE31E85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31E21-2B3F-191A-5574-4D82B83A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774A9-4296-1265-8949-8FAB2369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C75A-1760-7A09-051A-535F56E7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4FD8-8B04-583A-9721-39059BE6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7D0A7-63DF-2DFA-814B-2EBE1988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6850-4883-831C-BBCD-295683A8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99D95-D7A8-D7EE-CD42-3BEC7E42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A6D6D-C0B2-FF03-EC82-191B488F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72B9-1479-58D6-C18A-8322E97E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E98BC-D9CB-D864-4A00-566F6B3E9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43096-0D8E-1329-E609-8E8E177E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C655-B217-9681-5472-AAA621AE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8AF4D-704C-388F-BCB6-8996BED4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AD817-4242-FCF0-0220-AC7CDED4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89B25-AF89-94D7-5015-819E7DA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E8A2-996F-8EE6-7DC3-E51DDFA0D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3B94-A931-A176-FC36-C6DF689AD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4A3BD5-4331-274F-B300-DB5135710831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5F41-40C7-0A9A-972A-1CB29D0DE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6C8E-9927-81F1-7190-E1D1FF6CE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9279E-5D62-414F-A527-BA8B4EE6A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68608157/how-can-i-fix-this-warning-the-fonts-times-and-times-are-not-available-f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lp.stanford.edu/software/tregex/The_Wonderful_World_of_Tregex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tk.org/howto/corpus.html#parsed-corpor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DA499-DBA2-2A49-AC29-3FB08C75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7752"/>
          </a:xfrm>
        </p:spPr>
        <p:txBody>
          <a:bodyPr/>
          <a:lstStyle/>
          <a:p>
            <a:r>
              <a:rPr lang="en-US" dirty="0"/>
              <a:t>WSJ only (</a:t>
            </a:r>
            <a:r>
              <a:rPr lang="en-US" i="1" dirty="0"/>
              <a:t>news</a:t>
            </a:r>
            <a:r>
              <a:rPr lang="en-US" dirty="0"/>
              <a:t> = WSJ):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5B751-35A3-D349-B11B-F9E7EB5B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5" y="2364490"/>
            <a:ext cx="7200900" cy="2159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94EA416-FD1D-534C-8A5C-B24C71E52B25}"/>
              </a:ext>
            </a:extLst>
          </p:cNvPr>
          <p:cNvSpPr txBox="1">
            <a:spLocks/>
          </p:cNvSpPr>
          <p:nvPr/>
        </p:nvSpPr>
        <p:spPr>
          <a:xfrm>
            <a:off x="838200" y="4738479"/>
            <a:ext cx="10515600" cy="323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Defined in 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allcats.txt</a:t>
            </a:r>
            <a:r>
              <a:rPr lang="en-US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841429-AEDE-604B-B714-CB82016E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35" y="5177540"/>
            <a:ext cx="51562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77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2AF7-D42C-0046-443F-BE0A517E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FCE7-7DAF-47BD-76A5-6957F554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/>
              <a:t>Got it working?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nltk</a:t>
            </a:r>
            <a:endParaRPr lang="en-US" sz="3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from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nltk.corpus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 import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</a:t>
            </a:r>
            <a:endParaRPr lang="en-US" sz="3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parses =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ptb.parsed_sents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(parses)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73451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wsj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ptb.parsed_sents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>
                <a:solidFill>
                  <a:schemeClr val="accent1"/>
                </a:solidFill>
                <a:latin typeface="Menlo" panose="020B0609030804020204" pitchFamily="49" charset="0"/>
              </a:rPr>
              <a:t>categories=['news']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wsj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49208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ptb.words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1740895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 err="1">
                <a:solidFill>
                  <a:srgbClr val="000000"/>
                </a:solidFill>
                <a:latin typeface="Menlo" panose="020B0609030804020204" pitchFamily="49" charset="0"/>
              </a:rPr>
              <a:t>ptb.words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3400" dirty="0">
                <a:solidFill>
                  <a:schemeClr val="accent1"/>
                </a:solidFill>
                <a:latin typeface="Menlo" panose="020B0609030804020204" pitchFamily="49" charset="0"/>
              </a:rPr>
              <a:t>categories=['news']</a:t>
            </a: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0000"/>
                </a:solidFill>
                <a:latin typeface="Menlo" panose="020B0609030804020204" pitchFamily="49" charset="0"/>
              </a:rPr>
              <a:t>1253013</a:t>
            </a:r>
          </a:p>
        </p:txBody>
      </p:sp>
    </p:spTree>
    <p:extLst>
      <p:ext uri="{BB962C8B-B14F-4D97-AF65-F5344CB8AC3E}">
        <p14:creationId xmlns:p14="http://schemas.microsoft.com/office/powerpoint/2010/main" val="2926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08A1-0315-9BC0-014F-8040743B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733F-A36A-B571-3587-FF1FB1E7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8357"/>
          </a:xfrm>
        </p:spPr>
        <p:txBody>
          <a:bodyPr/>
          <a:lstStyle/>
          <a:p>
            <a:r>
              <a:rPr lang="en-US" dirty="0"/>
              <a:t>Disk image version, the Java runtime environment seems to pick wrong fonts. Display is hard to read.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0C702-0278-937D-9EC1-69B8E9E2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90" y="2753591"/>
            <a:ext cx="5562219" cy="3678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32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B85E-34EE-427E-D91B-F85C3BFA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423E-54E6-FDA5-5488-C8D62245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4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this happens, download the non-image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6440B-E772-4EA6-8413-ECF5F69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41" y="2234045"/>
            <a:ext cx="7772400" cy="887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7ADAF-E386-4E60-CD0F-2EDC6F34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41" y="3284253"/>
            <a:ext cx="5311486" cy="280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5BABDFD3-213E-6E96-134C-CFF247C578DC}"/>
              </a:ext>
            </a:extLst>
          </p:cNvPr>
          <p:cNvSpPr/>
          <p:nvPr/>
        </p:nvSpPr>
        <p:spPr>
          <a:xfrm>
            <a:off x="6598227" y="4688406"/>
            <a:ext cx="2951018" cy="8876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8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macOS, run this command</a:t>
            </a:r>
          </a:p>
        </p:txBody>
      </p:sp>
    </p:spTree>
    <p:extLst>
      <p:ext uri="{BB962C8B-B14F-4D97-AF65-F5344CB8AC3E}">
        <p14:creationId xmlns:p14="http://schemas.microsoft.com/office/powerpoint/2010/main" val="3368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014E-D1E9-DBD6-FF25-CE3C964E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33B6-7A56-3A6A-3C4E-8EC453CB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Terminal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stanford-tregex-2020-11-17$ ./run-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tregex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gui.command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Warning: the font "Times" is not available, so "Lucida Bright" has been substituted, but may have unexpected appearance or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behavor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 Re-enable the "Times" font to remove this warning.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Warning: the font "Times" is not available, so "Lucida Bright" has been substituted, but may have unexpected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Terminal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be fixed, but maybe not worth doing …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stanford-tregex-2020-11-17$ ./run-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tregex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gui.command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040FF-2971-D2F2-4665-7C1A1F9B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47FAFE-9729-245D-B4C0-DF0C44B4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891" y="1857156"/>
            <a:ext cx="7505653" cy="4351338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F14110-BC1E-D75E-5804-B8280823A8FB}"/>
              </a:ext>
            </a:extLst>
          </p:cNvPr>
          <p:cNvSpPr txBox="1"/>
          <p:nvPr/>
        </p:nvSpPr>
        <p:spPr>
          <a:xfrm>
            <a:off x="838200" y="1857156"/>
            <a:ext cx="1631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Lucida Bright</a:t>
            </a:r>
          </a:p>
          <a:p>
            <a:r>
              <a:rPr lang="en-US" sz="2000" dirty="0"/>
              <a:t>is a reasonable</a:t>
            </a:r>
          </a:p>
          <a:p>
            <a:r>
              <a:rPr lang="en-US" sz="2000" dirty="0"/>
              <a:t>substitute for Times</a:t>
            </a:r>
          </a:p>
        </p:txBody>
      </p:sp>
    </p:spTree>
    <p:extLst>
      <p:ext uri="{BB962C8B-B14F-4D97-AF65-F5344CB8AC3E}">
        <p14:creationId xmlns:p14="http://schemas.microsoft.com/office/powerpoint/2010/main" val="149832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F03F-EF68-E627-A142-FD937586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macOS Problem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D28924C-C929-4095-D4D0-E163B8B2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013" y="1690688"/>
            <a:ext cx="7502704" cy="4530042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F3900-6601-9A3E-33B5-0622DFBF8B34}"/>
              </a:ext>
            </a:extLst>
          </p:cNvPr>
          <p:cNvSpPr txBox="1"/>
          <p:nvPr/>
        </p:nvSpPr>
        <p:spPr>
          <a:xfrm>
            <a:off x="838200" y="1708534"/>
            <a:ext cx="2430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Times font restored to macOS using instructions here </a:t>
            </a:r>
            <a:r>
              <a:rPr lang="en-US" dirty="0">
                <a:hlinkClick r:id="rId3"/>
              </a:rPr>
              <a:t>https://stackoverflow.com/questions/68608157/how-can-i-fix-this-warning-the-fonts-times-and-times-are-not-available-fo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2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</a:t>
            </a:r>
          </a:p>
          <a:p>
            <a:pPr lvl="1"/>
            <a:r>
              <a:rPr lang="en-US" dirty="0"/>
              <a:t>NP-SBJ &lt;&lt; (</a:t>
            </a:r>
            <a:r>
              <a:rPr lang="en-US" i="1" dirty="0"/>
              <a:t>dominates</a:t>
            </a:r>
            <a:r>
              <a:rPr lang="en-US" dirty="0"/>
              <a:t>) vs. &lt; (</a:t>
            </a:r>
            <a:r>
              <a:rPr lang="en-US" i="1" dirty="0"/>
              <a:t>immediately dominates</a:t>
            </a:r>
            <a:r>
              <a:rPr lang="en-US" dirty="0"/>
              <a:t>) NNP</a:t>
            </a:r>
          </a:p>
        </p:txBody>
      </p:sp>
      <p:pic>
        <p:nvPicPr>
          <p:cNvPr id="4" name="Picture 3" descr="Screen Shot 2012-01-19 at 2.1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4" y="2833141"/>
            <a:ext cx="3511182" cy="3686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01-19 at 2.1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833141"/>
            <a:ext cx="3145920" cy="3586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31644" y="4252348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2515" y="3973350"/>
            <a:ext cx="2260783" cy="3280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6819" y="3042173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97690" y="2763015"/>
            <a:ext cx="675217" cy="19684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B06A57E4-F21C-6141-B0F0-5C8124CF9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5" y="1027906"/>
            <a:ext cx="5168900" cy="111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29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6" name="Content Placeholder 5" descr="Screen shot 2011-01-26 at 7.29.0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4083" y="1519454"/>
            <a:ext cx="4544935" cy="5268971"/>
          </a:xfrm>
          <a:ln>
            <a:solidFill>
              <a:schemeClr val="tx1"/>
            </a:solidFill>
          </a:ln>
        </p:spPr>
      </p:pic>
      <p:pic>
        <p:nvPicPr>
          <p:cNvPr id="5" name="Content Placeholder 6" descr="Screen shot 2011-01-26 at 7.29.12 AM.png">
            <a:extLst>
              <a:ext uri="{FF2B5EF4-FFF2-40B4-BE49-F238E27FC236}">
                <a16:creationId xmlns:a16="http://schemas.microsoft.com/office/drawing/2014/main" id="{0547405E-EB13-924C-A807-305567204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45" r="1445"/>
          <a:stretch>
            <a:fillRect/>
          </a:stretch>
        </p:blipFill>
        <p:spPr>
          <a:xfrm>
            <a:off x="6096000" y="1519455"/>
            <a:ext cx="5031916" cy="4919304"/>
          </a:xfrm>
          <a:ln>
            <a:solidFill>
              <a:schemeClr val="tx1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CDD9DF8-1363-CA4E-BA9C-5AD83A6790DA}"/>
              </a:ext>
            </a:extLst>
          </p:cNvPr>
          <p:cNvSpPr txBox="1">
            <a:spLocks noChangeArrowheads="1"/>
          </p:cNvSpPr>
          <p:nvPr/>
        </p:nvSpPr>
        <p:spPr>
          <a:xfrm>
            <a:off x="4457699" y="944216"/>
            <a:ext cx="3533361" cy="380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README-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tregex.txt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19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Useful: </a:t>
            </a:r>
          </a:p>
          <a:p>
            <a:pPr lvl="1"/>
            <a:r>
              <a:rPr lang="en-US" dirty="0"/>
              <a:t>The (best) introduction to </a:t>
            </a:r>
            <a:r>
              <a:rPr lang="en-US" b="1" dirty="0" err="1"/>
              <a:t>Tregex</a:t>
            </a:r>
            <a:r>
              <a:rPr lang="en-US" dirty="0"/>
              <a:t> is the brief </a:t>
            </a:r>
            <a:r>
              <a:rPr lang="en-US" dirty="0" err="1"/>
              <a:t>powerpoint</a:t>
            </a:r>
            <a:r>
              <a:rPr lang="en-US" dirty="0"/>
              <a:t> tutorial for </a:t>
            </a:r>
            <a:r>
              <a:rPr lang="en-US" b="1" dirty="0" err="1"/>
              <a:t>Tregex</a:t>
            </a:r>
            <a:r>
              <a:rPr lang="en-US" dirty="0"/>
              <a:t> by Galen Andrew.</a:t>
            </a:r>
          </a:p>
          <a:p>
            <a:pPr lvl="1"/>
            <a:r>
              <a:rPr lang="en-US" dirty="0">
                <a:hlinkClick r:id="rId2"/>
              </a:rPr>
              <a:t>https://nlp.stanford.edu/software/tregex/The_Wonderful_World_of_Tregex.ppt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46194-7872-1B43-A18E-CCF13262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19" y="3498574"/>
            <a:ext cx="4356961" cy="281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58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5E7D-CC90-596F-3640-4A354EC9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D39B-996D-2CCD-0FC0-619B400C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assume everyone has downloaded TREEBANK_3.zip</a:t>
            </a:r>
          </a:p>
          <a:p>
            <a:r>
              <a:rPr lang="en-US" dirty="0"/>
              <a:t>installing the full PTB into </a:t>
            </a:r>
            <a:r>
              <a:rPr lang="en-US" dirty="0" err="1"/>
              <a:t>nltk</a:t>
            </a:r>
            <a:endParaRPr lang="en-US" dirty="0"/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treebank</a:t>
            </a:r>
            <a:r>
              <a:rPr lang="en-US" dirty="0"/>
              <a:t>	(3,914 sample)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dirty="0"/>
              <a:t>		(full)</a:t>
            </a:r>
          </a:p>
          <a:p>
            <a:r>
              <a:rPr lang="en-US" dirty="0" err="1"/>
              <a:t>tregex</a:t>
            </a:r>
            <a:r>
              <a:rPr lang="en-US" dirty="0"/>
              <a:t>: macOS possible problem </a:t>
            </a:r>
            <a:r>
              <a:rPr lang="en-US"/>
              <a:t>and solution</a:t>
            </a:r>
            <a:endParaRPr lang="en-US" dirty="0"/>
          </a:p>
          <a:p>
            <a:r>
              <a:rPr lang="en-US" dirty="0" err="1"/>
              <a:t>tregex</a:t>
            </a:r>
            <a:r>
              <a:rPr lang="en-US" dirty="0"/>
              <a:t>: searching</a:t>
            </a:r>
          </a:p>
        </p:txBody>
      </p:sp>
    </p:spTree>
    <p:extLst>
      <p:ext uri="{BB962C8B-B14F-4D97-AF65-F5344CB8AC3E}">
        <p14:creationId xmlns:p14="http://schemas.microsoft.com/office/powerpoint/2010/main" val="30344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31833" cy="4351338"/>
          </a:xfrm>
        </p:spPr>
        <p:txBody>
          <a:bodyPr/>
          <a:lstStyle/>
          <a:p>
            <a:r>
              <a:rPr lang="en-US" dirty="0"/>
              <a:t>Adjust Max displayed trees if needed: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A1B177-C341-CD46-A79B-6514F7A55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51" y="2364182"/>
            <a:ext cx="6239656" cy="394280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9DB0F5-A879-364E-A154-BD29539070A5}"/>
              </a:ext>
            </a:extLst>
          </p:cNvPr>
          <p:cNvSpPr/>
          <p:nvPr/>
        </p:nvSpPr>
        <p:spPr>
          <a:xfrm>
            <a:off x="5576341" y="3028013"/>
            <a:ext cx="719528" cy="194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37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useful command line tool: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diff &lt;file1&gt; &lt;file2&gt;</a:t>
            </a:r>
          </a:p>
        </p:txBody>
      </p:sp>
      <p:pic>
        <p:nvPicPr>
          <p:cNvPr id="4" name="Picture 3" descr="Screen Shot 2015-02-05 at 3.4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1" y="2765491"/>
            <a:ext cx="8718499" cy="953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Screen Shot 2015-02-05 at 3.4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6" y="3853744"/>
            <a:ext cx="4114800" cy="233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830530" y="5299530"/>
            <a:ext cx="3445195" cy="4963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481"/>
            <a:ext cx="9275805" cy="632881"/>
          </a:xfrm>
        </p:spPr>
        <p:txBody>
          <a:bodyPr>
            <a:normAutofit fontScale="92500"/>
          </a:bodyPr>
          <a:lstStyle/>
          <a:p>
            <a:r>
              <a:rPr lang="en-US" dirty="0"/>
              <a:t>Help: </a:t>
            </a:r>
            <a:r>
              <a:rPr lang="en-US" i="1" dirty="0" err="1"/>
              <a:t>tregex</a:t>
            </a:r>
            <a:r>
              <a:rPr lang="en-US" i="1" dirty="0"/>
              <a:t> expression syntax is non-standard </a:t>
            </a:r>
            <a:r>
              <a:rPr lang="en-US" i="1" dirty="0" err="1"/>
              <a:t>wrt</a:t>
            </a:r>
            <a:r>
              <a:rPr lang="en-US" i="1" dirty="0"/>
              <a:t> bracketing</a:t>
            </a:r>
          </a:p>
          <a:p>
            <a:endParaRPr lang="en-US" dirty="0"/>
          </a:p>
        </p:txBody>
      </p:sp>
      <p:pic>
        <p:nvPicPr>
          <p:cNvPr id="9" name="Picture 8" descr="Screen shot 2011-01-26 at 7.29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55" y="2233081"/>
            <a:ext cx="9144000" cy="3784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681955" y="4613854"/>
            <a:ext cx="10214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&lt; VP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 &lt; NP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6C580-1957-CE4B-BED1-DBAB874DF509}"/>
              </a:ext>
            </a:extLst>
          </p:cNvPr>
          <p:cNvSpPr/>
          <p:nvPr/>
        </p:nvSpPr>
        <p:spPr>
          <a:xfrm>
            <a:off x="1349115" y="4616970"/>
            <a:ext cx="6505731" cy="314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445"/>
            <a:ext cx="8229600" cy="524356"/>
          </a:xfrm>
        </p:spPr>
        <p:txBody>
          <a:bodyPr>
            <a:normAutofit/>
          </a:bodyPr>
          <a:lstStyle/>
          <a:p>
            <a:r>
              <a:rPr lang="en-US" dirty="0"/>
              <a:t>Help: </a:t>
            </a:r>
            <a:r>
              <a:rPr lang="en-US" i="1" dirty="0" err="1"/>
              <a:t>tregex</a:t>
            </a:r>
            <a:r>
              <a:rPr lang="en-US" i="1" dirty="0"/>
              <a:t> </a:t>
            </a:r>
            <a:r>
              <a:rPr lang="en-US" i="1" dirty="0" err="1"/>
              <a:t>boolean</a:t>
            </a:r>
            <a:r>
              <a:rPr lang="en-US" i="1" dirty="0"/>
              <a:t> syntax is also non-standard</a:t>
            </a:r>
          </a:p>
        </p:txBody>
      </p:sp>
      <p:pic>
        <p:nvPicPr>
          <p:cNvPr id="10" name="Picture 9" descr="Screen shot 2011-01-26 at 7.30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89" y="2169801"/>
            <a:ext cx="6958743" cy="411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66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10" name="Picture 9" descr="Screen shot 2011-01-26 at 7.31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00" y="2406670"/>
            <a:ext cx="8815001" cy="3831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0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424" y="1153586"/>
            <a:ext cx="7990812" cy="7026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&lt;,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child y;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&lt;-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 last child y;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$+  y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, x immediate left sister of y</a:t>
            </a:r>
          </a:p>
        </p:txBody>
      </p:sp>
      <p:pic>
        <p:nvPicPr>
          <p:cNvPr id="4" name="Picture 3" descr="Screen shot 2011-01-26 at 7.31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274" y="1856249"/>
            <a:ext cx="8555257" cy="4884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26892" y="5122130"/>
            <a:ext cx="338390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0130" y="5359395"/>
            <a:ext cx="908178" cy="2372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061" y="1485734"/>
            <a:ext cx="9482919" cy="1024467"/>
          </a:xfrm>
        </p:spPr>
        <p:txBody>
          <a:bodyPr>
            <a:normAutofit fontScale="92500"/>
          </a:bodyPr>
          <a:lstStyle/>
          <a:p>
            <a:r>
              <a:rPr lang="en-US" dirty="0"/>
              <a:t>Pattern: </a:t>
            </a:r>
          </a:p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(@NP &lt;, (@NP $+ (/,/ $+ (@NP $+ /,/=comma))) &lt;- =comma)</a:t>
            </a:r>
          </a:p>
        </p:txBody>
      </p:sp>
      <p:pic>
        <p:nvPicPr>
          <p:cNvPr id="4" name="Picture 3" descr="Screen Shot 2012-01-19 at 2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5" y="2395553"/>
            <a:ext cx="5958417" cy="4407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45734" y="3070486"/>
            <a:ext cx="25366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Key</a:t>
            </a:r>
            <a:r>
              <a:rPr lang="en-US" dirty="0"/>
              <a:t>: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&lt;,</a:t>
            </a:r>
            <a:r>
              <a:rPr lang="en-US" dirty="0"/>
              <a:t> first child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$+</a:t>
            </a:r>
            <a:r>
              <a:rPr lang="en-US" dirty="0"/>
              <a:t> immediate left sister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&lt;-</a:t>
            </a:r>
            <a:r>
              <a:rPr lang="en-US" dirty="0"/>
              <a:t>  last child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438692" y="1157029"/>
            <a:ext cx="1214083" cy="79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11" idx="2"/>
          </p:cNvCxnSpPr>
          <p:nvPr/>
        </p:nvCxnSpPr>
        <p:spPr>
          <a:xfrm flipH="1" flipV="1">
            <a:off x="9652775" y="1202399"/>
            <a:ext cx="140349" cy="840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49616" y="833067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must be same node</a:t>
            </a:r>
          </a:p>
        </p:txBody>
      </p:sp>
    </p:spTree>
    <p:extLst>
      <p:ext uri="{BB962C8B-B14F-4D97-AF65-F5344CB8AC3E}">
        <p14:creationId xmlns:p14="http://schemas.microsoft.com/office/powerpoint/2010/main" val="28770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pic>
        <p:nvPicPr>
          <p:cNvPr id="5" name="Picture 4" descr="Screen shot 2011-01-26 at 7.3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5487"/>
            <a:ext cx="9144000" cy="3009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3905B-72D8-3571-2DF7-3BBDECA7A69D}"/>
              </a:ext>
            </a:extLst>
          </p:cNvPr>
          <p:cNvSpPr txBox="1"/>
          <p:nvPr/>
        </p:nvSpPr>
        <p:spPr>
          <a:xfrm>
            <a:off x="1405982" y="2336733"/>
            <a:ext cx="936910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Recall regex grouping using parentheses:</a:t>
            </a:r>
          </a:p>
          <a:p>
            <a:r>
              <a:rPr lang="en-US" sz="2400" dirty="0"/>
              <a:t> 	e.g.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(a+)(b+)</a:t>
            </a:r>
            <a:r>
              <a:rPr lang="en-US" sz="2400" dirty="0"/>
              <a:t> defines groups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sz="2400" dirty="0"/>
              <a:t> (…) and </a:t>
            </a:r>
            <a:r>
              <a:rPr lang="en-US" sz="20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 (…)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345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2.43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r="-942"/>
          <a:stretch/>
        </p:blipFill>
        <p:spPr>
          <a:xfrm>
            <a:off x="2912165" y="1600201"/>
            <a:ext cx="6261652" cy="4950181"/>
          </a:xfr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70578" y="4984888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2744" y="5806950"/>
            <a:ext cx="423333" cy="1799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results from:</a:t>
            </a:r>
          </a:p>
          <a:p>
            <a:pPr lvl="1"/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@SBAR &lt; /^WH.*-([0-9]+)$/#1%index &lt;&lt; (@NP &lt; (/^-NONE-/ &lt; /^\*</a:t>
            </a:r>
            <a:r>
              <a:rPr lang="fr-FR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</a:t>
            </a:r>
            <a:r>
              <a:rPr lang="fr-FR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\*-([0-9]+)$/#1%index))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Picture 3" descr="Screen Shot 2012-01-19 at 3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98037"/>
            <a:ext cx="9144000" cy="302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48080" y="2196108"/>
            <a:ext cx="624608" cy="467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8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CA80-5423-9D45-988C-E4ECB2C6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: </a:t>
            </a:r>
            <a:r>
              <a:rPr lang="en-US" b="1" dirty="0"/>
              <a:t>Corpus Readers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E615-7764-7644-B882-1E8DBE45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http://www.nltk.org/howto/corpus.html#parsed-corpora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you have access to a </a:t>
            </a:r>
            <a:r>
              <a:rPr lang="en-US" b="1" dirty="0">
                <a:solidFill>
                  <a:schemeClr val="accent1"/>
                </a:solidFill>
              </a:rPr>
              <a:t>full installation </a:t>
            </a:r>
            <a:r>
              <a:rPr lang="en-US" dirty="0"/>
              <a:t>of the Penn Treebank, NLTK can be configured to load it as well. </a:t>
            </a:r>
          </a:p>
          <a:p>
            <a:pPr lvl="1"/>
            <a:r>
              <a:rPr lang="en-US" dirty="0"/>
              <a:t>Download the </a:t>
            </a:r>
            <a:r>
              <a:rPr lang="en-US" dirty="0" err="1"/>
              <a:t>ptb</a:t>
            </a:r>
            <a:r>
              <a:rPr lang="en-US" dirty="0"/>
              <a:t> package, and in the directory </a:t>
            </a:r>
            <a:r>
              <a:rPr lang="en-US" dirty="0" err="1"/>
              <a:t>nltk_data</a:t>
            </a:r>
            <a:r>
              <a:rPr lang="en-US" dirty="0"/>
              <a:t>/corpora/</a:t>
            </a:r>
            <a:r>
              <a:rPr lang="en-US" dirty="0" err="1"/>
              <a:t>ptb</a:t>
            </a:r>
            <a:r>
              <a:rPr lang="en-US" dirty="0"/>
              <a:t> place the BROWN and WSJ directories of the Treebank installation (symbolic links work as well).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Then use the </a:t>
            </a:r>
            <a:r>
              <a:rPr lang="en-US" b="1" dirty="0" err="1">
                <a:solidFill>
                  <a:srgbClr val="FF0000"/>
                </a:solidFill>
              </a:rPr>
              <a:t>ptb</a:t>
            </a:r>
            <a:r>
              <a:rPr lang="en-US" dirty="0">
                <a:solidFill>
                  <a:srgbClr val="FF0000"/>
                </a:solidFill>
              </a:rPr>
              <a:t> module instead of </a:t>
            </a:r>
            <a:r>
              <a:rPr lang="en-US" b="1" dirty="0">
                <a:solidFill>
                  <a:srgbClr val="FF0000"/>
                </a:solidFill>
              </a:rPr>
              <a:t>treebank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ptb.fileids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['BROWN/CF/CF01.MRG', 'BROWN/CF/CF02.MRG', 'BROWN/CF/CF03.MRG', 'BROWN/CF/CF04.MRG', ...]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ptb.words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('WSJ/00/WSJ_0003.MRG'))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['A', 'form', 'of', 'asbestos', 'once', 'used', '*', ...] 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print(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ptb.tagged_words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('WSJ/00/WSJ_0003.MRG')) #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+SKIP [('A', 'DT'), ('form', 'NN'), ('of', 'IN'), ...]</a:t>
            </a:r>
          </a:p>
        </p:txBody>
      </p:sp>
    </p:spTree>
    <p:extLst>
      <p:ext uri="{BB962C8B-B14F-4D97-AF65-F5344CB8AC3E}">
        <p14:creationId xmlns:p14="http://schemas.microsoft.com/office/powerpoint/2010/main" val="344387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endParaRPr lang="en-US" dirty="0"/>
          </a:p>
        </p:txBody>
      </p:sp>
      <p:pic>
        <p:nvPicPr>
          <p:cNvPr id="4" name="Content Placeholder 3" descr="Screen Shot 2012-01-19 at 3.01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2" y="1690688"/>
            <a:ext cx="4664048" cy="4351338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56670" y="1690688"/>
            <a:ext cx="512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Reason for difference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  <a:p>
            <a:r>
              <a:rPr lang="en-US" sz="2400" dirty="0"/>
              <a:t>WHADVP also possible (not just WHNP)</a:t>
            </a:r>
          </a:p>
        </p:txBody>
      </p:sp>
    </p:spTree>
    <p:extLst>
      <p:ext uri="{BB962C8B-B14F-4D97-AF65-F5344CB8AC3E}">
        <p14:creationId xmlns:p14="http://schemas.microsoft.com/office/powerpoint/2010/main" val="320738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59D1-257E-5143-85FD-AF219517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50075-6CD5-A947-B7A3-EDCE5BA74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40636" cy="1097684"/>
          </a:xfrm>
        </p:spPr>
        <p:txBody>
          <a:bodyPr/>
          <a:lstStyle/>
          <a:p>
            <a:r>
              <a:rPr lang="en-US" dirty="0"/>
              <a:t>TREEBANK_3.zip </a:t>
            </a:r>
          </a:p>
          <a:p>
            <a:r>
              <a:rPr lang="en-US" dirty="0">
                <a:solidFill>
                  <a:srgbClr val="FF0000"/>
                </a:solidFill>
              </a:rPr>
              <a:t>Put your </a:t>
            </a:r>
            <a:r>
              <a:rPr lang="en-US" dirty="0" err="1">
                <a:solidFill>
                  <a:srgbClr val="FF0000"/>
                </a:solidFill>
              </a:rPr>
              <a:t>wsj</a:t>
            </a:r>
            <a:r>
              <a:rPr lang="en-US" dirty="0">
                <a:solidFill>
                  <a:srgbClr val="FF0000"/>
                </a:solidFill>
              </a:rPr>
              <a:t> directory (from </a:t>
            </a:r>
            <a:r>
              <a:rPr lang="en-US" dirty="0" err="1">
                <a:solidFill>
                  <a:srgbClr val="FF0000"/>
                </a:solidFill>
              </a:rPr>
              <a:t>mrg</a:t>
            </a:r>
            <a:r>
              <a:rPr lang="en-US" dirty="0">
                <a:solidFill>
                  <a:srgbClr val="FF0000"/>
                </a:solidFill>
              </a:rPr>
              <a:t>) here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8C1D3A-07C6-C443-9583-1463A4EEB4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9" y="2923309"/>
            <a:ext cx="6698673" cy="19717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14677-1392-1C47-A198-206FA6D5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9" y="5078380"/>
            <a:ext cx="69215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0B94D-7D68-444A-AFB0-4B3A81FFF455}"/>
              </a:ext>
            </a:extLst>
          </p:cNvPr>
          <p:cNvSpPr txBox="1"/>
          <p:nvPr/>
        </p:nvSpPr>
        <p:spPr>
          <a:xfrm>
            <a:off x="8347593" y="5061234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Filename case problem!</a:t>
            </a:r>
          </a:p>
        </p:txBody>
      </p:sp>
    </p:spTree>
    <p:extLst>
      <p:ext uri="{BB962C8B-B14F-4D97-AF65-F5344CB8AC3E}">
        <p14:creationId xmlns:p14="http://schemas.microsoft.com/office/powerpoint/2010/main" val="77533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BBC8-8BA5-5842-9486-2A93F8BE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41A95-31C7-F945-BEC0-9C28474241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8555" y="1825625"/>
            <a:ext cx="3820889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8BE29-2292-2F46-9768-CD9BB762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8224" y="3316637"/>
            <a:ext cx="3952068" cy="1007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nltk_data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/corpora/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CB9D8-3EB9-634A-89FB-AD9EF9C60A22}"/>
              </a:ext>
            </a:extLst>
          </p:cNvPr>
          <p:cNvSpPr/>
          <p:nvPr/>
        </p:nvSpPr>
        <p:spPr>
          <a:xfrm>
            <a:off x="1937288" y="3099661"/>
            <a:ext cx="1007390" cy="790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B6E5C1BB-1F75-2740-B634-A3BA3D83FA97}"/>
              </a:ext>
            </a:extLst>
          </p:cNvPr>
          <p:cNvSpPr/>
          <p:nvPr/>
        </p:nvSpPr>
        <p:spPr>
          <a:xfrm>
            <a:off x="3223648" y="3146157"/>
            <a:ext cx="3874576" cy="743918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1CACF-9087-B90F-A431-72D7D439ED5D}"/>
              </a:ext>
            </a:extLst>
          </p:cNvPr>
          <p:cNvSpPr txBox="1"/>
          <p:nvPr/>
        </p:nvSpPr>
        <p:spPr>
          <a:xfrm>
            <a:off x="5453496" y="3310202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91236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080-FFEB-0A42-8725-E6D51FA4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1640-9024-6443-BCAD-4A4B6294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92070" cy="2012084"/>
          </a:xfrm>
        </p:spPr>
        <p:txBody>
          <a:bodyPr/>
          <a:lstStyle/>
          <a:p>
            <a:r>
              <a:rPr lang="en-US" dirty="0"/>
              <a:t>Rename files to uppercase</a:t>
            </a:r>
          </a:p>
          <a:p>
            <a:pPr lvl="1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for f in `find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wsj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`; do mv -v "$f" "`echo $f |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'[a-z]' '[A-Z]'`"; done</a:t>
            </a:r>
          </a:p>
          <a:p>
            <a:pPr lvl="1"/>
            <a:r>
              <a:rPr lang="en-US" dirty="0"/>
              <a:t>(found on </a:t>
            </a:r>
            <a:r>
              <a:rPr lang="en-US" dirty="0" err="1"/>
              <a:t>stackoverflow.com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seems to work but not clean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A2BF83-F495-0E45-B13E-7B1BE06B9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3" y="3972646"/>
            <a:ext cx="8873057" cy="16800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0BD26-5953-6746-9B4B-BE4886920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1" y="2660650"/>
            <a:ext cx="4419600" cy="927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C01DE5-7477-2545-9BB1-A9C45FE16195}"/>
              </a:ext>
            </a:extLst>
          </p:cNvPr>
          <p:cNvSpPr/>
          <p:nvPr/>
        </p:nvSpPr>
        <p:spPr>
          <a:xfrm>
            <a:off x="5818909" y="2831667"/>
            <a:ext cx="4543511" cy="1747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37A056-1FF1-EA44-8DBF-DA31ACBD6C52}"/>
              </a:ext>
            </a:extLst>
          </p:cNvPr>
          <p:cNvSpPr/>
          <p:nvPr/>
        </p:nvSpPr>
        <p:spPr>
          <a:xfrm>
            <a:off x="3477718" y="3837709"/>
            <a:ext cx="599607" cy="494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>
            <a:extLst>
              <a:ext uri="{FF2B5EF4-FFF2-40B4-BE49-F238E27FC236}">
                <a16:creationId xmlns:a16="http://schemas.microsoft.com/office/drawing/2014/main" id="{B6D52A8C-B7CC-8442-A28A-54DB3E585254}"/>
              </a:ext>
            </a:extLst>
          </p:cNvPr>
          <p:cNvSpPr/>
          <p:nvPr/>
        </p:nvSpPr>
        <p:spPr>
          <a:xfrm>
            <a:off x="149902" y="3342806"/>
            <a:ext cx="2613625" cy="629839"/>
          </a:xfrm>
          <a:prstGeom prst="borderCallout2">
            <a:avLst>
              <a:gd name="adj1" fmla="val 108080"/>
              <a:gd name="adj2" fmla="val 106096"/>
              <a:gd name="adj3" fmla="val 14496"/>
              <a:gd name="adj4" fmla="val 105563"/>
              <a:gd name="adj5" fmla="val 90849"/>
              <a:gd name="adj6" fmla="val 1282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directory name needs to be uppercased too!</a:t>
            </a:r>
          </a:p>
        </p:txBody>
      </p:sp>
    </p:spTree>
    <p:extLst>
      <p:ext uri="{BB962C8B-B14F-4D97-AF65-F5344CB8AC3E}">
        <p14:creationId xmlns:p14="http://schemas.microsoft.com/office/powerpoint/2010/main" val="68949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86B40-B3C2-774C-B47D-E2EB11A4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8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Note</a:t>
            </a:r>
            <a:r>
              <a:rPr lang="en-US" dirty="0"/>
              <a:t>: you may run into problems with file permissions when renaming: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1E7E9-5443-C943-81AF-77CD216E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9" y="2398452"/>
            <a:ext cx="7724231" cy="5096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784786-CECE-4344-A6C5-2BF74834BD17}"/>
              </a:ext>
            </a:extLst>
          </p:cNvPr>
          <p:cNvSpPr txBox="1">
            <a:spLocks/>
          </p:cNvSpPr>
          <p:nvPr/>
        </p:nvSpPr>
        <p:spPr>
          <a:xfrm>
            <a:off x="838200" y="3267178"/>
            <a:ext cx="10515600" cy="113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permissions (recursively):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chmod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-R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u+w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atis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1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D893-3402-DD46-9E34-864B8D84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3C89A9-F6B3-E842-86A0-8D2BFAB3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2" y="2758190"/>
            <a:ext cx="9129848" cy="21829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AAD04-2EE3-C142-8AE6-F53E7FF3E7CD}"/>
              </a:ext>
            </a:extLst>
          </p:cNvPr>
          <p:cNvSpPr txBox="1"/>
          <p:nvPr/>
        </p:nvSpPr>
        <p:spPr>
          <a:xfrm>
            <a:off x="896802" y="1933731"/>
            <a:ext cx="834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Renaming script courtesy of </a:t>
            </a:r>
            <a:r>
              <a:rPr lang="en-US" sz="2400" i="1" dirty="0"/>
              <a:t>Sandeep </a:t>
            </a:r>
            <a:r>
              <a:rPr lang="en-US" sz="2400" i="1" dirty="0" err="1"/>
              <a:t>Suntwal</a:t>
            </a:r>
            <a:r>
              <a:rPr lang="en-US" sz="2400" i="1" dirty="0"/>
              <a:t> </a:t>
            </a:r>
            <a:r>
              <a:rPr lang="en-US" sz="2400" dirty="0"/>
              <a:t>(from 2018's class):</a:t>
            </a:r>
          </a:p>
        </p:txBody>
      </p:sp>
    </p:spTree>
    <p:extLst>
      <p:ext uri="{BB962C8B-B14F-4D97-AF65-F5344CB8AC3E}">
        <p14:creationId xmlns:p14="http://schemas.microsoft.com/office/powerpoint/2010/main" val="2298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C792-6C96-3046-8FBB-F7CFCAF7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Treebank (PTB) with </a:t>
            </a:r>
            <a:r>
              <a:rPr lang="en-US" dirty="0" err="1"/>
              <a:t>nltk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CB61AA-4CA0-C445-BF09-C29FB1177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9" y="1937970"/>
            <a:ext cx="6008557" cy="2066434"/>
          </a:xfrm>
          <a:ln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C27959-A456-DE42-9240-9B9AF8A9A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8" y="4512235"/>
            <a:ext cx="6008557" cy="1953311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105176-81E3-0B4B-808D-55F14DA1FF8F}"/>
              </a:ext>
            </a:extLst>
          </p:cNvPr>
          <p:cNvSpPr txBox="1"/>
          <p:nvPr/>
        </p:nvSpPr>
        <p:spPr>
          <a:xfrm>
            <a:off x="3552669" y="3496572"/>
            <a:ext cx="67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BA2DF-8031-D743-9DFC-BBD96899D32B}"/>
              </a:ext>
            </a:extLst>
          </p:cNvPr>
          <p:cNvSpPr txBox="1"/>
          <p:nvPr/>
        </p:nvSpPr>
        <p:spPr>
          <a:xfrm>
            <a:off x="7330190" y="2102861"/>
            <a:ext cx="41932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Checking the install:</a:t>
            </a:r>
          </a:p>
          <a:p>
            <a:r>
              <a:rPr lang="en-US" dirty="0"/>
              <a:t>class </a:t>
            </a:r>
            <a:r>
              <a:rPr lang="en-US" dirty="0" err="1"/>
              <a:t>BracketParseCorpusReader</a:t>
            </a:r>
            <a:endParaRPr lang="en-US" dirty="0"/>
          </a:p>
          <a:p>
            <a:r>
              <a:rPr lang="en-US" sz="2400" dirty="0"/>
              <a:t>seems to be the Brown corpus +</a:t>
            </a:r>
          </a:p>
          <a:p>
            <a:r>
              <a:rPr lang="en-US" sz="2400" dirty="0"/>
              <a:t>the Wall Street Journal corpus</a:t>
            </a:r>
          </a:p>
        </p:txBody>
      </p:sp>
    </p:spTree>
    <p:extLst>
      <p:ext uri="{BB962C8B-B14F-4D97-AF65-F5344CB8AC3E}">
        <p14:creationId xmlns:p14="http://schemas.microsoft.com/office/powerpoint/2010/main" val="268109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983</Words>
  <Application>Microsoft Macintosh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Menlo</vt:lpstr>
      <vt:lpstr>Menlo Bold</vt:lpstr>
      <vt:lpstr>Office Theme</vt:lpstr>
      <vt:lpstr>LING/C SC 581:  Advanced Computational Linguistics</vt:lpstr>
      <vt:lpstr>Today's Topics</vt:lpstr>
      <vt:lpstr>nltk: Corpus Readers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Penn Treebank (PTB) with nltk</vt:lpstr>
      <vt:lpstr>Possible macOS Problem</vt:lpstr>
      <vt:lpstr>Possible macOS Problem</vt:lpstr>
      <vt:lpstr>Possible macOS Problem</vt:lpstr>
      <vt:lpstr>Possible macOS Problem</vt:lpstr>
      <vt:lpstr>Possible macOS Problem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  <vt:lpstr>tregex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4</cp:revision>
  <dcterms:created xsi:type="dcterms:W3CDTF">2024-04-02T03:21:24Z</dcterms:created>
  <dcterms:modified xsi:type="dcterms:W3CDTF">2024-04-03T19:09:47Z</dcterms:modified>
</cp:coreProperties>
</file>