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7" r:id="rId2"/>
    <p:sldId id="298" r:id="rId3"/>
    <p:sldId id="317" r:id="rId4"/>
    <p:sldId id="319" r:id="rId5"/>
    <p:sldId id="318" r:id="rId6"/>
    <p:sldId id="320" r:id="rId7"/>
    <p:sldId id="336" r:id="rId8"/>
    <p:sldId id="291" r:id="rId9"/>
    <p:sldId id="287" r:id="rId10"/>
    <p:sldId id="292" r:id="rId11"/>
    <p:sldId id="293" r:id="rId12"/>
    <p:sldId id="288" r:id="rId13"/>
    <p:sldId id="289" r:id="rId14"/>
    <p:sldId id="330" r:id="rId15"/>
    <p:sldId id="331" r:id="rId16"/>
    <p:sldId id="332" r:id="rId17"/>
    <p:sldId id="300" r:id="rId18"/>
    <p:sldId id="333" r:id="rId19"/>
    <p:sldId id="334" r:id="rId20"/>
    <p:sldId id="335" r:id="rId21"/>
    <p:sldId id="279" r:id="rId22"/>
    <p:sldId id="337" r:id="rId23"/>
    <p:sldId id="338" r:id="rId24"/>
    <p:sldId id="280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3" d="100"/>
          <a:sy n="123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31D1-BF61-1518-A9AF-79A403A77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56771-9EB7-8F8B-301F-5FCF6E57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9D15C-DA56-1B28-3223-68949FC0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5AF2-EEF7-B14F-9C38-686B50A526E2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180AF-0B20-AA68-D07E-BDA2B80B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61A01-BAF9-8BC8-FBC8-3D12B43F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0D7-FAEF-5A45-A4B2-803BB4340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3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8FF6-9C5F-6EDF-F5BD-83E8412B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61A9B-627D-AD71-7E0B-15433FAE7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6AAD1-5213-DB7D-7729-CA01D511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5AF2-EEF7-B14F-9C38-686B50A526E2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30607-0A87-DC2A-76AB-6CD6F80B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ADB3D-8625-8DFB-8D22-677F5461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0D7-FAEF-5A45-A4B2-803BB4340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7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C941ED-DCB0-AA02-B6FA-A182ED465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5DFAE-B87C-7C8D-B9E4-B1DA756BE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9ADCF-9153-24CC-5EC8-5D2BABFC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5AF2-EEF7-B14F-9C38-686B50A526E2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6DCBC-8C33-A76B-88F7-AD9FC8FD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73CFD-A062-03B4-4223-8785670A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0D7-FAEF-5A45-A4B2-803BB4340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535C-3F51-5FAE-43DC-939D3126D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5615-04FB-A958-FDC2-1F0301466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29104-05EF-8E0F-9B41-94E5BA02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5AF2-EEF7-B14F-9C38-686B50A526E2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4A3D6-D535-65A7-D598-CF5A2DF2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DCF8C-2160-5778-6255-C0777FD3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0D7-FAEF-5A45-A4B2-803BB4340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5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64B2-7D9F-0F88-AD6F-AD8C6B35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CA4A3-F91C-3BC4-5125-1C3966BDD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40BAD-B9C2-24D6-F32D-F5F028ACF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5AF2-EEF7-B14F-9C38-686B50A526E2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943EF-554E-44BA-768A-9FAE17D1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B8F67-7067-ACE5-4B14-2595D415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0D7-FAEF-5A45-A4B2-803BB4340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6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7F4B-8220-53E8-29C8-A40BE47B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92196-FD69-43C4-AFDB-361D06A74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9B7F8-91BE-80D6-99C1-D8BDFD6E9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AB74A-553D-7903-B336-2A2A37B2E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5AF2-EEF7-B14F-9C38-686B50A526E2}" type="datetimeFigureOut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1E17F-8923-FF4C-F80A-C5F329BF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C637F-2EBC-CAB0-2211-412C30EF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0D7-FAEF-5A45-A4B2-803BB4340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9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4F66-38F9-82D4-0E42-8C3ADB3D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0CAAA-C67D-9398-3540-626B426FC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D9B1A-3EAD-A5E8-5A69-FB971E030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90F60-8C11-A2CA-B4D8-83C8C9844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5CCCA-DEBF-395B-9861-28DA4308B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E2EEC-228F-6B98-204D-077F4922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5AF2-EEF7-B14F-9C38-686B50A526E2}" type="datetimeFigureOut">
              <a:rPr lang="en-US" smtClean="0"/>
              <a:t>4/2/24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CC431B-FB34-8866-5162-A4DD369E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0533E-900C-407A-4584-18E722EC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0D7-FAEF-5A45-A4B2-803BB4340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7A2D4-E811-DA20-B520-E82BA232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AAC00-A980-9D0C-D2F5-7806E783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5AF2-EEF7-B14F-9C38-686B50A526E2}" type="datetimeFigureOut">
              <a:rPr lang="en-US" smtClean="0"/>
              <a:t>4/2/24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4DB62-9485-E174-2944-74A1B69F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6B50B-C520-3A00-A2A3-85216F4A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0D7-FAEF-5A45-A4B2-803BB4340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4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AA847-0ED3-474D-35BA-75F886E76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5AF2-EEF7-B14F-9C38-686B50A526E2}" type="datetimeFigureOut">
              <a:rPr lang="en-US" smtClean="0"/>
              <a:t>4/2/24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F8D63-0EC6-F48F-C464-0FF041641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182FE-1F81-1554-2B7A-73144011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0D7-FAEF-5A45-A4B2-803BB4340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2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5726-BD66-05EA-9456-6F149AB5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E4094-A443-0CFD-FC23-5FEEF0A21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0EBE3-0A68-2E6E-22FB-ED845A6E8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E1B16-FAAA-1955-B8C9-E9FF63F1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5AF2-EEF7-B14F-9C38-686B50A526E2}" type="datetimeFigureOut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3B285-3F99-48D6-FFC4-4BF72A63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620A2-A6F0-4F7D-C3CE-26138011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0D7-FAEF-5A45-A4B2-803BB4340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7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235D-2315-91D9-3C01-FE10FBBE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CCA87C-D7F9-816B-EFBA-294449487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1BA1F-262B-5211-DEC3-59A887CC6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1D50C-8437-A4AE-A396-897F1A39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5AF2-EEF7-B14F-9C38-686B50A526E2}" type="datetimeFigureOut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A6B35-5CF2-FA07-6B74-F8EE1EFF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374F4-C145-0DC0-C275-2632C41C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0D7-FAEF-5A45-A4B2-803BB4340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8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FD373-9856-068F-649D-0C7E31C7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3286-AC0F-4A4D-EA1F-5D0981937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145F5-BF13-883A-C38E-F88C84B62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65AF2-EEF7-B14F-9C38-686B50A526E2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4CA9B-37F3-DE92-B657-7E187FD7A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557FC-9AE0-EE48-B5AC-480038C42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ED0D7-FAEF-5A45-A4B2-803BB4340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9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lp.stanford.edu/software/tregex.s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tk.org/howto/corpus.html#parsed-corpor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43580"/>
            <a:ext cx="9144000" cy="1414220"/>
          </a:xfrm>
        </p:spPr>
        <p:txBody>
          <a:bodyPr/>
          <a:lstStyle/>
          <a:p>
            <a:r>
              <a:rPr lang="en-US" dirty="0"/>
              <a:t>Lecture 21</a:t>
            </a:r>
          </a:p>
        </p:txBody>
      </p:sp>
    </p:spTree>
    <p:extLst>
      <p:ext uri="{BB962C8B-B14F-4D97-AF65-F5344CB8AC3E}">
        <p14:creationId xmlns:p14="http://schemas.microsoft.com/office/powerpoint/2010/main" val="87732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39C4-91B9-FD42-B1E5-15CBE48D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: </a:t>
            </a:r>
            <a:r>
              <a:rPr lang="en-US" b="1" dirty="0"/>
              <a:t>Corpus Readers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B0AA42-56C6-7D46-8F66-55AB85723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60105"/>
            <a:ext cx="10515600" cy="308237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89B309-E7D5-DF4D-99FB-772C1AFEA34E}"/>
              </a:ext>
            </a:extLst>
          </p:cNvPr>
          <p:cNvSpPr/>
          <p:nvPr/>
        </p:nvSpPr>
        <p:spPr>
          <a:xfrm>
            <a:off x="731820" y="1988740"/>
            <a:ext cx="436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treebank.tagged_words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i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fileid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68566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CFA6-9680-394E-AB62-45B8D289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: </a:t>
            </a:r>
            <a:r>
              <a:rPr lang="en-US" b="1" dirty="0"/>
              <a:t>Corpus Readers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C60A3F-593B-F849-939B-6E45B449F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89829"/>
            <a:ext cx="10515600" cy="322293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777802-9A95-724F-9320-04E40595E734}"/>
              </a:ext>
            </a:extLst>
          </p:cNvPr>
          <p:cNvSpPr/>
          <p:nvPr/>
        </p:nvSpPr>
        <p:spPr>
          <a:xfrm>
            <a:off x="838200" y="1855592"/>
            <a:ext cx="4229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treebank.parsed_sents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i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fileid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100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POS </a:t>
            </a:r>
            <a:r>
              <a:rPr lang="en-US" dirty="0" err="1"/>
              <a:t>Tagset</a:t>
            </a:r>
            <a:endParaRPr lang="en-US" dirty="0"/>
          </a:p>
        </p:txBody>
      </p:sp>
      <p:pic>
        <p:nvPicPr>
          <p:cNvPr id="5" name="Content Placeholder 4" descr="Screen Shot 2014-01-23 at 2.09.45 PM.png">
            <a:extLst>
              <a:ext uri="{FF2B5EF4-FFF2-40B4-BE49-F238E27FC236}">
                <a16:creationId xmlns:a16="http://schemas.microsoft.com/office/drawing/2014/main" id="{07FDD25B-734B-2CA9-9F6C-7782C8917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39" y="1825625"/>
            <a:ext cx="6789321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34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POS </a:t>
            </a:r>
            <a:r>
              <a:rPr lang="en-US" dirty="0" err="1"/>
              <a:t>Tagset</a:t>
            </a:r>
            <a:endParaRPr lang="en-US" dirty="0"/>
          </a:p>
        </p:txBody>
      </p:sp>
      <p:pic>
        <p:nvPicPr>
          <p:cNvPr id="6" name="Content Placeholder 5" descr="Screen Shot 2014-01-23 at 2.10.31 PM.png">
            <a:extLst>
              <a:ext uri="{FF2B5EF4-FFF2-40B4-BE49-F238E27FC236}">
                <a16:creationId xmlns:a16="http://schemas.microsoft.com/office/drawing/2014/main" id="{610CB278-3470-17D9-FC4C-EF9C33568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50" y="1825625"/>
            <a:ext cx="6964300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7072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POS </a:t>
            </a:r>
            <a:r>
              <a:rPr lang="en-US" dirty="0" err="1"/>
              <a:t>Tagset</a:t>
            </a:r>
            <a:endParaRPr lang="en-US" dirty="0"/>
          </a:p>
        </p:txBody>
      </p:sp>
      <p:pic>
        <p:nvPicPr>
          <p:cNvPr id="8" name="Content Placeholder 7" descr="Screen Shot 2014-01-23 at 2.11.55 PM.png">
            <a:extLst>
              <a:ext uri="{FF2B5EF4-FFF2-40B4-BE49-F238E27FC236}">
                <a16:creationId xmlns:a16="http://schemas.microsoft.com/office/drawing/2014/main" id="{54E11AD1-4542-B811-6ED0-46D9456F2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3334544"/>
            <a:ext cx="8178800" cy="133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3434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Syntax </a:t>
            </a:r>
            <a:r>
              <a:rPr lang="en-US" dirty="0" err="1"/>
              <a:t>Tagset</a:t>
            </a:r>
            <a:endParaRPr lang="en-US" dirty="0"/>
          </a:p>
        </p:txBody>
      </p:sp>
      <p:pic>
        <p:nvPicPr>
          <p:cNvPr id="4" name="Picture 3" descr="Screen Shot 2014-01-23 at 2.1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12" y="2091765"/>
            <a:ext cx="7366000" cy="447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892746" cy="715682"/>
          </a:xfrm>
        </p:spPr>
        <p:txBody>
          <a:bodyPr>
            <a:normAutofit/>
          </a:bodyPr>
          <a:lstStyle/>
          <a:p>
            <a:r>
              <a:rPr lang="en-US" sz="2300" dirty="0"/>
              <a:t>(from The Penn Treebank: An overview, Taylor, Marcus &amp; Santorini)</a:t>
            </a:r>
          </a:p>
        </p:txBody>
      </p:sp>
    </p:spTree>
    <p:extLst>
      <p:ext uri="{BB962C8B-B14F-4D97-AF65-F5344CB8AC3E}">
        <p14:creationId xmlns:p14="http://schemas.microsoft.com/office/powerpoint/2010/main" val="2392321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Syntax </a:t>
            </a:r>
            <a:r>
              <a:rPr lang="en-US" dirty="0" err="1"/>
              <a:t>Tagset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600200"/>
            <a:ext cx="9201665" cy="715682"/>
          </a:xfrm>
        </p:spPr>
        <p:txBody>
          <a:bodyPr>
            <a:normAutofit/>
          </a:bodyPr>
          <a:lstStyle/>
          <a:p>
            <a:r>
              <a:rPr lang="en-US" sz="2300" dirty="0"/>
              <a:t>(from The Penn Treebank: An overview, Taylor, Marcus &amp; Santorini)</a:t>
            </a:r>
          </a:p>
        </p:txBody>
      </p:sp>
      <p:pic>
        <p:nvPicPr>
          <p:cNvPr id="5" name="Picture 4" descr="Screen Shot 2014-01-23 at 2.1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34" y="2132201"/>
            <a:ext cx="6554694" cy="46022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5656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3A6F9-2340-18BB-1041-D5430125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 err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E54C3-EB00-DBD0-2025-4395E88C5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URL: </a:t>
            </a:r>
            <a:r>
              <a:rPr lang="en-US" dirty="0">
                <a:hlinkClick r:id="rId2"/>
              </a:rPr>
              <a:t>https://nlp.stanford.edu/software/tregex.shtml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1ED7913F-142F-6B68-4896-F73EB06D5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253" y="2318304"/>
            <a:ext cx="7086599" cy="36412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5046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Treebank Guides</a:t>
            </a:r>
          </a:p>
        </p:txBody>
      </p:sp>
      <p:pic>
        <p:nvPicPr>
          <p:cNvPr id="6" name="Content Placeholder 5" descr="Screen shot 2011-01-26 at 7.06.14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914829"/>
            <a:ext cx="5181600" cy="2172929"/>
          </a:xfrm>
          <a:ln>
            <a:solidFill>
              <a:schemeClr val="tx1"/>
            </a:solidFill>
          </a:ln>
        </p:spPr>
      </p:pic>
      <p:pic>
        <p:nvPicPr>
          <p:cNvPr id="7" name="Content Placeholder 6" descr="Screen shot 2011-01-26 at 7.06.41 AM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4011" y="1825625"/>
            <a:ext cx="5177977" cy="4351338"/>
          </a:xfr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89731" y="1647031"/>
            <a:ext cx="228428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Tagging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arpa94 paper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Parse Guide</a:t>
            </a:r>
          </a:p>
        </p:txBody>
      </p:sp>
    </p:spTree>
    <p:extLst>
      <p:ext uri="{BB962C8B-B14F-4D97-AF65-F5344CB8AC3E}">
        <p14:creationId xmlns:p14="http://schemas.microsoft.com/office/powerpoint/2010/main" val="19065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Treebank Guides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Parts-of-speech (POS) Tagging Guide, tagguid1.pdf (34 pages):</a:t>
            </a:r>
          </a:p>
        </p:txBody>
      </p:sp>
      <p:pic>
        <p:nvPicPr>
          <p:cNvPr id="6" name="Picture 5" descr="Screen Shot 2013-01-17 at 1.15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39" y="2526173"/>
            <a:ext cx="4610100" cy="2768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25039" y="5530691"/>
            <a:ext cx="457802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tagguid2.pdf: addendum, see POS tag ‘TO’</a:t>
            </a:r>
          </a:p>
        </p:txBody>
      </p:sp>
    </p:spTree>
    <p:extLst>
      <p:ext uri="{BB962C8B-B14F-4D97-AF65-F5344CB8AC3E}">
        <p14:creationId xmlns:p14="http://schemas.microsoft.com/office/powerpoint/2010/main" val="252800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42FE-9160-F00D-5B31-BF42961B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EBEE8-EFA0-AA5D-9FE8-12116AA2F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Copy the full Penn Treebank (PTB)corpus</a:t>
            </a:r>
            <a:r>
              <a:rPr lang="en-US" dirty="0">
                <a:latin typeface="Aptos" panose="020B0004020202020204" pitchFamily="34" charset="0"/>
              </a:rPr>
              <a:t> from the course website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instructions given out in Panopto and in class (</a:t>
            </a:r>
            <a:r>
              <a:rPr lang="en-US" dirty="0">
                <a:solidFill>
                  <a:srgbClr val="FF0000"/>
                </a:solidFill>
                <a:latin typeface="Aptos" panose="020B0004020202020204" pitchFamily="34" charset="0"/>
              </a:rPr>
              <a:t>not on class slides!</a:t>
            </a:r>
            <a:r>
              <a:rPr lang="en-US" dirty="0">
                <a:latin typeface="Aptos" panose="020B0004020202020204" pitchFamily="34" charset="0"/>
              </a:rPr>
              <a:t>)</a:t>
            </a:r>
          </a:p>
          <a:p>
            <a:r>
              <a:rPr lang="en-US" dirty="0">
                <a:latin typeface="Aptos" panose="020B0004020202020204" pitchFamily="34" charset="0"/>
              </a:rPr>
              <a:t>Homework 9: install </a:t>
            </a:r>
            <a:r>
              <a:rPr lang="en-US" dirty="0" err="1">
                <a:latin typeface="Aptos" panose="020B0004020202020204" pitchFamily="34" charset="0"/>
              </a:rPr>
              <a:t>tregex</a:t>
            </a:r>
            <a:endParaRPr lang="en-US" dirty="0">
              <a:latin typeface="Aptos" panose="020B0004020202020204" pitchFamily="34" charset="0"/>
            </a:endParaRPr>
          </a:p>
          <a:p>
            <a:pPr lvl="1"/>
            <a:r>
              <a:rPr lang="en-US" sz="2800" dirty="0"/>
              <a:t>we'll be using the software called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r>
              <a:rPr lang="en-US" sz="2800" dirty="0"/>
              <a:t> to search the treebanks</a:t>
            </a:r>
          </a:p>
          <a:p>
            <a:pPr lvl="1"/>
            <a:r>
              <a:rPr lang="en-US" sz="2800" dirty="0"/>
              <a:t>it's written in Java and requires a Java runtime environment</a:t>
            </a:r>
          </a:p>
        </p:txBody>
      </p:sp>
    </p:spTree>
    <p:extLst>
      <p:ext uri="{BB962C8B-B14F-4D97-AF65-F5344CB8AC3E}">
        <p14:creationId xmlns:p14="http://schemas.microsoft.com/office/powerpoint/2010/main" val="140832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Treebank Guides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Parsing guide 1, prsguid1.pdf (318 pages):</a:t>
            </a:r>
          </a:p>
        </p:txBody>
      </p:sp>
      <p:pic>
        <p:nvPicPr>
          <p:cNvPr id="4" name="Picture 3" descr="Screen Shot 2013-01-17 at 1.1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2401094"/>
            <a:ext cx="87249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00914" y="6099102"/>
            <a:ext cx="564877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prsguid2.pdf: addendum for the Switchboard corpus</a:t>
            </a:r>
          </a:p>
        </p:txBody>
      </p:sp>
    </p:spTree>
    <p:extLst>
      <p:ext uri="{BB962C8B-B14F-4D97-AF65-F5344CB8AC3E}">
        <p14:creationId xmlns:p14="http://schemas.microsoft.com/office/powerpoint/2010/main" val="93562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Shell file: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Select the PTB directory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TREEBANK_3/parsed/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mrg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wsj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</a:p>
          <a:p>
            <a:pPr lvl="1"/>
            <a:r>
              <a:rPr lang="en-US" i="1" dirty="0"/>
              <a:t>you can select more directories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Browse Trees</a:t>
            </a:r>
          </a:p>
        </p:txBody>
      </p:sp>
      <p:pic>
        <p:nvPicPr>
          <p:cNvPr id="4" name="Picture 3" descr="Screen Shot 2012-01-19 at 2.07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52747"/>
            <a:ext cx="4832304" cy="3224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F9809B-C7AA-6A4E-8194-68851CB97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672" y="2234613"/>
            <a:ext cx="7912100" cy="647700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4CD258-D97D-1F4F-8822-09B203E08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135" y="4433889"/>
            <a:ext cx="2769830" cy="21520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38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08A1-0315-9BC0-014F-8040743B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macOS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F733F-A36A-B571-3587-FF1FB1E7E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8357"/>
          </a:xfrm>
        </p:spPr>
        <p:txBody>
          <a:bodyPr/>
          <a:lstStyle/>
          <a:p>
            <a:r>
              <a:rPr lang="en-US" dirty="0"/>
              <a:t>Disk image version, the Java runtime environment seems to pick wrong fonts. Display is hard to read.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0C702-0278-937D-9EC1-69B8E9E2E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890" y="2753591"/>
            <a:ext cx="5562219" cy="36786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3328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B85E-34EE-427E-D91B-F85C3BFA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macOS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6423E-54E6-FDA5-5488-C8D62245C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4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this happens, download the non-image link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6440B-E772-4EA6-8413-ECF5F6971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41" y="2234045"/>
            <a:ext cx="7772400" cy="887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67ADAF-E386-4E60-CD0F-2EDC6F344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541" y="3284253"/>
            <a:ext cx="5311486" cy="280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Left Arrow Callout 7">
            <a:extLst>
              <a:ext uri="{FF2B5EF4-FFF2-40B4-BE49-F238E27FC236}">
                <a16:creationId xmlns:a16="http://schemas.microsoft.com/office/drawing/2014/main" id="{5BABDFD3-213E-6E96-134C-CFF247C578DC}"/>
              </a:ext>
            </a:extLst>
          </p:cNvPr>
          <p:cNvSpPr/>
          <p:nvPr/>
        </p:nvSpPr>
        <p:spPr>
          <a:xfrm>
            <a:off x="6598227" y="4688406"/>
            <a:ext cx="2951018" cy="88768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87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macOS, run this command</a:t>
            </a:r>
          </a:p>
        </p:txBody>
      </p:sp>
    </p:spTree>
    <p:extLst>
      <p:ext uri="{BB962C8B-B14F-4D97-AF65-F5344CB8AC3E}">
        <p14:creationId xmlns:p14="http://schemas.microsoft.com/office/powerpoint/2010/main" val="336882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</a:t>
            </a:r>
          </a:p>
          <a:p>
            <a:pPr lvl="1"/>
            <a:r>
              <a:rPr lang="en-US" dirty="0"/>
              <a:t>NP-SBJ &lt;&lt; (</a:t>
            </a:r>
            <a:r>
              <a:rPr lang="en-US" i="1" dirty="0"/>
              <a:t>dominates</a:t>
            </a:r>
            <a:r>
              <a:rPr lang="en-US" dirty="0"/>
              <a:t>) vs. &lt; (</a:t>
            </a:r>
            <a:r>
              <a:rPr lang="en-US" i="1" dirty="0"/>
              <a:t>immediately dominates</a:t>
            </a:r>
            <a:r>
              <a:rPr lang="en-US" dirty="0"/>
              <a:t>) NNP</a:t>
            </a:r>
          </a:p>
        </p:txBody>
      </p:sp>
      <p:pic>
        <p:nvPicPr>
          <p:cNvPr id="4" name="Picture 3" descr="Screen Shot 2012-01-19 at 2.1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84" y="2833141"/>
            <a:ext cx="3511182" cy="36861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2-01-19 at 2.16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2833141"/>
            <a:ext cx="3145920" cy="3586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31644" y="4252348"/>
            <a:ext cx="2260783" cy="3280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2515" y="3973350"/>
            <a:ext cx="2260783" cy="3280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86819" y="3042173"/>
            <a:ext cx="675217" cy="19684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38000"/>
                </a:schemeClr>
              </a:gs>
              <a:gs pos="35000">
                <a:schemeClr val="accent4">
                  <a:tint val="37000"/>
                  <a:satMod val="300000"/>
                  <a:alpha val="38000"/>
                </a:schemeClr>
              </a:gs>
              <a:gs pos="100000">
                <a:schemeClr val="accent4">
                  <a:tint val="15000"/>
                  <a:satMod val="350000"/>
                  <a:alpha val="3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97690" y="2763015"/>
            <a:ext cx="675217" cy="19684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38000"/>
                </a:schemeClr>
              </a:gs>
              <a:gs pos="35000">
                <a:schemeClr val="accent4">
                  <a:tint val="37000"/>
                  <a:satMod val="300000"/>
                  <a:alpha val="38000"/>
                </a:schemeClr>
              </a:gs>
              <a:gs pos="100000">
                <a:schemeClr val="accent4">
                  <a:tint val="15000"/>
                  <a:satMod val="350000"/>
                  <a:alpha val="3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able&#10;&#10;Description automatically generated with medium confidence">
            <a:extLst>
              <a:ext uri="{FF2B5EF4-FFF2-40B4-BE49-F238E27FC236}">
                <a16:creationId xmlns:a16="http://schemas.microsoft.com/office/drawing/2014/main" id="{B06A57E4-F21C-6141-B0F0-5C8124CF9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065" y="1027906"/>
            <a:ext cx="5168900" cy="1117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829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6" name="Content Placeholder 5" descr="Screen shot 2011-01-26 at 7.29.01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4083" y="1519454"/>
            <a:ext cx="4544935" cy="5268971"/>
          </a:xfrm>
          <a:ln>
            <a:solidFill>
              <a:schemeClr val="tx1"/>
            </a:solidFill>
          </a:ln>
        </p:spPr>
      </p:pic>
      <p:pic>
        <p:nvPicPr>
          <p:cNvPr id="5" name="Content Placeholder 6" descr="Screen shot 2011-01-26 at 7.29.12 AM.png">
            <a:extLst>
              <a:ext uri="{FF2B5EF4-FFF2-40B4-BE49-F238E27FC236}">
                <a16:creationId xmlns:a16="http://schemas.microsoft.com/office/drawing/2014/main" id="{0547405E-EB13-924C-A807-3055672044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445" r="1445"/>
          <a:stretch>
            <a:fillRect/>
          </a:stretch>
        </p:blipFill>
        <p:spPr>
          <a:xfrm>
            <a:off x="6096000" y="1519455"/>
            <a:ext cx="5031916" cy="4919304"/>
          </a:xfrm>
          <a:ln>
            <a:solidFill>
              <a:schemeClr val="tx1"/>
            </a:solidFill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CDD9DF8-1363-CA4E-BA9C-5AD83A6790DA}"/>
              </a:ext>
            </a:extLst>
          </p:cNvPr>
          <p:cNvSpPr txBox="1">
            <a:spLocks noChangeArrowheads="1"/>
          </p:cNvSpPr>
          <p:nvPr/>
        </p:nvSpPr>
        <p:spPr>
          <a:xfrm>
            <a:off x="4457699" y="944216"/>
            <a:ext cx="3533361" cy="3802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README-</a:t>
            </a:r>
            <a:r>
              <a:rPr lang="en-US" sz="2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tregex.txt</a:t>
            </a:r>
            <a:endParaRPr lang="en-US" sz="2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0983-265D-014B-BEC4-F008C1193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2FD76-6A2D-FF43-80C6-B5BA4BB7B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6514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r>
              <a:rPr lang="en-US" sz="2600" dirty="0"/>
              <a:t>: corpus 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treebank</a:t>
            </a:r>
            <a:r>
              <a:rPr lang="en-US" sz="2600" dirty="0"/>
              <a:t> </a:t>
            </a:r>
          </a:p>
          <a:p>
            <a:pPr lvl="1"/>
            <a:r>
              <a:rPr lang="en-US" sz="2200" i="1" dirty="0"/>
              <a:t>a 100,000 word subset of the</a:t>
            </a:r>
            <a:r>
              <a:rPr lang="en-US" sz="2200" dirty="0"/>
              <a:t> </a:t>
            </a:r>
            <a:r>
              <a:rPr lang="en-US" sz="2200" i="1" dirty="0"/>
              <a:t>PTB </a:t>
            </a:r>
            <a:r>
              <a:rPr lang="en-US" sz="2200" dirty="0"/>
              <a:t>(</a:t>
            </a:r>
            <a:r>
              <a:rPr lang="en-US" sz="2200" i="1" dirty="0"/>
              <a:t>not the full thing</a:t>
            </a:r>
            <a:r>
              <a:rPr lang="en-US" sz="2200" dirty="0"/>
              <a:t>!)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from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nltk.corpus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import treebank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t =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treebank.parsed_sents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t[0]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Tree('S', [Tree('NP-SBJ', [Tree('NP', [Tree('NNP', ['Pierre']), Tree('NNP', ['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Vinken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'])]), Tree(',', [',']), Tree('ADJP', [Tree('NP', [Tree('CD', ['61']), Tree('NNS', ['years'])]), Tree('JJ', ['old'])]), Tree(',', [','])]), Tree('VP', [Tree('MD', ['will']), Tree('VP', [Tree('VB', ['join']), Tree('NP', [Tree('DT', ['the']), Tree('NN', ['board'])]), Tree('PP-CLR', [Tree('IN', ['as']), Tree('NP', [Tree('DT', ['a']), Tree('JJ', ['nonexecutive']), Tree('NN', ['director'])])]), Tree('NP-TMP', [Tree('NNP', ['Nov.']), Tree('CD', ['29'])])])]), Tree('.', ['.'])])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t[0].draw()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(t)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3914</a:t>
            </a:r>
          </a:p>
        </p:txBody>
      </p:sp>
    </p:spTree>
    <p:extLst>
      <p:ext uri="{BB962C8B-B14F-4D97-AF65-F5344CB8AC3E}">
        <p14:creationId xmlns:p14="http://schemas.microsoft.com/office/powerpoint/2010/main" val="196708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0983-265D-014B-BEC4-F008C1193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endParaRPr lang="en-US" dirty="0"/>
          </a:p>
        </p:txBody>
      </p:sp>
      <p:pic>
        <p:nvPicPr>
          <p:cNvPr id="5" name="Content Placeholder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5F03AE22-377B-FE4E-1A7B-7D3E5FC38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419" y="1690688"/>
            <a:ext cx="8675473" cy="3458622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390921-7E76-06BC-24A5-B1D58E8D28F5}"/>
              </a:ext>
            </a:extLst>
          </p:cNvPr>
          <p:cNvSpPr txBox="1"/>
          <p:nvPr/>
        </p:nvSpPr>
        <p:spPr>
          <a:xfrm>
            <a:off x="1408670" y="4688518"/>
            <a:ext cx="914297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Tree('S', [Tree('NP-SBJ', [Tree('NP', [Tree('NNP', ['Pierre']), Tree('NNP', ['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Vinken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'])]), Tree(',', [',']), Tree('ADJP', [Tree('NP', [Tree('CD', ['61']), Tree('NNS', ['years'])]), Tree('JJ', ['old'])]), Tree(',', [','])]), Tree('VP', [Tree('MD', ['will']), Tree('VP', [Tree('VB', ['join']), Tree('NP', [Tree('DT', ['the']), Tree('NN', ['board'])]), Tree('PP-CLR', [Tree('IN', ['as']), Tree('NP', [Tree('DT', ['a']), Tree('JJ', ['nonexecutive']), Tree('NN', ['director'])])]), Tree('NP-TMP', [Tree('NNP', ['Nov.']), Tree('CD', ['29'])])])]), Tree('.', ['.'])])</a:t>
            </a:r>
          </a:p>
        </p:txBody>
      </p:sp>
    </p:spTree>
    <p:extLst>
      <p:ext uri="{BB962C8B-B14F-4D97-AF65-F5344CB8AC3E}">
        <p14:creationId xmlns:p14="http://schemas.microsoft.com/office/powerpoint/2010/main" val="7275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0983-265D-014B-BEC4-F008C1193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2FD76-6A2D-FF43-80C6-B5BA4BB7B4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t[-1].draw()</a:t>
            </a:r>
          </a:p>
          <a:p>
            <a:r>
              <a:rPr lang="en-US" dirty="0"/>
              <a:t>The </a:t>
            </a:r>
            <a:r>
              <a:rPr lang="en-US" i="1" dirty="0"/>
              <a:t>sample</a:t>
            </a:r>
            <a:r>
              <a:rPr lang="en-US" dirty="0"/>
              <a:t> of the well-known Penn Treebank (PTB) Wall Street Journal (WSJ) corpus includes:</a:t>
            </a:r>
          </a:p>
          <a:p>
            <a:pPr lvl="1"/>
            <a:r>
              <a:rPr lang="en-US" dirty="0"/>
              <a:t>3,914 parsed sentences</a:t>
            </a:r>
          </a:p>
          <a:p>
            <a:pPr lvl="1"/>
            <a:r>
              <a:rPr lang="en-US" dirty="0"/>
              <a:t>49,000+ parsed sentences in the full corpus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D08337-DD5C-FE68-D7DA-1244887A32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9490"/>
            <a:ext cx="5181600" cy="31223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487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5E36-E8BE-2258-9E3B-07F179FF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66AA6F-6067-CFB4-2586-30E4F8ED3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Words: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w = 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treebank.words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(w)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100676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w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['Pierre', '</a:t>
            </a:r>
            <a:r>
              <a:rPr lang="en-US" sz="19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Vinken</a:t>
            </a:r>
            <a:r>
              <a:rPr lang="en-US" sz="19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', ',', '61', 'years', 'old', ',', ...]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tw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treebank.tagged_words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tw</a:t>
            </a:r>
            <a:endParaRPr lang="en-US" sz="1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[('Pierre', 'NNP'), ('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Vinken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'NNP'), (',', ','), ...]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tw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[:10]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[('Pierre', 'NNP'), ('</a:t>
            </a:r>
            <a:r>
              <a:rPr lang="en-US" sz="19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Vinken</a:t>
            </a:r>
            <a:r>
              <a:rPr lang="en-US" sz="19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', 'NNP'), (',', ','), ('61', 'CD'), ('years', 'NNS'), ('old', 'JJ'), (',', ','), ('will', 'MD'), ('join', 'VB'), ('the', 'DT')]</a:t>
            </a:r>
          </a:p>
        </p:txBody>
      </p:sp>
    </p:spTree>
    <p:extLst>
      <p:ext uri="{BB962C8B-B14F-4D97-AF65-F5344CB8AC3E}">
        <p14:creationId xmlns:p14="http://schemas.microsoft.com/office/powerpoint/2010/main" val="18620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ABB2-DEF5-5C41-A91D-A703F495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: </a:t>
            </a:r>
            <a:r>
              <a:rPr lang="en-US" b="1" dirty="0"/>
              <a:t>Corpus Readers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2B012-F25E-004F-9B18-5C5C9660E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>
                <a:hlinkClick r:id="rId2"/>
              </a:rPr>
              <a:t>http://www.nltk.org/howto/corpus.html#parsed-corpora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NLTK data package includes a 10% sample of the Penn Treebank (in </a:t>
            </a: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treebank</a:t>
            </a:r>
            <a:r>
              <a:rPr lang="en-US" dirty="0"/>
              <a:t>), as well as the </a:t>
            </a:r>
            <a:r>
              <a:rPr lang="en-US" dirty="0" err="1"/>
              <a:t>Sinica</a:t>
            </a:r>
            <a:r>
              <a:rPr lang="en-US" dirty="0"/>
              <a:t> Treebank (in </a:t>
            </a:r>
            <a:r>
              <a:rPr lang="en-US" sz="2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sinica_treebank</a:t>
            </a:r>
            <a:r>
              <a:rPr lang="en-US" dirty="0"/>
              <a:t>).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Reading the Penn Treebank (Wall Street Journal sample):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from </a:t>
            </a:r>
            <a:r>
              <a:rPr lang="en-US" sz="1800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sz="18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treebank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treebank.fileids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treebank.words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800" i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fileid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treebank.tagged_words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800" i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fileid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treebank.parsed_sents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800" i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fileid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961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39C4-91B9-FD42-B1E5-15CBE48D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/>
              <a:t>: </a:t>
            </a:r>
            <a:r>
              <a:rPr lang="en-US" b="1"/>
              <a:t>Corpus Readers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8E25EF-6915-D744-9923-A441DC864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2259"/>
            <a:ext cx="10515600" cy="369806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A03F60-39F9-BC4F-8D6F-9A112808E768}"/>
              </a:ext>
            </a:extLst>
          </p:cNvPr>
          <p:cNvSpPr/>
          <p:nvPr/>
        </p:nvSpPr>
        <p:spPr>
          <a:xfrm>
            <a:off x="742262" y="1736807"/>
            <a:ext cx="339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treebank.words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i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fileid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97797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39C4-91B9-FD42-B1E5-15CBE48D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: </a:t>
            </a:r>
            <a:r>
              <a:rPr lang="en-US" b="1" dirty="0"/>
              <a:t>Corpus Readers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995265-9124-794D-B4FB-F1E267D09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282" y="1975778"/>
            <a:ext cx="9816112" cy="410095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29B6A5-830F-C640-B3F1-63633068CC35}"/>
              </a:ext>
            </a:extLst>
          </p:cNvPr>
          <p:cNvSpPr/>
          <p:nvPr/>
        </p:nvSpPr>
        <p:spPr>
          <a:xfrm>
            <a:off x="838200" y="1538978"/>
            <a:ext cx="2694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treebank.fileids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9F0654-8CAD-4E44-9976-F8F060673F70}"/>
              </a:ext>
            </a:extLst>
          </p:cNvPr>
          <p:cNvSpPr/>
          <p:nvPr/>
        </p:nvSpPr>
        <p:spPr>
          <a:xfrm>
            <a:off x="838200" y="60386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treebank.fileids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())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199</a:t>
            </a:r>
          </a:p>
        </p:txBody>
      </p:sp>
    </p:spTree>
    <p:extLst>
      <p:ext uri="{BB962C8B-B14F-4D97-AF65-F5344CB8AC3E}">
        <p14:creationId xmlns:p14="http://schemas.microsoft.com/office/powerpoint/2010/main" val="3388809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949</Words>
  <Application>Microsoft Macintosh PowerPoint</Application>
  <PresentationFormat>Widescreen</PresentationFormat>
  <Paragraphs>94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Menlo</vt:lpstr>
      <vt:lpstr>Office Theme</vt:lpstr>
      <vt:lpstr>LING/C SC 581:  Advanced Computational Linguistics</vt:lpstr>
      <vt:lpstr>Today's Topic</vt:lpstr>
      <vt:lpstr>nltk</vt:lpstr>
      <vt:lpstr>nltk</vt:lpstr>
      <vt:lpstr>nltk</vt:lpstr>
      <vt:lpstr>nltk</vt:lpstr>
      <vt:lpstr>nltk: Corpus Readers</vt:lpstr>
      <vt:lpstr>nltk: Corpus Readers</vt:lpstr>
      <vt:lpstr>nltk: Corpus Readers</vt:lpstr>
      <vt:lpstr>nltk: Corpus Readers</vt:lpstr>
      <vt:lpstr>nltk: Corpus Readers</vt:lpstr>
      <vt:lpstr>Penn POS Tagset</vt:lpstr>
      <vt:lpstr>Penn POS Tagset</vt:lpstr>
      <vt:lpstr>Penn POS Tagset</vt:lpstr>
      <vt:lpstr>Penn Syntax Tagset</vt:lpstr>
      <vt:lpstr>Penn Syntax Tagset</vt:lpstr>
      <vt:lpstr>Tregex</vt:lpstr>
      <vt:lpstr>Treebank Guides</vt:lpstr>
      <vt:lpstr>Treebank Guides</vt:lpstr>
      <vt:lpstr>Treebank Guides</vt:lpstr>
      <vt:lpstr>tregex</vt:lpstr>
      <vt:lpstr>Possible macOS Problem</vt:lpstr>
      <vt:lpstr>Possible macOS Problem</vt:lpstr>
      <vt:lpstr>tregex</vt:lpstr>
      <vt:lpstr>tregex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LING/C SC 581:  Advanced Computational Linguistics</dc:title>
  <dc:creator>sandiway@mac.com</dc:creator>
  <cp:lastModifiedBy>sandiway@mac.com</cp:lastModifiedBy>
  <cp:revision>7</cp:revision>
  <cp:lastPrinted>2024-04-02T17:51:26Z</cp:lastPrinted>
  <dcterms:created xsi:type="dcterms:W3CDTF">2023-03-14T04:36:52Z</dcterms:created>
  <dcterms:modified xsi:type="dcterms:W3CDTF">2024-04-02T17:57:37Z</dcterms:modified>
</cp:coreProperties>
</file>