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0" r:id="rId2"/>
    <p:sldId id="354" r:id="rId3"/>
    <p:sldId id="355" r:id="rId4"/>
    <p:sldId id="352" r:id="rId5"/>
    <p:sldId id="351" r:id="rId6"/>
    <p:sldId id="350" r:id="rId7"/>
    <p:sldId id="266" r:id="rId8"/>
    <p:sldId id="356" r:id="rId9"/>
    <p:sldId id="358" r:id="rId10"/>
    <p:sldId id="359" r:id="rId11"/>
    <p:sldId id="265" r:id="rId12"/>
    <p:sldId id="267" r:id="rId13"/>
    <p:sldId id="357" r:id="rId14"/>
    <p:sldId id="353" r:id="rId15"/>
    <p:sldId id="257" r:id="rId16"/>
    <p:sldId id="360" r:id="rId17"/>
    <p:sldId id="361" r:id="rId18"/>
    <p:sldId id="362" r:id="rId19"/>
    <p:sldId id="363" r:id="rId20"/>
    <p:sldId id="3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8"/>
    <p:restoredTop sz="96327"/>
  </p:normalViewPr>
  <p:slideViewPr>
    <p:cSldViewPr snapToGrid="0">
      <p:cViewPr varScale="1">
        <p:scale>
          <a:sx n="90" d="100"/>
          <a:sy n="90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B1A5-D947-F652-8C93-0BB3412D2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74944-3CB1-9480-9A8B-52F4698CB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D6C7A-DD46-C9C9-5AEA-519311BF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0CE-F645-5F4A-8FB7-9A7E05981A1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0BC54-9E4A-73D4-2133-3749A300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0731D-3B72-AF4F-9F7E-A8F1F619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A2C5-B0E1-AE48-B2FA-7BB825B8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2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13ED0-6A34-94D2-B744-8122536C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B09C7-4AFE-3599-0F61-090BC6AA3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65602-0EE0-0507-4B56-6E8615AD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0CE-F645-5F4A-8FB7-9A7E05981A1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BE799-89A8-FEA8-F67D-690D9506E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521B0-66FA-FD73-7887-5753FBD1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A2C5-B0E1-AE48-B2FA-7BB825B8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2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D0BA23-BFC5-F8B8-D8DA-1E2115AEDA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A1208-1AFA-583B-508A-45F49212B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67828-8925-08CD-9F02-400CBB74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0CE-F645-5F4A-8FB7-9A7E05981A1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1A631-6797-B381-2EA1-D2687711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7271D-59B5-0EE8-E6BA-ADD0A416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A2C5-B0E1-AE48-B2FA-7BB825B8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1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244CE-EE5A-3E38-FE84-C367119C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6D33A-C169-3C93-6D68-33A044FBE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49852-25B1-F9D3-6979-CBD89C41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0CE-F645-5F4A-8FB7-9A7E05981A1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35A88-AB02-A89A-F626-97D3BA33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EF05B-710D-390F-4170-153E1B2C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A2C5-B0E1-AE48-B2FA-7BB825B8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6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D1272-F70C-C420-1CDA-4222DCA13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F8DD7-AFF4-6B05-8CA4-E3124C97E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E8091-92FC-A446-8095-47A9AF61C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0CE-F645-5F4A-8FB7-9A7E05981A1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08FE6-CFA6-0DF4-6BEE-99EDCE58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4F268-5BAC-B5F8-F25F-C73CF63C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A2C5-B0E1-AE48-B2FA-7BB825B8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2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44B1-8C38-A6E8-036B-56AC3375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16F72-1620-E3B2-EE0B-AB7FB5250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0356E-73ED-67F7-2696-3C0AC2B98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73625-849E-970F-BD64-7FF5A350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0CE-F645-5F4A-8FB7-9A7E05981A1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4790E-6C4D-BF8B-3679-AD292D1E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1F936-BB10-4DBF-8CEF-23D419AA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A2C5-B0E1-AE48-B2FA-7BB825B8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5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E9444-BDC9-AECA-B51B-61A56FF9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C7406-D66F-DF82-CDCC-EEB88794D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CAF7D-6044-47F8-7DC8-E62AC1565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BC6EE-72F0-6502-87DC-D56C63796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B8FB99-451B-C0F1-3264-F00BE0927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B5BC33-5B52-75F4-E867-60EFF7F9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0CE-F645-5F4A-8FB7-9A7E05981A1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B33B0-0486-0CEB-624F-C93D38AB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74249-8C31-939C-1AFC-5700E401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A2C5-B0E1-AE48-B2FA-7BB825B8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3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46F5-CA3B-A0F3-3359-4AD5DE85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3B8B4-455B-79CB-563B-63EC48B05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0CE-F645-5F4A-8FB7-9A7E05981A1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4E1DA-6AC1-74E4-8D13-09216516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F3922-22EB-C527-5A58-143F8BA6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A2C5-B0E1-AE48-B2FA-7BB825B8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3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CD3550-C5E9-8119-8394-49F4B624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0CE-F645-5F4A-8FB7-9A7E05981A1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4A0F5-2D95-E9FD-6F3D-1CE97CE1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13155-2843-695D-73DB-412313F6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A2C5-B0E1-AE48-B2FA-7BB825B8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1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A0F6E-6359-7186-1014-3F654F50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2E8C3-0BFC-F0C7-2FFE-C4134CAEC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01C9E-4723-564A-0525-F46ED7EA9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41261-E58C-933B-1C56-0DA9557E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0CE-F645-5F4A-8FB7-9A7E05981A1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BAC40-58CC-213B-75BE-52DF1BDA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56634-E6CD-3997-D5B5-8EE5EA7D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A2C5-B0E1-AE48-B2FA-7BB825B8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3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1BC5-D368-C3A5-4AFC-F1A6BA23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B14E9A-1D65-D825-0E61-0ED59F05F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7079E-D1E8-B7EB-3A92-920B3C7A4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7529C-DD29-38A2-ED5F-71AA1E26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0CE-F645-5F4A-8FB7-9A7E05981A1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E8DE2-EB03-B9E2-B2B7-700642B1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9BB64-1DF5-99B1-D316-7935AC8D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A2C5-B0E1-AE48-B2FA-7BB825B8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83412-72D3-2D3C-8681-99F90129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9F3A1-C20B-8D1B-15ED-8C7B14457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A35DA-A7F9-354F-ED19-ADFFB95A2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40F0CE-F645-5F4A-8FB7-9A7E05981A1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B2EAD-70CC-C970-309E-8EA952E21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69429-5127-5D34-5800-21E573962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10A2C5-B0E1-AE48-B2FA-7BB825B8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7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ordnetweb.princeton.edu/perl/webw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ordnetweb.princeton.edu/perl/webw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25956"/>
            <a:ext cx="9144000" cy="1331843"/>
          </a:xfrm>
        </p:spPr>
        <p:txBody>
          <a:bodyPr/>
          <a:lstStyle/>
          <a:p>
            <a:r>
              <a:rPr lang="en-US" dirty="0"/>
              <a:t>Lecture 20</a:t>
            </a:r>
          </a:p>
        </p:txBody>
      </p:sp>
    </p:spTree>
    <p:extLst>
      <p:ext uri="{BB962C8B-B14F-4D97-AF65-F5344CB8AC3E}">
        <p14:creationId xmlns:p14="http://schemas.microsoft.com/office/powerpoint/2010/main" val="356582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Semantic Opposition and ChatGPT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Other accomplishment verbs:</a:t>
            </a:r>
          </a:p>
          <a:p>
            <a:pPr lvl="1"/>
            <a:r>
              <a:rPr lang="en-US" sz="2200"/>
              <a:t>Mary fixed the </a:t>
            </a:r>
            <a:r>
              <a:rPr lang="en-US" sz="2200" i="1"/>
              <a:t>shiny/slippery</a:t>
            </a:r>
            <a:r>
              <a:rPr lang="en-US" sz="2200"/>
              <a:t> tire</a:t>
            </a:r>
          </a:p>
        </p:txBody>
      </p:sp>
      <p:pic>
        <p:nvPicPr>
          <p:cNvPr id="5" name="Picture 4" descr="A screenshot of a text&#10;&#10;Description automatically generated">
            <a:extLst>
              <a:ext uri="{FF2B5EF4-FFF2-40B4-BE49-F238E27FC236}">
                <a16:creationId xmlns:a16="http://schemas.microsoft.com/office/drawing/2014/main" id="{62FF0C56-A510-0A37-D0FA-45E6FE502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903" y="751966"/>
            <a:ext cx="7671517" cy="5465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9524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Activity verbs and resultatives:</a:t>
            </a:r>
          </a:p>
          <a:p>
            <a:pPr lvl="1"/>
            <a:r>
              <a:rPr lang="en-US" sz="2800" dirty="0"/>
              <a:t>John painted the </a:t>
            </a:r>
            <a:r>
              <a:rPr lang="en-US" sz="2800" i="1" dirty="0"/>
              <a:t>red</a:t>
            </a:r>
            <a:r>
              <a:rPr lang="en-US" sz="2800" dirty="0"/>
              <a:t> door </a:t>
            </a:r>
            <a:r>
              <a:rPr lang="en-US" sz="2800" i="1" dirty="0"/>
              <a:t>blue</a:t>
            </a:r>
          </a:p>
          <a:p>
            <a:pPr lvl="1"/>
            <a:r>
              <a:rPr lang="en-US" sz="2800" dirty="0"/>
              <a:t>John swept the </a:t>
            </a:r>
            <a:r>
              <a:rPr lang="en-US" sz="2800" i="1" dirty="0"/>
              <a:t>dirty</a:t>
            </a:r>
            <a:r>
              <a:rPr lang="en-US" sz="2800" dirty="0"/>
              <a:t> floor</a:t>
            </a:r>
          </a:p>
          <a:p>
            <a:pPr lvl="1"/>
            <a:r>
              <a:rPr lang="en-US" sz="2800" dirty="0"/>
              <a:t>John swept the </a:t>
            </a:r>
            <a:r>
              <a:rPr lang="en-US" sz="2800" i="1" dirty="0"/>
              <a:t>dirty</a:t>
            </a:r>
            <a:r>
              <a:rPr lang="en-US" sz="2800" dirty="0"/>
              <a:t> floor </a:t>
            </a:r>
            <a:r>
              <a:rPr lang="en-US" sz="2800" i="1" dirty="0"/>
              <a:t>clean</a:t>
            </a:r>
          </a:p>
        </p:txBody>
      </p:sp>
      <p:pic>
        <p:nvPicPr>
          <p:cNvPr id="4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5C3E47-CBFB-5DEE-8EE4-87257ED4B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347" y="3855308"/>
            <a:ext cx="7175500" cy="1587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022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Activity verbs and resultatives:</a:t>
            </a:r>
          </a:p>
          <a:p>
            <a:pPr lvl="1"/>
            <a:r>
              <a:rPr lang="en-US" sz="2800" dirty="0"/>
              <a:t>John swept the </a:t>
            </a:r>
            <a:r>
              <a:rPr lang="en-US" sz="2800" i="1" dirty="0"/>
              <a:t>dirty</a:t>
            </a:r>
            <a:r>
              <a:rPr lang="en-US" sz="2800" dirty="0"/>
              <a:t> floor</a:t>
            </a:r>
          </a:p>
          <a:p>
            <a:pPr lvl="1"/>
            <a:r>
              <a:rPr lang="en-US" sz="2800" dirty="0"/>
              <a:t>John swept the </a:t>
            </a:r>
            <a:r>
              <a:rPr lang="en-US" sz="2800" i="1" dirty="0"/>
              <a:t>dirty</a:t>
            </a:r>
            <a:r>
              <a:rPr lang="en-US" sz="2800" dirty="0"/>
              <a:t> floor </a:t>
            </a:r>
            <a:r>
              <a:rPr lang="en-US" sz="2800" i="1" dirty="0"/>
              <a:t>clean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0286649-4B29-49F0-A497-AF7C64E30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3593"/>
            <a:ext cx="5972873" cy="3063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FA8BD8B-0006-E132-AA57-92612675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271" y="3252617"/>
            <a:ext cx="6304005" cy="26207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66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Other accomplishment verbs:</a:t>
            </a:r>
          </a:p>
          <a:p>
            <a:pPr lvl="1"/>
            <a:r>
              <a:rPr lang="en-US" sz="2800" dirty="0"/>
              <a:t>John cleaned the </a:t>
            </a:r>
            <a:r>
              <a:rPr lang="en-US" sz="2800" i="1" dirty="0"/>
              <a:t>dirty</a:t>
            </a:r>
            <a:r>
              <a:rPr lang="en-US" sz="2800" dirty="0"/>
              <a:t> floor</a:t>
            </a:r>
          </a:p>
        </p:txBody>
      </p:sp>
      <p:pic>
        <p:nvPicPr>
          <p:cNvPr id="6" name="Picture 5" descr="A white text with black text&#10;&#10;Description automatically generated">
            <a:extLst>
              <a:ext uri="{FF2B5EF4-FFF2-40B4-BE49-F238E27FC236}">
                <a16:creationId xmlns:a16="http://schemas.microsoft.com/office/drawing/2014/main" id="{3954C3E5-3D1F-C2D9-8A59-10E8A4FAF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136" y="2809468"/>
            <a:ext cx="8901727" cy="35138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006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EF48-DC3F-664D-2440-8A7847A6C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WordNet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82508-D92D-78A7-CD16-1BADD1DBA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Idea: </a:t>
            </a:r>
          </a:p>
          <a:p>
            <a:pPr lvl="1"/>
            <a:r>
              <a:rPr lang="en-US" sz="2800" dirty="0"/>
              <a:t>if the shortest connection between two word senses involves an antonym relation, </a:t>
            </a:r>
            <a:r>
              <a:rPr lang="en-US" sz="2800" b="1" dirty="0">
                <a:solidFill>
                  <a:schemeClr val="accent1"/>
                </a:solidFill>
              </a:rPr>
              <a:t>Semantic Opposition </a:t>
            </a:r>
            <a:r>
              <a:rPr lang="en-US" sz="2800" dirty="0"/>
              <a:t>obtains.</a:t>
            </a:r>
          </a:p>
          <a:p>
            <a:r>
              <a:rPr lang="en-US" sz="3200" dirty="0"/>
              <a:t>Program </a:t>
            </a:r>
          </a:p>
          <a:p>
            <a:pPr lvl="1"/>
            <a:r>
              <a:rPr lang="en-US" sz="2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bfs.py</a:t>
            </a:r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word.pos.sense</a:t>
            </a:r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word.pos.sense</a:t>
            </a:r>
            <a:endParaRPr lang="en-US" sz="2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sz="2800" dirty="0"/>
              <a:t>BFS (Breadth First Search)</a:t>
            </a:r>
          </a:p>
          <a:p>
            <a:r>
              <a:rPr lang="en-US" sz="3200" dirty="0"/>
              <a:t>Let's use it to test our hypothesis!</a:t>
            </a:r>
          </a:p>
        </p:txBody>
      </p:sp>
    </p:spTree>
    <p:extLst>
      <p:ext uri="{BB962C8B-B14F-4D97-AF65-F5344CB8AC3E}">
        <p14:creationId xmlns:p14="http://schemas.microsoft.com/office/powerpoint/2010/main" val="15476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B6CE5A-267F-C4B5-8EA7-D4CDA5E3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word2vec model be applied?</a:t>
            </a:r>
          </a:p>
        </p:txBody>
      </p:sp>
      <p:pic>
        <p:nvPicPr>
          <p:cNvPr id="8" name="Content Placeholder 7" descr="A diagram of two people&#10;&#10;Description automatically generated">
            <a:extLst>
              <a:ext uri="{FF2B5EF4-FFF2-40B4-BE49-F238E27FC236}">
                <a16:creationId xmlns:a16="http://schemas.microsoft.com/office/drawing/2014/main" id="{AAEF8F73-DCBC-8284-0F2B-5078E568CF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4855" y="2144459"/>
            <a:ext cx="4351338" cy="43513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50251-CAB4-4B00-A76E-82611543D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6570" y="1566851"/>
            <a:ext cx="6992716" cy="4610112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 err="1">
                <a:solidFill>
                  <a:srgbClr val="000000"/>
                </a:solidFill>
              </a:rPr>
              <a:t>KeyedVectors</a:t>
            </a:r>
            <a:r>
              <a:rPr lang="en-US" sz="3100" dirty="0">
                <a:solidFill>
                  <a:srgbClr val="000000"/>
                </a:solidFill>
              </a:rPr>
              <a:t> s</a:t>
            </a:r>
            <a:r>
              <a:rPr lang="en-US" sz="3100" dirty="0">
                <a:solidFill>
                  <a:srgbClr val="000000"/>
                </a:solidFill>
                <a:effectLst/>
              </a:rPr>
              <a:t>etup: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gensim</a:t>
            </a: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nltk.data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find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word2vec_sample = str(find('models/word2vec_sample/pruned.word2vec.txt'))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model = gensim.models.KeyedVectors.load_word2vec_format(word2vec_sample, binary=False)</a:t>
            </a:r>
          </a:p>
          <a:p>
            <a:r>
              <a:rPr lang="en-US" sz="3100" dirty="0">
                <a:solidFill>
                  <a:srgbClr val="000000"/>
                </a:solidFill>
                <a:effectLst/>
              </a:rPr>
              <a:t>Example:</a:t>
            </a:r>
          </a:p>
          <a:p>
            <a:pPr lvl="1"/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model.most_similar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(positive=['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woman','king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'],negative=['man'],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topn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=3)</a:t>
            </a:r>
          </a:p>
          <a:p>
            <a:pPr marL="457200" lvl="1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[('queen', 0.7118193507194519), ('monarch', 0.6189674139022827), ('princess', 0.5902430415153503)]</a:t>
            </a:r>
          </a:p>
          <a:p>
            <a:pPr lvl="1"/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model.most_similar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(positive=['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man','queen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'],negative=['woman'],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topn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=3)</a:t>
            </a:r>
          </a:p>
          <a:p>
            <a:pPr marL="457200" lvl="1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[('king', 0.6958589553833008), ('kings', 0.5950952768325806), ('queens', 0.583850085735321)]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BCB4B0-EE58-9BBC-5CD3-29494F47EF66}"/>
              </a:ext>
            </a:extLst>
          </p:cNvPr>
          <p:cNvSpPr txBox="1"/>
          <p:nvPr/>
        </p:nvSpPr>
        <p:spPr>
          <a:xfrm>
            <a:off x="2124021" y="6079531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wikipedia</a:t>
            </a:r>
            <a:r>
              <a:rPr lang="en-US" dirty="0"/>
              <a:t>]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86BFAD-99D6-BDE5-B0D1-2AAA6B4B27E4}"/>
              </a:ext>
            </a:extLst>
          </p:cNvPr>
          <p:cNvCxnSpPr/>
          <p:nvPr/>
        </p:nvCxnSpPr>
        <p:spPr>
          <a:xfrm flipV="1">
            <a:off x="1958011" y="5181517"/>
            <a:ext cx="1331843" cy="3975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5104B1-DFB8-5DA9-9A32-0585FB41CFB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02837" y="5181517"/>
            <a:ext cx="487017" cy="13930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51B8C3-C500-B590-B9BD-E634B80B5F33}"/>
              </a:ext>
            </a:extLst>
          </p:cNvPr>
          <p:cNvCxnSpPr/>
          <p:nvPr/>
        </p:nvCxnSpPr>
        <p:spPr>
          <a:xfrm>
            <a:off x="1958011" y="5579082"/>
            <a:ext cx="874643" cy="1054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DF3EA6-FF9F-E55F-0131-82339BB33009}"/>
              </a:ext>
            </a:extLst>
          </p:cNvPr>
          <p:cNvCxnSpPr/>
          <p:nvPr/>
        </p:nvCxnSpPr>
        <p:spPr>
          <a:xfrm flipV="1">
            <a:off x="1958011" y="3511743"/>
            <a:ext cx="1222513" cy="2067339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81749B-F236-07AB-31A8-E621F1205F69}"/>
              </a:ext>
            </a:extLst>
          </p:cNvPr>
          <p:cNvCxnSpPr/>
          <p:nvPr/>
        </p:nvCxnSpPr>
        <p:spPr>
          <a:xfrm flipV="1">
            <a:off x="2826034" y="4518910"/>
            <a:ext cx="1222513" cy="2067339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915A6B-F808-33F7-6AB5-169468DA7E96}"/>
              </a:ext>
            </a:extLst>
          </p:cNvPr>
          <p:cNvCxnSpPr>
            <a:cxnSpLocks/>
          </p:cNvCxnSpPr>
          <p:nvPr/>
        </p:nvCxnSpPr>
        <p:spPr>
          <a:xfrm flipV="1">
            <a:off x="1948071" y="4153682"/>
            <a:ext cx="487017" cy="13930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diagram of a triangle with lines and arrows&#10;&#10;Description automatically generated">
            <a:extLst>
              <a:ext uri="{FF2B5EF4-FFF2-40B4-BE49-F238E27FC236}">
                <a16:creationId xmlns:a16="http://schemas.microsoft.com/office/drawing/2014/main" id="{A81234F1-1180-E7BD-2C00-012E7596B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341" y="1566851"/>
            <a:ext cx="1433720" cy="1166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A diagram of a triangle with arrows and a point&#10;&#10;Description automatically generated">
            <a:extLst>
              <a:ext uri="{FF2B5EF4-FFF2-40B4-BE49-F238E27FC236}">
                <a16:creationId xmlns:a16="http://schemas.microsoft.com/office/drawing/2014/main" id="{29DE6E77-00D0-4B04-827E-EFE460274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061" y="1559805"/>
            <a:ext cx="1806541" cy="118093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163F6BA-ED19-CF52-F15D-DB5B87197E03}"/>
              </a:ext>
            </a:extLst>
          </p:cNvPr>
          <p:cNvCxnSpPr/>
          <p:nvPr/>
        </p:nvCxnSpPr>
        <p:spPr>
          <a:xfrm flipV="1">
            <a:off x="1958011" y="4518910"/>
            <a:ext cx="2090536" cy="10601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57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A5171-D354-CD60-120D-3DFB4822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WordNet Browser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0FB9-E6DD-20F8-BA50-DCE4263B1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3200" dirty="0"/>
              <a:t>Step 1: identifying an appropriate word sense</a:t>
            </a:r>
          </a:p>
          <a:p>
            <a:r>
              <a:rPr lang="en-US" sz="2000" dirty="0">
                <a:hlinkClick r:id="rId2"/>
              </a:rPr>
              <a:t>http://wordnetweb.princeton.edu/perl/webwn</a:t>
            </a:r>
            <a:endParaRPr lang="en-US" sz="2000" dirty="0"/>
          </a:p>
          <a:p>
            <a:endParaRPr lang="en-US" sz="22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92B46FB-68B8-6D88-33AA-58AAC2567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226" y="640080"/>
            <a:ext cx="6812824" cy="59101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4563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A5171-D354-CD60-120D-3DFB4822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WordNet Browser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0FB9-E6DD-20F8-BA50-DCE4263B1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3200" dirty="0"/>
              <a:t>Step 1: identifying an appropriate word sense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/>
              </a:rPr>
              <a:t>http://wordnetweb.princeton.edu/perl/webwn</a:t>
            </a:r>
            <a:endParaRPr lang="en-US" sz="3200" dirty="0"/>
          </a:p>
          <a:p>
            <a:endParaRPr lang="en-US" sz="2200" dirty="0"/>
          </a:p>
        </p:txBody>
      </p:sp>
      <p:pic>
        <p:nvPicPr>
          <p:cNvPr id="6" name="Picture 5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4CDA9AE7-DB14-F1C0-5F61-5B1F8E6B0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095" y="0"/>
            <a:ext cx="7646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27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46FC-7B28-198C-580F-2CFF32F08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bfs.py</a:t>
            </a:r>
            <a:r>
              <a:rPr lang="en-US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4800" dirty="0">
                <a:latin typeface="Aptos" panose="020B0004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parameters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AB41C-43C1-B15F-679D-498EEAB95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python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bfs.py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-h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usage: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bfs.py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[-h] [-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nd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[-m MAX] start end [others ...]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breadth-first search of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WordNet relations with 2D and 3D graphing.</a:t>
            </a:r>
            <a:b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positional arguments: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start              word sense pair start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end                word sense pair end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others             optional additional pairs to search</a:t>
            </a:r>
            <a:b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optional arguments: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-h, --help         show this help message and exit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-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nd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--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nodraw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don't draw anything, use with -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flag to drop into the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            interpreter.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-m MAX, --max MAX  maximum number of nodes to be explored (default: 100000)</a:t>
            </a:r>
            <a:b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Word sense: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word.pos.sense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e.g. minibike.n.01 or minibike.n.1; pos = [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asrnv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Run in interactive mode (-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 use lookup(sense1, sense2) then search() to add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to the graph. Plot using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draw_graph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().</a:t>
            </a:r>
          </a:p>
        </p:txBody>
      </p:sp>
    </p:spTree>
    <p:extLst>
      <p:ext uri="{BB962C8B-B14F-4D97-AF65-F5344CB8AC3E}">
        <p14:creationId xmlns:p14="http://schemas.microsoft.com/office/powerpoint/2010/main" val="2701894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54C7-8AC8-8A35-E365-23629BEE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bfs.py</a:t>
            </a:r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4400" dirty="0">
                <a:latin typeface="Aptos" panose="020B0004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parameters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7EA9BC2-72CB-98BF-51AE-F5DCA0434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1738"/>
            <a:ext cx="8925732" cy="2914524"/>
          </a:xfrm>
          <a:ln>
            <a:solidFill>
              <a:schemeClr val="tx1"/>
            </a:solidFill>
          </a:ln>
        </p:spPr>
      </p:pic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CB0C2B22-2581-6880-0F26-F9FEAE440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19358"/>
            <a:ext cx="8925732" cy="16921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039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F085-AD80-2D72-C68B-5F70B083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586E0-E518-3420-A91F-FCBD30E2B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Homework 8 not yet graded, no homework today</a:t>
            </a:r>
          </a:p>
          <a:p>
            <a:r>
              <a:rPr lang="en-US" sz="3200" dirty="0"/>
              <a:t>Live demo of </a:t>
            </a:r>
            <a:r>
              <a:rPr lang="en-US" sz="3200" dirty="0" err="1"/>
              <a:t>ChatGPT</a:t>
            </a:r>
            <a:r>
              <a:rPr lang="en-US" sz="3200" dirty="0"/>
              <a:t> vs. WordNet for </a:t>
            </a:r>
            <a:r>
              <a:rPr lang="en-US" sz="3200" b="1" dirty="0"/>
              <a:t>Semantic Opposition</a:t>
            </a:r>
          </a:p>
        </p:txBody>
      </p:sp>
    </p:spTree>
    <p:extLst>
      <p:ext uri="{BB962C8B-B14F-4D97-AF65-F5344CB8AC3E}">
        <p14:creationId xmlns:p14="http://schemas.microsoft.com/office/powerpoint/2010/main" val="55636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64AC7-24C9-68DD-E178-857EFF70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Example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8BCD7-F153-57F2-CEE4-AE69B3576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204536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Run: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python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bfs.py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mend.v.1 tear.v.1</a:t>
            </a:r>
          </a:p>
        </p:txBody>
      </p:sp>
      <p:pic>
        <p:nvPicPr>
          <p:cNvPr id="5" name="Picture 4" descr="A hexagon with black and white text&#10;&#10;Description automatically generated">
            <a:extLst>
              <a:ext uri="{FF2B5EF4-FFF2-40B4-BE49-F238E27FC236}">
                <a16:creationId xmlns:a16="http://schemas.microsoft.com/office/drawing/2014/main" id="{C04C85E4-2DB1-0329-59CB-80152E17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995439"/>
            <a:ext cx="6903720" cy="4867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F98931-236B-340C-C932-3BC5F2D3D655}"/>
              </a:ext>
            </a:extLst>
          </p:cNvPr>
          <p:cNvSpPr txBox="1"/>
          <p:nvPr/>
        </p:nvSpPr>
        <p:spPr>
          <a:xfrm>
            <a:off x="4609655" y="5848588"/>
            <a:ext cx="108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mend.v.1</a:t>
            </a:r>
          </a:p>
        </p:txBody>
      </p:sp>
    </p:spTree>
    <p:extLst>
      <p:ext uri="{BB962C8B-B14F-4D97-AF65-F5344CB8AC3E}">
        <p14:creationId xmlns:p14="http://schemas.microsoft.com/office/powerpoint/2010/main" val="17265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254D-01CB-7ED9-D9E0-E1C8A875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Lexical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E632F-3F8C-AA3D-AF71-BB258ABAD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Example:</a:t>
            </a:r>
          </a:p>
          <a:p>
            <a:pPr lvl="1"/>
            <a:r>
              <a:rPr lang="en-US" sz="2800" dirty="0"/>
              <a:t>          	     John mended the </a:t>
            </a:r>
            <a:r>
              <a:rPr lang="en-US" sz="2800" dirty="0">
                <a:solidFill>
                  <a:schemeClr val="accent1"/>
                </a:solidFill>
              </a:rPr>
              <a:t>torn</a:t>
            </a:r>
            <a:r>
              <a:rPr lang="en-US" sz="2800" dirty="0"/>
              <a:t> dress</a:t>
            </a:r>
          </a:p>
          <a:p>
            <a:pPr lvl="1"/>
            <a:r>
              <a:rPr lang="en-US" sz="2800" dirty="0"/>
              <a:t>torn dress					dress still </a:t>
            </a:r>
            <a:r>
              <a:rPr lang="en-US" sz="2800" dirty="0">
                <a:solidFill>
                  <a:schemeClr val="accent1"/>
                </a:solidFill>
              </a:rPr>
              <a:t>torn</a:t>
            </a:r>
            <a:r>
              <a:rPr lang="en-US" sz="2800" dirty="0"/>
              <a:t>?</a:t>
            </a:r>
          </a:p>
          <a:p>
            <a:pPr lvl="1"/>
            <a:r>
              <a:rPr lang="en-US" sz="2800" dirty="0"/>
              <a:t> 		     John mended the </a:t>
            </a:r>
            <a:r>
              <a:rPr lang="en-US" sz="2800" dirty="0">
                <a:solidFill>
                  <a:srgbClr val="FF0000"/>
                </a:solidFill>
              </a:rPr>
              <a:t>red</a:t>
            </a:r>
            <a:r>
              <a:rPr lang="en-US" sz="2800" dirty="0"/>
              <a:t> dress</a:t>
            </a:r>
          </a:p>
          <a:p>
            <a:pPr lvl="1"/>
            <a:r>
              <a:rPr lang="en-US" sz="2800" dirty="0"/>
              <a:t>red dress					dress still </a:t>
            </a:r>
            <a:r>
              <a:rPr lang="en-US" sz="2800" dirty="0">
                <a:solidFill>
                  <a:srgbClr val="FF0000"/>
                </a:solidFill>
              </a:rPr>
              <a:t>red</a:t>
            </a:r>
            <a:r>
              <a:rPr lang="en-US" sz="2800" dirty="0"/>
              <a:t>?</a:t>
            </a:r>
          </a:p>
          <a:p>
            <a:r>
              <a:rPr lang="en-US" sz="3200" dirty="0"/>
              <a:t>Idea:</a:t>
            </a:r>
          </a:p>
          <a:p>
            <a:pPr lvl="1"/>
            <a:r>
              <a:rPr lang="en-US" sz="2800" i="1" dirty="0"/>
              <a:t>mend</a:t>
            </a:r>
            <a:r>
              <a:rPr lang="en-US" sz="2800" dirty="0"/>
              <a:t> is a </a:t>
            </a:r>
            <a:r>
              <a:rPr lang="en-US" sz="2800" dirty="0">
                <a:solidFill>
                  <a:schemeClr val="accent1"/>
                </a:solidFill>
              </a:rPr>
              <a:t>change-of-state</a:t>
            </a:r>
            <a:r>
              <a:rPr lang="en-US" sz="2800" dirty="0"/>
              <a:t> verb</a:t>
            </a:r>
          </a:p>
          <a:p>
            <a:pPr lvl="1"/>
            <a:r>
              <a:rPr lang="en-US" sz="2800" dirty="0"/>
              <a:t>X </a:t>
            </a:r>
            <a:r>
              <a:rPr lang="en-US" sz="2800" i="1" dirty="0"/>
              <a:t>mend</a:t>
            </a:r>
            <a:r>
              <a:rPr lang="en-US" sz="2800" dirty="0"/>
              <a:t> Y, Y changes STATE (X doesn't change)</a:t>
            </a:r>
          </a:p>
          <a:p>
            <a:pPr lvl="1"/>
            <a:r>
              <a:rPr lang="en-US" sz="2800" dirty="0"/>
              <a:t>X CAUSE Y BE-IN STATE(</a:t>
            </a:r>
            <a:r>
              <a:rPr lang="en-US" sz="2800" i="1" dirty="0"/>
              <a:t>mended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properties of Y that contradict STATE(</a:t>
            </a:r>
            <a:r>
              <a:rPr lang="en-US" sz="2800" i="1" dirty="0"/>
              <a:t>mended</a:t>
            </a:r>
            <a:r>
              <a:rPr lang="en-US" sz="2800" dirty="0"/>
              <a:t>) are canceled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554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58B4-806C-C00E-931E-659FC90B5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testing</a:t>
            </a:r>
          </a:p>
        </p:txBody>
      </p:sp>
      <p:pic>
        <p:nvPicPr>
          <p:cNvPr id="4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CF4F3D5-B052-6813-C3C3-24A71E7B6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5626"/>
            <a:ext cx="7188200" cy="2476500"/>
          </a:xfrm>
          <a:ln>
            <a:solidFill>
              <a:schemeClr val="tx1"/>
            </a:solidFill>
          </a:ln>
        </p:spPr>
      </p:pic>
      <p:pic>
        <p:nvPicPr>
          <p:cNvPr id="5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0AB1116-AB50-C2E5-A2F2-AE6BFDABB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00" y="4547841"/>
            <a:ext cx="7188200" cy="19392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82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15F9-FF5D-89A3-7545-D0B9E2B3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WordNet synsets</a:t>
            </a:r>
            <a:endParaRPr lang="en-US" dirty="0"/>
          </a:p>
        </p:txBody>
      </p:sp>
      <p:pic>
        <p:nvPicPr>
          <p:cNvPr id="5" name="Content Placeholder 4" descr="A close-up of a text&#10;&#10;Description automatically generated">
            <a:extLst>
              <a:ext uri="{FF2B5EF4-FFF2-40B4-BE49-F238E27FC236}">
                <a16:creationId xmlns:a16="http://schemas.microsoft.com/office/drawing/2014/main" id="{15922168-BDC1-D83D-8948-7BC4C42C1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8304"/>
            <a:ext cx="10515600" cy="1579549"/>
          </a:xfrm>
          <a:ln>
            <a:solidFill>
              <a:schemeClr val="tx1"/>
            </a:solidFill>
          </a:ln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C350CE-C907-3E3F-73EB-FF6D4A7D0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94841"/>
            <a:ext cx="6443039" cy="25804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09E570C-FB19-AEC0-2B7A-4250C112E622}"/>
              </a:ext>
            </a:extLst>
          </p:cNvPr>
          <p:cNvSpPr/>
          <p:nvPr/>
        </p:nvSpPr>
        <p:spPr>
          <a:xfrm>
            <a:off x="1499616" y="2971239"/>
            <a:ext cx="1374864" cy="29260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024387E-8C17-2B35-C88E-B247E61CF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449" y="4125987"/>
            <a:ext cx="7073900" cy="158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73DA66A-02D7-71F2-5D00-C92DE6433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500" y="4658409"/>
            <a:ext cx="7099300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1CD1F65-909C-1E55-389C-8F94ECAA9CBC}"/>
              </a:ext>
            </a:extLst>
          </p:cNvPr>
          <p:cNvSpPr/>
          <p:nvPr/>
        </p:nvSpPr>
        <p:spPr>
          <a:xfrm>
            <a:off x="4754447" y="2633786"/>
            <a:ext cx="797267" cy="29602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7F3B217-D92C-7CDA-990F-9EB7403D4505}"/>
              </a:ext>
            </a:extLst>
          </p:cNvPr>
          <p:cNvSpPr/>
          <p:nvPr/>
        </p:nvSpPr>
        <p:spPr>
          <a:xfrm>
            <a:off x="2187048" y="2641871"/>
            <a:ext cx="1374864" cy="29260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14E2-344D-964B-9984-A203E376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F857B-5690-FD45-A03D-B9707F694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Event-based Models of Change and Persistence in Language </a:t>
            </a:r>
            <a:r>
              <a:rPr lang="en-US" dirty="0"/>
              <a:t>(Pustejovsky, 2000).</a:t>
            </a:r>
          </a:p>
          <a:p>
            <a:r>
              <a:rPr lang="en-US" dirty="0"/>
              <a:t>Adapted examples: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waiter </a:t>
            </a:r>
            <a:r>
              <a:rPr lang="en-US" i="1" dirty="0"/>
              <a:t>filled</a:t>
            </a:r>
            <a:r>
              <a:rPr lang="en-US" dirty="0"/>
              <a:t> every </a:t>
            </a:r>
            <a:r>
              <a:rPr lang="en-US" i="1" dirty="0">
                <a:solidFill>
                  <a:srgbClr val="FF0000"/>
                </a:solidFill>
              </a:rPr>
              <a:t>empty</a:t>
            </a:r>
            <a:r>
              <a:rPr lang="en-US" dirty="0"/>
              <a:t> glass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Mary </a:t>
            </a:r>
            <a:r>
              <a:rPr lang="en-US" i="1" dirty="0"/>
              <a:t>fixed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flat</a:t>
            </a:r>
            <a:r>
              <a:rPr lang="en-US" dirty="0"/>
              <a:t> tire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Mary </a:t>
            </a:r>
            <a:r>
              <a:rPr lang="en-US" i="1" dirty="0"/>
              <a:t>fixed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leaky</a:t>
            </a:r>
            <a:r>
              <a:rPr lang="en-US" dirty="0"/>
              <a:t> tire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John </a:t>
            </a:r>
            <a:r>
              <a:rPr lang="en-US" i="1" dirty="0"/>
              <a:t>comforted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crying</a:t>
            </a:r>
            <a:r>
              <a:rPr lang="en-US" dirty="0"/>
              <a:t> child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John </a:t>
            </a:r>
            <a:r>
              <a:rPr lang="en-US" i="1" dirty="0"/>
              <a:t>rescued</a:t>
            </a:r>
            <a:r>
              <a:rPr lang="en-US" dirty="0"/>
              <a:t> the </a:t>
            </a:r>
            <a:r>
              <a:rPr lang="en-US" i="1" dirty="0">
                <a:solidFill>
                  <a:srgbClr val="FF0000"/>
                </a:solidFill>
              </a:rPr>
              <a:t>drowning</a:t>
            </a:r>
            <a:r>
              <a:rPr lang="en-US" dirty="0"/>
              <a:t>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nurse </a:t>
            </a:r>
            <a:r>
              <a:rPr lang="en-US" i="1" dirty="0"/>
              <a:t>mixed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powdered</a:t>
            </a:r>
            <a:r>
              <a:rPr lang="en-US" dirty="0"/>
              <a:t> milk</a:t>
            </a:r>
          </a:p>
          <a:p>
            <a:r>
              <a:rPr lang="en-US" dirty="0"/>
              <a:t>Which ones work?</a:t>
            </a:r>
          </a:p>
          <a:p>
            <a:r>
              <a:rPr lang="en-US" dirty="0"/>
              <a:t>Can you think of others?</a:t>
            </a:r>
          </a:p>
        </p:txBody>
      </p:sp>
    </p:spTree>
    <p:extLst>
      <p:ext uri="{BB962C8B-B14F-4D97-AF65-F5344CB8AC3E}">
        <p14:creationId xmlns:p14="http://schemas.microsoft.com/office/powerpoint/2010/main" val="11636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Other accomplishment verbs:</a:t>
            </a:r>
          </a:p>
          <a:p>
            <a:pPr lvl="1"/>
            <a:r>
              <a:rPr lang="en-US" sz="2800" dirty="0"/>
              <a:t>The waiter filled the </a:t>
            </a:r>
            <a:r>
              <a:rPr lang="en-US" sz="2800" i="1" dirty="0"/>
              <a:t>empty</a:t>
            </a:r>
            <a:r>
              <a:rPr lang="en-US" sz="2800" dirty="0"/>
              <a:t> glass</a:t>
            </a:r>
          </a:p>
          <a:p>
            <a:pPr lvl="1"/>
            <a:r>
              <a:rPr lang="en-US" sz="2800" dirty="0"/>
              <a:t>Mary fixed the </a:t>
            </a:r>
            <a:r>
              <a:rPr lang="en-US" sz="2800" i="1" dirty="0"/>
              <a:t>flat</a:t>
            </a:r>
            <a:r>
              <a:rPr lang="en-US" sz="2800" dirty="0"/>
              <a:t> tire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F8236FD-AE01-61AD-B59E-87FDAF45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93" y="3267418"/>
            <a:ext cx="6339315" cy="33928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281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Other accomplishment verbs:</a:t>
            </a:r>
          </a:p>
          <a:p>
            <a:pPr lvl="1"/>
            <a:r>
              <a:rPr lang="en-US" sz="2800" dirty="0"/>
              <a:t>The waiter filled the </a:t>
            </a:r>
            <a:r>
              <a:rPr lang="en-US" sz="2800" i="1" dirty="0"/>
              <a:t>empty</a:t>
            </a:r>
            <a:r>
              <a:rPr lang="en-US" sz="2800" dirty="0"/>
              <a:t> glass</a:t>
            </a:r>
          </a:p>
          <a:p>
            <a:pPr lvl="1"/>
            <a:r>
              <a:rPr lang="en-US" sz="2800" dirty="0"/>
              <a:t>Mary fixed the </a:t>
            </a:r>
            <a:r>
              <a:rPr lang="en-US" sz="2800" i="1" dirty="0"/>
              <a:t>flat</a:t>
            </a:r>
            <a:r>
              <a:rPr lang="en-US" sz="2800" dirty="0"/>
              <a:t> tire</a:t>
            </a:r>
          </a:p>
        </p:txBody>
      </p:sp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EB12CD0-BDA9-FE6C-95BF-76F7C15CF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488" y="3300063"/>
            <a:ext cx="8868512" cy="30542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137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Other accomplishment verbs:</a:t>
            </a:r>
          </a:p>
          <a:p>
            <a:pPr lvl="1"/>
            <a:r>
              <a:rPr lang="en-US" sz="2800" dirty="0"/>
              <a:t>Mary fixed the </a:t>
            </a:r>
            <a:r>
              <a:rPr lang="en-US" sz="2800" i="1" dirty="0"/>
              <a:t>leaky</a:t>
            </a:r>
            <a:r>
              <a:rPr lang="en-US" sz="2800" dirty="0"/>
              <a:t> tire</a:t>
            </a:r>
          </a:p>
        </p:txBody>
      </p:sp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D88C475-9899-4D52-01B0-94E581F9E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23" y="2840466"/>
            <a:ext cx="9035632" cy="31573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9100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739</Words>
  <Application>Microsoft Macintosh PowerPoint</Application>
  <PresentationFormat>Widescreen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Menlo</vt:lpstr>
      <vt:lpstr>Office Theme</vt:lpstr>
      <vt:lpstr>LING/C SC 581:  Advanced Computational Linguistics</vt:lpstr>
      <vt:lpstr>Today's Topic</vt:lpstr>
      <vt:lpstr>Lexical Semantics</vt:lpstr>
      <vt:lpstr>ChatGPT testing</vt:lpstr>
      <vt:lpstr>WordNet synsets</vt:lpstr>
      <vt:lpstr>More examples</vt:lpstr>
      <vt:lpstr>Semantic Opposition and ChatGPT</vt:lpstr>
      <vt:lpstr>Semantic Opposition and ChatGPT</vt:lpstr>
      <vt:lpstr>Semantic Opposition and ChatGPT</vt:lpstr>
      <vt:lpstr>Semantic Opposition and ChatGPT</vt:lpstr>
      <vt:lpstr>Semantic Opposition and ChatGPT</vt:lpstr>
      <vt:lpstr>Semantic Opposition and ChatGPT</vt:lpstr>
      <vt:lpstr>Semantic Opposition and ChatGPT</vt:lpstr>
      <vt:lpstr>Searching WordNet</vt:lpstr>
      <vt:lpstr>Can the word2vec model be applied?</vt:lpstr>
      <vt:lpstr>WordNet Browser</vt:lpstr>
      <vt:lpstr>WordNet Browser</vt:lpstr>
      <vt:lpstr>bfs.py parameters</vt:lpstr>
      <vt:lpstr>bfs.py parameters</vt:lpstr>
      <vt:lpstr>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LING/C SC 581:  Advanced Computational Linguistics</dc:title>
  <dc:creator>sandiway@mac.com</dc:creator>
  <cp:lastModifiedBy>sandiway@mac.com</cp:lastModifiedBy>
  <cp:revision>6</cp:revision>
  <dcterms:created xsi:type="dcterms:W3CDTF">2024-03-28T01:18:17Z</dcterms:created>
  <dcterms:modified xsi:type="dcterms:W3CDTF">2024-03-28T15:17:10Z</dcterms:modified>
</cp:coreProperties>
</file>