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52" r:id="rId3"/>
    <p:sldId id="332" r:id="rId4"/>
    <p:sldId id="355" r:id="rId5"/>
    <p:sldId id="353" r:id="rId6"/>
    <p:sldId id="354" r:id="rId7"/>
    <p:sldId id="259" r:id="rId8"/>
    <p:sldId id="280" r:id="rId9"/>
    <p:sldId id="343" r:id="rId10"/>
    <p:sldId id="345" r:id="rId11"/>
    <p:sldId id="349" r:id="rId12"/>
    <p:sldId id="262" r:id="rId13"/>
    <p:sldId id="261" r:id="rId14"/>
    <p:sldId id="286" r:id="rId15"/>
    <p:sldId id="350" r:id="rId16"/>
    <p:sldId id="351" r:id="rId17"/>
    <p:sldId id="266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E04E-0B49-17E8-2F3A-50B623977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88625-32AB-49A0-3B09-946AFFAF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DB9D8-7492-0B43-A404-920A2EAC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18A4-B88E-E087-5252-6ED785FE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11FC-450B-1F0D-4E5D-1CD020E6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6DC6-EC26-5B6F-99EA-E349B15C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712D1-1687-443F-0FD6-E60A6B817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B638A-B76F-5B70-8F16-FEBA5AD4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9F29-AA14-2AC1-B4EC-54979DBB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2AF6-56DA-D525-75D5-0E6576A0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D1012F-6277-8203-9E9D-E2068C80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D70D3-2032-0351-6B48-09D1FA33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5FF70-D2BB-F321-9D0F-4F0BF8CC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FA90D-6E3E-FB35-2854-602AFFA8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CDB1-B018-485F-2100-6397EEA4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3922-A85C-FB7C-49D1-D8AEA58C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C3FA-C5E6-A596-5280-7DB16B2A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881D7-2353-7118-B63F-17C71464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C760-B193-0B69-56A4-3EC00ABE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E9865-14E4-9A77-2762-6139A3C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1D09-2202-BB2D-3688-B17ED643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DF974-EC94-21A3-CE0B-105FE274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C460D-B314-D1D4-74B2-988B9467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02F4-4F9B-C31F-FE18-60A6071A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7128-3059-1E34-6EB6-4635231A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01C5-93D8-429F-704D-72A2F082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0185-BC91-E7D5-6F81-6F3A41A5D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07C03-0C2B-497E-3568-E5D1F5AE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E6ED-46D7-C2C4-2C6D-4C7A46DC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1EC12-F894-6699-828D-3851391A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43116-F615-504C-2F16-D0DF2AC7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ED74-D47B-FCFF-6E06-F6855421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44A3D-3312-2867-B1D4-6DEF2B0A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A8DCD-4490-228F-97BB-B0C37B3B7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369B5-108D-EA8F-700C-BB0D1E9E3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F862-F17E-06A7-FDF5-416BB5BC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2AB8F-5DE9-C6EC-71C3-00179E1D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44CDC-5240-A8F0-1C25-EB3EAB30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11401-3393-57D2-58EB-62DE0C43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139F-4291-5071-565C-7BB17174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B611E-425F-9799-47CC-3A8CD201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2708B-718C-BF24-79CF-A572ACE6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C9A36-D589-6565-978E-D8191915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0434C-5EF5-3F07-F319-F840B05A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5707F-A529-EA1C-E6AF-F01CDEE4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2FAD-FBA2-6C23-688E-D75ED970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F8B8-276F-9BC0-9D5B-CB1F8B3E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86A3-AB89-7BC7-5A6D-95FE55A0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8CCE6-9C06-2F67-9614-42D2623B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3A813-2FFB-6D29-FAF8-6DB7B95B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DCC74-F114-4CA3-00FB-BB47C56A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C88A1-B310-0A08-FA8D-AF44D68B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8D24-2A67-B829-9B93-2C6020B8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993F7-1782-1EC3-400C-3419CD37D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2090A-2108-8D83-B2C2-68575912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AFBB4-FF04-8BB1-647C-54A1757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650BC-594A-2616-ADCB-566CB045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E9937-93B6-6740-F330-DDEDD4D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D2212-ECB3-ABFE-136F-376A56BE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3BBC-2571-923D-FA8F-BA77894F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5861-2461-EBAD-2729-75DCA946B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8507B-C375-7040-A668-750E4EDBDCD5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500D4-1F1D-C115-F6E6-5D4C24FEC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FF80-2443-5DDE-19AC-D8A65721F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F857E-AF4D-C744-B6BA-F2A4525F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EAAI-2022-Word-Embedding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35658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4987-D558-A94D-A4A1-64FFA43C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/>
              <a:t>tear</a:t>
            </a:r>
            <a:r>
              <a:rPr lang="en-US"/>
              <a:t>/</a:t>
            </a:r>
            <a:r>
              <a:rPr lang="en-US" i="1"/>
              <a:t>torn</a:t>
            </a:r>
            <a:endParaRPr lang="en-US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FBC18909-896B-194C-957B-5AB23DDB8E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7276" y="1636038"/>
            <a:ext cx="6221831" cy="4856837"/>
          </a:xfrm>
          <a:ln>
            <a:solidFill>
              <a:schemeClr val="tx1"/>
            </a:solidFill>
          </a:ln>
        </p:spPr>
      </p:pic>
      <p:pic>
        <p:nvPicPr>
          <p:cNvPr id="9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BC9896C9-8259-2B4D-B268-07DACC5B1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99" y="1942896"/>
            <a:ext cx="5181600" cy="2663439"/>
          </a:xfrm>
          <a:ln>
            <a:solidFill>
              <a:schemeClr val="tx1"/>
            </a:solidFill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768E7A-840E-F446-895A-CCAD9E66FB92}"/>
              </a:ext>
            </a:extLst>
          </p:cNvPr>
          <p:cNvSpPr/>
          <p:nvPr/>
        </p:nvSpPr>
        <p:spPr>
          <a:xfrm>
            <a:off x="5405377" y="5405377"/>
            <a:ext cx="690623" cy="601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AB80-A525-674A-A8AD-012B847B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CCEC51-1564-BECC-748A-B5681B375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8053194" cy="277451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DBBD2-F3E4-70EA-C223-09CBFD58D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7500" y="4160466"/>
            <a:ext cx="7626300" cy="2057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4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7C5C82-03B9-F047-1A4A-9F8B9A55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80" y="2764265"/>
            <a:ext cx="6443039" cy="2580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76754" y="4492800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D1AA23-E3A3-2353-4BC7-D6D152BD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757"/>
          </a:xfrm>
        </p:spPr>
        <p:txBody>
          <a:bodyPr/>
          <a:lstStyle/>
          <a:p>
            <a:r>
              <a:rPr lang="en-US" dirty="0" err="1"/>
              <a:t>Synset</a:t>
            </a:r>
            <a:r>
              <a:rPr lang="en-US" dirty="0"/>
              <a:t>: {</a:t>
            </a:r>
            <a:r>
              <a:rPr lang="en-US" i="1" dirty="0"/>
              <a:t>repair</a:t>
            </a:r>
            <a:r>
              <a:rPr lang="en-US" dirty="0"/>
              <a:t>, </a:t>
            </a:r>
            <a:r>
              <a:rPr lang="en-US" i="1" dirty="0"/>
              <a:t>fix</a:t>
            </a:r>
            <a:r>
              <a:rPr lang="en-US" dirty="0"/>
              <a:t>, </a:t>
            </a:r>
            <a:r>
              <a:rPr lang="en-US" i="1" dirty="0"/>
              <a:t>restore</a:t>
            </a:r>
            <a:r>
              <a:rPr lang="en-US" dirty="0"/>
              <a:t>, </a:t>
            </a:r>
            <a:r>
              <a:rPr lang="en-US" i="1" dirty="0"/>
              <a:t>mend</a:t>
            </a:r>
            <a:r>
              <a:rPr lang="en-US" dirty="0"/>
              <a:t>, … }</a:t>
            </a:r>
          </a:p>
        </p:txBody>
      </p:sp>
    </p:spTree>
    <p:extLst>
      <p:ext uri="{BB962C8B-B14F-4D97-AF65-F5344CB8AC3E}">
        <p14:creationId xmlns:p14="http://schemas.microsoft.com/office/powerpoint/2010/main" val="3948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55365B-21F8-463B-3F88-A2DCBD6B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2534882"/>
            <a:ext cx="7073900" cy="1587500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34198" y="3250653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FA0DC8-7408-E332-C946-E588D508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0" y="4280695"/>
            <a:ext cx="70993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0C2C34E-A8E0-82E1-7954-195380D98E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20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Synset: {</a:t>
            </a:r>
            <a:r>
              <a:rPr lang="en-US" i="1"/>
              <a:t>repair</a:t>
            </a:r>
            <a:r>
              <a:rPr lang="en-US"/>
              <a:t>, </a:t>
            </a:r>
            <a:r>
              <a:rPr lang="en-US" i="1"/>
              <a:t>fix</a:t>
            </a:r>
            <a:r>
              <a:rPr lang="en-US"/>
              <a:t>, </a:t>
            </a:r>
            <a:r>
              <a:rPr lang="en-US" i="1"/>
              <a:t>restore</a:t>
            </a:r>
            <a:r>
              <a:rPr lang="en-US"/>
              <a:t>, </a:t>
            </a:r>
            <a:r>
              <a:rPr lang="en-US" i="1"/>
              <a:t>mend</a:t>
            </a:r>
            <a:r>
              <a:rPr lang="en-US"/>
              <a:t>, …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8ADA1-4CAD-CD47-B24A-5A36830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clean</a:t>
            </a:r>
            <a:r>
              <a:rPr lang="en-US" dirty="0"/>
              <a:t> vs. </a:t>
            </a:r>
            <a:r>
              <a:rPr lang="en-US" i="1" dirty="0"/>
              <a:t>dirty</a:t>
            </a:r>
            <a:endParaRPr lang="en-US" dirty="0"/>
          </a:p>
        </p:txBody>
      </p:sp>
      <p:pic>
        <p:nvPicPr>
          <p:cNvPr id="4" name="Content Placeholder 3" descr="Screen shot 2011-03-30 at 8.51.09 AM.png">
            <a:extLst>
              <a:ext uri="{FF2B5EF4-FFF2-40B4-BE49-F238E27FC236}">
                <a16:creationId xmlns:a16="http://schemas.microsoft.com/office/drawing/2014/main" id="{8A543395-D72F-514E-9401-FAF5CACD7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1439" b="14190"/>
          <a:stretch/>
        </p:blipFill>
        <p:spPr>
          <a:xfrm>
            <a:off x="838200" y="1940010"/>
            <a:ext cx="5558522" cy="1325562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25730CA-2EFC-044B-9CE4-4A2755A7F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8189" y="1961336"/>
            <a:ext cx="5181600" cy="4071257"/>
          </a:xfrm>
          <a:ln>
            <a:solidFill>
              <a:schemeClr val="tx1"/>
            </a:solidFill>
          </a:ln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50781D5C-023F-FC40-8E34-DB336583B5DA}"/>
              </a:ext>
            </a:extLst>
          </p:cNvPr>
          <p:cNvSpPr/>
          <p:nvPr/>
        </p:nvSpPr>
        <p:spPr>
          <a:xfrm rot="20318007">
            <a:off x="1606233" y="1840413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BF3F833-573B-1B42-A134-7C9FCE4A360B}"/>
              </a:ext>
            </a:extLst>
          </p:cNvPr>
          <p:cNvSpPr/>
          <p:nvPr/>
        </p:nvSpPr>
        <p:spPr>
          <a:xfrm rot="9629710">
            <a:off x="2515407" y="2662142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0F28A-BBBB-6245-B71A-5DD3EA344E7E}"/>
              </a:ext>
            </a:extLst>
          </p:cNvPr>
          <p:cNvSpPr txBox="1"/>
          <p:nvPr/>
        </p:nvSpPr>
        <p:spPr>
          <a:xfrm>
            <a:off x="3354636" y="3330228"/>
            <a:ext cx="117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resultative</a:t>
            </a:r>
          </a:p>
        </p:txBody>
      </p:sp>
    </p:spTree>
    <p:extLst>
      <p:ext uri="{BB962C8B-B14F-4D97-AF65-F5344CB8AC3E}">
        <p14:creationId xmlns:p14="http://schemas.microsoft.com/office/powerpoint/2010/main" val="878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14E2-344D-964B-9984-A203E376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857B-5690-FD45-A03D-B9707F694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Event-based Models of Change and Persistence in Language </a:t>
            </a:r>
            <a:r>
              <a:rPr lang="en-US" sz="2400" dirty="0"/>
              <a:t>(Pustejovsky, 2000).</a:t>
            </a:r>
          </a:p>
          <a:p>
            <a:r>
              <a:rPr lang="en-US" dirty="0"/>
              <a:t>Adapted 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waiter filled every empty glass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flat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leaky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comforted the crying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rescued the drowning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nurse mixed the powdered milk</a:t>
            </a:r>
          </a:p>
          <a:p>
            <a:r>
              <a:rPr lang="en-US" dirty="0"/>
              <a:t>Which ones work?</a:t>
            </a:r>
          </a:p>
          <a:p>
            <a:r>
              <a:rPr lang="en-US" dirty="0"/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116366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1A135A-E3C5-CF49-9856-1BE9A21F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83" y="3429000"/>
            <a:ext cx="7463275" cy="2822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5853792F-E806-F6EC-21AD-27DA632C2BE0}"/>
              </a:ext>
            </a:extLst>
          </p:cNvPr>
          <p:cNvSpPr/>
          <p:nvPr/>
        </p:nvSpPr>
        <p:spPr>
          <a:xfrm>
            <a:off x="8847728" y="5212117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</p:spTree>
    <p:extLst>
      <p:ext uri="{BB962C8B-B14F-4D97-AF65-F5344CB8AC3E}">
        <p14:creationId xmlns:p14="http://schemas.microsoft.com/office/powerpoint/2010/main" val="473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236FD-AE01-61AD-B59E-87FDAF45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3" y="3267418"/>
            <a:ext cx="6339315" cy="3392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81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painted the </a:t>
            </a:r>
            <a:r>
              <a:rPr lang="en-US" sz="2800" i="1" dirty="0"/>
              <a:t>red</a:t>
            </a:r>
            <a:r>
              <a:rPr lang="en-US" sz="2800" dirty="0"/>
              <a:t> door </a:t>
            </a:r>
            <a:r>
              <a:rPr lang="en-US" sz="2800" i="1" dirty="0"/>
              <a:t>blue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5C3E47-CBFB-5DEE-8EE4-87257ED4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7" y="3855308"/>
            <a:ext cx="71755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22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286649-4B29-49F0-A497-AF7C64E3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6" y="3475130"/>
            <a:ext cx="5972873" cy="306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A8BD8B-0006-E132-AA57-92612675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62" y="3466578"/>
            <a:ext cx="6304005" cy="2620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6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0DC7-F2A3-686F-3E00-CA354CE9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BC372-BE5A-31E7-07B2-3B751D91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  <a:p>
            <a:r>
              <a:rPr lang="en-US" dirty="0"/>
              <a:t>Continuing from last time (</a:t>
            </a:r>
            <a:r>
              <a:rPr lang="en-US" i="1" dirty="0"/>
              <a:t>we didn't get to cover all the slides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one last mention about word2vec models</a:t>
            </a:r>
          </a:p>
          <a:p>
            <a:pPr lvl="1"/>
            <a:r>
              <a:rPr lang="en-US" dirty="0"/>
              <a:t>Semantic Opposition and WordNet</a:t>
            </a:r>
          </a:p>
        </p:txBody>
      </p:sp>
    </p:spTree>
    <p:extLst>
      <p:ext uri="{BB962C8B-B14F-4D97-AF65-F5344CB8AC3E}">
        <p14:creationId xmlns:p14="http://schemas.microsoft.com/office/powerpoint/2010/main" val="38019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5AB8-DE70-6821-789E-2404F1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430B-8766-C470-F829-0980C3C6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9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online Princeton browser or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connection between </a:t>
            </a:r>
            <a:r>
              <a:rPr lang="en-US" i="1" dirty="0"/>
              <a:t>recliner</a:t>
            </a:r>
            <a:r>
              <a:rPr lang="en-US" dirty="0"/>
              <a:t> (noun, sense 1) and </a:t>
            </a:r>
            <a:r>
              <a:rPr lang="en-US" i="1" dirty="0"/>
              <a:t>sofa</a:t>
            </a:r>
            <a:r>
              <a:rPr lang="en-US" dirty="0"/>
              <a:t> (noun, sense 1). </a:t>
            </a:r>
          </a:p>
          <a:p>
            <a:pPr lvl="2"/>
            <a:r>
              <a:rPr lang="en-US" dirty="0"/>
              <a:t>Show the links (relations).</a:t>
            </a:r>
          </a:p>
          <a:p>
            <a:pPr lvl="2"/>
            <a:r>
              <a:rPr lang="en-US" dirty="0"/>
              <a:t>What is the common hypernym?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981CE-1BA0-25FC-912C-2B5A111D0D16}"/>
              </a:ext>
            </a:extLst>
          </p:cNvPr>
          <p:cNvSpPr txBox="1"/>
          <p:nvPr/>
        </p:nvSpPr>
        <p:spPr>
          <a:xfrm>
            <a:off x="1343796" y="3829607"/>
            <a:ext cx="100100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hypernyms.py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recliner.n.1 sofa.n.1</a:t>
            </a:r>
          </a:p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('recliner.n.01')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('sofa.n.01') have lowest common hypernym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('seat.n.03')</a:t>
            </a:r>
          </a:p>
        </p:txBody>
      </p:sp>
    </p:spTree>
    <p:extLst>
      <p:ext uri="{BB962C8B-B14F-4D97-AF65-F5344CB8AC3E}">
        <p14:creationId xmlns:p14="http://schemas.microsoft.com/office/powerpoint/2010/main" val="11866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hexagon with black text&#10;&#10;Description automatically generated">
            <a:extLst>
              <a:ext uri="{FF2B5EF4-FFF2-40B4-BE49-F238E27FC236}">
                <a16:creationId xmlns:a16="http://schemas.microsoft.com/office/drawing/2014/main" id="{467DA053-C56D-2E03-C3AC-1913123F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01" y="2506662"/>
            <a:ext cx="5994965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D5AB8-DE70-6821-789E-2404F1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430B-8766-C470-F829-0980C3C6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9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online Princeton browser or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connection between </a:t>
            </a:r>
            <a:r>
              <a:rPr lang="en-US" i="1" dirty="0"/>
              <a:t>recliner</a:t>
            </a:r>
            <a:r>
              <a:rPr lang="en-US" dirty="0"/>
              <a:t> (noun, sense 1) and </a:t>
            </a:r>
            <a:r>
              <a:rPr lang="en-US" i="1" dirty="0"/>
              <a:t>sofa</a:t>
            </a:r>
            <a:r>
              <a:rPr lang="en-US" dirty="0"/>
              <a:t> (noun, sense 1). </a:t>
            </a:r>
          </a:p>
          <a:p>
            <a:pPr lvl="2"/>
            <a:r>
              <a:rPr lang="en-US" dirty="0"/>
              <a:t>Show the links (relations).</a:t>
            </a:r>
          </a:p>
          <a:p>
            <a:pPr lvl="2"/>
            <a:r>
              <a:rPr lang="en-US" dirty="0"/>
              <a:t>What is the common hypernym?</a:t>
            </a:r>
          </a:p>
        </p:txBody>
      </p:sp>
    </p:spTree>
    <p:extLst>
      <p:ext uri="{BB962C8B-B14F-4D97-AF65-F5344CB8AC3E}">
        <p14:creationId xmlns:p14="http://schemas.microsoft.com/office/powerpoint/2010/main" val="3202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A9905273-DA95-BEC1-3DF5-24DBD4C3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96" y="2418749"/>
            <a:ext cx="6074544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D5AB8-DE70-6821-789E-2404F1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430B-8766-C470-F829-0980C3C6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online Princeton browser or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Find the connection between </a:t>
            </a:r>
            <a:r>
              <a:rPr lang="en-US" i="1" dirty="0"/>
              <a:t>wander</a:t>
            </a:r>
            <a:r>
              <a:rPr lang="en-US" dirty="0"/>
              <a:t> (verb, sense 4) and </a:t>
            </a:r>
            <a:r>
              <a:rPr lang="en-US" i="1" dirty="0"/>
              <a:t>stumble</a:t>
            </a:r>
            <a:r>
              <a:rPr lang="en-US" dirty="0"/>
              <a:t> (verb, sense 1). </a:t>
            </a:r>
          </a:p>
          <a:p>
            <a:pPr lvl="2"/>
            <a:r>
              <a:rPr lang="en-US" dirty="0"/>
              <a:t>Show the links (relations).</a:t>
            </a:r>
          </a:p>
          <a:p>
            <a:pPr lvl="2"/>
            <a:r>
              <a:rPr lang="en-US" dirty="0"/>
              <a:t>What is the common hypernym?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E45DF-5624-F7A1-51E3-688FA0CCCA34}"/>
              </a:ext>
            </a:extLst>
          </p:cNvPr>
          <p:cNvSpPr txBox="1"/>
          <p:nvPr/>
        </p:nvSpPr>
        <p:spPr>
          <a:xfrm>
            <a:off x="5011096" y="6104193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wander.v.4</a:t>
            </a:r>
          </a:p>
        </p:txBody>
      </p:sp>
    </p:spTree>
    <p:extLst>
      <p:ext uri="{BB962C8B-B14F-4D97-AF65-F5344CB8AC3E}">
        <p14:creationId xmlns:p14="http://schemas.microsoft.com/office/powerpoint/2010/main" val="27842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diagram of a diagram&#10;&#10;Description automatically generated">
            <a:extLst>
              <a:ext uri="{FF2B5EF4-FFF2-40B4-BE49-F238E27FC236}">
                <a16:creationId xmlns:a16="http://schemas.microsoft.com/office/drawing/2014/main" id="{86B329D6-447F-20D6-344E-5A5A9B27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56" y="2506662"/>
            <a:ext cx="6040344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D5AB8-DE70-6821-789E-2404F1A0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430B-8766-C470-F829-0980C3C6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online Princeton browser or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wnb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/>
              <a:t>Find a connection between </a:t>
            </a:r>
            <a:r>
              <a:rPr lang="en-US" i="1" dirty="0"/>
              <a:t>wet</a:t>
            </a:r>
            <a:r>
              <a:rPr lang="en-US" dirty="0"/>
              <a:t> (as a verb) and </a:t>
            </a:r>
            <a:r>
              <a:rPr lang="en-US" i="1" dirty="0"/>
              <a:t>wet</a:t>
            </a:r>
            <a:r>
              <a:rPr lang="en-US" dirty="0"/>
              <a:t> (as an adjective). </a:t>
            </a:r>
          </a:p>
          <a:p>
            <a:pPr lvl="2"/>
            <a:r>
              <a:rPr lang="en-US" dirty="0"/>
              <a:t>Which senses of each word? </a:t>
            </a:r>
          </a:p>
          <a:p>
            <a:pPr lvl="2"/>
            <a:r>
              <a:rPr lang="en-US" dirty="0"/>
              <a:t>Show the links (relations).  </a:t>
            </a:r>
          </a:p>
          <a:p>
            <a:pPr lvl="2"/>
            <a:r>
              <a:rPr lang="en-US" dirty="0"/>
              <a:t>What do you think the relationship should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2092-F055-CF59-A5DC-2F303ECE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pic>
        <p:nvPicPr>
          <p:cNvPr id="6" name="Content Placeholder 5" descr="A diagram of a person and person&#10;&#10;Description automatically generated">
            <a:extLst>
              <a:ext uri="{FF2B5EF4-FFF2-40B4-BE49-F238E27FC236}">
                <a16:creationId xmlns:a16="http://schemas.microsoft.com/office/drawing/2014/main" id="{FB1E6ED5-7689-2009-60C7-A88811DB6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818" y="1825625"/>
            <a:ext cx="4706363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5A5CD-0DF5-7637-59BA-BB066B4D9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Semantic dimensions:</a:t>
            </a:r>
          </a:p>
          <a:p>
            <a:pPr lvl="1"/>
            <a:r>
              <a:rPr lang="en-US" sz="2000" dirty="0">
                <a:hlinkClick r:id="rId3"/>
              </a:rPr>
              <a:t>https://www.cs.cmu.edu/~dst/WordEmbeddingDemo/EAAI-2022-Word-Embedding.pdf</a:t>
            </a:r>
            <a:endParaRPr lang="en-US" sz="2000" dirty="0"/>
          </a:p>
          <a:p>
            <a:pPr lvl="1"/>
            <a:r>
              <a:rPr lang="en-US" sz="1800" dirty="0">
                <a:effectLst/>
                <a:latin typeface="NimbusRomNo9L"/>
              </a:rPr>
              <a:t>given the word “king”, we measure its position along the gender axis by taking the dot product of its embedding vector with a “gender” unit vector.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F410B50-41D0-E4A8-5544-F083B32E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63" y="4446655"/>
            <a:ext cx="1600603" cy="2045215"/>
          </a:xfrm>
          <a:prstGeom prst="rect">
            <a:avLst/>
          </a:prstGeom>
        </p:spPr>
      </p:pic>
      <p:pic>
        <p:nvPicPr>
          <p:cNvPr id="10" name="Picture 9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5962D6B-093D-E5A3-C182-7F56C8EEE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666" y="4446655"/>
            <a:ext cx="1392933" cy="1562443"/>
          </a:xfrm>
          <a:prstGeom prst="rect">
            <a:avLst/>
          </a:prstGeom>
        </p:spPr>
      </p:pic>
      <p:pic>
        <p:nvPicPr>
          <p:cNvPr id="12" name="Picture 11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BCFEE376-5CD6-937D-6D95-14F51C8BF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599" y="4446655"/>
            <a:ext cx="1392933" cy="14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WordNet: Example</a:t>
            </a:r>
            <a:endParaRPr lang="en-US" dirty="0"/>
          </a:p>
        </p:txBody>
      </p:sp>
      <p:pic>
        <p:nvPicPr>
          <p:cNvPr id="5" name="Content Placeholder 4" descr="Screen shot 2011-03-30 at 8.51.53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945" y="1825624"/>
            <a:ext cx="8240813" cy="4912059"/>
          </a:xfrm>
        </p:spPr>
      </p:pic>
    </p:spTree>
    <p:extLst>
      <p:ext uri="{BB962C8B-B14F-4D97-AF65-F5344CB8AC3E}">
        <p14:creationId xmlns:p14="http://schemas.microsoft.com/office/powerpoint/2010/main" val="298424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B002A-11E7-2540-98C2-5EA4B980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4376394-7277-9B42-BC66-69CE66215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1671096"/>
          </a:xfrm>
          <a:ln>
            <a:solidFill>
              <a:srgbClr val="0070C0"/>
            </a:solidFill>
          </a:ln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E6633C8-F9BF-EF45-BF9B-AC979EFE3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2663439"/>
          </a:xfrm>
          <a:ln>
            <a:solidFill>
              <a:schemeClr val="accent2"/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1AB449C-0E78-404D-9B10-4B6ED981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5046"/>
            <a:ext cx="5308600" cy="1562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5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531</Words>
  <Application>Microsoft Macintosh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NimbusRomNo9L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</vt:lpstr>
      <vt:lpstr>Homework 8 Review</vt:lpstr>
      <vt:lpstr>Homework 8 Review</vt:lpstr>
      <vt:lpstr>Homework 8 Review</vt:lpstr>
      <vt:lpstr>Homework 8 Review</vt:lpstr>
      <vt:lpstr>word2vec</vt:lpstr>
      <vt:lpstr>Using WordNet: Example</vt:lpstr>
      <vt:lpstr>Semantic Opposition: mend vs. tear/torn</vt:lpstr>
      <vt:lpstr>Semantic Opposition: mend vs. tear/torn</vt:lpstr>
      <vt:lpstr>Semantic Opposition and ChatGPT</vt:lpstr>
      <vt:lpstr>Semantic Opposition and ChatGPT</vt:lpstr>
      <vt:lpstr>Semantic Opposition and ChatGPT</vt:lpstr>
      <vt:lpstr>Semantic Opposition: clean vs. dirty</vt:lpstr>
      <vt:lpstr>More examples</vt:lpstr>
      <vt:lpstr>Semantic Opposition</vt:lpstr>
      <vt:lpstr>Semantic Opposition and ChatGPT</vt:lpstr>
      <vt:lpstr>Semantic Opposition and ChatGPT</vt:lpstr>
      <vt:lpstr>Semantic Opposition and 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1</cp:revision>
  <dcterms:created xsi:type="dcterms:W3CDTF">2024-03-26T07:43:46Z</dcterms:created>
  <dcterms:modified xsi:type="dcterms:W3CDTF">2024-03-26T07:55:45Z</dcterms:modified>
</cp:coreProperties>
</file>