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31" r:id="rId3"/>
    <p:sldId id="332" r:id="rId4"/>
    <p:sldId id="333" r:id="rId5"/>
    <p:sldId id="302" r:id="rId6"/>
    <p:sldId id="304" r:id="rId7"/>
    <p:sldId id="306" r:id="rId8"/>
    <p:sldId id="316" r:id="rId9"/>
    <p:sldId id="317" r:id="rId10"/>
    <p:sldId id="337" r:id="rId11"/>
    <p:sldId id="327" r:id="rId12"/>
    <p:sldId id="338" r:id="rId13"/>
    <p:sldId id="339" r:id="rId14"/>
    <p:sldId id="340" r:id="rId15"/>
    <p:sldId id="341" r:id="rId16"/>
    <p:sldId id="342" r:id="rId17"/>
    <p:sldId id="257" r:id="rId18"/>
    <p:sldId id="258" r:id="rId19"/>
    <p:sldId id="260" r:id="rId20"/>
    <p:sldId id="259" r:id="rId21"/>
    <p:sldId id="280" r:id="rId22"/>
    <p:sldId id="343" r:id="rId23"/>
    <p:sldId id="345" r:id="rId24"/>
    <p:sldId id="349" r:id="rId25"/>
    <p:sldId id="262" r:id="rId26"/>
    <p:sldId id="261" r:id="rId27"/>
    <p:sldId id="286" r:id="rId28"/>
    <p:sldId id="350" r:id="rId29"/>
    <p:sldId id="351" r:id="rId30"/>
    <p:sldId id="266" r:id="rId31"/>
    <p:sldId id="265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899C-522F-0A40-73BF-F88847331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3B61-AA9D-AB8A-28A5-700221CA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489B-3C67-B5DE-9D2B-8C2B365E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0C7F-9522-B21F-45A7-EC80608F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57A0-E572-176B-FA9A-7D11D277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11D7-CDFD-5E46-A23A-CE5BA512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CBF0-EFA3-9734-4F61-784C4EDDC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A933-FED6-B7D1-4538-D06097B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0B92-3078-1217-D120-CC513E9E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A81B-262F-A0A0-C6B9-4DFF7EB3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124E6-B3A6-54BA-5AD4-1C2C63BF8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803F4-566B-BD96-8968-50A6E45F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4F7B-25DD-E2A7-649B-36782EDC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B7FA-2A02-069E-0427-48CE012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43A4-8326-79AD-A88F-B3AAC1FA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459-296C-C009-96E5-94A0D3F7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44A4-DE46-86EA-9C3B-76621E93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0AB1-9FDF-36F2-EB20-530E96B1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076B5-5563-418C-C6BE-89C250D3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1754-33CB-9BA9-CA96-27837253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97A1-2884-581D-B96E-75B3F4C9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6411A-05F6-1F9E-5ABF-F52B8C7F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48A2-1C2D-6C83-0C34-58E174E4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5760-3A3F-FD4A-F5E5-8EBBC9D5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282E-30D3-9C72-11A9-DB22F36C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514A-1A49-1BDB-C8C7-F3D1492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2DB-8141-300A-EC54-9EE1ABF1A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ACCF3-CA31-C068-1E2B-BC1235B0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0B5D-DC7B-567C-21A0-B4BA4E50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973B-BABB-4AE6-CCE3-627C9B06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D292C-663B-F8DB-3B0F-70599AFD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D56-5AF8-65AD-3A70-843EC89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C898-0D08-2F6F-2C3A-7182F9ED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E5DD-C75E-B87D-F200-F8375AAB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967F8-83B8-AC62-711C-08E0D4A62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0422-9A6E-B29B-CCAB-9F17E6641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9152F-6EC3-9E0C-A10F-52946A79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23495-435E-173C-E96D-73D828D4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96B79-276D-FCDE-CD71-1EADB83C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FF79-4460-BE14-5790-03CA1925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1BC1-8000-36A1-6D85-F9686D85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A74AD-A576-71E4-8A66-D2C9A307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634E4-3EC7-49BF-937C-1103810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484B5-62CC-DDE1-968F-87A6ABE7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AF010-1B73-41B7-9699-3E4F2139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1DF6-1896-0B69-9C38-AF30FFE4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E96-8ABA-0406-26D4-EFACA21A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03EA-B645-8941-AE60-E2FCF5B8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4BD48-83A5-6054-F67B-288DA8165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DD50A-B3A1-30AF-3BEC-DB6F342F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4B69-552C-567E-02CB-44A62615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45DC-D6CE-ED4E-AEB1-46CAC584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65F6-B8C0-4B12-113D-9D340360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15C1A-CE14-A700-163B-C8F4F082B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1178-66D7-BE37-9037-4BBA1018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3F470-A689-660E-1ACB-2EBDC314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7B28-655E-A2BB-BDF6-DAF6582A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EF85A-E130-D9D6-1E9E-68E031B0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2CB6D-47A7-C2F9-8A0A-26DE777F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D86D-2EE3-81A7-44A3-A2671BCC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BBA6-1DB0-230B-6E44-2B0424F35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F5984-A58A-E645-BD33-151FA7C99B47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0F47-15F9-BB9C-3D43-A33150CB1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1E74-0403-0DDE-FF6A-DCA352691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email.arizona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r.org/2011/05/30/136796448/has-run-run-amok-it-has-645-meanings-so-fa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plotly/understanding-word-embedding-arithmetic-why-theres-no-single-answer-to-king-man-woman-cd2760e2cb7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EAAI-2022-Word-Embedding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korskiy.net/info/prj/wnb3/" TargetMode="External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andiway.arizona.edu/ling581-24/working-WordNet-3.0.zi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35658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3C31-5057-B34B-8E7F-2225AE32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3908-2C9C-6B48-90E0-6C5CCE89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WordNet Browser</a:t>
            </a:r>
            <a:r>
              <a:rPr lang="en-US" dirty="0"/>
              <a:t>: </a:t>
            </a:r>
          </a:p>
          <a:p>
            <a:pPr lvl="1"/>
            <a:r>
              <a:rPr lang="en-US" i="1" dirty="0"/>
              <a:t>make sure you turn on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Sense Numbers</a:t>
            </a:r>
          </a:p>
          <a:p>
            <a:r>
              <a:rPr lang="en-US" dirty="0"/>
              <a:t>Usual rules. </a:t>
            </a:r>
          </a:p>
          <a:p>
            <a:pPr lvl="1"/>
            <a:r>
              <a:rPr lang="en-US" dirty="0"/>
              <a:t>One PDF file.</a:t>
            </a:r>
          </a:p>
          <a:p>
            <a:pPr lvl="1"/>
            <a:r>
              <a:rPr lang="en-US" dirty="0"/>
              <a:t>Document your answer as needed using screenshots.</a:t>
            </a:r>
          </a:p>
          <a:p>
            <a:pPr lvl="1"/>
            <a:r>
              <a:rPr lang="en-US" dirty="0"/>
              <a:t>Due Monday midnight (we review it next Tuesday)</a:t>
            </a:r>
          </a:p>
          <a:p>
            <a:pPr lvl="1"/>
            <a:r>
              <a:rPr lang="en-US" dirty="0"/>
              <a:t>Email to me </a:t>
            </a:r>
            <a:r>
              <a:rPr lang="en-US" dirty="0">
                <a:hlinkClick r:id="rId2"/>
              </a:rPr>
              <a:t>sandiway@arizona.edu</a:t>
            </a:r>
            <a:endParaRPr lang="en-US" dirty="0"/>
          </a:p>
          <a:p>
            <a:pPr lvl="1"/>
            <a:r>
              <a:rPr lang="en-US" b="1" dirty="0"/>
              <a:t>Subject</a:t>
            </a:r>
            <a:r>
              <a:rPr lang="en-US" dirty="0"/>
              <a:t>: 581 Homework 8 </a:t>
            </a:r>
            <a:r>
              <a:rPr lang="en-US" i="1" dirty="0"/>
              <a:t>Your Name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7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246EF-0156-5943-BAA1-3FA781C4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1341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W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ordNet senses are incomplete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784-1073-B241-9406-664905E3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3429001"/>
            <a:ext cx="3909345" cy="16249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language is highly productive, and WordNet pre-dates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FF3CC2C6-4A0A-C72E-11BB-AF12A5C9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32" y="1235675"/>
            <a:ext cx="7014839" cy="4559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97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6716-8FFD-EA09-1A66-907D7208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WordNet senses are incomplete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2FF5-0B5B-27FE-0DDB-B78156618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word do you think has the most senses?</a:t>
            </a:r>
          </a:p>
          <a:p>
            <a:r>
              <a:rPr lang="en-US" dirty="0"/>
              <a:t>NPR Pop Culture:</a:t>
            </a:r>
          </a:p>
          <a:p>
            <a:pPr lvl="1"/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One three-letter word does much of the heavy lifting in the English language. The little word "run" — in its verb form alone — has 645 distinct meanings. </a:t>
            </a:r>
          </a:p>
          <a:p>
            <a:pPr lvl="1"/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NPRSerif"/>
              </a:rPr>
              <a:t>Top three verbs: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 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run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, 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put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, 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set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.</a:t>
            </a:r>
          </a:p>
          <a:p>
            <a:pPr lvl="1"/>
            <a:r>
              <a:rPr lang="en-US" dirty="0">
                <a:hlinkClick r:id="rId2"/>
              </a:rPr>
              <a:t>https://www.npr.org/2011/05/30/136796448/has-run-run-amok-it-has-645-meanings-so-far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B148-65F8-8433-4E64-D0D93FF8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WordNet senses are incomplete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A4F8B1-3313-4CB0-BD38-8F2BC32CDA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110" y="1825625"/>
            <a:ext cx="4675779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E2C6DCAD-EAC7-299D-50EA-277F1011E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780" y="1825625"/>
            <a:ext cx="4342439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96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BE94-9EE4-F70B-0910-1B79DA90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WordNet senses are incomplete</a:t>
            </a:r>
            <a:endParaRPr lang="en-US" dirty="0"/>
          </a:p>
        </p:txBody>
      </p:sp>
      <p:pic>
        <p:nvPicPr>
          <p:cNvPr id="6" name="Content Placeholder 5" descr="A screenshot of a text&#10;&#10;Description automatically generated">
            <a:extLst>
              <a:ext uri="{FF2B5EF4-FFF2-40B4-BE49-F238E27FC236}">
                <a16:creationId xmlns:a16="http://schemas.microsoft.com/office/drawing/2014/main" id="{823916F0-E4BB-0D2E-5D04-01886D183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3709"/>
            <a:ext cx="5181600" cy="4075169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D209-EB9C-1291-557D-9E96B075BE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Also, </a:t>
            </a:r>
            <a:r>
              <a:rPr lang="en-US" i="1" dirty="0"/>
              <a:t>run</a:t>
            </a:r>
            <a:r>
              <a:rPr lang="en-US" dirty="0"/>
              <a:t> has 16 senses as a noun.</a:t>
            </a:r>
          </a:p>
        </p:txBody>
      </p:sp>
    </p:spTree>
    <p:extLst>
      <p:ext uri="{BB962C8B-B14F-4D97-AF65-F5344CB8AC3E}">
        <p14:creationId xmlns:p14="http://schemas.microsoft.com/office/powerpoint/2010/main" val="30924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69F6-4C27-03F3-F56C-3460CD0F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WordNet senses are incomplete</a:t>
            </a:r>
          </a:p>
        </p:txBody>
      </p:sp>
      <p:pic>
        <p:nvPicPr>
          <p:cNvPr id="6" name="Content Placeholder 5" descr="A text on a piece of paper&#10;&#10;Description automatically generated">
            <a:extLst>
              <a:ext uri="{FF2B5EF4-FFF2-40B4-BE49-F238E27FC236}">
                <a16:creationId xmlns:a16="http://schemas.microsoft.com/office/drawing/2014/main" id="{72F801EF-6C78-5326-CD8B-FEC7FB43E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6676"/>
            <a:ext cx="5181600" cy="3649236"/>
          </a:xfr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B93FF-93DB-A0F2-234F-94D3484A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675"/>
            <a:ext cx="5181600" cy="4000287"/>
          </a:xfrm>
        </p:spPr>
        <p:txBody>
          <a:bodyPr/>
          <a:lstStyle/>
          <a:p>
            <a:r>
              <a:rPr lang="en-US" dirty="0"/>
              <a:t>Plus 1 as a noun</a:t>
            </a:r>
          </a:p>
        </p:txBody>
      </p:sp>
    </p:spTree>
    <p:extLst>
      <p:ext uri="{BB962C8B-B14F-4D97-AF65-F5344CB8AC3E}">
        <p14:creationId xmlns:p14="http://schemas.microsoft.com/office/powerpoint/2010/main" val="44474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69F6-4C27-03F3-F56C-3460CD0F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WordNet senses are incomplete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980F8EC-6831-EFD7-E508-927CACF63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194" y="1825625"/>
            <a:ext cx="4815612" cy="43513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11EF0D0-E171-0F93-9345-2DC77AC1A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5196" y="1825625"/>
            <a:ext cx="5181600" cy="3225667"/>
          </a:xfr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6B1E69-9AC3-BCA6-738D-CD661F62E53B}"/>
              </a:ext>
            </a:extLst>
          </p:cNvPr>
          <p:cNvSpPr txBox="1"/>
          <p:nvPr/>
        </p:nvSpPr>
        <p:spPr>
          <a:xfrm>
            <a:off x="6355196" y="5387546"/>
            <a:ext cx="479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13 as a noun and 7 senses as an adjective</a:t>
            </a:r>
          </a:p>
        </p:txBody>
      </p:sp>
    </p:spTree>
    <p:extLst>
      <p:ext uri="{BB962C8B-B14F-4D97-AF65-F5344CB8AC3E}">
        <p14:creationId xmlns:p14="http://schemas.microsoft.com/office/powerpoint/2010/main" val="43957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6CE5A-267F-C4B5-8EA7-D4CDA5E3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word2vec</a:t>
            </a:r>
          </a:p>
        </p:txBody>
      </p:sp>
      <p:pic>
        <p:nvPicPr>
          <p:cNvPr id="8" name="Content Placeholder 7" descr="A diagram of two people&#10;&#10;Description automatically generated">
            <a:extLst>
              <a:ext uri="{FF2B5EF4-FFF2-40B4-BE49-F238E27FC236}">
                <a16:creationId xmlns:a16="http://schemas.microsoft.com/office/drawing/2014/main" id="{AAEF8F73-DCBC-8284-0F2B-5078E568C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855" y="2144459"/>
            <a:ext cx="4351338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50251-CAB4-4B00-A76E-82611543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6570" y="1566851"/>
            <a:ext cx="6992716" cy="4610112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err="1">
                <a:solidFill>
                  <a:srgbClr val="000000"/>
                </a:solidFill>
              </a:rPr>
              <a:t>KeyedVectors</a:t>
            </a:r>
            <a:r>
              <a:rPr lang="en-US" sz="3100" dirty="0">
                <a:solidFill>
                  <a:srgbClr val="000000"/>
                </a:solidFill>
              </a:rPr>
              <a:t> s</a:t>
            </a:r>
            <a:r>
              <a:rPr lang="en-US" sz="3100" dirty="0">
                <a:solidFill>
                  <a:srgbClr val="000000"/>
                </a:solidFill>
                <a:effectLst/>
              </a:rPr>
              <a:t>etup: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gensim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nltk.data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find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word2vec_sample = str(find('models/word2vec_sample/pruned.word2vec.txt'))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model = gensim.models.KeyedVectors.load_word2vec_format(word2vec_sample, binary=False)</a:t>
            </a:r>
          </a:p>
          <a:p>
            <a:r>
              <a:rPr lang="en-US" sz="3100" dirty="0">
                <a:solidFill>
                  <a:srgbClr val="000000"/>
                </a:solidFill>
                <a:effectLst/>
              </a:rPr>
              <a:t>Example:</a:t>
            </a:r>
          </a:p>
          <a:p>
            <a:pPr lvl="1"/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woman','king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'],negative=['man'],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[('queen', 0.7118193507194519), ('monarch', 0.6189674139022827), ('princess', 0.5902430415153503)]</a:t>
            </a:r>
          </a:p>
          <a:p>
            <a:pPr lvl="1"/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man','queen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'],negative=['woman'],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[('king', 0.6958589553833008), ('kings', 0.5950952768325806), ('queens', 0.583850085735321)]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CB4B0-EE58-9BBC-5CD3-29494F47EF66}"/>
              </a:ext>
            </a:extLst>
          </p:cNvPr>
          <p:cNvSpPr txBox="1"/>
          <p:nvPr/>
        </p:nvSpPr>
        <p:spPr>
          <a:xfrm>
            <a:off x="2124021" y="6079531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wikipedia</a:t>
            </a:r>
            <a:r>
              <a:rPr lang="en-US" dirty="0"/>
              <a:t>]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86BFAD-99D6-BDE5-B0D1-2AAA6B4B27E4}"/>
              </a:ext>
            </a:extLst>
          </p:cNvPr>
          <p:cNvCxnSpPr/>
          <p:nvPr/>
        </p:nvCxnSpPr>
        <p:spPr>
          <a:xfrm flipV="1">
            <a:off x="1958011" y="5181517"/>
            <a:ext cx="1331843" cy="397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5104B1-DFB8-5DA9-9A32-0585FB41CF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02837" y="5181517"/>
            <a:ext cx="487017" cy="1393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1B8C3-C500-B590-B9BD-E634B80B5F33}"/>
              </a:ext>
            </a:extLst>
          </p:cNvPr>
          <p:cNvCxnSpPr/>
          <p:nvPr/>
        </p:nvCxnSpPr>
        <p:spPr>
          <a:xfrm>
            <a:off x="1958011" y="5579082"/>
            <a:ext cx="874643" cy="10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DF3EA6-FF9F-E55F-0131-82339BB33009}"/>
              </a:ext>
            </a:extLst>
          </p:cNvPr>
          <p:cNvCxnSpPr/>
          <p:nvPr/>
        </p:nvCxnSpPr>
        <p:spPr>
          <a:xfrm flipV="1">
            <a:off x="1958011" y="3511743"/>
            <a:ext cx="1222513" cy="206733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1749B-F236-07AB-31A8-E621F1205F69}"/>
              </a:ext>
            </a:extLst>
          </p:cNvPr>
          <p:cNvCxnSpPr/>
          <p:nvPr/>
        </p:nvCxnSpPr>
        <p:spPr>
          <a:xfrm flipV="1">
            <a:off x="2826034" y="4518910"/>
            <a:ext cx="1222513" cy="206733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915A6B-F808-33F7-6AB5-169468DA7E96}"/>
              </a:ext>
            </a:extLst>
          </p:cNvPr>
          <p:cNvCxnSpPr>
            <a:cxnSpLocks/>
          </p:cNvCxnSpPr>
          <p:nvPr/>
        </p:nvCxnSpPr>
        <p:spPr>
          <a:xfrm flipV="1">
            <a:off x="1948071" y="4153682"/>
            <a:ext cx="487017" cy="1393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diagram of a triangle with lines and arrows&#10;&#10;Description automatically generated">
            <a:extLst>
              <a:ext uri="{FF2B5EF4-FFF2-40B4-BE49-F238E27FC236}">
                <a16:creationId xmlns:a16="http://schemas.microsoft.com/office/drawing/2014/main" id="{A81234F1-1180-E7BD-2C00-012E7596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41" y="1566851"/>
            <a:ext cx="1433720" cy="1166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diagram of a triangle with arrows and a point&#10;&#10;Description automatically generated">
            <a:extLst>
              <a:ext uri="{FF2B5EF4-FFF2-40B4-BE49-F238E27FC236}">
                <a16:creationId xmlns:a16="http://schemas.microsoft.com/office/drawing/2014/main" id="{29DE6E77-00D0-4B04-827E-EFE46027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61" y="1559805"/>
            <a:ext cx="1806541" cy="11809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63F6BA-ED19-CF52-F15D-DB5B87197E03}"/>
              </a:ext>
            </a:extLst>
          </p:cNvPr>
          <p:cNvCxnSpPr/>
          <p:nvPr/>
        </p:nvCxnSpPr>
        <p:spPr>
          <a:xfrm flipV="1">
            <a:off x="1958011" y="4518910"/>
            <a:ext cx="2090536" cy="1060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95CF-311A-9E9A-897A-FEFAD995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A248-A8B6-8354-79A0-2FBA03486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sz="1800" dirty="0">
                <a:hlinkClick r:id="rId2"/>
              </a:rPr>
              <a:t>https://medium.com/plotly/understanding-word-embedding-arithmetic-why-theres-no-single-answer-to-king-man-woman-cd2760e2cb7f</a:t>
            </a:r>
            <a:endParaRPr lang="en-US" sz="1800" dirty="0"/>
          </a:p>
          <a:p>
            <a:pPr lvl="1"/>
            <a:r>
              <a:rPr lang="en-US" sz="1800" dirty="0"/>
              <a:t>[Y]</a:t>
            </a:r>
            <a:r>
              <a:rPr lang="en-US" sz="1800" dirty="0" err="1"/>
              <a:t>ou</a:t>
            </a:r>
            <a:r>
              <a:rPr lang="en-US" sz="1800" dirty="0"/>
              <a:t> have to include some </a:t>
            </a:r>
            <a:r>
              <a:rPr lang="en-US" sz="1800" b="1" dirty="0"/>
              <a:t>‘cheating’</a:t>
            </a:r>
            <a:r>
              <a:rPr lang="en-US" sz="1800" dirty="0"/>
              <a:t>. The actual result [is] King - Man + Woman = King. So, the resulting vector would be more similar to King than to Queen. The […] example only works because […] the algorithm will exclude the original vector from the possible results! Second comes Queen, which is what the routine will then pick.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woman','king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[('man', 0.6628608107566833), ('</a:t>
            </a:r>
            <a:r>
              <a:rPr lang="en-US" sz="18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queen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0.6438565254211426), ('girl', 0.6136073470115662)]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model.most_similar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(positive=['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programmer','woman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'],negative=['man'],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topn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</a:rPr>
              <a:t>'designer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', 0.4621824622154236), ('librarian', 0.45112138986587524), ('copywriter', 0.42773979902267456)]</a:t>
            </a:r>
          </a:p>
          <a:p>
            <a:pPr lvl="1"/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model.most_similar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(positive=['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surgeon','woman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'],negative=['man'],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topn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US" sz="1800" dirty="0">
                <a:solidFill>
                  <a:schemeClr val="accent2"/>
                </a:solidFill>
                <a:latin typeface="Menlo" panose="020B0609030804020204" pitchFamily="49" charset="0"/>
              </a:rPr>
              <a:t>'gynecologist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', 0.6832519173622131), ('doctor', 0.6073117256164551), ('hysterectomy', 0.5785969495773315)</a:t>
            </a:r>
          </a:p>
        </p:txBody>
      </p:sp>
    </p:spTree>
    <p:extLst>
      <p:ext uri="{BB962C8B-B14F-4D97-AF65-F5344CB8AC3E}">
        <p14:creationId xmlns:p14="http://schemas.microsoft.com/office/powerpoint/2010/main" val="13071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D9B3-CCA9-1931-F7D6-028A153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7C36-4BA4-3DB4-2E63-4A9F8789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Examples (inflectional morphology):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tables','bicycle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'],negative=['bicycles'],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'table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0.5977630019187927), ('Tables', 0.520125687122345), ('napkin', 0.4212760031223297)]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table','geese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'],negative=['goose'],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'tables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0.5640795826911926), ('Tables', 0.3900391459465027), ('seated', 0.3859478235244751)]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sheep','geese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'],negative=['goose'],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'cows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0.6649561524391174), ('cattle', 0.6110979318618774), ('lambs', 0.609976053237915)]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ptos" panose="020B0004020202020204" pitchFamily="34" charset="0"/>
              </a:rPr>
              <a:t>Let's test a few more?</a:t>
            </a:r>
            <a:endParaRPr lang="en-US" dirty="0">
              <a:solidFill>
                <a:schemeClr val="accent2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EB6E-A8E8-8827-F404-A17E3E08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330B-D5B1-40ED-6EF5-342A9390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Last time:</a:t>
            </a:r>
          </a:p>
          <a:p>
            <a:pPr lvl="1"/>
            <a:r>
              <a:rPr lang="en-US" sz="3200" dirty="0"/>
              <a:t> we looked at similarity from two different perspectives:</a:t>
            </a:r>
          </a:p>
          <a:p>
            <a:pPr lvl="2"/>
            <a:r>
              <a:rPr lang="en-US" sz="2800" dirty="0"/>
              <a:t>WordNet (</a:t>
            </a:r>
            <a:r>
              <a:rPr lang="en-US" sz="2800" i="1" dirty="0"/>
              <a:t>based on hypernymy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Word Embeddings</a:t>
            </a:r>
          </a:p>
          <a:p>
            <a:r>
              <a:rPr lang="en-US" sz="3600" dirty="0"/>
              <a:t>Today:</a:t>
            </a:r>
          </a:p>
          <a:p>
            <a:pPr lvl="1"/>
            <a:r>
              <a:rPr lang="en-US" sz="3200" dirty="0"/>
              <a:t>a bit more on vector arithmetic and word embeddings </a:t>
            </a:r>
          </a:p>
          <a:p>
            <a:pPr lvl="2"/>
            <a:r>
              <a:rPr lang="en-US" sz="2800" i="1" dirty="0">
                <a:solidFill>
                  <a:schemeClr val="accent2"/>
                </a:solidFill>
              </a:rPr>
              <a:t>some of you may be somewhat curious</a:t>
            </a:r>
            <a:endParaRPr lang="en-US" sz="2800" dirty="0">
              <a:solidFill>
                <a:schemeClr val="accent2"/>
              </a:solidFill>
            </a:endParaRPr>
          </a:p>
          <a:p>
            <a:pPr lvl="1"/>
            <a:r>
              <a:rPr lang="en-US" sz="3200" dirty="0"/>
              <a:t>look at examples of possible uses of WordNet</a:t>
            </a:r>
          </a:p>
          <a:p>
            <a:pPr lvl="1"/>
            <a:r>
              <a:rPr lang="en-US" sz="3200" dirty="0"/>
              <a:t>and a Homework (</a:t>
            </a:r>
            <a:r>
              <a:rPr lang="en-US" sz="3200" i="1" dirty="0"/>
              <a:t>simple practice with the browser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2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2092-F055-CF59-A5DC-2F303ECE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pic>
        <p:nvPicPr>
          <p:cNvPr id="6" name="Content Placeholder 5" descr="A diagram of a person and person&#10;&#10;Description automatically generated">
            <a:extLst>
              <a:ext uri="{FF2B5EF4-FFF2-40B4-BE49-F238E27FC236}">
                <a16:creationId xmlns:a16="http://schemas.microsoft.com/office/drawing/2014/main" id="{FB1E6ED5-7689-2009-60C7-A88811DB6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818" y="1825625"/>
            <a:ext cx="4706363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5A5CD-0DF5-7637-59BA-BB066B4D9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Semantic dimensions:</a:t>
            </a:r>
          </a:p>
          <a:p>
            <a:pPr lvl="1"/>
            <a:r>
              <a:rPr lang="en-US" sz="2000" dirty="0">
                <a:hlinkClick r:id="rId3"/>
              </a:rPr>
              <a:t>https://www.cs.cmu.edu/~dst/WordEmbeddingDemo/EAAI-2022-Word-Embedding.pdf</a:t>
            </a:r>
            <a:endParaRPr lang="en-US" sz="2000" dirty="0"/>
          </a:p>
          <a:p>
            <a:pPr lvl="1"/>
            <a:r>
              <a:rPr lang="en-US" sz="1800" dirty="0">
                <a:effectLst/>
                <a:latin typeface="NimbusRomNo9L"/>
              </a:rPr>
              <a:t>given the word “king”, we measure its position along the gender axis by taking the dot product of its embedding vector with a “gender” unit vector.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F410B50-41D0-E4A8-5544-F083B32E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63" y="4446655"/>
            <a:ext cx="1600603" cy="2045215"/>
          </a:xfrm>
          <a:prstGeom prst="rect">
            <a:avLst/>
          </a:prstGeom>
        </p:spPr>
      </p:pic>
      <p:pic>
        <p:nvPicPr>
          <p:cNvPr id="10" name="Picture 9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5962D6B-093D-E5A3-C182-7F56C8EEE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666" y="4446655"/>
            <a:ext cx="1392933" cy="1562443"/>
          </a:xfrm>
          <a:prstGeom prst="rect">
            <a:avLst/>
          </a:prstGeom>
        </p:spPr>
      </p:pic>
      <p:pic>
        <p:nvPicPr>
          <p:cNvPr id="12" name="Picture 11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BCFEE376-5CD6-937D-6D95-14F51C8BF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599" y="4446655"/>
            <a:ext cx="1392933" cy="14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WordNet: Example</a:t>
            </a:r>
            <a:endParaRPr lang="en-US" dirty="0"/>
          </a:p>
        </p:txBody>
      </p:sp>
      <p:pic>
        <p:nvPicPr>
          <p:cNvPr id="5" name="Content Placeholder 4" descr="Screen shot 2011-03-30 at 8.51.53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945" y="1825624"/>
            <a:ext cx="8240813" cy="4912059"/>
          </a:xfrm>
        </p:spPr>
      </p:pic>
    </p:spTree>
    <p:extLst>
      <p:ext uri="{BB962C8B-B14F-4D97-AF65-F5344CB8AC3E}">
        <p14:creationId xmlns:p14="http://schemas.microsoft.com/office/powerpoint/2010/main" val="298424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B002A-11E7-2540-98C2-5EA4B980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4376394-7277-9B42-BC66-69CE66215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1671096"/>
          </a:xfrm>
          <a:ln>
            <a:solidFill>
              <a:srgbClr val="0070C0"/>
            </a:solidFill>
          </a:ln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E6633C8-F9BF-EF45-BF9B-AC979EFE3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2663439"/>
          </a:xfrm>
          <a:ln>
            <a:solidFill>
              <a:schemeClr val="accent2"/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1AB449C-0E78-404D-9B10-4B6ED981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5046"/>
            <a:ext cx="5308600" cy="1562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5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4987-D558-A94D-A4A1-64FFA43C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/>
              <a:t>tear</a:t>
            </a:r>
            <a:r>
              <a:rPr lang="en-US"/>
              <a:t>/</a:t>
            </a:r>
            <a:r>
              <a:rPr lang="en-US" i="1"/>
              <a:t>torn</a:t>
            </a:r>
            <a:endParaRPr lang="en-US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FBC18909-896B-194C-957B-5AB23DDB8E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7276" y="1636038"/>
            <a:ext cx="6221831" cy="4856837"/>
          </a:xfrm>
          <a:ln>
            <a:solidFill>
              <a:schemeClr val="tx1"/>
            </a:solidFill>
          </a:ln>
        </p:spPr>
      </p:pic>
      <p:pic>
        <p:nvPicPr>
          <p:cNvPr id="9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BC9896C9-8259-2B4D-B268-07DACC5B1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99" y="1942896"/>
            <a:ext cx="5181600" cy="2663439"/>
          </a:xfrm>
          <a:ln>
            <a:solidFill>
              <a:schemeClr val="tx1"/>
            </a:solidFill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768E7A-840E-F446-895A-CCAD9E66FB92}"/>
              </a:ext>
            </a:extLst>
          </p:cNvPr>
          <p:cNvSpPr/>
          <p:nvPr/>
        </p:nvSpPr>
        <p:spPr>
          <a:xfrm>
            <a:off x="5405377" y="5405377"/>
            <a:ext cx="690623" cy="601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AB80-A525-674A-A8AD-012B847B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CCEC51-1564-BECC-748A-B5681B375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8053194" cy="277451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DBBD2-F3E4-70EA-C223-09CBFD58D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7500" y="4160466"/>
            <a:ext cx="7626300" cy="2057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4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7C5C82-03B9-F047-1A4A-9F8B9A55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80" y="2764265"/>
            <a:ext cx="6443039" cy="2580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76754" y="4492800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D1AA23-E3A3-2353-4BC7-D6D152BD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757"/>
          </a:xfrm>
        </p:spPr>
        <p:txBody>
          <a:bodyPr/>
          <a:lstStyle/>
          <a:p>
            <a:r>
              <a:rPr lang="en-US" dirty="0" err="1"/>
              <a:t>Synset</a:t>
            </a:r>
            <a:r>
              <a:rPr lang="en-US" dirty="0"/>
              <a:t>: {</a:t>
            </a:r>
            <a:r>
              <a:rPr lang="en-US" i="1" dirty="0"/>
              <a:t>repair</a:t>
            </a:r>
            <a:r>
              <a:rPr lang="en-US" dirty="0"/>
              <a:t>, </a:t>
            </a:r>
            <a:r>
              <a:rPr lang="en-US" i="1" dirty="0"/>
              <a:t>fix</a:t>
            </a:r>
            <a:r>
              <a:rPr lang="en-US" dirty="0"/>
              <a:t>, </a:t>
            </a:r>
            <a:r>
              <a:rPr lang="en-US" i="1" dirty="0"/>
              <a:t>restore</a:t>
            </a:r>
            <a:r>
              <a:rPr lang="en-US" dirty="0"/>
              <a:t>, </a:t>
            </a:r>
            <a:r>
              <a:rPr lang="en-US" i="1" dirty="0"/>
              <a:t>mend</a:t>
            </a:r>
            <a:r>
              <a:rPr lang="en-US" dirty="0"/>
              <a:t>, … }</a:t>
            </a:r>
          </a:p>
        </p:txBody>
      </p:sp>
    </p:spTree>
    <p:extLst>
      <p:ext uri="{BB962C8B-B14F-4D97-AF65-F5344CB8AC3E}">
        <p14:creationId xmlns:p14="http://schemas.microsoft.com/office/powerpoint/2010/main" val="3948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55365B-21F8-463B-3F88-A2DCBD6B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2534882"/>
            <a:ext cx="7073900" cy="1587500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34198" y="3250653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FA0DC8-7408-E332-C946-E588D508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0" y="4280695"/>
            <a:ext cx="70993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0C2C34E-A8E0-82E1-7954-195380D98E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20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Synset: {</a:t>
            </a:r>
            <a:r>
              <a:rPr lang="en-US" i="1"/>
              <a:t>repair</a:t>
            </a:r>
            <a:r>
              <a:rPr lang="en-US"/>
              <a:t>, </a:t>
            </a:r>
            <a:r>
              <a:rPr lang="en-US" i="1"/>
              <a:t>fix</a:t>
            </a:r>
            <a:r>
              <a:rPr lang="en-US"/>
              <a:t>, </a:t>
            </a:r>
            <a:r>
              <a:rPr lang="en-US" i="1"/>
              <a:t>restore</a:t>
            </a:r>
            <a:r>
              <a:rPr lang="en-US"/>
              <a:t>, </a:t>
            </a:r>
            <a:r>
              <a:rPr lang="en-US" i="1"/>
              <a:t>mend</a:t>
            </a:r>
            <a:r>
              <a:rPr lang="en-US"/>
              <a:t>, …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8ADA1-4CAD-CD47-B24A-5A36830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clean</a:t>
            </a:r>
            <a:r>
              <a:rPr lang="en-US" dirty="0"/>
              <a:t> vs. </a:t>
            </a:r>
            <a:r>
              <a:rPr lang="en-US" i="1" dirty="0"/>
              <a:t>dirty</a:t>
            </a:r>
            <a:endParaRPr lang="en-US" dirty="0"/>
          </a:p>
        </p:txBody>
      </p:sp>
      <p:pic>
        <p:nvPicPr>
          <p:cNvPr id="4" name="Content Placeholder 3" descr="Screen shot 2011-03-30 at 8.51.09 AM.png">
            <a:extLst>
              <a:ext uri="{FF2B5EF4-FFF2-40B4-BE49-F238E27FC236}">
                <a16:creationId xmlns:a16="http://schemas.microsoft.com/office/drawing/2014/main" id="{8A543395-D72F-514E-9401-FAF5CACD7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1439" b="14190"/>
          <a:stretch/>
        </p:blipFill>
        <p:spPr>
          <a:xfrm>
            <a:off x="838200" y="1940010"/>
            <a:ext cx="5558522" cy="1325562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25730CA-2EFC-044B-9CE4-4A2755A7F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8189" y="1961336"/>
            <a:ext cx="5181600" cy="4071257"/>
          </a:xfrm>
          <a:ln>
            <a:solidFill>
              <a:schemeClr val="tx1"/>
            </a:solidFill>
          </a:ln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50781D5C-023F-FC40-8E34-DB336583B5DA}"/>
              </a:ext>
            </a:extLst>
          </p:cNvPr>
          <p:cNvSpPr/>
          <p:nvPr/>
        </p:nvSpPr>
        <p:spPr>
          <a:xfrm rot="20318007">
            <a:off x="1606233" y="1840413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BF3F833-573B-1B42-A134-7C9FCE4A360B}"/>
              </a:ext>
            </a:extLst>
          </p:cNvPr>
          <p:cNvSpPr/>
          <p:nvPr/>
        </p:nvSpPr>
        <p:spPr>
          <a:xfrm rot="9629710">
            <a:off x="2515407" y="2662142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0F28A-BBBB-6245-B71A-5DD3EA344E7E}"/>
              </a:ext>
            </a:extLst>
          </p:cNvPr>
          <p:cNvSpPr txBox="1"/>
          <p:nvPr/>
        </p:nvSpPr>
        <p:spPr>
          <a:xfrm>
            <a:off x="3354636" y="3330228"/>
            <a:ext cx="117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resultative</a:t>
            </a:r>
          </a:p>
        </p:txBody>
      </p:sp>
    </p:spTree>
    <p:extLst>
      <p:ext uri="{BB962C8B-B14F-4D97-AF65-F5344CB8AC3E}">
        <p14:creationId xmlns:p14="http://schemas.microsoft.com/office/powerpoint/2010/main" val="878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14E2-344D-964B-9984-A203E376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857B-5690-FD45-A03D-B9707F694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Event-based Models of Change and Persistence in Language </a:t>
            </a:r>
            <a:r>
              <a:rPr lang="en-US" sz="2400" dirty="0"/>
              <a:t>(Pustejovsky, 2000).</a:t>
            </a:r>
          </a:p>
          <a:p>
            <a:r>
              <a:rPr lang="en-US" dirty="0"/>
              <a:t>Adapted 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waiter filled every empty glass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flat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leaky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comforted the crying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rescued the drowning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nurse mixed the powdered milk</a:t>
            </a:r>
          </a:p>
          <a:p>
            <a:r>
              <a:rPr lang="en-US" dirty="0"/>
              <a:t>Which ones work?</a:t>
            </a:r>
          </a:p>
          <a:p>
            <a:r>
              <a:rPr lang="en-US" dirty="0"/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116366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1A135A-E3C5-CF49-9856-1BE9A21F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83" y="3429000"/>
            <a:ext cx="7463275" cy="2822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5853792F-E806-F6EC-21AD-27DA632C2BE0}"/>
              </a:ext>
            </a:extLst>
          </p:cNvPr>
          <p:cNvSpPr/>
          <p:nvPr/>
        </p:nvSpPr>
        <p:spPr>
          <a:xfrm>
            <a:off x="8847728" y="5212117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</p:spTree>
    <p:extLst>
      <p:ext uri="{BB962C8B-B14F-4D97-AF65-F5344CB8AC3E}">
        <p14:creationId xmlns:p14="http://schemas.microsoft.com/office/powerpoint/2010/main" val="473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5AB8-DE70-6821-789E-2404F1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430B-8766-C470-F829-0980C3C6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online Princeton browser or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connection between </a:t>
            </a:r>
            <a:r>
              <a:rPr lang="en-US" i="1" dirty="0"/>
              <a:t>recliner</a:t>
            </a:r>
            <a:r>
              <a:rPr lang="en-US" dirty="0"/>
              <a:t> (noun, sense 1) and </a:t>
            </a:r>
            <a:r>
              <a:rPr lang="en-US" i="1" dirty="0"/>
              <a:t>sofa</a:t>
            </a:r>
            <a:r>
              <a:rPr lang="en-US" dirty="0"/>
              <a:t> (noun, sense 1). </a:t>
            </a:r>
          </a:p>
          <a:p>
            <a:pPr lvl="2"/>
            <a:r>
              <a:rPr lang="en-US" dirty="0"/>
              <a:t>Show the links (relations).</a:t>
            </a:r>
          </a:p>
          <a:p>
            <a:pPr lvl="2"/>
            <a:r>
              <a:rPr lang="en-US" dirty="0"/>
              <a:t>What is the common hypernym?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connection between </a:t>
            </a:r>
            <a:r>
              <a:rPr lang="en-US" i="1" dirty="0"/>
              <a:t>wander</a:t>
            </a:r>
            <a:r>
              <a:rPr lang="en-US" dirty="0"/>
              <a:t> (verb, sense 4) and </a:t>
            </a:r>
            <a:r>
              <a:rPr lang="en-US" i="1" dirty="0"/>
              <a:t>stumble</a:t>
            </a:r>
            <a:r>
              <a:rPr lang="en-US" dirty="0"/>
              <a:t> (verb, sense 1). </a:t>
            </a:r>
          </a:p>
          <a:p>
            <a:pPr lvl="2"/>
            <a:r>
              <a:rPr lang="en-US" dirty="0"/>
              <a:t>Show the links (relations).</a:t>
            </a:r>
          </a:p>
          <a:p>
            <a:pPr lvl="2"/>
            <a:r>
              <a:rPr lang="en-US" dirty="0"/>
              <a:t>What is the common hypernym?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a connection between </a:t>
            </a:r>
            <a:r>
              <a:rPr lang="en-US" i="1" dirty="0"/>
              <a:t>wet</a:t>
            </a:r>
            <a:r>
              <a:rPr lang="en-US" dirty="0"/>
              <a:t> (as a verb) and </a:t>
            </a:r>
            <a:r>
              <a:rPr lang="en-US" i="1" dirty="0"/>
              <a:t>wet</a:t>
            </a:r>
            <a:r>
              <a:rPr lang="en-US" dirty="0"/>
              <a:t> (as an adjective). </a:t>
            </a:r>
          </a:p>
          <a:p>
            <a:pPr lvl="2"/>
            <a:r>
              <a:rPr lang="en-US" dirty="0"/>
              <a:t>Which senses of each word? </a:t>
            </a:r>
          </a:p>
          <a:p>
            <a:pPr lvl="2"/>
            <a:r>
              <a:rPr lang="en-US" dirty="0"/>
              <a:t>Show the links (relations).  </a:t>
            </a:r>
          </a:p>
          <a:p>
            <a:pPr lvl="2"/>
            <a:r>
              <a:rPr lang="en-US" dirty="0"/>
              <a:t>What do you think the relationship should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236FD-AE01-61AD-B59E-87FDAF45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3" y="3267418"/>
            <a:ext cx="6339315" cy="3392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819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painted the </a:t>
            </a:r>
            <a:r>
              <a:rPr lang="en-US" sz="2800" i="1" dirty="0"/>
              <a:t>red</a:t>
            </a:r>
            <a:r>
              <a:rPr lang="en-US" sz="2800" dirty="0"/>
              <a:t> door </a:t>
            </a:r>
            <a:r>
              <a:rPr lang="en-US" sz="2800" i="1" dirty="0"/>
              <a:t>blue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5C3E47-CBFB-5DEE-8EE4-87257ED4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7" y="3855308"/>
            <a:ext cx="71755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22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286649-4B29-49F0-A497-AF7C64E3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6" y="3475130"/>
            <a:ext cx="5972873" cy="306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A8BD8B-0006-E132-AA57-92612675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62" y="3466578"/>
            <a:ext cx="6304005" cy="2620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6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2452-A059-D4D3-3E38-202B263F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browsers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C31E-B7E3-C6D4-AF1A-F0C67678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7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Online:</a:t>
            </a:r>
          </a:p>
          <a:p>
            <a:pPr lvl="1"/>
            <a:r>
              <a:rPr lang="en-US" dirty="0">
                <a:hlinkClick r:id="rId2"/>
              </a:rPr>
              <a:t>http://wordnetweb.princeton.edu/perl/webwn</a:t>
            </a:r>
            <a:endParaRPr lang="en-US" dirty="0"/>
          </a:p>
          <a:p>
            <a:r>
              <a:rPr lang="en-US" dirty="0"/>
              <a:t>Apps:</a:t>
            </a:r>
          </a:p>
          <a:p>
            <a:pPr lvl="1"/>
            <a:r>
              <a:rPr lang="en-US" dirty="0">
                <a:hlinkClick r:id="rId3"/>
              </a:rPr>
              <a:t>https://www.sikorskiy.net/info/prj/wnb3/</a:t>
            </a:r>
            <a:r>
              <a:rPr lang="en-US" dirty="0"/>
              <a:t> (I've not tested it.)</a:t>
            </a:r>
          </a:p>
          <a:p>
            <a:r>
              <a:rPr lang="en-US" dirty="0" err="1"/>
              <a:t>wnb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macOS: </a:t>
            </a:r>
            <a:r>
              <a:rPr lang="en-US" dirty="0">
                <a:hlinkClick r:id="rId4"/>
              </a:rPr>
              <a:t>https://sandiway.arizona.edu/ling581-24/working-WordNet-3.0.zip</a:t>
            </a:r>
            <a:endParaRPr lang="en-US" dirty="0"/>
          </a:p>
          <a:p>
            <a:pPr lvl="1"/>
            <a:r>
              <a:rPr lang="en-US" dirty="0"/>
              <a:t>inside bin subdirectory, suppose you cd to it, type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 after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export PATH=./:$PATH</a:t>
            </a:r>
            <a:r>
              <a:rPr lang="en-US" dirty="0"/>
              <a:t> (as it calls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wishwn</a:t>
            </a:r>
            <a:r>
              <a:rPr lang="en-US" dirty="0"/>
              <a:t>).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0D424-26D0-68E3-12C0-FCD4F756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684" y="5297405"/>
            <a:ext cx="7772400" cy="717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4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Meronyms</a:t>
            </a:r>
            <a:r>
              <a:rPr lang="en-US" dirty="0"/>
              <a:t> (has parts, plus inherited):</a:t>
            </a:r>
          </a:p>
        </p:txBody>
      </p:sp>
      <p:pic>
        <p:nvPicPr>
          <p:cNvPr id="4" name="Picture 3" descr="Screen Shot 2012-04-19 at 12.1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67" y="2299465"/>
            <a:ext cx="6030588" cy="4351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A565562-8EB0-0841-835D-FAFC898B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64" y="3758165"/>
            <a:ext cx="6515916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14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6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Derivationally related to</a:t>
            </a:r>
            <a:r>
              <a:rPr lang="en-US" dirty="0"/>
              <a:t> (different part-of-speech):</a:t>
            </a:r>
          </a:p>
        </p:txBody>
      </p:sp>
      <p:pic>
        <p:nvPicPr>
          <p:cNvPr id="4" name="Picture 3" descr="Screen Shot 2012-04-19 at 12.2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86" y="4338317"/>
            <a:ext cx="2950599" cy="2310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83A8F-B69E-8247-BB30-E786CF317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86" y="2297235"/>
            <a:ext cx="10566400" cy="184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9161D2-5506-674C-BAB1-B671A785E057}"/>
              </a:ext>
            </a:extLst>
          </p:cNvPr>
          <p:cNvSpPr/>
          <p:nvPr/>
        </p:nvSpPr>
        <p:spPr>
          <a:xfrm>
            <a:off x="1597955" y="3760894"/>
            <a:ext cx="1215583" cy="31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Verbs</a:t>
            </a:r>
          </a:p>
        </p:txBody>
      </p:sp>
      <p:pic>
        <p:nvPicPr>
          <p:cNvPr id="4" name="Picture 3" descr="Screen Shot 2012-04-19 at 12.2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1" y="4025709"/>
            <a:ext cx="8988696" cy="2176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E2C8-DB4B-A144-BF10-BBE5C14FC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65" y="2243855"/>
            <a:ext cx="2438736" cy="1520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75979-F16D-7C4C-8AAA-736D21FB2D23}"/>
              </a:ext>
            </a:extLst>
          </p:cNvPr>
          <p:cNvSpPr txBox="1"/>
          <p:nvPr/>
        </p:nvSpPr>
        <p:spPr>
          <a:xfrm>
            <a:off x="3888080" y="2256001"/>
            <a:ext cx="67406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destroy</a:t>
            </a:r>
            <a:r>
              <a:rPr lang="en-US" sz="2000" dirty="0"/>
              <a:t> (one way to):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destroy#1 =&gt; unmake#1, undo#2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destroy#3 =&gt; get the better of#1, overcome#1, defeat#1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destroy#4 =&gt; kill#1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23C8B074-5F7A-07EC-6D55-20BA365BCACA}"/>
              </a:ext>
            </a:extLst>
          </p:cNvPr>
          <p:cNvSpPr/>
          <p:nvPr/>
        </p:nvSpPr>
        <p:spPr>
          <a:xfrm>
            <a:off x="6774651" y="749128"/>
            <a:ext cx="1915726" cy="149516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hypernym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F0625DCC-772F-2AC4-2701-5A6E56492742}"/>
              </a:ext>
            </a:extLst>
          </p:cNvPr>
          <p:cNvSpPr/>
          <p:nvPr/>
        </p:nvSpPr>
        <p:spPr>
          <a:xfrm>
            <a:off x="8719135" y="1272017"/>
            <a:ext cx="2024978" cy="1495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troponym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DA43-C744-BD42-AFA0-2A8A31A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99CC-FDCD-2942-B288-958AB26D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5022" cy="7198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Troponyms</a:t>
            </a:r>
            <a:r>
              <a:rPr lang="en-US" dirty="0"/>
              <a:t> (particular ways to </a:t>
            </a:r>
            <a:r>
              <a:rPr lang="en-US" i="1" dirty="0"/>
              <a:t>destroy</a:t>
            </a:r>
            <a:r>
              <a:rPr lang="en-US" dirty="0"/>
              <a:t>#v#2):</a:t>
            </a:r>
          </a:p>
          <a:p>
            <a:pPr lvl="1"/>
            <a:r>
              <a:rPr lang="en-US" dirty="0"/>
              <a:t>e.g. you have </a:t>
            </a:r>
            <a:r>
              <a:rPr lang="en-US" i="1" dirty="0">
                <a:solidFill>
                  <a:srgbClr val="FF0000"/>
                </a:solidFill>
              </a:rPr>
              <a:t>ruined</a:t>
            </a:r>
            <a:r>
              <a:rPr lang="en-US" dirty="0"/>
              <a:t> my car!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0541F-695F-8B46-9B9F-D933A834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12" y="2672861"/>
            <a:ext cx="7189666" cy="3970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1C022-724A-6348-AA51-DBCC95CB1B8D}"/>
              </a:ext>
            </a:extLst>
          </p:cNvPr>
          <p:cNvSpPr/>
          <p:nvPr/>
        </p:nvSpPr>
        <p:spPr>
          <a:xfrm>
            <a:off x="1932062" y="4097215"/>
            <a:ext cx="3712599" cy="193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1F84925C-FD35-E2C1-589D-F21093EC90B5}"/>
              </a:ext>
            </a:extLst>
          </p:cNvPr>
          <p:cNvSpPr/>
          <p:nvPr/>
        </p:nvSpPr>
        <p:spPr>
          <a:xfrm>
            <a:off x="6774651" y="749128"/>
            <a:ext cx="1915726" cy="149516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hypernym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189D20F0-99BA-D966-BC41-165A0437105C}"/>
              </a:ext>
            </a:extLst>
          </p:cNvPr>
          <p:cNvSpPr/>
          <p:nvPr/>
        </p:nvSpPr>
        <p:spPr>
          <a:xfrm>
            <a:off x="8719135" y="1272017"/>
            <a:ext cx="2024978" cy="1495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troponym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D967-AE76-504D-B788-D9F9D6B3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CD344-95CF-174C-BB2F-2524EDC73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17"/>
          <a:stretch/>
        </p:blipFill>
        <p:spPr>
          <a:xfrm>
            <a:off x="5321922" y="1346886"/>
            <a:ext cx="6152200" cy="5511114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D5138-2621-6D4C-A4EC-809498C9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18274"/>
            <a:ext cx="3472406" cy="2156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D766A-36C6-A24B-B802-D47D5E1C26F3}"/>
              </a:ext>
            </a:extLst>
          </p:cNvPr>
          <p:cNvSpPr txBox="1"/>
          <p:nvPr/>
        </p:nvSpPr>
        <p:spPr>
          <a:xfrm>
            <a:off x="838200" y="169068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destroy#v#4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879316-25C3-6743-B2C0-C94D45DBE5E4}"/>
              </a:ext>
            </a:extLst>
          </p:cNvPr>
          <p:cNvSpPr/>
          <p:nvPr/>
        </p:nvSpPr>
        <p:spPr>
          <a:xfrm>
            <a:off x="838200" y="4603258"/>
            <a:ext cx="329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destroy#v#4 –up-&gt; kill#v#1 -down-&gt; … </a:t>
            </a:r>
          </a:p>
        </p:txBody>
      </p:sp>
    </p:spTree>
    <p:extLst>
      <p:ext uri="{BB962C8B-B14F-4D97-AF65-F5344CB8AC3E}">
        <p14:creationId xmlns:p14="http://schemas.microsoft.com/office/powerpoint/2010/main" val="41053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1263</Words>
  <Application>Microsoft Macintosh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NimbusRomNo9L</vt:lpstr>
      <vt:lpstr>NPRSerif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</vt:lpstr>
      <vt:lpstr>Homework 8</vt:lpstr>
      <vt:lpstr>WordNet browsers</vt:lpstr>
      <vt:lpstr>WordNet Relations</vt:lpstr>
      <vt:lpstr>WordNet Relations</vt:lpstr>
      <vt:lpstr>WordNet Relations: verbs</vt:lpstr>
      <vt:lpstr>WordNet Relations: verbs</vt:lpstr>
      <vt:lpstr>WordNet Relations: verbs</vt:lpstr>
      <vt:lpstr>Homework 8</vt:lpstr>
      <vt:lpstr>WordNet senses are incomplete</vt:lpstr>
      <vt:lpstr>WordNet senses are incomplete</vt:lpstr>
      <vt:lpstr>WordNet senses are incomplete</vt:lpstr>
      <vt:lpstr>WordNet senses are incomplete</vt:lpstr>
      <vt:lpstr>WordNet senses are incomplete</vt:lpstr>
      <vt:lpstr>WordNet senses are incomplete</vt:lpstr>
      <vt:lpstr>Last Time: word2vec</vt:lpstr>
      <vt:lpstr>word2vec</vt:lpstr>
      <vt:lpstr>word2vec</vt:lpstr>
      <vt:lpstr>word2vec</vt:lpstr>
      <vt:lpstr>Using WordNet: Example</vt:lpstr>
      <vt:lpstr>Semantic Opposition: mend vs. tear/torn</vt:lpstr>
      <vt:lpstr>Semantic Opposition: mend vs. tear/torn</vt:lpstr>
      <vt:lpstr>Semantic Opposition and ChatGPT</vt:lpstr>
      <vt:lpstr>Semantic Opposition and ChatGPT</vt:lpstr>
      <vt:lpstr>Semantic Opposition and ChatGPT</vt:lpstr>
      <vt:lpstr>Semantic Opposition: clean vs. dirty</vt:lpstr>
      <vt:lpstr>More examples</vt:lpstr>
      <vt:lpstr>Semantic Opposition</vt:lpstr>
      <vt:lpstr>Semantic Opposition and ChatGPT</vt:lpstr>
      <vt:lpstr>Semantic Opposition and ChatGPT</vt:lpstr>
      <vt:lpstr>Semantic Opposition and 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7</cp:revision>
  <dcterms:created xsi:type="dcterms:W3CDTF">2024-03-19T18:07:11Z</dcterms:created>
  <dcterms:modified xsi:type="dcterms:W3CDTF">2024-03-21T13:55:30Z</dcterms:modified>
</cp:coreProperties>
</file>