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0" r:id="rId2"/>
    <p:sldId id="258" r:id="rId3"/>
    <p:sldId id="352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49" r:id="rId16"/>
    <p:sldId id="318" r:id="rId17"/>
    <p:sldId id="275" r:id="rId18"/>
    <p:sldId id="314" r:id="rId19"/>
    <p:sldId id="346" r:id="rId20"/>
    <p:sldId id="341" r:id="rId21"/>
    <p:sldId id="342" r:id="rId22"/>
    <p:sldId id="340" r:id="rId23"/>
    <p:sldId id="263" r:id="rId24"/>
    <p:sldId id="347" r:id="rId25"/>
    <p:sldId id="343" r:id="rId26"/>
    <p:sldId id="344" r:id="rId27"/>
    <p:sldId id="31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87206-482C-F8C6-D62C-90AA32A5F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5775A4-9809-4C4E-2E67-5BA3B4C0BD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3FDDA-F5BC-980E-E400-D78BBA108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9A1E-00F9-5B49-9C64-0113BD8CB7FF}" type="datetimeFigureOut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E1627-7F3A-97FD-E02B-19749B5D8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7ECA4-86BA-CBCB-FB28-4C3DEFEF2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9495-F12E-BB44-B26E-18C48CF7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51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7A97F-2619-415C-73B8-24676376D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3B37B2-8266-69C9-7F40-C9690BC19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41980-1EF5-D22F-039B-B78BBAD80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9A1E-00F9-5B49-9C64-0113BD8CB7FF}" type="datetimeFigureOut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EC1BC-3B25-8077-0991-5F45F08CE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FF972-6A69-242E-6FAC-18B0B755E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9495-F12E-BB44-B26E-18C48CF7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12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0EE2AE-544E-EE2A-5B61-13E8853B6C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E06319-B56F-2A4F-5A00-75A93D8FC5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EE8ED-F1B3-1BE1-032F-F16DB93D8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9A1E-00F9-5B49-9C64-0113BD8CB7FF}" type="datetimeFigureOut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28076-EA58-83D5-9F35-7F1AB5AB2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AD02C-D2C4-0D5C-15E2-72D406688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9495-F12E-BB44-B26E-18C48CF7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9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63A22-4343-D602-29C1-5B8832D1E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D4DD5-42F6-DFC3-63EB-ABF89CF5F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2FC13-2E57-1C0C-F06C-AE64B0745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9A1E-00F9-5B49-9C64-0113BD8CB7FF}" type="datetimeFigureOut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DFBE7-890D-C4EA-B8EE-F0E8CB733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DEC21-4EE2-3D73-73EC-F88FD6380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9495-F12E-BB44-B26E-18C48CF7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77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83403-5F32-B2D4-515E-52C4146C3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A64BB-13C6-3D92-6ED2-DB7144136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2796F-D836-8A7A-1146-332439C73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9A1E-00F9-5B49-9C64-0113BD8CB7FF}" type="datetimeFigureOut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2076D-F0E7-9239-BDEA-2A33F45C9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BA258-D4A1-3A1D-F1BA-C96C428F3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9495-F12E-BB44-B26E-18C48CF7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53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EE736-BEAD-3CFC-228C-06FE0B179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06400-2DCB-34E3-9238-B78707CE94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83BACF-CD11-EF1A-760D-632E63BC6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79D637-7AE1-9B02-68A1-D23C046DE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9A1E-00F9-5B49-9C64-0113BD8CB7FF}" type="datetimeFigureOut">
              <a:rPr lang="en-US" smtClean="0"/>
              <a:t>3/14/24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479C2-DE53-3C47-B184-E6C0CA47F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311B0C-F784-06AB-00C4-3DF047252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9495-F12E-BB44-B26E-18C48CF7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87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C672A-5037-8992-BB17-747EFFBD9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A1DC7-77B3-9BB5-DABD-36BC76FB7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787FC-6C3B-40FD-6B3B-143C26E2C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C31048-3F50-3F96-BEDB-69EC36790F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41D062-9872-6252-C880-4BF4F258F7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81F393-AB70-1FB4-2369-259D7BFDB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9A1E-00F9-5B49-9C64-0113BD8CB7FF}" type="datetimeFigureOut">
              <a:rPr lang="en-US" smtClean="0"/>
              <a:t>3/14/24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D3522F-CD18-A3C8-66D9-21C739F6D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86B54F-7D83-CB4F-BAD7-2CB6202C0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9495-F12E-BB44-B26E-18C48CF7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9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028FB-740D-7BEB-D3EA-8B91B2FDE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0B9123-C787-39C1-8674-00E4E146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9A1E-00F9-5B49-9C64-0113BD8CB7FF}" type="datetimeFigureOut">
              <a:rPr lang="en-US" smtClean="0"/>
              <a:t>3/14/24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CD5C28-6B32-69AF-2151-877316803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DE61BF-4B61-ED3B-CB4C-AF3EA29F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9495-F12E-BB44-B26E-18C48CF7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98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3212FE-341F-7C27-E718-6BC078ED3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9A1E-00F9-5B49-9C64-0113BD8CB7FF}" type="datetimeFigureOut">
              <a:rPr lang="en-US" smtClean="0"/>
              <a:t>3/14/24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F312C5-710C-8141-A67C-09E90688F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86D36-C991-D11C-9957-E09C48981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9495-F12E-BB44-B26E-18C48CF7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87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E67FD-453E-6BCD-4D24-B3B9C3CF8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FD073-D253-C050-F843-701F20E30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F31B6F-910A-EFF9-8988-F6C5253CD4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6ED50E-6D0B-2CA8-DE78-819CFAD4C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9A1E-00F9-5B49-9C64-0113BD8CB7FF}" type="datetimeFigureOut">
              <a:rPr lang="en-US" smtClean="0"/>
              <a:t>3/14/24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824A3D-541C-66C4-5C5C-C03211629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34E9A9-99B5-5FF5-2C75-A070FEAA5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9495-F12E-BB44-B26E-18C48CF7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88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D63A1-5B9E-8C0F-3CC2-9484AD1A6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9AE480-7F05-F784-61CD-61113FEFDF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73185D-DDD4-9C7D-CE6A-10218A827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A096D-2E96-9ED2-FE7B-E98DCE216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D9A1E-00F9-5B49-9C64-0113BD8CB7FF}" type="datetimeFigureOut">
              <a:rPr lang="en-US" smtClean="0"/>
              <a:t>3/14/24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898CEA-8019-AE6E-718E-E7E6162DB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173D6-9F68-3E74-A346-D598450A5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A9495-F12E-BB44-B26E-18C48CF7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4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F54AD4-D49D-0606-89D2-1C1215AA4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48FE7-B471-42C0-C13D-B60F2ABC0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9D5C5-BB42-C287-A821-DCDDF873F1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9D9A1E-00F9-5B49-9C64-0113BD8CB7FF}" type="datetimeFigureOut">
              <a:rPr lang="en-US" smtClean="0"/>
              <a:t>3/14/24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C3315-99FC-EB80-F068-A49552CC40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412EA-DCB3-FCB9-DA2E-B16AB4663B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1A9495-F12E-BB44-B26E-18C48CF7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3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rd2.let.rug.nl/~kleiweg/conllu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rd2.let.rug.nl/~kleiweg/conllu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ordnetweb.princeton.edu/perl/webwn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ordnetweb.princeton.edu/perl/webwn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nltk.org/howto/wordnet.htm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parser.kitaev.io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981200"/>
            <a:ext cx="7772400" cy="1752600"/>
          </a:xfrm>
        </p:spPr>
        <p:txBody>
          <a:bodyPr/>
          <a:lstStyle/>
          <a:p>
            <a:r>
              <a:rPr lang="en-US" dirty="0"/>
              <a:t>LING/C SC 581: </a:t>
            </a:r>
            <a:br>
              <a:rPr lang="en-US" dirty="0"/>
            </a:br>
            <a:r>
              <a:rPr lang="en-US" sz="4000" dirty="0"/>
              <a:t>Advanced Computational Linguistics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925956"/>
            <a:ext cx="9144000" cy="1331843"/>
          </a:xfrm>
        </p:spPr>
        <p:txBody>
          <a:bodyPr/>
          <a:lstStyle/>
          <a:p>
            <a:r>
              <a:rPr lang="en-US" dirty="0"/>
              <a:t>Lecture 16</a:t>
            </a:r>
          </a:p>
        </p:txBody>
      </p:sp>
    </p:spTree>
    <p:extLst>
      <p:ext uri="{BB962C8B-B14F-4D97-AF65-F5344CB8AC3E}">
        <p14:creationId xmlns:p14="http://schemas.microsoft.com/office/powerpoint/2010/main" val="3565820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A6AF7-BDDC-6DBB-79CC-FBF523554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Stanza updating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DD0BE-824C-856E-602D-5253A026D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Downloading https://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raw.githubusercontent.com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stanfordnlp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/stanza-resources/main/resources_1.5.0.json: 216kB [00:00, 67.0MB/s]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Downloading https://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huggingface.co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stanfordnlp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/stanza-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en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/resolve/v1.5.0/models/d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2024-03-14 06:19:41 INFO: Loading these models for language: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en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(English):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============================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| Processor    | Package   |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----------------------------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| tokenize     | combined  |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| pos          | combined  |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| lemma        | combined  |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| constituency |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wsj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|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|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depparse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| combined  |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| sentiment    |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sstplus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|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|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ner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          |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ontonotes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|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============================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306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F5D7F-36EE-0694-6AC7-BFBD7D91C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1" dirty="0"/>
              <a:t>Violinist Linked to JAL Crash Blossoms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E38B5-CE08-7D9D-5A83-FC95F1DDD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doc =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nlp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("</a:t>
            </a:r>
            <a:r>
              <a:rPr lang="en-US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Violinist Linked to JAL Crash Blossoms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")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s = ''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words =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doc.sentences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[0].words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for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i,w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in enumerate(words):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...     s += '{:&lt;3d}\t{:12s}\t{:&lt;3d}\t{:15s}\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n'.format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(i+1,w.text,w.head,w.deprel)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... 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print(s)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1  Violinist   2 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nsubj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  Linked      0  root           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3  to          6  case           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4  JAL         6  compound       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5  Crash       6  compound       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6  Blossoms    2 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obl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          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58484E-C0EE-C0EE-3418-A38EA0B062D9}"/>
              </a:ext>
            </a:extLst>
          </p:cNvPr>
          <p:cNvSpPr txBox="1"/>
          <p:nvPr/>
        </p:nvSpPr>
        <p:spPr>
          <a:xfrm>
            <a:off x="5483311" y="4195804"/>
            <a:ext cx="609805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#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global.columns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ID FORM HEAD DEPREL</a:t>
            </a:r>
          </a:p>
        </p:txBody>
      </p:sp>
    </p:spTree>
    <p:extLst>
      <p:ext uri="{BB962C8B-B14F-4D97-AF65-F5344CB8AC3E}">
        <p14:creationId xmlns:p14="http://schemas.microsoft.com/office/powerpoint/2010/main" val="184247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E6747-C550-49E5-0ABE-B3DD74EF9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1" dirty="0"/>
              <a:t>Violinist Linked to JAL Crash Blossoms</a:t>
            </a:r>
            <a:endParaRPr lang="en-US" dirty="0"/>
          </a:p>
        </p:txBody>
      </p:sp>
      <p:pic>
        <p:nvPicPr>
          <p:cNvPr id="5" name="Content Placeholder 4" descr="A diagram of a computer&#10;&#10;Description automatically generated">
            <a:extLst>
              <a:ext uri="{FF2B5EF4-FFF2-40B4-BE49-F238E27FC236}">
                <a16:creationId xmlns:a16="http://schemas.microsoft.com/office/drawing/2014/main" id="{AE88CE2D-905D-5291-4664-A4C8522754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5656" y="2204244"/>
            <a:ext cx="7780687" cy="4351338"/>
          </a:xfr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E67062-09C5-C007-37A4-DB44C79BCDEB}"/>
              </a:ext>
            </a:extLst>
          </p:cNvPr>
          <p:cNvSpPr txBox="1"/>
          <p:nvPr/>
        </p:nvSpPr>
        <p:spPr>
          <a:xfrm>
            <a:off x="1071949" y="1762800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https://urd2.let.rug.nl/~kleiweg/conllu/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392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470C8-094B-83B1-B117-7081C0DAC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1" dirty="0"/>
              <a:t>Violinist Linked to JAL Crash Blossoms</a:t>
            </a:r>
            <a:endParaRPr lang="en-US" dirty="0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47EB5EE7-43D1-D067-D996-E8D3C0804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1020" y="2204244"/>
            <a:ext cx="6929612" cy="3961778"/>
          </a:xfr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67D834-43BE-973E-7A0B-24F3C2F9B7D3}"/>
              </a:ext>
            </a:extLst>
          </p:cNvPr>
          <p:cNvSpPr txBox="1"/>
          <p:nvPr/>
        </p:nvSpPr>
        <p:spPr>
          <a:xfrm>
            <a:off x="1071949" y="1762800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https://urd2.let.rug.nl/~kleiweg/conllu/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356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33AFF-640F-5D59-989F-B5ACF7420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Newspapers could check their headlines?</a:t>
            </a:r>
          </a:p>
        </p:txBody>
      </p:sp>
      <p:pic>
        <p:nvPicPr>
          <p:cNvPr id="4" name="Content Placeholder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45F3AFA7-D015-07D3-0393-BB2328F30B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9345" y="1825625"/>
            <a:ext cx="10093309" cy="43513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46948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D8E52-D5ED-1099-E3AE-405E9C9FE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 fixed!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6EE84-1646-DE5F-3986-89CCA94EA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went to the Daily News website: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E57201A-A03F-07FC-F41A-1156526EC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532" y="2236573"/>
            <a:ext cx="6668452" cy="42296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62D5E3-5357-82B3-B316-21157EF2C90F}"/>
              </a:ext>
            </a:extLst>
          </p:cNvPr>
          <p:cNvSpPr/>
          <p:nvPr/>
        </p:nvSpPr>
        <p:spPr>
          <a:xfrm>
            <a:off x="2773532" y="3113903"/>
            <a:ext cx="1600760" cy="5189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6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0D005-BF96-DE4D-8F35-66C8A136A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WordNet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A988C83-41C7-F24A-A5FF-B17DC5AFC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 algn="ctr">
              <a:buNone/>
            </a:pPr>
            <a:r>
              <a:rPr lang="en-US" sz="2000" b="1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Princeton WordNet</a:t>
            </a: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: a dictionary of English words with semantic relations connecting word senses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</a:rPr>
              <a:t>also</a:t>
            </a:r>
            <a:r>
              <a:rPr lang="en-US" sz="2000" dirty="0">
                <a:solidFill>
                  <a:srgbClr val="FFFFFF"/>
                </a:solidFill>
              </a:rPr>
              <a:t>: open Multilingual WordNet</a:t>
            </a:r>
            <a:endParaRPr lang="en-US" sz="20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828E1F7B-DB40-CD4B-8069-7775599841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53822" y="1704474"/>
            <a:ext cx="6553545" cy="345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2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WordNet: online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WordNet</a:t>
            </a:r>
            <a:r>
              <a:rPr lang="en-US" dirty="0"/>
              <a:t> 3.0 </a:t>
            </a:r>
          </a:p>
          <a:p>
            <a:pPr lvl="1"/>
            <a:r>
              <a:rPr lang="en-US" dirty="0"/>
              <a:t>(3.1 the latest version but only online or the database files only)</a:t>
            </a:r>
          </a:p>
          <a:p>
            <a:pPr lvl="1"/>
            <a:r>
              <a:rPr lang="en-US" dirty="0">
                <a:hlinkClick r:id="rId2"/>
              </a:rPr>
              <a:t>http://wordnetweb.princeton.edu/perl/webwn</a:t>
            </a:r>
            <a:endParaRPr lang="en-US" dirty="0"/>
          </a:p>
        </p:txBody>
      </p:sp>
      <p:pic>
        <p:nvPicPr>
          <p:cNvPr id="4" name="Picture 3" descr="Screen Shot 2013-03-20 at 3.18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251" y="3169997"/>
            <a:ext cx="8686800" cy="2374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Left Arrow Callout 4">
            <a:extLst>
              <a:ext uri="{FF2B5EF4-FFF2-40B4-BE49-F238E27FC236}">
                <a16:creationId xmlns:a16="http://schemas.microsoft.com/office/drawing/2014/main" id="{118BBE17-7FBA-3344-8A88-753B40B955D0}"/>
              </a:ext>
            </a:extLst>
          </p:cNvPr>
          <p:cNvSpPr/>
          <p:nvPr/>
        </p:nvSpPr>
        <p:spPr>
          <a:xfrm>
            <a:off x="9025407" y="3703052"/>
            <a:ext cx="2028825" cy="1643062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online version of the WordNet browser!</a:t>
            </a:r>
          </a:p>
        </p:txBody>
      </p:sp>
    </p:spTree>
    <p:extLst>
      <p:ext uri="{BB962C8B-B14F-4D97-AF65-F5344CB8AC3E}">
        <p14:creationId xmlns:p14="http://schemas.microsoft.com/office/powerpoint/2010/main" val="3007257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729FD-59E2-A542-A0F2-87F7CA4DE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WordNet: online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695E5-C6DC-2B45-97EA-138FC5BB7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25177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Synonyms:</a:t>
            </a:r>
          </a:p>
          <a:p>
            <a:r>
              <a:rPr lang="en-US" dirty="0"/>
              <a:t>Benz is credited with the invention of the </a:t>
            </a:r>
            <a:r>
              <a:rPr lang="en-US" dirty="0">
                <a:solidFill>
                  <a:srgbClr val="FF0000"/>
                </a:solidFill>
              </a:rPr>
              <a:t>motorcar</a:t>
            </a:r>
            <a:r>
              <a:rPr lang="en-US" dirty="0"/>
              <a:t>.</a:t>
            </a:r>
          </a:p>
          <a:p>
            <a:r>
              <a:rPr lang="en-US" dirty="0"/>
              <a:t>Benz is credited with the invention of the </a:t>
            </a:r>
            <a:r>
              <a:rPr lang="en-US" dirty="0">
                <a:solidFill>
                  <a:srgbClr val="FF0000"/>
                </a:solidFill>
              </a:rPr>
              <a:t>automobile</a:t>
            </a:r>
            <a:r>
              <a:rPr lang="en-US" dirty="0"/>
              <a:t>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5AAC5A-5FE5-6C4A-AA37-E32B1EBF2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76461" y="1825625"/>
            <a:ext cx="5585791" cy="470314"/>
          </a:xfrm>
        </p:spPr>
        <p:txBody>
          <a:bodyPr/>
          <a:lstStyle/>
          <a:p>
            <a:r>
              <a:rPr lang="en-US" sz="2000" dirty="0">
                <a:hlinkClick r:id="rId2"/>
              </a:rPr>
              <a:t>http://wordnetweb.princeton.edu/perl/webwn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401EB0E-91E7-4342-9AA9-26D1C5144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765" y="2295939"/>
            <a:ext cx="4850296" cy="40406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10B959AD-9476-E248-9E80-87244CEB9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162" y="4813714"/>
            <a:ext cx="6229074" cy="108270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4568B2C-4C1F-1749-AF6C-98AE6A991D0D}"/>
              </a:ext>
            </a:extLst>
          </p:cNvPr>
          <p:cNvCxnSpPr/>
          <p:nvPr/>
        </p:nvCxnSpPr>
        <p:spPr>
          <a:xfrm>
            <a:off x="4184374" y="3084512"/>
            <a:ext cx="1699591" cy="2083836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5EB067F-F901-DF4D-B037-F834CE54E3ED}"/>
              </a:ext>
            </a:extLst>
          </p:cNvPr>
          <p:cNvCxnSpPr>
            <a:cxnSpLocks/>
          </p:cNvCxnSpPr>
          <p:nvPr/>
        </p:nvCxnSpPr>
        <p:spPr>
          <a:xfrm flipH="1">
            <a:off x="3597966" y="3995530"/>
            <a:ext cx="765312" cy="1172818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Left Arrow Callout 3">
            <a:extLst>
              <a:ext uri="{FF2B5EF4-FFF2-40B4-BE49-F238E27FC236}">
                <a16:creationId xmlns:a16="http://schemas.microsoft.com/office/drawing/2014/main" id="{FE7D8DC2-13E8-321D-6BF8-0A53E224CF61}"/>
              </a:ext>
            </a:extLst>
          </p:cNvPr>
          <p:cNvSpPr/>
          <p:nvPr/>
        </p:nvSpPr>
        <p:spPr>
          <a:xfrm>
            <a:off x="9193695" y="5059018"/>
            <a:ext cx="1659835" cy="1133061"/>
          </a:xfrm>
          <a:prstGeom prst="left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turn this on!</a:t>
            </a:r>
          </a:p>
        </p:txBody>
      </p:sp>
    </p:spTree>
    <p:extLst>
      <p:ext uri="{BB962C8B-B14F-4D97-AF65-F5344CB8AC3E}">
        <p14:creationId xmlns:p14="http://schemas.microsoft.com/office/powerpoint/2010/main" val="428084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B079E-F88B-9649-963D-EF7D7DA0B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EEFDD-A912-3F41-A15D-27EE744F6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46872"/>
          </a:xfrm>
        </p:spPr>
        <p:txBody>
          <a:bodyPr>
            <a:normAutofit fontScale="92500"/>
          </a:bodyPr>
          <a:lstStyle/>
          <a:p>
            <a:r>
              <a:rPr lang="en-US" dirty="0"/>
              <a:t>Relations between word senses grouped into synonym sets (</a:t>
            </a:r>
            <a:r>
              <a:rPr lang="en-US" b="1" dirty="0" err="1"/>
              <a:t>synsets</a:t>
            </a:r>
            <a:r>
              <a:rPr lang="en-US" dirty="0"/>
              <a:t>)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AB2C12C2-C8F1-2040-9D3C-A9EA0F384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042" y="2507433"/>
            <a:ext cx="9265703" cy="291933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D45E32B-1989-4518-1ADD-4A774FD23CC6}"/>
              </a:ext>
            </a:extLst>
          </p:cNvPr>
          <p:cNvSpPr/>
          <p:nvPr/>
        </p:nvSpPr>
        <p:spPr>
          <a:xfrm>
            <a:off x="3200400" y="5053914"/>
            <a:ext cx="1902941" cy="34598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381029-473E-C1BF-FDDF-086D721D4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/>
              <a:t>Announcements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617B-4148-9C3E-5A35-FA3A8FDFE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200"/>
              <a:t>There is no lecture 15</a:t>
            </a:r>
          </a:p>
          <a:p>
            <a:pPr marL="0" indent="0">
              <a:buNone/>
            </a:pPr>
            <a:r>
              <a:rPr lang="en-US" sz="2200"/>
              <a:t>Lecture 14 was pre-recorded</a:t>
            </a:r>
          </a:p>
        </p:txBody>
      </p:sp>
      <p:pic>
        <p:nvPicPr>
          <p:cNvPr id="7" name="Picture 6" descr="A group of people in a room&#10;&#10;Description automatically generated">
            <a:extLst>
              <a:ext uri="{FF2B5EF4-FFF2-40B4-BE49-F238E27FC236}">
                <a16:creationId xmlns:a16="http://schemas.microsoft.com/office/drawing/2014/main" id="{4E5493C4-27F9-E734-52C5-8139AA108D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9" r="1266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5540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FF261-6690-454D-BC03-D0C142CFD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WordNet 3.1 Demo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CC32C980-976F-F74C-8E6D-59D6C4491B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8390" y="1977189"/>
            <a:ext cx="8432800" cy="1651000"/>
          </a:xfrm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5B191C5E-D655-FE44-B4C6-93DFC13E8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390" y="3914690"/>
            <a:ext cx="84201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6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74008-1C25-4F4C-813C-0F868B28E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WordNet 3.1 Demo</a:t>
            </a:r>
            <a:endParaRPr lang="en-US" dirty="0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156EE07E-724B-504D-8DF9-C785DB482F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049" y="1590675"/>
            <a:ext cx="8089900" cy="22352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3015F3-A6C8-AB48-AFE0-D973BF409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037" y="3692525"/>
            <a:ext cx="3135923" cy="2717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8A253A-532A-1C4D-8B0E-626CBF75461C}"/>
              </a:ext>
            </a:extLst>
          </p:cNvPr>
          <p:cNvSpPr txBox="1"/>
          <p:nvPr/>
        </p:nvSpPr>
        <p:spPr>
          <a:xfrm>
            <a:off x="5276335" y="4473146"/>
            <a:ext cx="1017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antonym</a:t>
            </a:r>
          </a:p>
        </p:txBody>
      </p:sp>
    </p:spTree>
    <p:extLst>
      <p:ext uri="{BB962C8B-B14F-4D97-AF65-F5344CB8AC3E}">
        <p14:creationId xmlns:p14="http://schemas.microsoft.com/office/powerpoint/2010/main" val="178615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40E86-D611-CC40-8B9B-F4BF4FC93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NLTK and WordNet</a:t>
            </a:r>
          </a:p>
        </p:txBody>
      </p:sp>
      <p:pic>
        <p:nvPicPr>
          <p:cNvPr id="6" name="Content Placeholder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C6B8AA4-9DDC-E84D-A150-17A4BC0905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622558"/>
            <a:ext cx="4321291" cy="2554923"/>
          </a:xfrm>
          <a:ln>
            <a:solidFill>
              <a:schemeClr val="tx1"/>
            </a:solidFill>
          </a:ln>
        </p:spPr>
      </p:pic>
      <p:pic>
        <p:nvPicPr>
          <p:cNvPr id="8" name="Content Placeholder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5EA6FB9-78B6-B14D-9CCD-6025A7DCB9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87642" y="2622558"/>
            <a:ext cx="7001655" cy="2727917"/>
          </a:xfr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2A0A7B-409E-E049-8226-F69E04A65334}"/>
              </a:ext>
            </a:extLst>
          </p:cNvPr>
          <p:cNvSpPr/>
          <p:nvPr/>
        </p:nvSpPr>
        <p:spPr>
          <a:xfrm>
            <a:off x="838200" y="1971957"/>
            <a:ext cx="4161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http://www.nltk.org/howto/wordnet.html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4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19756-F642-9443-B424-327E43A13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nltk</a:t>
            </a:r>
            <a:r>
              <a:rPr lang="en-US" dirty="0"/>
              <a:t> WordNet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B2C45-0CA0-E640-B262-74A0816AB6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220919" cy="8245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Details here:</a:t>
            </a:r>
            <a:endParaRPr lang="en-US" dirty="0">
              <a:hlinkClick r:id="" action="ppaction://noaction"/>
            </a:endParaRPr>
          </a:p>
          <a:p>
            <a:r>
              <a:rPr lang="en-US" sz="2200" dirty="0">
                <a:hlinkClick r:id="" action="ppaction://noaction"/>
              </a:rPr>
              <a:t>http://www.nltk.org/howto/wordnet.html</a:t>
            </a:r>
            <a:endParaRPr lang="en-US" sz="2200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90C836-1FC7-F545-864D-804470B93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2785147"/>
            <a:ext cx="10515601" cy="3391816"/>
          </a:xfrm>
        </p:spPr>
        <p:txBody>
          <a:bodyPr>
            <a:noAutofit/>
          </a:bodyPr>
          <a:lstStyle/>
          <a:p>
            <a:r>
              <a:rPr lang="en-US" sz="2400" dirty="0"/>
              <a:t>A </a:t>
            </a:r>
            <a:r>
              <a:rPr lang="en-US" sz="2400" dirty="0" err="1"/>
              <a:t>synset</a:t>
            </a:r>
            <a:r>
              <a:rPr lang="en-US" sz="2400" dirty="0"/>
              <a:t> is uniquely identified with a 3-part name of the form: </a:t>
            </a:r>
            <a:r>
              <a:rPr lang="en-US" sz="20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word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.pos.nn</a:t>
            </a:r>
            <a:endParaRPr lang="en-US" sz="20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lvl="1"/>
            <a:r>
              <a:rPr lang="en-US" dirty="0"/>
              <a:t>"head" of the </a:t>
            </a:r>
            <a:r>
              <a:rPr lang="en-US" dirty="0" err="1"/>
              <a:t>synset</a:t>
            </a:r>
            <a:r>
              <a:rPr lang="en-US" dirty="0"/>
              <a:t> is the first listed name: 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word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pos: one of 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</a:t>
            </a:r>
            <a:r>
              <a:rPr lang="en-US" sz="20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asrnv</a:t>
            </a:r>
            <a:r>
              <a:rPr lang="en-US" sz="20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</a:t>
            </a:r>
            <a:r>
              <a:rPr lang="en-US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 (adjective/satellite/adverb/noun/verb)</a:t>
            </a:r>
          </a:p>
          <a:p>
            <a:r>
              <a:rPr lang="en-US" sz="2400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A lemma is </a:t>
            </a:r>
            <a:r>
              <a:rPr lang="en-US" sz="2400" dirty="0"/>
              <a:t>uniquely identified with a 4-part name</a:t>
            </a:r>
            <a:r>
              <a:rPr lang="en-US" sz="2400" dirty="0">
                <a:solidFill>
                  <a:prstClr val="black"/>
                </a:solidFill>
              </a:rPr>
              <a:t> : </a:t>
            </a:r>
            <a:r>
              <a:rPr lang="en-US" sz="2000" dirty="0" err="1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word.pos.nn.</a:t>
            </a:r>
            <a:r>
              <a:rPr lang="en-US" sz="20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name</a:t>
            </a:r>
            <a:endParaRPr lang="en-US" sz="2000" dirty="0">
              <a:solidFill>
                <a:schemeClr val="accent1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lvl="1"/>
            <a:r>
              <a:rPr lang="en-US" sz="2000" dirty="0">
                <a:ea typeface="Menlo" panose="020B0609030804020204" pitchFamily="49" charset="0"/>
                <a:cs typeface="Menlo" panose="020B0609030804020204" pitchFamily="49" charset="0"/>
              </a:rPr>
              <a:t>the 3-part prefix is the </a:t>
            </a:r>
            <a:r>
              <a:rPr lang="en-US" sz="2000" dirty="0" err="1">
                <a:ea typeface="Menlo" panose="020B0609030804020204" pitchFamily="49" charset="0"/>
                <a:cs typeface="Menlo" panose="020B0609030804020204" pitchFamily="49" charset="0"/>
              </a:rPr>
              <a:t>synset</a:t>
            </a:r>
            <a:endParaRPr lang="en-US" sz="2000" dirty="0">
              <a:ea typeface="Menlo" panose="020B0609030804020204" pitchFamily="49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568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341FE-C3C1-0568-079A-2DF9CE7B4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nltk</a:t>
            </a:r>
            <a:r>
              <a:rPr lang="en-US" dirty="0"/>
              <a:t> WordNet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375CA-3E30-3D7E-788C-5189A89D15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58139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ea typeface="Menlo" panose="020B0609030804020204" pitchFamily="49" charset="0"/>
                <a:cs typeface="Calibri" panose="020F0502020204030204" pitchFamily="34" charset="0"/>
              </a:rPr>
              <a:t>Examples:</a:t>
            </a:r>
          </a:p>
          <a:p>
            <a:pPr marL="457200" lvl="1" indent="0">
              <a:buNone/>
            </a:pP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wn.synsets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('dog')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</a:t>
            </a:r>
            <a:r>
              <a:rPr lang="en-US" sz="16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Synset</a:t>
            </a: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('dog.n.01'), </a:t>
            </a:r>
            <a:r>
              <a:rPr lang="en-US" sz="16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Synset</a:t>
            </a: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('frump.n.01'), </a:t>
            </a:r>
            <a:r>
              <a:rPr lang="en-US" sz="16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Synset</a:t>
            </a: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('dog.n.03'), </a:t>
            </a:r>
            <a:r>
              <a:rPr lang="en-US" sz="16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Synset</a:t>
            </a: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('cad.n.01'), </a:t>
            </a:r>
            <a:r>
              <a:rPr lang="en-US" sz="16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Synset</a:t>
            </a: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('frank.n.02'), </a:t>
            </a:r>
            <a:r>
              <a:rPr lang="en-US" sz="16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Synset</a:t>
            </a: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('pawl.n.01'), </a:t>
            </a:r>
            <a:r>
              <a:rPr lang="en-US" sz="16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Synset</a:t>
            </a: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('andiron.n.01'), </a:t>
            </a:r>
            <a:r>
              <a:rPr lang="en-US" sz="16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Synset</a:t>
            </a: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('chase.v.01')]</a:t>
            </a:r>
          </a:p>
          <a:p>
            <a:pPr marL="457200" lvl="1" indent="0">
              <a:buNone/>
            </a:pP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wn.synsets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('animal')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</a:t>
            </a:r>
            <a:r>
              <a:rPr lang="en-US" sz="16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Synset</a:t>
            </a: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('animal.n.01'), </a:t>
            </a:r>
            <a:r>
              <a:rPr lang="en-US" sz="16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Synset</a:t>
            </a: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('animal.s.01')]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F9DF7B-F98E-31F2-40FA-18CF0F5D0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77678" y="2236303"/>
            <a:ext cx="6076122" cy="394065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wn.synset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('motorbike.n.1')</a:t>
            </a:r>
          </a:p>
          <a:p>
            <a:pPr marL="457200" lvl="1" indent="0">
              <a:buNone/>
            </a:pPr>
            <a:r>
              <a:rPr lang="en-US" sz="16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Synset</a:t>
            </a: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('minibike.n.01')</a:t>
            </a:r>
          </a:p>
          <a:p>
            <a:pPr marL="457200" lvl="1" indent="0">
              <a:buNone/>
            </a:pP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16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wn.synset</a:t>
            </a:r>
            <a:r>
              <a:rPr lang="en-US" sz="16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('motorbike.n.1').lemmas()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[Lemma('minibike.n.01.minibike'), Lemma('minibike.n.01.motorbike')]</a:t>
            </a:r>
          </a:p>
        </p:txBody>
      </p:sp>
    </p:spTree>
    <p:extLst>
      <p:ext uri="{BB962C8B-B14F-4D97-AF65-F5344CB8AC3E}">
        <p14:creationId xmlns:p14="http://schemas.microsoft.com/office/powerpoint/2010/main" val="396832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F74A6-E20C-424B-B5B7-98453F02A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16999"/>
            <a:ext cx="10515600" cy="1325563"/>
          </a:xfrm>
        </p:spPr>
        <p:txBody>
          <a:bodyPr/>
          <a:lstStyle/>
          <a:p>
            <a:r>
              <a:rPr lang="en-US" dirty="0"/>
              <a:t>NLTK and WordNet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B7FEF-8D54-0642-B62F-0EC5863942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229" y="1857709"/>
            <a:ext cx="4683539" cy="435133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ea typeface="Menlo" panose="020B0609030804020204" pitchFamily="49" charset="0"/>
                <a:cs typeface="Menlo" panose="020B0609030804020204" pitchFamily="49" charset="0"/>
              </a:rPr>
              <a:t>Test your </a:t>
            </a:r>
            <a:r>
              <a:rPr lang="en-US" dirty="0" err="1">
                <a:ea typeface="Menlo" panose="020B0609030804020204" pitchFamily="49" charset="0"/>
                <a:cs typeface="Menlo" panose="020B0609030804020204" pitchFamily="49" charset="0"/>
              </a:rPr>
              <a:t>nltk</a:t>
            </a:r>
            <a:r>
              <a:rPr lang="en-US" dirty="0">
                <a:ea typeface="Menlo" panose="020B0609030804020204" pitchFamily="49" charset="0"/>
                <a:cs typeface="Menlo" panose="020B060903080402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from </a:t>
            </a:r>
            <a:r>
              <a:rPr lang="en-US" sz="1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nltk.corpus</a:t>
            </a: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import wordnet as </a:t>
            </a:r>
            <a:r>
              <a:rPr lang="en-US" sz="1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wn</a:t>
            </a:r>
            <a:endParaRPr lang="en-US" sz="19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1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wn.</a:t>
            </a:r>
            <a:r>
              <a:rPr lang="en-US" sz="19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synsets</a:t>
            </a: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('cat')</a:t>
            </a:r>
          </a:p>
          <a:p>
            <a:pPr marL="0" indent="0">
              <a:buNone/>
            </a:pP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</a:t>
            </a:r>
            <a:r>
              <a:rPr lang="en-US" sz="1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Synset</a:t>
            </a: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('cat.n.01'), </a:t>
            </a:r>
          </a:p>
          <a:p>
            <a:pPr marL="0" indent="0">
              <a:buNone/>
            </a:pPr>
            <a:r>
              <a:rPr lang="en-US" sz="1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Synset</a:t>
            </a: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('guy.n.01'), </a:t>
            </a:r>
          </a:p>
          <a:p>
            <a:pPr marL="0" indent="0">
              <a:buNone/>
            </a:pPr>
            <a:r>
              <a:rPr lang="en-US" sz="1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Synset</a:t>
            </a: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('cat.n.03'), </a:t>
            </a:r>
          </a:p>
          <a:p>
            <a:pPr marL="0" indent="0">
              <a:buNone/>
            </a:pPr>
            <a:r>
              <a:rPr lang="en-US" sz="1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Synset</a:t>
            </a: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('kat.n.01'), </a:t>
            </a:r>
          </a:p>
          <a:p>
            <a:pPr marL="0" indent="0">
              <a:buNone/>
            </a:pPr>
            <a:r>
              <a:rPr lang="en-US" sz="1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Synset</a:t>
            </a: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('cat-o'-nine-tails.n.01'), </a:t>
            </a:r>
          </a:p>
          <a:p>
            <a:pPr marL="0" indent="0">
              <a:buNone/>
            </a:pPr>
            <a:r>
              <a:rPr lang="en-US" sz="1900" dirty="0" err="1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Synset</a:t>
            </a:r>
            <a:r>
              <a:rPr lang="en-US" sz="1900" dirty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('caterpillar.n.02'), </a:t>
            </a:r>
          </a:p>
          <a:p>
            <a:pPr marL="0" indent="0">
              <a:buNone/>
            </a:pPr>
            <a:r>
              <a:rPr lang="en-US" sz="1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Synset</a:t>
            </a: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('big_cat.n.01'), </a:t>
            </a:r>
          </a:p>
          <a:p>
            <a:pPr marL="0" indent="0">
              <a:buNone/>
            </a:pPr>
            <a:r>
              <a:rPr lang="en-US" sz="1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Synset</a:t>
            </a: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('computerized_tomography.n.01'), </a:t>
            </a:r>
          </a:p>
          <a:p>
            <a:pPr marL="0" indent="0">
              <a:buNone/>
            </a:pPr>
            <a:r>
              <a:rPr lang="en-US" sz="1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Synset</a:t>
            </a: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('cat.v.01'), </a:t>
            </a:r>
          </a:p>
          <a:p>
            <a:pPr marL="0" indent="0">
              <a:buNone/>
            </a:pPr>
            <a:r>
              <a:rPr lang="en-US" sz="1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Synset</a:t>
            </a: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('vomit.v.01')]</a:t>
            </a:r>
          </a:p>
          <a:p>
            <a:pPr marL="0" indent="0">
              <a:buNone/>
            </a:pP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s = </a:t>
            </a:r>
            <a:r>
              <a:rPr lang="en-US" sz="1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wn.synsets</a:t>
            </a: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('cat')</a:t>
            </a:r>
          </a:p>
          <a:p>
            <a:pPr marL="0" indent="0">
              <a:buNone/>
            </a:pP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s[6]</a:t>
            </a:r>
          </a:p>
          <a:p>
            <a:pPr marL="0" indent="0">
              <a:buNone/>
            </a:pPr>
            <a:r>
              <a:rPr lang="en-US" sz="1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Synset</a:t>
            </a: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('big_cat.n.01')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B9D7D4-A36D-BE42-B0E0-DA460DC48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24616" y="1857709"/>
            <a:ext cx="6370165" cy="43513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en-US" sz="1900" dirty="0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s[6].</a:t>
            </a:r>
            <a:r>
              <a:rPr lang="en-US" sz="19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lemma_names</a:t>
            </a:r>
            <a:r>
              <a:rPr lang="en-US" sz="1900" dirty="0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</a:t>
            </a:r>
          </a:p>
          <a:p>
            <a:pPr marL="0" lvl="0" indent="0">
              <a:buNone/>
            </a:pPr>
            <a:r>
              <a:rPr lang="en-US" sz="1900" dirty="0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['</a:t>
            </a:r>
            <a:r>
              <a:rPr lang="en-US" sz="1900" dirty="0" err="1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big_cat</a:t>
            </a:r>
            <a:r>
              <a:rPr lang="en-US" sz="1900" dirty="0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', 'cat']</a:t>
            </a:r>
          </a:p>
          <a:p>
            <a:pPr marL="0" lvl="0" indent="0">
              <a:buNone/>
            </a:pPr>
            <a:r>
              <a:rPr lang="en-US" sz="1900" dirty="0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s[6].</a:t>
            </a:r>
            <a:r>
              <a:rPr lang="en-US" sz="19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lemma_names</a:t>
            </a:r>
            <a:r>
              <a:rPr lang="en-US" sz="1900" dirty="0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</a:t>
            </a:r>
            <a:r>
              <a:rPr lang="en-US" sz="1900" dirty="0" err="1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fra</a:t>
            </a:r>
            <a:r>
              <a:rPr lang="en-US" sz="1900" dirty="0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')</a:t>
            </a:r>
          </a:p>
          <a:p>
            <a:pPr marL="0" lvl="0" indent="0">
              <a:buNone/>
            </a:pPr>
            <a:r>
              <a:rPr lang="en-US" sz="1900" dirty="0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['chat', 'fauve', '</a:t>
            </a:r>
            <a:r>
              <a:rPr lang="en-US" sz="1900" dirty="0" err="1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félin</a:t>
            </a:r>
            <a:r>
              <a:rPr lang="en-US" sz="1900" dirty="0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']</a:t>
            </a:r>
          </a:p>
          <a:p>
            <a:pPr marL="0" indent="0">
              <a:buNone/>
            </a:pPr>
            <a:r>
              <a:rPr lang="en-US" sz="1900" dirty="0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s[6].</a:t>
            </a:r>
            <a:r>
              <a:rPr lang="en-US" sz="19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lemma_names</a:t>
            </a:r>
            <a:r>
              <a:rPr lang="en-US" sz="1900" dirty="0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('spa')</a:t>
            </a:r>
          </a:p>
          <a:p>
            <a:pPr marL="0" indent="0">
              <a:buNone/>
            </a:pPr>
            <a:r>
              <a:rPr lang="en-US" sz="1900" dirty="0">
                <a:solidFill>
                  <a:prstClr val="black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[]</a:t>
            </a:r>
          </a:p>
          <a:p>
            <a:pPr marL="0" indent="0">
              <a:buNone/>
            </a:pP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sz="1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s.</a:t>
            </a:r>
            <a:r>
              <a:rPr lang="en-US" sz="19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lemma_names</a:t>
            </a: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</a:t>
            </a:r>
            <a:r>
              <a:rPr lang="en-US" sz="1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jpn</a:t>
            </a: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')</a:t>
            </a:r>
          </a:p>
          <a:p>
            <a:pPr marL="0" indent="0">
              <a:buNone/>
            </a:pP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['</a:t>
            </a:r>
            <a:r>
              <a:rPr lang="zh-TW" alt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大型</a:t>
            </a:r>
            <a:r>
              <a:rPr lang="ja-JP" altLang="en-US" sz="190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ネコ</a:t>
            </a:r>
            <a:r>
              <a:rPr lang="zh-TW" alt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科動物</a:t>
            </a:r>
            <a:r>
              <a:rPr lang="en-US" altLang="zh-TW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']</a:t>
            </a:r>
          </a:p>
          <a:p>
            <a:pPr marL="0" indent="0">
              <a:buNone/>
            </a:pP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s[6].</a:t>
            </a:r>
            <a:r>
              <a:rPr lang="en-US" sz="19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hypernyms</a:t>
            </a: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</a:t>
            </a:r>
            <a:r>
              <a:rPr lang="en-US" sz="1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Synset</a:t>
            </a: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('feline.n.01')]</a:t>
            </a:r>
          </a:p>
          <a:p>
            <a:pPr marL="0" indent="0">
              <a:buNone/>
            </a:pP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s[6].</a:t>
            </a:r>
            <a:r>
              <a:rPr lang="en-US" sz="19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hypernyms</a:t>
            </a: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()[0].</a:t>
            </a:r>
            <a:r>
              <a:rPr lang="en-US" sz="19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hypernyms</a:t>
            </a: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</a:t>
            </a:r>
            <a:r>
              <a:rPr lang="en-US" sz="1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Synset</a:t>
            </a: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('carnivore.n.01')]</a:t>
            </a:r>
          </a:p>
          <a:p>
            <a:pPr marL="0" indent="0">
              <a:buNone/>
            </a:pP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s[6].</a:t>
            </a:r>
            <a:r>
              <a:rPr lang="en-US" sz="19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hypernyms</a:t>
            </a: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()[0].</a:t>
            </a:r>
            <a:r>
              <a:rPr lang="en-US" sz="19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hypernyms</a:t>
            </a: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()[0].</a:t>
            </a:r>
            <a:r>
              <a:rPr lang="en-US" sz="19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hypernyms</a:t>
            </a: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</a:t>
            </a:r>
            <a:r>
              <a:rPr lang="en-US" sz="1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Synset</a:t>
            </a: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('placental.n.01')]</a:t>
            </a:r>
          </a:p>
          <a:p>
            <a:pPr marL="0" indent="0">
              <a:buNone/>
            </a:pP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s[6].</a:t>
            </a:r>
            <a:r>
              <a:rPr lang="en-US" sz="19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hypernyms</a:t>
            </a: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()[0].</a:t>
            </a:r>
            <a:r>
              <a:rPr lang="en-US" sz="19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hypernyms</a:t>
            </a: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()[0].</a:t>
            </a:r>
            <a:r>
              <a:rPr lang="en-US" sz="19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hypernyms</a:t>
            </a: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()[0].</a:t>
            </a:r>
            <a:r>
              <a:rPr lang="en-US" sz="19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hypernyms</a:t>
            </a: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</a:t>
            </a:r>
            <a:r>
              <a:rPr lang="en-US" sz="19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Synset</a:t>
            </a:r>
            <a:r>
              <a:rPr lang="en-US" sz="19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('mammal.n.01')]</a:t>
            </a:r>
          </a:p>
          <a:p>
            <a:pPr marL="0" indent="0">
              <a:buNone/>
            </a:pPr>
            <a:endParaRPr lang="en-US" sz="19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5" name="Left Arrow Callout 4">
            <a:extLst>
              <a:ext uri="{FF2B5EF4-FFF2-40B4-BE49-F238E27FC236}">
                <a16:creationId xmlns:a16="http://schemas.microsoft.com/office/drawing/2014/main" id="{ABA17F41-1F80-3448-853F-D4C231547571}"/>
              </a:ext>
            </a:extLst>
          </p:cNvPr>
          <p:cNvSpPr/>
          <p:nvPr/>
        </p:nvSpPr>
        <p:spPr>
          <a:xfrm>
            <a:off x="8176799" y="1995319"/>
            <a:ext cx="2280597" cy="95415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84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Open Multilingual WordNet</a:t>
            </a:r>
          </a:p>
        </p:txBody>
      </p:sp>
    </p:spTree>
    <p:extLst>
      <p:ext uri="{BB962C8B-B14F-4D97-AF65-F5344CB8AC3E}">
        <p14:creationId xmlns:p14="http://schemas.microsoft.com/office/powerpoint/2010/main" val="324676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166F5-5809-0F4E-9455-5D5FBDAE7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NLTK and WordNet</a:t>
            </a:r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52C3F71E-ACA5-6748-BA73-B5E51A0BFD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1450" y="2548925"/>
            <a:ext cx="9309100" cy="2946400"/>
          </a:xfr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262A35-C9A8-6248-BC27-1F96D49E2175}"/>
              </a:ext>
            </a:extLst>
          </p:cNvPr>
          <p:cNvSpPr txBox="1"/>
          <p:nvPr/>
        </p:nvSpPr>
        <p:spPr>
          <a:xfrm>
            <a:off x="1495168" y="1878227"/>
            <a:ext cx="5144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Interlingua is English WordNet senses</a:t>
            </a:r>
          </a:p>
        </p:txBody>
      </p:sp>
    </p:spTree>
    <p:extLst>
      <p:ext uri="{BB962C8B-B14F-4D97-AF65-F5344CB8AC3E}">
        <p14:creationId xmlns:p14="http://schemas.microsoft.com/office/powerpoint/2010/main" val="1942299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0A70C-152A-C943-B676-C36A47EBE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nltk</a:t>
            </a:r>
            <a:r>
              <a:rPr lang="en-US" dirty="0"/>
              <a:t> book: </a:t>
            </a:r>
            <a:r>
              <a:rPr lang="en-US" b="1" dirty="0"/>
              <a:t>2.5.1   Senses and Synonyms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BE42A-A1B0-B845-A7B5-B200B744A4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53810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from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nltk.corpus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import wordnet as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wn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wn.synsets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('motorcar')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</a:t>
            </a:r>
            <a:r>
              <a:rPr lang="en-US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Synset</a:t>
            </a:r>
            <a:r>
              <a:rPr lang="en-US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('car.n.01')]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s =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wn.synset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('car.n.1')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s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Synset</a:t>
            </a:r>
            <a:r>
              <a:rPr lang="en-US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('car.n.01')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s.lemmas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[Lemma('car.n.01.car'), Lemma('car.n.01.auto'), Lemma('car.n.01.automobile'), Lemma('car.n.01.machine'), Lemma('car.n.01.motorcar')]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s.lemma_names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['car', 'auto', 'automobile', 'machine', 'motorcar']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s.definition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'a motor vehicle with four wheels; usually propelled by an internal combustion engine'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&gt;&gt;&gt;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s.examples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['he needs a car to get to work']</a:t>
            </a:r>
          </a:p>
          <a:p>
            <a:endParaRPr lang="en-US" dirty="0"/>
          </a:p>
        </p:txBody>
      </p:sp>
      <p:pic>
        <p:nvPicPr>
          <p:cNvPr id="6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2A46B60-B672-F84C-9B8B-607B6E7BE6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1825625"/>
            <a:ext cx="5181600" cy="2820974"/>
          </a:xfrm>
          <a:ln>
            <a:solidFill>
              <a:schemeClr val="tx1"/>
            </a:solidFill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BE5FD9F-F9AD-634A-A17C-064153F978B2}"/>
              </a:ext>
            </a:extLst>
          </p:cNvPr>
          <p:cNvCxnSpPr>
            <a:cxnSpLocks/>
          </p:cNvCxnSpPr>
          <p:nvPr/>
        </p:nvCxnSpPr>
        <p:spPr>
          <a:xfrm>
            <a:off x="2100649" y="2533135"/>
            <a:ext cx="4992129" cy="1606379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16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mountain in the distance&#10;&#10;Description automatically generated">
            <a:extLst>
              <a:ext uri="{FF2B5EF4-FFF2-40B4-BE49-F238E27FC236}">
                <a16:creationId xmlns:a16="http://schemas.microsoft.com/office/drawing/2014/main" id="{BEDA45C3-30F0-95BD-EA0E-C710505D88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40000"/>
          </a:blip>
          <a:srcRect l="3612" r="3974"/>
          <a:stretch/>
        </p:blipFill>
        <p:spPr>
          <a:xfrm>
            <a:off x="-170" y="10"/>
            <a:ext cx="8450317" cy="6857990"/>
          </a:xfrm>
          <a:prstGeom prst="rect">
            <a:avLst/>
          </a:prstGeom>
        </p:spPr>
      </p:pic>
      <p:pic>
        <p:nvPicPr>
          <p:cNvPr id="7" name="Picture 6" descr="A group of people in a terminal&#10;&#10;Description automatically generated">
            <a:extLst>
              <a:ext uri="{FF2B5EF4-FFF2-40B4-BE49-F238E27FC236}">
                <a16:creationId xmlns:a16="http://schemas.microsoft.com/office/drawing/2014/main" id="{BF3EFDAD-BF47-9F20-34C3-79E7ABEBA9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740"/>
          <a:stretch/>
        </p:blipFill>
        <p:spPr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93416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tree with pink flowers&#10;&#10;Description automatically generated">
            <a:extLst>
              <a:ext uri="{FF2B5EF4-FFF2-40B4-BE49-F238E27FC236}">
                <a16:creationId xmlns:a16="http://schemas.microsoft.com/office/drawing/2014/main" id="{78FC2812-1EAC-1B35-93F3-1C971AF258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r="7586"/>
          <a:stretch/>
        </p:blipFill>
        <p:spPr>
          <a:xfrm>
            <a:off x="-170" y="10"/>
            <a:ext cx="8450317" cy="6857990"/>
          </a:xfrm>
          <a:prstGeom prst="rect">
            <a:avLst/>
          </a:prstGeom>
        </p:spPr>
      </p:pic>
      <p:pic>
        <p:nvPicPr>
          <p:cNvPr id="5" name="Content Placeholder 4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0DDBA36D-1EED-838B-E5B4-0D140CAFB4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34790"/>
          <a:stretch/>
        </p:blipFill>
        <p:spPr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33790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person giving a presentation to a person&#10;&#10;Description automatically generated">
            <a:extLst>
              <a:ext uri="{FF2B5EF4-FFF2-40B4-BE49-F238E27FC236}">
                <a16:creationId xmlns:a16="http://schemas.microsoft.com/office/drawing/2014/main" id="{671D647B-3F2C-F556-7548-8DD4F3AD3F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808" b="9091"/>
          <a:stretch/>
        </p:blipFill>
        <p:spPr>
          <a:xfrm>
            <a:off x="3522468" y="-258407"/>
            <a:ext cx="866953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989387-416B-2EB1-347C-28B2EFD0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581 is an advanced class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5487F2E-ABF5-5BA5-F1C0-A50DE1069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Any interest in my Keio lecture on the latest Chomsky proposals about the theory of language?</a:t>
            </a:r>
          </a:p>
        </p:txBody>
      </p:sp>
    </p:spTree>
    <p:extLst>
      <p:ext uri="{BB962C8B-B14F-4D97-AF65-F5344CB8AC3E}">
        <p14:creationId xmlns:p14="http://schemas.microsoft.com/office/powerpoint/2010/main" val="1891495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F3B3-6B97-FD50-68FE-D3E7F1E3D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corenlp.run</a:t>
            </a:r>
            <a:endParaRPr lang="en-US" dirty="0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F2169132-A830-F3CE-036C-3F11673CC0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394" y="1825625"/>
            <a:ext cx="9591212" cy="4351338"/>
          </a:xfrm>
          <a:ln>
            <a:solidFill>
              <a:schemeClr val="tx1"/>
            </a:solidFill>
          </a:ln>
        </p:spPr>
      </p:pic>
      <p:sp>
        <p:nvSpPr>
          <p:cNvPr id="6" name="Left Arrow Callout 5">
            <a:extLst>
              <a:ext uri="{FF2B5EF4-FFF2-40B4-BE49-F238E27FC236}">
                <a16:creationId xmlns:a16="http://schemas.microsoft.com/office/drawing/2014/main" id="{7E24BB8A-3364-0435-1460-179BE845F4C3}"/>
              </a:ext>
            </a:extLst>
          </p:cNvPr>
          <p:cNvSpPr/>
          <p:nvPr/>
        </p:nvSpPr>
        <p:spPr>
          <a:xfrm>
            <a:off x="8736495" y="1580321"/>
            <a:ext cx="2753140" cy="1610139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364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/>
              <a:t>appears to be up and running again</a:t>
            </a:r>
          </a:p>
        </p:txBody>
      </p:sp>
    </p:spTree>
    <p:extLst>
      <p:ext uri="{BB962C8B-B14F-4D97-AF65-F5344CB8AC3E}">
        <p14:creationId xmlns:p14="http://schemas.microsoft.com/office/powerpoint/2010/main" val="230328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E994A-3D65-36E2-D6F6-783104B45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1" dirty="0"/>
              <a:t>Violinist Linked to JAL Crash Blossoms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122BF-A2D1-FF2D-6177-E4607ACAF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Crash Blossom Homework: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Not yet graded</a:t>
            </a:r>
          </a:p>
          <a:p>
            <a:r>
              <a:rPr lang="en-US" sz="3600" i="1" dirty="0"/>
              <a:t>Violinist Linked to JAL Crash Blossoms</a:t>
            </a:r>
            <a:endParaRPr lang="en-US" sz="3600" dirty="0"/>
          </a:p>
        </p:txBody>
      </p:sp>
      <p:pic>
        <p:nvPicPr>
          <p:cNvPr id="5" name="Picture 4" descr="A diagram of a software program&#10;&#10;Description automatically generated with medium confidence">
            <a:extLst>
              <a:ext uri="{FF2B5EF4-FFF2-40B4-BE49-F238E27FC236}">
                <a16:creationId xmlns:a16="http://schemas.microsoft.com/office/drawing/2014/main" id="{8F729903-906C-3F76-3C67-19B2EEFEC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793" y="3429000"/>
            <a:ext cx="6438900" cy="1638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7915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1D232-EF97-06DA-A7BB-1750C7347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1" dirty="0"/>
              <a:t>Violinist Linked to JAL Crash Blossoms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5CE70-E653-9C82-8E3A-F41FD63FF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02157" cy="1424471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https://parser.kitaev.io</a:t>
            </a:r>
            <a:endParaRPr lang="en-US" dirty="0"/>
          </a:p>
          <a:p>
            <a:r>
              <a:rPr lang="en-US" dirty="0"/>
              <a:t>Berkeley Neural Parser</a:t>
            </a:r>
          </a:p>
          <a:p>
            <a:endParaRPr lang="en-US" dirty="0"/>
          </a:p>
        </p:txBody>
      </p:sp>
      <p:pic>
        <p:nvPicPr>
          <p:cNvPr id="5" name="Picture 4" descr="A diagram of a network&#10;&#10;Description automatically generated">
            <a:extLst>
              <a:ext uri="{FF2B5EF4-FFF2-40B4-BE49-F238E27FC236}">
                <a16:creationId xmlns:a16="http://schemas.microsoft.com/office/drawing/2014/main" id="{AB383594-08BA-5C87-54CD-5C1478163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790" y="1825625"/>
            <a:ext cx="5626100" cy="43307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99537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720E3-11F6-D3B3-CCAF-0C9D99A8B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i="1" dirty="0"/>
              <a:t>Violinist Linked to JAL Crash Blossoms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6C1AA-F8DA-0014-0F4B-535E285C0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3775"/>
          </a:xfrm>
        </p:spPr>
        <p:txBody>
          <a:bodyPr>
            <a:normAutofit fontScale="62500" lnSpcReduction="20000"/>
          </a:bodyPr>
          <a:lstStyle/>
          <a:p>
            <a:r>
              <a:rPr lang="en-US" sz="4100" dirty="0"/>
              <a:t>Stanford Stanza Parser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$ python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Python 3.9.16 | packaged by </a:t>
            </a:r>
            <a:r>
              <a:rPr lang="en-US" sz="2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conda</a:t>
            </a: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-forge | (main, Feb  1 2023, 21:38:11) 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[Clang 14.0.6 ] on </a:t>
            </a:r>
            <a:r>
              <a:rPr lang="en-US" sz="2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darwin</a:t>
            </a:r>
            <a:endParaRPr lang="en-US" sz="22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Type "help", "copyright", "credits" or "license" for more information.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import stanza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sz="2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nlp</a:t>
            </a: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US" sz="2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stanza.Pipeline</a:t>
            </a: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('</a:t>
            </a:r>
            <a:r>
              <a:rPr lang="en-US" sz="2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en</a:t>
            </a: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')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2024-03-14 06:19:20 INFO: Checking for updates to </a:t>
            </a:r>
            <a:r>
              <a:rPr lang="en-US" sz="2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resources.json</a:t>
            </a: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in case models have been updated.  Note: this behavior can be turned off with </a:t>
            </a:r>
            <a:r>
              <a:rPr lang="en-US" sz="2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download_method</a:t>
            </a: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=None or </a:t>
            </a:r>
            <a:r>
              <a:rPr lang="en-US" sz="2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download_method</a:t>
            </a:r>
            <a:r>
              <a:rPr lang="en-US" sz="22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=</a:t>
            </a:r>
            <a:r>
              <a:rPr lang="en-US" sz="22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DownloadMethod.REUSE_RESOURCES</a:t>
            </a:r>
            <a:endParaRPr lang="en-US" sz="22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2024-03-14 06:19:41 INFO: Using device: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cpu</a:t>
            </a:r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2024-03-14 06:19:41 INFO: Loading: tokenize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2024-03-14 06:19:41 INFO: Loading: pos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2024-03-14 06:19:41 INFO: Loading: lemma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2024-03-14 06:19:41 INFO: Loading: constituency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2024-03-14 06:19:41 INFO: Loading: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depparse</a:t>
            </a:r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2024-03-14 06:19:41 INFO: Loading: sentiment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2024-03-14 06:19:41 INFO: Loading: </a:t>
            </a:r>
            <a:r>
              <a:rPr lang="en-US" sz="16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ner</a:t>
            </a:r>
            <a:endParaRPr lang="en-US" sz="16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2024-03-14 06:19:42 INFO: Done loading processors!</a:t>
            </a:r>
          </a:p>
        </p:txBody>
      </p:sp>
    </p:spTree>
    <p:extLst>
      <p:ext uri="{BB962C8B-B14F-4D97-AF65-F5344CB8AC3E}">
        <p14:creationId xmlns:p14="http://schemas.microsoft.com/office/powerpoint/2010/main" val="244965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1380</Words>
  <Application>Microsoft Macintosh PowerPoint</Application>
  <PresentationFormat>Widescreen</PresentationFormat>
  <Paragraphs>161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Aptos</vt:lpstr>
      <vt:lpstr>Aptos Display</vt:lpstr>
      <vt:lpstr>Arial</vt:lpstr>
      <vt:lpstr>Calibri</vt:lpstr>
      <vt:lpstr>Menlo</vt:lpstr>
      <vt:lpstr>Office Theme</vt:lpstr>
      <vt:lpstr>LING/C SC 581:  Advanced Computational Linguistics</vt:lpstr>
      <vt:lpstr>Announcements</vt:lpstr>
      <vt:lpstr>PowerPoint Presentation</vt:lpstr>
      <vt:lpstr>PowerPoint Presentation</vt:lpstr>
      <vt:lpstr>581 is an advanced class</vt:lpstr>
      <vt:lpstr>https://corenlp.run</vt:lpstr>
      <vt:lpstr>Violinist Linked to JAL Crash Blossoms</vt:lpstr>
      <vt:lpstr>Violinist Linked to JAL Crash Blossoms</vt:lpstr>
      <vt:lpstr>Violinist Linked to JAL Crash Blossoms</vt:lpstr>
      <vt:lpstr>Stanza updating</vt:lpstr>
      <vt:lpstr>Violinist Linked to JAL Crash Blossoms</vt:lpstr>
      <vt:lpstr>Violinist Linked to JAL Crash Blossoms</vt:lpstr>
      <vt:lpstr>Violinist Linked to JAL Crash Blossoms</vt:lpstr>
      <vt:lpstr>Newspapers could check their headlines?</vt:lpstr>
      <vt:lpstr>Was fixed!</vt:lpstr>
      <vt:lpstr>WordNet</vt:lpstr>
      <vt:lpstr>WordNet: online interface</vt:lpstr>
      <vt:lpstr>WordNet: online interface</vt:lpstr>
      <vt:lpstr>WordNet</vt:lpstr>
      <vt:lpstr>WordNet 3.1 Demo</vt:lpstr>
      <vt:lpstr>WordNet 3.1 Demo</vt:lpstr>
      <vt:lpstr>NLTK and WordNet</vt:lpstr>
      <vt:lpstr>nltk WordNet Notation</vt:lpstr>
      <vt:lpstr>nltk WordNet Notation</vt:lpstr>
      <vt:lpstr>NLTK and WordNet</vt:lpstr>
      <vt:lpstr>NLTK and WordNet</vt:lpstr>
      <vt:lpstr>nltk book: 2.5.1   Senses and Synonyms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LING/C SC 581:  Advanced Computational Linguistics</dc:title>
  <dc:creator>sandiway@mac.com</dc:creator>
  <cp:lastModifiedBy>sandiway@mac.com</cp:lastModifiedBy>
  <cp:revision>1</cp:revision>
  <dcterms:created xsi:type="dcterms:W3CDTF">2024-03-14T12:59:39Z</dcterms:created>
  <dcterms:modified xsi:type="dcterms:W3CDTF">2024-03-14T13:34:48Z</dcterms:modified>
</cp:coreProperties>
</file>