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21" r:id="rId3"/>
    <p:sldId id="331" r:id="rId4"/>
    <p:sldId id="361" r:id="rId5"/>
    <p:sldId id="330" r:id="rId6"/>
    <p:sldId id="257" r:id="rId7"/>
    <p:sldId id="332" r:id="rId8"/>
    <p:sldId id="334" r:id="rId9"/>
    <p:sldId id="333" r:id="rId10"/>
    <p:sldId id="335" r:id="rId11"/>
    <p:sldId id="337" r:id="rId12"/>
    <p:sldId id="338" r:id="rId13"/>
    <p:sldId id="336" r:id="rId14"/>
    <p:sldId id="345" r:id="rId15"/>
    <p:sldId id="349" r:id="rId16"/>
    <p:sldId id="346" r:id="rId17"/>
    <p:sldId id="347" r:id="rId18"/>
    <p:sldId id="348" r:id="rId19"/>
    <p:sldId id="350" r:id="rId20"/>
    <p:sldId id="352" r:id="rId21"/>
    <p:sldId id="355" r:id="rId22"/>
    <p:sldId id="354" r:id="rId23"/>
    <p:sldId id="356" r:id="rId24"/>
    <p:sldId id="357" r:id="rId25"/>
    <p:sldId id="358" r:id="rId26"/>
    <p:sldId id="359" r:id="rId27"/>
    <p:sldId id="360" r:id="rId28"/>
    <p:sldId id="353" r:id="rId29"/>
    <p:sldId id="362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C1C9-7F55-4FE9-F336-D50D3447B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D566C-76E0-31B1-8A21-DFDAC4ABD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76B55-84BF-FA69-0A4D-7438F88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C290A-6B85-3AD6-7996-28B8262E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2667-C07E-1C54-32D5-78FAF248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8FD5-1563-FA5F-B8B3-C6CE0C05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633D7-9B22-134A-DDFA-03FC9AA5B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438E-C197-7B23-11AC-D8016798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B9388-C826-445C-6AC4-82277516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DEB0-2F9A-8B08-3681-ADE4E8E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12DC2-1CC4-D6AA-667A-1BFC56E9B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C804D-9C4C-201A-A037-CD8F89D7E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9F50-A288-CA35-4E0E-6D7173C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7161F-06CE-FF91-B4C7-D4798C59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E858-C730-CAC4-7449-B865E96E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125D-D447-B335-690C-BA74CBF9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D4C0-6032-066D-ABC6-D0A3CF310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9DDA4-86EA-E446-EE4C-6573B75A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81CC-CF19-CF94-2E4B-4E6A5529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A48F2-06B0-16A1-FE2E-46B61B61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8F5E-53C6-058C-F8C7-E343C352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8C0A9-BB14-D51F-518C-D349654D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BE721-0C14-FFB7-14F7-16116710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AEFB8-DA96-6F52-FEE2-05CCF1F2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D7DD4-B6E5-A042-4DEB-83A15F6D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03CD-DEFD-793C-D28D-8FEE7F64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AAE9-69AD-6931-20CE-51794C018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0ED33-B204-B3B4-3017-3DE4F5FFE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35F1-6391-4CF2-17A5-9C9168DF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C58E6-6395-9FD6-3C34-B6DADD79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627B-A580-699C-FD6D-EA18F6B9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B3C9-B65F-127C-04F2-B909EF87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C495-B0A9-F7C8-7C24-C3334E80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75D5B-0E0B-A30B-4EE9-C19F57DDB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7D142-F1A6-D80A-4F1A-D8D1EBD4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19566-1C96-F6AE-E0E1-E00B625D9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F85E5-4D49-C745-14B7-7ED735DD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D3384-19E2-A666-93EA-FAE233C0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3B195-EF59-7F55-318E-99796A13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4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C6AE-60EA-A0D8-9256-D323C33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EAF05-1ED4-D139-3A4B-4EE3A22C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E3474-9A15-4FC5-93C2-61D884A5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95DF0-81CA-D9D0-273A-013BD717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8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BAE8E-A6D9-9623-F887-B227FD98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75A5E-1170-FAB9-E79F-E8F76016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21E35-FBB4-9BCB-C35B-8C505194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17BB-529F-18FF-27A2-14E1C8EB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E1A2-FF56-E2A5-E470-3D3B5A38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AFFF4-4535-3BBB-E0AF-D07C8456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AD45E-437E-08F2-5994-8E60C481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DFE6-7093-9870-8865-8CD596A8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E027F-0781-4594-EFD6-EBD4FDFA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7BED-3247-5291-EE1F-B8CD719C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2E563-ACAE-3C48-70B7-FFEA01A41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615FB-54AA-1404-381B-41BD5679C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285EB-FC2D-A89B-75B1-DBE8A9D1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1832F-41CC-C1CE-BBB6-217BF217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B3DC-A861-086E-C659-22767635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AC8FD-0B04-D1D4-6AD2-77B685F6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D3686-FFDE-D9F6-5B67-C2E62D64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859E-C6A3-530C-D55C-05D5694F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9804-499D-5343-B6A5-BE7D52167AD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F46D-94A6-E2D1-08BD-5DAFE548C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324A8-684C-0E09-44E0-748AE5D12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nza.run/" TargetMode="External"/><Relationship Id="rId2" Type="http://schemas.openxmlformats.org/officeDocument/2006/relationships/hyperlink" Target="https://github.com/stanfordnlp/stanza/blob/main/demo/Stanza_Beginners_Guide.ipyn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rd2.let.rug.nl/~kleiweg/conll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aldependencies.org/ext-format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arser.kitaev.io/" TargetMode="External"/><Relationship Id="rId2" Type="http://schemas.openxmlformats.org/officeDocument/2006/relationships/hyperlink" Target="https://corenlp.ru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0/01/31/magazine/31FOB-onlanguage-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arizona.eduSUBJE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theguardian.com/uk-news/2021/dec/29/pc-jailed-for-attacking-members-of-the-public-found-dead-at-ho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corenlp.ru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anguagelog.ldc.upenn.edu/nll/?cat=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corenlp.ru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log.ldc.upenn.edu/nll/?cat=11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rser.kitaev.io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5658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4031-842E-8B4A-B9A5-4046B1DE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EA01-5FFB-0A22-7453-7E2F7B183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Stanza – </a:t>
            </a:r>
            <a:r>
              <a:rPr lang="en-US" b="0" i="0" u="none" strike="noStrike" dirty="0">
                <a:solidFill>
                  <a:srgbClr val="27262B"/>
                </a:solidFill>
                <a:effectLst/>
                <a:latin typeface="-apple-system"/>
              </a:rPr>
              <a:t>A Python NLP Package for Many Human Languages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install -c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conda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-forge stanza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</a:p>
          <a:p>
            <a:pPr marL="0" indent="0">
              <a:buNone/>
            </a:pPr>
            <a:r>
              <a:rPr lang="en-US" sz="2600" dirty="0"/>
              <a:t>Or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pip install stanza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Collecting stanza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Downloading stanza-1.5.0-py3-none-any.whl (802 kB)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|████████████████████████████████| 802 kB 2.6 MB/s 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Successfully built emoji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Installing collected packages: torch,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protobuf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emoji, stanza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Successfully installed emoji-2.2.0 protobuf-4.22.1 stanza-1.5.0 torch-2.0.0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Run: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python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Python 3.9.12 (main, Jun  1 2022, 06:34:44) 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import stanza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9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stanza.download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sz="19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AD67C-03F0-506F-AF41-D721F2921219}"/>
              </a:ext>
            </a:extLst>
          </p:cNvPr>
          <p:cNvSpPr txBox="1"/>
          <p:nvPr/>
        </p:nvSpPr>
        <p:spPr>
          <a:xfrm>
            <a:off x="1627532" y="6123543"/>
            <a:ext cx="9931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https://github.com/stanfordnlp/stanza/blob/main/demo/Stanza_Beginners_Guide.ipynb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686F7-905C-C2D3-23DD-75A5CF56EE53}"/>
              </a:ext>
            </a:extLst>
          </p:cNvPr>
          <p:cNvSpPr txBox="1"/>
          <p:nvPr/>
        </p:nvSpPr>
        <p:spPr>
          <a:xfrm>
            <a:off x="8393573" y="4752221"/>
            <a:ext cx="2041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http://stanza.run</a:t>
            </a:r>
            <a:r>
              <a:rPr lang="en-US" dirty="0"/>
              <a:t> demo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A8FBF69-0D9A-ABA4-460C-A19A92AF0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622" y="5190589"/>
            <a:ext cx="1651000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6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1E8E-2927-5A4D-DF49-96819ABF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2D19-255E-81FF-E3E5-0B2D33A5B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5053"/>
          </a:xfrm>
        </p:spPr>
        <p:txBody>
          <a:bodyPr numCol="2">
            <a:normAutofit fontScale="55000" lnSpcReduction="20000"/>
          </a:bodyPr>
          <a:lstStyle/>
          <a:p>
            <a:r>
              <a:rPr lang="en-US" sz="5100" dirty="0"/>
              <a:t>Initialize English neural pipeline: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stanza.Pipeline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Loading these models for language: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(English):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Processor    | Package 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----------------------------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tokenize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pos     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lemma   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constituency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wsj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depparse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sentiment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sstplus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ontonotes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Using device: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cpu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Loading: tokenize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Loading: pos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Loading: lemma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Loading: constituency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Loading: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depparse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17:50:15 INFO: Loading: sentiment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17:50:16 INFO: Loading: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2023-03-29 17:50:16 INFO: Done loading processors!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7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078B-3B36-34D3-64A4-726BF28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3D6A1-049F-E6E0-F977-376FC97C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33521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400" dirty="0">
                <a:effectLst/>
                <a:latin typeface="Menlo" panose="020B0609030804020204" pitchFamily="49" charset="0"/>
              </a:rPr>
              <a:t>doc = </a:t>
            </a:r>
            <a:r>
              <a:rPr lang="en-US" sz="3400" dirty="0" err="1">
                <a:effectLst/>
                <a:latin typeface="Menlo" panose="020B0609030804020204" pitchFamily="49" charset="0"/>
              </a:rPr>
              <a:t>nlp</a:t>
            </a:r>
            <a:r>
              <a:rPr lang="en-US" sz="3400" dirty="0">
                <a:effectLst/>
                <a:latin typeface="Menlo" panose="020B0609030804020204" pitchFamily="49" charset="0"/>
              </a:rPr>
              <a:t>(</a:t>
            </a:r>
            <a:r>
              <a:rPr lang="en-US" sz="3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"Police officer jailed for attacking members of the public found dead"</a:t>
            </a:r>
            <a:r>
              <a:rPr lang="en-US" sz="3400" dirty="0"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3000" dirty="0">
                <a:effectLst/>
                <a:latin typeface="Menlo" panose="020B0609030804020204" pitchFamily="49" charset="0"/>
              </a:rPr>
              <a:t>&gt;&gt;&gt; s = ''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3000" dirty="0">
                <a:effectLst/>
                <a:latin typeface="Menlo" panose="020B0609030804020204" pitchFamily="49" charset="0"/>
              </a:rPr>
              <a:t>&gt;&gt;&gt; words = </a:t>
            </a:r>
            <a:r>
              <a:rPr lang="en-US" sz="3000" dirty="0" err="1">
                <a:effectLst/>
                <a:latin typeface="Menlo" panose="020B0609030804020204" pitchFamily="49" charset="0"/>
              </a:rPr>
              <a:t>doc.sentences</a:t>
            </a:r>
            <a:r>
              <a:rPr lang="en-US" sz="3000" dirty="0">
                <a:effectLst/>
                <a:latin typeface="Menlo" panose="020B0609030804020204" pitchFamily="49" charset="0"/>
              </a:rPr>
              <a:t>[0].words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i,w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enumerate(words):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s += '{:&lt;3d}\t{:12s}\t{:6s}\t{:&lt;3d}\t{:15s}\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n'.format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(i+1,w.text,w.pos,w.head,w.deprel)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print(s)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  Police      NOUN  2  compound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  officer     NOUN  3  </a:t>
            </a:r>
            <a:r>
              <a:rPr lang="en-US" sz="3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nsubj</a:t>
            </a: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  jailed      VERB  0  root 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  for         SCONJ 5  mark 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  attacking   VERB  3  </a:t>
            </a:r>
            <a:r>
              <a:rPr lang="en-US" sz="3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advcl</a:t>
            </a: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  members     NOUN  5  obj  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  of          ADP   9  case 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  the         DET   9  det  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  public      NOUN  6  </a:t>
            </a:r>
            <a:r>
              <a:rPr lang="en-US" sz="3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nmod</a:t>
            </a: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 found       VERB  3  </a:t>
            </a:r>
            <a:r>
              <a:rPr lang="en-US" sz="3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advcl</a:t>
            </a: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dead        ADJ   10 </a:t>
            </a:r>
            <a:r>
              <a:rPr lang="en-US" sz="3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xcomp</a:t>
            </a:r>
            <a:r>
              <a:rPr lang="en-US" sz="3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41854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078B-3B36-34D3-64A4-726BF28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3D6A1-049F-E6E0-F977-376FC97C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825624"/>
            <a:ext cx="11539329" cy="4754079"/>
          </a:xfrm>
        </p:spPr>
        <p:txBody>
          <a:bodyPr numCol="6" spcCol="36000"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US" sz="11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print(doc)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1,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"Police",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"police",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"NOUN",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"NNS",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"Number=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Plur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2,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"compound",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0,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6,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2,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"officer",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"officer",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"NOUN",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"Number=Sing",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3,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nsubj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7,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14,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3,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"jailed",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"jail",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"VERB",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"VBD",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"Tense=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Past|VerbForm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=Part",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0,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"root",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15,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21,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4,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"for",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"for",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"SCONJ",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"IN",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5,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"mark",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22,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25,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5,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"attacking",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"attack",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"VERB",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"VBG",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VerbForm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=Ger",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3,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advcl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26,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35,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6,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"members",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"member",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"NOUN",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"NNS",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"Number=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Plur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5,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"obj",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36,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43,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7,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"of",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"of",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"ADP",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"IN",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9,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"case",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44,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46,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8,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"the",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"the",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"DET",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"DT",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"Definite=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Def|PronType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=Art",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9,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"det",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47,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50,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9,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"public",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"public",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"NOUN",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"NN",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"Number=Sing",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6,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nmod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51,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57,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10,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"found",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"find",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"VERB",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"VBD",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"Mood=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Ind|Person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=3|Tense=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Past|VerbForm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=Fin",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3,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advcl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58,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63,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"id": 11,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"text": "dead",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"lemma": "dead",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"ADJ",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xpos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"JJ",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"feats": "Degree=Pos",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"head": 10,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deprel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xcomp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64,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end_char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68,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"O",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"</a:t>
            </a:r>
            <a:r>
              <a:rPr lang="en-US" sz="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multi_ner</a:t>
            </a: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": [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"O"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]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107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4F7-EF50-7B44-B10F-92597E2A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Graphing: </a:t>
            </a:r>
            <a:r>
              <a:rPr lang="en-US" dirty="0" err="1"/>
              <a:t>CoNLL</a:t>
            </a:r>
            <a:r>
              <a:rPr lang="en-US" dirty="0"/>
              <a:t>-U Plus Format </a:t>
            </a:r>
          </a:p>
        </p:txBody>
      </p:sp>
      <p:pic>
        <p:nvPicPr>
          <p:cNvPr id="5" name="Content Placeholder 4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7E80D2FF-A4B1-9622-E923-F5F5288CE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259" y="2461258"/>
            <a:ext cx="10993481" cy="3457627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5F99A9-0A1F-F5CF-5F95-2F1CD6FF206A}"/>
              </a:ext>
            </a:extLst>
          </p:cNvPr>
          <p:cNvSpPr txBox="1"/>
          <p:nvPr/>
        </p:nvSpPr>
        <p:spPr>
          <a:xfrm>
            <a:off x="3584670" y="1938038"/>
            <a:ext cx="502265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How to print this? See next slides</a:t>
            </a:r>
          </a:p>
        </p:txBody>
      </p:sp>
    </p:spTree>
    <p:extLst>
      <p:ext uri="{BB962C8B-B14F-4D97-AF65-F5344CB8AC3E}">
        <p14:creationId xmlns:p14="http://schemas.microsoft.com/office/powerpoint/2010/main" val="32938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F6669-D5B2-C5CD-2A1F-A1CA4FDC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Graphing: rolling your own</a:t>
            </a:r>
          </a:p>
        </p:txBody>
      </p:sp>
      <p:pic>
        <p:nvPicPr>
          <p:cNvPr id="8" name="Content Placeholder 6" descr="Chart, radar chart, line chart&#10;&#10;Description automatically generated">
            <a:extLst>
              <a:ext uri="{FF2B5EF4-FFF2-40B4-BE49-F238E27FC236}">
                <a16:creationId xmlns:a16="http://schemas.microsoft.com/office/drawing/2014/main" id="{A16DBC6D-15C6-6023-3968-08953A612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260" y="714816"/>
            <a:ext cx="8684940" cy="5797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382C7C-DCE3-94C0-5FC6-1A0DA6F69376}"/>
              </a:ext>
            </a:extLst>
          </p:cNvPr>
          <p:cNvSpPr txBox="1"/>
          <p:nvPr/>
        </p:nvSpPr>
        <p:spPr>
          <a:xfrm>
            <a:off x="3324998" y="5604474"/>
            <a:ext cx="2771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networkx</a:t>
            </a:r>
            <a:r>
              <a:rPr lang="en-US" dirty="0"/>
              <a:t> graph</a:t>
            </a:r>
          </a:p>
          <a:p>
            <a:r>
              <a:rPr lang="en-US" dirty="0" err="1"/>
              <a:t>graphviz_layout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1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535C-E854-FDFE-E143-62AB76E9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Graphing: </a:t>
            </a:r>
            <a:r>
              <a:rPr lang="en-US" dirty="0" err="1"/>
              <a:t>CoNLL</a:t>
            </a:r>
            <a:r>
              <a:rPr lang="en-US" dirty="0"/>
              <a:t>-U Plus Format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C3BC-9F77-8800-3782-BFAEF5B5F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4286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 = ''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</a:t>
            </a:r>
            <a:r>
              <a:rPr lang="en-US" sz="2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i,w</a:t>
            </a: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enumerate(words):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s += '{:&lt;3d}\t{:12s}\t{:&lt;3d}\t{:15s}\</a:t>
            </a:r>
            <a:r>
              <a:rPr lang="en-US" sz="2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n'.format</a:t>
            </a: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(i+1,w.text,w.head,w.deprel)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print(s)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  Police      2  compound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  officer     3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nsubj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  jailed      0  root 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  for         5  mark 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  attacking   3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advcl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  members     5  obj  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  of          9  case 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  the         9  det  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  public      6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nmod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 found       3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advcl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dead        10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xcomp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307399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BB7C-5C38-2E50-3CBF-4F6A7929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Graphing: </a:t>
            </a:r>
            <a:r>
              <a:rPr lang="en-US" dirty="0" err="1"/>
              <a:t>CoNLL</a:t>
            </a:r>
            <a:r>
              <a:rPr lang="en-US" dirty="0"/>
              <a:t>-U Plus Format 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4CF1D2F-6DC9-6C35-7CDA-89283AEFC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4420"/>
            <a:ext cx="5604991" cy="3948455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EC4B2-03B4-32F1-F7A2-C844D3220EAE}"/>
              </a:ext>
            </a:extLst>
          </p:cNvPr>
          <p:cNvSpPr txBox="1"/>
          <p:nvPr/>
        </p:nvSpPr>
        <p:spPr>
          <a:xfrm>
            <a:off x="838200" y="204220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https://urd2.let.rug.nl/~kleiweg/conllu/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639C6-8DAA-948C-227A-E2D260D5B054}"/>
              </a:ext>
            </a:extLst>
          </p:cNvPr>
          <p:cNvSpPr txBox="1"/>
          <p:nvPr/>
        </p:nvSpPr>
        <p:spPr>
          <a:xfrm>
            <a:off x="5211463" y="4333981"/>
            <a:ext cx="545241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global.columns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ID FORM HEAD DEPREL</a:t>
            </a:r>
          </a:p>
        </p:txBody>
      </p:sp>
    </p:spTree>
    <p:extLst>
      <p:ext uri="{BB962C8B-B14F-4D97-AF65-F5344CB8AC3E}">
        <p14:creationId xmlns:p14="http://schemas.microsoft.com/office/powerpoint/2010/main" val="33093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BB7C-5C38-2E50-3CBF-4F6A7929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Graphing: </a:t>
            </a:r>
            <a:r>
              <a:rPr lang="en-US" dirty="0" err="1"/>
              <a:t>CoNLL</a:t>
            </a:r>
            <a:r>
              <a:rPr lang="en-US" dirty="0"/>
              <a:t>-U Plus Format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DA892E-4129-827B-24C8-7D3176E3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https://universaldependencies.org/ext-format.html</a:t>
            </a:r>
            <a:endParaRPr lang="en-US" sz="2000" dirty="0"/>
          </a:p>
          <a:p>
            <a:r>
              <a:rPr lang="en-US" dirty="0"/>
              <a:t>While a </a:t>
            </a:r>
            <a:r>
              <a:rPr lang="en-US" dirty="0" err="1"/>
              <a:t>CoNLL</a:t>
            </a:r>
            <a:r>
              <a:rPr lang="en-US" dirty="0"/>
              <a:t>-U file has always precisely ten columns separated by TAB characters, a </a:t>
            </a:r>
            <a:r>
              <a:rPr lang="en-US" dirty="0" err="1"/>
              <a:t>CoNLL</a:t>
            </a:r>
            <a:r>
              <a:rPr lang="en-US" dirty="0"/>
              <a:t>-U Plus file can have any non-zero number of columns. </a:t>
            </a:r>
          </a:p>
          <a:p>
            <a:r>
              <a:rPr lang="en-US" dirty="0"/>
              <a:t>In addition, the first line must be a sentence-level comment (i.e., starting with a # character) that lists the names of the columns used in this file. 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global.columns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ID FORM LEMMA UPOS XPOS FEATS HEAD DEPREL DEPS MISC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1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F045-A9EA-EC4D-9A2C-AFF21809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Violinist Linked to JAL Crash Blossoms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7E2FFF5-573B-024A-8C0F-84C84AB16B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27901"/>
            <a:ext cx="4351638" cy="3314610"/>
          </a:xfrm>
          <a:ln>
            <a:solidFill>
              <a:schemeClr val="tx1"/>
            </a:solidFill>
          </a:ln>
        </p:spPr>
      </p:pic>
      <p:pic>
        <p:nvPicPr>
          <p:cNvPr id="9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4BA930-2284-5D40-9009-635944C83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9881" y="2010608"/>
            <a:ext cx="6472970" cy="2253552"/>
          </a:xfrm>
          <a:ln>
            <a:solidFill>
              <a:schemeClr val="accent6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B5BE9C-00A0-A44C-A782-CB104AA0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81" y="4337068"/>
            <a:ext cx="457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268-F42A-E545-90BB-DAE2422B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41EF-9B60-B64A-A0F2-3B057FEF8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>
                <a:solidFill>
                  <a:schemeClr val="accent1"/>
                </a:solidFill>
              </a:rPr>
              <a:t>Crash Blossoms</a:t>
            </a:r>
          </a:p>
          <a:p>
            <a:r>
              <a:rPr lang="en-US" sz="3600" dirty="0"/>
              <a:t>Other Popular Parsers: </a:t>
            </a:r>
          </a:p>
          <a:p>
            <a:pPr lvl="1"/>
            <a:r>
              <a:rPr lang="en-US" sz="3600" dirty="0" err="1"/>
              <a:t>CoreNLP</a:t>
            </a:r>
            <a:r>
              <a:rPr lang="en-US" sz="3600" dirty="0"/>
              <a:t>, Stanza</a:t>
            </a:r>
          </a:p>
          <a:p>
            <a:r>
              <a:rPr lang="en-US" sz="4000" dirty="0"/>
              <a:t>Homework 7: </a:t>
            </a:r>
          </a:p>
          <a:p>
            <a:pPr lvl="1"/>
            <a:r>
              <a:rPr lang="en-US" sz="3600" dirty="0"/>
              <a:t>install Stanza into </a:t>
            </a:r>
            <a:r>
              <a:rPr lang="en-US" sz="3600" dirty="0" err="1"/>
              <a:t>nltk</a:t>
            </a:r>
            <a:endParaRPr lang="en-US" sz="3600" dirty="0"/>
          </a:p>
          <a:p>
            <a:pPr lvl="1"/>
            <a:r>
              <a:rPr lang="en-US" sz="3600" dirty="0"/>
              <a:t>find Crash Blossoms</a:t>
            </a:r>
          </a:p>
          <a:p>
            <a:pPr lvl="1"/>
            <a:r>
              <a:rPr lang="en-US" sz="3600" dirty="0"/>
              <a:t>run them on parsers</a:t>
            </a:r>
          </a:p>
        </p:txBody>
      </p:sp>
    </p:spTree>
    <p:extLst>
      <p:ext uri="{BB962C8B-B14F-4D97-AF65-F5344CB8AC3E}">
        <p14:creationId xmlns:p14="http://schemas.microsoft.com/office/powerpoint/2010/main" val="25121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AE53-1DCF-0F4F-8DD2-C3169F7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Violinist Linked to JAL Crash Blossoms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23D1E-D319-FECF-B2C9-5F519489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doc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Violinist Linked to JAL Crash Blossoms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words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doc.sentences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[0].words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 = ''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enumerate(words):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s += '{:&lt;3d}\t{:12s}\t{:&lt;3d}\t{:15s}\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n'.format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(i+1,w.text,w.head,w.deprel)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print(s)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  Violinist   0  root    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  Linked      1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acl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  to          6  case    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  JAL         6  compound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  Crash       6  compound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  Blossoms    2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obl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D6055115-A199-9214-85F6-E4CB3843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750" y="3728650"/>
            <a:ext cx="6243595" cy="2313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4517FC-E498-48C0-3796-3B96B0CE4D2C}"/>
              </a:ext>
            </a:extLst>
          </p:cNvPr>
          <p:cNvSpPr txBox="1"/>
          <p:nvPr/>
        </p:nvSpPr>
        <p:spPr>
          <a:xfrm>
            <a:off x="911655" y="602037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clausal modifier of noun</a:t>
            </a:r>
          </a:p>
        </p:txBody>
      </p:sp>
    </p:spTree>
    <p:extLst>
      <p:ext uri="{BB962C8B-B14F-4D97-AF65-F5344CB8AC3E}">
        <p14:creationId xmlns:p14="http://schemas.microsoft.com/office/powerpoint/2010/main" val="41381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92DD-EDD8-D999-BA02-39504AC6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Violinist </a:t>
            </a:r>
            <a:r>
              <a:rPr lang="en-US" sz="4000" i="1" dirty="0">
                <a:solidFill>
                  <a:schemeClr val="accent1"/>
                </a:solidFill>
              </a:rPr>
              <a:t>Who Was</a:t>
            </a:r>
            <a:r>
              <a:rPr lang="en-US" sz="4000" i="1" dirty="0"/>
              <a:t> Linked to JAL Crash Blossoms</a:t>
            </a:r>
            <a:endParaRPr lang="en-US" sz="4000" dirty="0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3AE1868-1252-2C1B-EB14-9C12C5CA2D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733800" cy="35052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1694346-00E1-778F-3A3F-24BF78696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04337" y="1825625"/>
            <a:ext cx="7610958" cy="1603375"/>
          </a:xfr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1B804F1-8596-8418-69EC-03E12AAC4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01" y="3531254"/>
            <a:ext cx="6243602" cy="1193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0FE2513-B59B-139C-0431-70FEDC5BD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827139"/>
            <a:ext cx="6558580" cy="1752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89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AAC7421-C4E5-DFF4-DA6F-01021567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076" y="4600716"/>
            <a:ext cx="7255741" cy="1752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792DD-EDD8-D999-BA02-39504AC6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1"/>
                </a:solidFill>
              </a:rPr>
              <a:t>A</a:t>
            </a:r>
            <a:r>
              <a:rPr lang="en-US" sz="4000" i="1" dirty="0"/>
              <a:t> Violinist </a:t>
            </a:r>
            <a:r>
              <a:rPr lang="en-US" sz="4000" i="1" dirty="0">
                <a:solidFill>
                  <a:schemeClr val="accent1"/>
                </a:solidFill>
              </a:rPr>
              <a:t>Who Was</a:t>
            </a:r>
            <a:r>
              <a:rPr lang="en-US" sz="4000" i="1" dirty="0"/>
              <a:t> Linked to JAL Crash Blossoms</a:t>
            </a:r>
            <a:endParaRPr lang="en-US" sz="4000" dirty="0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491CD63-01F0-C6C7-FC0E-EC015D035C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3937000" cy="34925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85CFAFA-D187-A07E-0B73-C5482EE2F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33962" y="1825624"/>
            <a:ext cx="7164731" cy="1444349"/>
          </a:xfr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D78AB15-BFF2-32EB-56A2-FEC4B2E40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622" y="3429000"/>
            <a:ext cx="6313714" cy="947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46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DE54FD9-C44F-11DD-6373-12FBE848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36" y="4719155"/>
            <a:ext cx="7150100" cy="181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E94FB-0094-7C5D-771B-CAF8E6B7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A</a:t>
            </a:r>
            <a:r>
              <a:rPr lang="en-US" sz="3600" i="1" dirty="0"/>
              <a:t> Violinist </a:t>
            </a:r>
            <a:r>
              <a:rPr lang="en-US" sz="3600" i="1" dirty="0">
                <a:solidFill>
                  <a:schemeClr val="accent1"/>
                </a:solidFill>
              </a:rPr>
              <a:t>Who Was</a:t>
            </a:r>
            <a:r>
              <a:rPr lang="en-US" sz="3600" i="1" dirty="0"/>
              <a:t> Linked to </a:t>
            </a:r>
            <a:r>
              <a:rPr lang="en-US" sz="3600" i="1" dirty="0">
                <a:solidFill>
                  <a:schemeClr val="accent1"/>
                </a:solidFill>
              </a:rPr>
              <a:t>the</a:t>
            </a:r>
            <a:r>
              <a:rPr lang="en-US" sz="3600" i="1" dirty="0"/>
              <a:t> JAL Crash Blossoms</a:t>
            </a:r>
            <a:endParaRPr lang="en-US" sz="3600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B744A63-10C8-5DE2-0A39-A0FA63BD8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4343400" cy="34544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 with low confidence">
            <a:extLst>
              <a:ext uri="{FF2B5EF4-FFF2-40B4-BE49-F238E27FC236}">
                <a16:creationId xmlns:a16="http://schemas.microsoft.com/office/drawing/2014/main" id="{274B6A23-E661-E230-7998-7269EF2D4D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38633" y="1825625"/>
            <a:ext cx="7534941" cy="1603375"/>
          </a:xfrm>
          <a:ln>
            <a:solidFill>
              <a:schemeClr val="tx1"/>
            </a:solidFill>
          </a:ln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CBE1BDF-A42D-3612-1644-370DB79A1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105" y="3552825"/>
            <a:ext cx="6170563" cy="1032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C420515-2A36-FB4E-0CC5-358335A2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28" y="4520748"/>
            <a:ext cx="7175500" cy="181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EBA21-A657-0C22-FA73-F7C8F380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A</a:t>
            </a:r>
            <a:r>
              <a:rPr lang="en-US" sz="3600" i="1" dirty="0"/>
              <a:t> Violinist </a:t>
            </a:r>
            <a:r>
              <a:rPr lang="en-US" sz="3600" i="1" dirty="0">
                <a:solidFill>
                  <a:schemeClr val="accent1"/>
                </a:solidFill>
              </a:rPr>
              <a:t>Who Was</a:t>
            </a:r>
            <a:r>
              <a:rPr lang="en-US" sz="3600" i="1" dirty="0"/>
              <a:t> Linked to </a:t>
            </a:r>
            <a:r>
              <a:rPr lang="en-US" sz="3600" i="1" dirty="0">
                <a:solidFill>
                  <a:schemeClr val="accent1"/>
                </a:solidFill>
              </a:rPr>
              <a:t>the</a:t>
            </a:r>
            <a:r>
              <a:rPr lang="en-US" sz="3600" i="1" dirty="0"/>
              <a:t> JAL Crash 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blossoms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207A631-53C2-31D4-9B5E-19BDD4B76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4318000" cy="34925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100350-BDE5-C9F9-C2DA-2DEBAD0CC1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431569" y="1825625"/>
            <a:ext cx="7743327" cy="1562082"/>
          </a:xfr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C5D4665-BD5C-5AB4-2114-C84E460CA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460" y="3522644"/>
            <a:ext cx="6387436" cy="863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87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B31A-1595-AED0-EF2C-AD8F4082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50934F-9D26-6EB1-661D-3BFF0F21A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Violinist Linked to JAL Crash Blossoms</a:t>
            </a:r>
          </a:p>
          <a:p>
            <a:r>
              <a:rPr lang="en-US" sz="2800" i="1" dirty="0"/>
              <a:t>Violinist </a:t>
            </a:r>
            <a:r>
              <a:rPr lang="en-US" sz="2800" i="1" dirty="0">
                <a:solidFill>
                  <a:schemeClr val="accent1"/>
                </a:solidFill>
              </a:rPr>
              <a:t>Who Was</a:t>
            </a:r>
            <a:r>
              <a:rPr lang="en-US" sz="2800" i="1" dirty="0"/>
              <a:t> Linked to JAL Crash Blossoms</a:t>
            </a:r>
          </a:p>
          <a:p>
            <a:r>
              <a:rPr lang="en-US" sz="2800" i="1" dirty="0">
                <a:solidFill>
                  <a:schemeClr val="accent1"/>
                </a:solidFill>
              </a:rPr>
              <a:t>A</a:t>
            </a:r>
            <a:r>
              <a:rPr lang="en-US" sz="2800" i="1" dirty="0"/>
              <a:t> Violinist </a:t>
            </a:r>
            <a:r>
              <a:rPr lang="en-US" sz="2800" i="1" dirty="0">
                <a:solidFill>
                  <a:schemeClr val="accent1"/>
                </a:solidFill>
              </a:rPr>
              <a:t>Who Was</a:t>
            </a:r>
            <a:r>
              <a:rPr lang="en-US" sz="2800" i="1" dirty="0"/>
              <a:t> Linked to JAL Crash Blossoms</a:t>
            </a:r>
          </a:p>
          <a:p>
            <a:r>
              <a:rPr lang="en-US" sz="2800" i="1" dirty="0">
                <a:solidFill>
                  <a:schemeClr val="accent1"/>
                </a:solidFill>
              </a:rPr>
              <a:t>A</a:t>
            </a:r>
            <a:r>
              <a:rPr lang="en-US" sz="2800" i="1" dirty="0"/>
              <a:t> Violinist </a:t>
            </a:r>
            <a:r>
              <a:rPr lang="en-US" sz="2800" i="1" dirty="0">
                <a:solidFill>
                  <a:schemeClr val="accent1"/>
                </a:solidFill>
              </a:rPr>
              <a:t>Who Was</a:t>
            </a:r>
            <a:r>
              <a:rPr lang="en-US" sz="2800" i="1" dirty="0"/>
              <a:t> Linked to </a:t>
            </a:r>
            <a:r>
              <a:rPr lang="en-US" sz="2800" i="1" dirty="0">
                <a:solidFill>
                  <a:schemeClr val="accent1"/>
                </a:solidFill>
              </a:rPr>
              <a:t>the</a:t>
            </a:r>
            <a:r>
              <a:rPr lang="en-US" sz="2800" i="1" dirty="0"/>
              <a:t> JAL Crash Blossoms</a:t>
            </a:r>
            <a:endParaRPr lang="en-US" sz="2800" i="1" dirty="0">
              <a:solidFill>
                <a:schemeClr val="accent1"/>
              </a:solidFill>
            </a:endParaRPr>
          </a:p>
          <a:p>
            <a:r>
              <a:rPr lang="en-US" sz="2800" i="1" dirty="0">
                <a:solidFill>
                  <a:schemeClr val="accent1"/>
                </a:solidFill>
              </a:rPr>
              <a:t>A</a:t>
            </a:r>
            <a:r>
              <a:rPr lang="en-US" sz="2800" i="1" dirty="0"/>
              <a:t> Violinist </a:t>
            </a:r>
            <a:r>
              <a:rPr lang="en-US" sz="2800" i="1" dirty="0">
                <a:solidFill>
                  <a:schemeClr val="accent1"/>
                </a:solidFill>
              </a:rPr>
              <a:t>Who Was</a:t>
            </a:r>
            <a:r>
              <a:rPr lang="en-US" sz="2800" i="1" dirty="0"/>
              <a:t> Linked to </a:t>
            </a:r>
            <a:r>
              <a:rPr lang="en-US" sz="2800" i="1" dirty="0">
                <a:solidFill>
                  <a:schemeClr val="accent1"/>
                </a:solidFill>
              </a:rPr>
              <a:t>the</a:t>
            </a:r>
            <a:r>
              <a:rPr lang="en-US" sz="2800" i="1" dirty="0"/>
              <a:t> JAL Crash 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blossoms</a:t>
            </a:r>
          </a:p>
          <a:p>
            <a:r>
              <a:rPr lang="en-US" sz="2800" i="1" dirty="0">
                <a:solidFill>
                  <a:schemeClr val="accent1"/>
                </a:solidFill>
              </a:rPr>
              <a:t>A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violinist 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ho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as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inked</a:t>
            </a:r>
            <a:r>
              <a:rPr lang="en-US" sz="2800" i="1" dirty="0"/>
              <a:t> to </a:t>
            </a:r>
            <a:r>
              <a:rPr lang="en-US" sz="2800" i="1" dirty="0">
                <a:solidFill>
                  <a:schemeClr val="accent1"/>
                </a:solidFill>
              </a:rPr>
              <a:t>the</a:t>
            </a:r>
            <a:r>
              <a:rPr lang="en-US" sz="2800" i="1" dirty="0"/>
              <a:t> JAL Crash 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blossoms</a:t>
            </a:r>
            <a:endParaRPr lang="en-US" dirty="0"/>
          </a:p>
          <a:p>
            <a:r>
              <a:rPr lang="en-US" sz="2800" i="1" dirty="0">
                <a:solidFill>
                  <a:schemeClr val="accent1"/>
                </a:solidFill>
              </a:rPr>
              <a:t>A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violinist 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ho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as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inked</a:t>
            </a:r>
            <a:r>
              <a:rPr lang="en-US" sz="2800" i="1" dirty="0"/>
              <a:t> to </a:t>
            </a:r>
            <a:r>
              <a:rPr lang="en-US" sz="2800" i="1" dirty="0">
                <a:solidFill>
                  <a:schemeClr val="accent1"/>
                </a:solidFill>
              </a:rPr>
              <a:t>the</a:t>
            </a:r>
            <a:r>
              <a:rPr lang="en-US" sz="2800" i="1" dirty="0"/>
              <a:t> JAL Crash </a:t>
            </a:r>
            <a:r>
              <a:rPr lang="en-US" sz="2800" i="1" dirty="0">
                <a:solidFill>
                  <a:schemeClr val="accent1"/>
                </a:solidFill>
              </a:rPr>
              <a:t>is now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blossoming</a:t>
            </a:r>
            <a:endParaRPr lang="en-US" dirty="0"/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F5A13922-7CBA-C516-6049-DBDC78D55386}"/>
              </a:ext>
            </a:extLst>
          </p:cNvPr>
          <p:cNvSpPr/>
          <p:nvPr/>
        </p:nvSpPr>
        <p:spPr>
          <a:xfrm>
            <a:off x="9968948" y="4581939"/>
            <a:ext cx="1789043" cy="113306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one!</a:t>
            </a:r>
          </a:p>
        </p:txBody>
      </p:sp>
    </p:spTree>
    <p:extLst>
      <p:ext uri="{BB962C8B-B14F-4D97-AF65-F5344CB8AC3E}">
        <p14:creationId xmlns:p14="http://schemas.microsoft.com/office/powerpoint/2010/main" val="29683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0F54-F489-AFE6-2E44-6C58C839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D4E1B1F-7DF7-DA28-2CF7-D61D5FC0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300" y="4321175"/>
            <a:ext cx="8661400" cy="2171700"/>
          </a:xfrm>
          <a:ln>
            <a:solidFill>
              <a:schemeClr val="tx1"/>
            </a:solidFill>
          </a:ln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20998DE-72D1-4FAF-1A11-61ED9B33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09" y="3426053"/>
            <a:ext cx="7962781" cy="1079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B29D529-3872-3CAF-B335-A2D757914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09" y="1737963"/>
            <a:ext cx="7962781" cy="1640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0607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169E-49D3-9121-9A68-E9D15EF5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B367889-A968-25A8-66F2-B50D267C0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068" y="1915441"/>
            <a:ext cx="6273863" cy="457743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9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4B16-0397-9101-3980-0EBB476C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CA7A-BEC4-CABE-FB0D-B4ACFBF7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Read the New York Times article on </a:t>
            </a:r>
            <a:r>
              <a:rPr lang="en-US" i="1" dirty="0"/>
              <a:t>Crash Blossoms</a:t>
            </a:r>
            <a:r>
              <a:rPr lang="en-US" dirty="0"/>
              <a:t> (CB)</a:t>
            </a:r>
          </a:p>
          <a:p>
            <a:r>
              <a:rPr lang="en-US" dirty="0"/>
              <a:t>Step 2: Install Stanza into </a:t>
            </a:r>
            <a:r>
              <a:rPr lang="en-US" dirty="0" err="1"/>
              <a:t>nltk</a:t>
            </a:r>
            <a:r>
              <a:rPr lang="en-US" dirty="0"/>
              <a:t> on your machine</a:t>
            </a:r>
          </a:p>
          <a:p>
            <a:r>
              <a:rPr lang="en-US" dirty="0"/>
              <a:t>Step 3: Find two headlines that you consider to be CBs</a:t>
            </a:r>
          </a:p>
          <a:p>
            <a:pPr lvl="1"/>
            <a:r>
              <a:rPr lang="en-US" dirty="0"/>
              <a:t>either from the internet</a:t>
            </a:r>
          </a:p>
          <a:p>
            <a:pPr lvl="1"/>
            <a:r>
              <a:rPr lang="en-US" dirty="0"/>
              <a:t>or look at the Crash Blossom Archive</a:t>
            </a:r>
          </a:p>
          <a:p>
            <a:pPr lvl="2"/>
            <a:r>
              <a:rPr lang="en-US" dirty="0">
                <a:hlinkClick r:id="rId2"/>
              </a:rPr>
              <a:t>https://languagelog.ldc.upenn.edu/nll/?cat=118</a:t>
            </a:r>
            <a:endParaRPr lang="en-US" dirty="0"/>
          </a:p>
          <a:p>
            <a:pPr lvl="1"/>
            <a:r>
              <a:rPr lang="en-US" dirty="0"/>
              <a:t>Explain why they are a CB, </a:t>
            </a:r>
          </a:p>
          <a:p>
            <a:pPr lvl="2"/>
            <a:r>
              <a:rPr lang="en-US" dirty="0"/>
              <a:t>e.g. </a:t>
            </a:r>
            <a:r>
              <a:rPr lang="en-US" i="1" dirty="0"/>
              <a:t>what is the misread</a:t>
            </a:r>
            <a:r>
              <a:rPr lang="en-US" dirty="0"/>
              <a:t>, </a:t>
            </a:r>
            <a:r>
              <a:rPr lang="en-US" i="1" dirty="0"/>
              <a:t>why they may be misinterpreted.</a:t>
            </a:r>
          </a:p>
        </p:txBody>
      </p:sp>
    </p:spTree>
    <p:extLst>
      <p:ext uri="{BB962C8B-B14F-4D97-AF65-F5344CB8AC3E}">
        <p14:creationId xmlns:p14="http://schemas.microsoft.com/office/powerpoint/2010/main" val="346350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4559-5236-29EE-DDA8-116279C6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AA49-A7D6-0B9E-50F1-7EA8894E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Now run the headlines you chose on </a:t>
            </a:r>
            <a:r>
              <a:rPr lang="en-US" b="1" dirty="0"/>
              <a:t>all</a:t>
            </a:r>
            <a:r>
              <a:rPr lang="en-US" dirty="0"/>
              <a:t> of the following  parsers: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CoreNLP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https://corenlp.run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Stanza, on your computer,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Berkeley Neural Parser </a:t>
            </a:r>
            <a:r>
              <a:rPr lang="en-US" dirty="0">
                <a:hlinkClick r:id="rId3"/>
              </a:rPr>
              <a:t>https://parser.kitaev.io</a:t>
            </a:r>
            <a:endParaRPr lang="en-US" dirty="0"/>
          </a:p>
          <a:p>
            <a:pPr lvl="1"/>
            <a:r>
              <a:rPr lang="en-US" dirty="0"/>
              <a:t>Explain each parse, i.e. whether it got the intended reading, your CB reading or some other reading.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1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newspaper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CFF395E9-AD6B-A099-404D-25C63EB97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31426" y="2095202"/>
            <a:ext cx="3615352" cy="394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90B2D-C8A6-0144-BFCB-4ABEDC49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Crash Blossoms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36B75-4B33-0147-9A37-D7CE24113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90184" cy="4667250"/>
          </a:xfrm>
        </p:spPr>
        <p:txBody>
          <a:bodyPr>
            <a:normAutofit/>
          </a:bodyPr>
          <a:lstStyle/>
          <a:p>
            <a:r>
              <a:rPr lang="en-US" sz="3000" b="1" dirty="0"/>
              <a:t>Headlinese: </a:t>
            </a:r>
          </a:p>
          <a:p>
            <a:pPr lvl="1"/>
            <a:r>
              <a:rPr lang="en-US" dirty="0"/>
              <a:t>headlines are compressed (</a:t>
            </a:r>
            <a:r>
              <a:rPr lang="en-US" i="1" dirty="0"/>
              <a:t>due to a lack of space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Leaving out words, e.g. copulas etc., may lead to unfortunate structural ambiguities</a:t>
            </a:r>
          </a:p>
          <a:p>
            <a:pPr lvl="1"/>
            <a:r>
              <a:rPr lang="en-US" sz="1800" dirty="0">
                <a:hlinkClick r:id="rId3"/>
              </a:rPr>
              <a:t>https://www.nytimes.com/2010/01/31/magazine/31FOB-onlanguage-t.html</a:t>
            </a:r>
            <a:endParaRPr lang="en-US" sz="1800" dirty="0"/>
          </a:p>
          <a:p>
            <a:pPr lvl="1"/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Legendary headlines […] include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Giant Waves Down Queen Mary’s Funnel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,”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MacArthur Flies Back to Front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” and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Eighth Army Push Bottles Up Germans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.” </a:t>
            </a:r>
          </a:p>
          <a:p>
            <a:pPr lvl="1"/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The 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-apple-system-font"/>
              </a:rPr>
              <a:t>Columbia Journalism Review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 published two anthologies with the classic titles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Squad Helps Dog Bite Victim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” and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Red Tape Holds Up New Bridge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.”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E43E9-1DF9-B26F-7DFE-B6193F204B1E}"/>
              </a:ext>
            </a:extLst>
          </p:cNvPr>
          <p:cNvSpPr txBox="1"/>
          <p:nvPr/>
        </p:nvSpPr>
        <p:spPr>
          <a:xfrm>
            <a:off x="8507896" y="1825625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tabloid</a:t>
            </a:r>
          </a:p>
        </p:txBody>
      </p:sp>
    </p:spTree>
    <p:extLst>
      <p:ext uri="{BB962C8B-B14F-4D97-AF65-F5344CB8AC3E}">
        <p14:creationId xmlns:p14="http://schemas.microsoft.com/office/powerpoint/2010/main" val="9170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281B-79D1-52BD-5F19-95E3186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2303-8107-93B5-8884-829396D8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to </a:t>
            </a:r>
            <a:r>
              <a:rPr lang="en-US" dirty="0" err="1">
                <a:hlinkClick r:id="rId2"/>
              </a:rPr>
              <a:t>sandiway@arizona.edu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SUBJECT</a:t>
            </a:r>
            <a:r>
              <a:rPr lang="en-US" dirty="0"/>
              <a:t>: 581 Homework 7 </a:t>
            </a:r>
            <a:r>
              <a:rPr lang="en-US" i="1" dirty="0">
                <a:solidFill>
                  <a:srgbClr val="FF0000"/>
                </a:solidFill>
              </a:rPr>
              <a:t>YOUR NAME</a:t>
            </a:r>
          </a:p>
          <a:p>
            <a:r>
              <a:rPr lang="en-US" dirty="0"/>
              <a:t>One PDF file (for grading) </a:t>
            </a:r>
          </a:p>
          <a:p>
            <a:pPr lvl="1"/>
            <a:r>
              <a:rPr lang="en-US" dirty="0"/>
              <a:t>include your screenshots in your answer</a:t>
            </a:r>
          </a:p>
          <a:p>
            <a:pPr lvl="1"/>
            <a:r>
              <a:rPr lang="en-US" dirty="0"/>
              <a:t>put a web link to each headline (</a:t>
            </a:r>
            <a:r>
              <a:rPr lang="en-US" i="1" dirty="0"/>
              <a:t>if you found it online</a:t>
            </a:r>
            <a:r>
              <a:rPr lang="en-US" dirty="0"/>
              <a:t>)</a:t>
            </a:r>
          </a:p>
          <a:p>
            <a:r>
              <a:rPr lang="en-US" dirty="0"/>
              <a:t>Extended Deadline: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Spring Break</a:t>
            </a:r>
          </a:p>
          <a:p>
            <a:pPr lvl="1"/>
            <a:r>
              <a:rPr lang="en-US" dirty="0"/>
              <a:t>midnight Monday March 11th</a:t>
            </a:r>
          </a:p>
          <a:p>
            <a:pPr lvl="1"/>
            <a:r>
              <a:rPr lang="en-US" dirty="0"/>
              <a:t>we will review the homework on Tuesday March 12th</a:t>
            </a:r>
          </a:p>
        </p:txBody>
      </p:sp>
    </p:spTree>
    <p:extLst>
      <p:ext uri="{BB962C8B-B14F-4D97-AF65-F5344CB8AC3E}">
        <p14:creationId xmlns:p14="http://schemas.microsoft.com/office/powerpoint/2010/main" val="56137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F814-C403-5567-B8E1-3D15D52F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these Crash Blossoms?</a:t>
            </a:r>
            <a:endParaRPr lang="en-US" dirty="0"/>
          </a:p>
        </p:txBody>
      </p:sp>
      <p:pic>
        <p:nvPicPr>
          <p:cNvPr id="6" name="Content Placeholder 5" descr="A person with her arms up&#10;&#10;Description automatically generated">
            <a:extLst>
              <a:ext uri="{FF2B5EF4-FFF2-40B4-BE49-F238E27FC236}">
                <a16:creationId xmlns:a16="http://schemas.microsoft.com/office/drawing/2014/main" id="{3684544E-E3DE-B9EE-644C-8326D8388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241502" cy="3612667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n airplane&#10;&#10;Description automatically generated">
            <a:extLst>
              <a:ext uri="{FF2B5EF4-FFF2-40B4-BE49-F238E27FC236}">
                <a16:creationId xmlns:a16="http://schemas.microsoft.com/office/drawing/2014/main" id="{345F3BE1-FC71-7DDD-6FC2-DBB70E886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63259" y="1690689"/>
            <a:ext cx="3058125" cy="3612666"/>
          </a:xfr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E163AE-00F9-5AD7-3C05-133F15950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3588"/>
          <a:stretch/>
        </p:blipFill>
        <p:spPr>
          <a:xfrm>
            <a:off x="7704942" y="1735773"/>
            <a:ext cx="3744936" cy="3615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D0250-FB5A-1DF3-1611-C2163EA8BFE4}"/>
              </a:ext>
            </a:extLst>
          </p:cNvPr>
          <p:cNvSpPr txBox="1"/>
          <p:nvPr/>
        </p:nvSpPr>
        <p:spPr>
          <a:xfrm>
            <a:off x="1597204" y="5565069"/>
            <a:ext cx="8997591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Perhaps not. Funny, yes, but are they the most likely parse/reading? </a:t>
            </a:r>
          </a:p>
        </p:txBody>
      </p:sp>
    </p:spTree>
    <p:extLst>
      <p:ext uri="{BB962C8B-B14F-4D97-AF65-F5344CB8AC3E}">
        <p14:creationId xmlns:p14="http://schemas.microsoft.com/office/powerpoint/2010/main" val="2446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90B2D-C8A6-0144-BFCB-4ABEDC49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Crash Blossoms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0AE62C30-C678-8BEB-841F-11F88A4DC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425" y="2311576"/>
            <a:ext cx="9703149" cy="3250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E78003-5DDD-8A48-8D0D-B42E5AFE2B5F}"/>
              </a:ext>
            </a:extLst>
          </p:cNvPr>
          <p:cNvSpPr/>
          <p:nvPr/>
        </p:nvSpPr>
        <p:spPr>
          <a:xfrm>
            <a:off x="4460789" y="5140411"/>
            <a:ext cx="5832389" cy="421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3" y="2302202"/>
            <a:ext cx="4279878" cy="684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C2491-C6B9-2D62-37FF-D1D02FE83BAE}"/>
              </a:ext>
            </a:extLst>
          </p:cNvPr>
          <p:cNvSpPr txBox="1"/>
          <p:nvPr/>
        </p:nvSpPr>
        <p:spPr>
          <a:xfrm>
            <a:off x="1175093" y="3121283"/>
            <a:ext cx="7787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https://www.theguardian.com/uk-news/2021/dec/29/pc-jailed-for-attacking-members-of-the-public-found-dead-at-home</a:t>
            </a:r>
            <a:endParaRPr lang="en-US" sz="1200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2F8FF05-D7A3-BCC5-2562-CDF2A5E26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166" y="3459719"/>
            <a:ext cx="9620351" cy="2593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22F92-D0E0-7639-FF80-71268D6A927C}"/>
              </a:ext>
            </a:extLst>
          </p:cNvPr>
          <p:cNvSpPr txBox="1"/>
          <p:nvPr/>
        </p:nvSpPr>
        <p:spPr>
          <a:xfrm>
            <a:off x="6680809" y="1582518"/>
            <a:ext cx="486271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 err="1">
                <a:effectLst/>
                <a:latin typeface="NimbusRomNo9L"/>
              </a:rPr>
              <a:t>vmod</a:t>
            </a:r>
            <a:r>
              <a:rPr lang="en-US" sz="1800" b="0" dirty="0">
                <a:effectLst/>
                <a:latin typeface="NimbusRomNo9L"/>
              </a:rPr>
              <a:t>: reduced non-finite verbal modifier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NimbusRomNo9L"/>
              </a:rPr>
              <a:t>jailed</a:t>
            </a:r>
            <a:r>
              <a:rPr lang="en-US" dirty="0">
                <a:latin typeface="NimbusRomNo9L"/>
              </a:rPr>
              <a:t> modifies </a:t>
            </a:r>
            <a:r>
              <a:rPr lang="en-US" i="1" dirty="0">
                <a:latin typeface="NimbusRomNo9L"/>
              </a:rPr>
              <a:t>police officer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 err="1">
                <a:effectLst/>
                <a:latin typeface="NimbusRomNo9L"/>
              </a:rPr>
              <a:t>pcomp</a:t>
            </a:r>
            <a:r>
              <a:rPr lang="en-US" sz="1800" b="0" dirty="0">
                <a:effectLst/>
                <a:latin typeface="NimbusRomNo9L"/>
              </a:rPr>
              <a:t>: prepositional complement,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  <a:latin typeface="NimbusRomNo9L"/>
              </a:rPr>
              <a:t>for</a:t>
            </a:r>
            <a:r>
              <a:rPr lang="en-US" b="0" dirty="0">
                <a:effectLst/>
                <a:latin typeface="NimbusRomNo9L"/>
              </a:rPr>
              <a:t> clausal complement</a:t>
            </a:r>
            <a:br>
              <a:rPr lang="en-US" b="0" dirty="0">
                <a:effectLst/>
                <a:latin typeface="NimbusRomNo9L"/>
              </a:rPr>
            </a:br>
            <a:r>
              <a:rPr lang="en-US" b="0" i="1" dirty="0" err="1">
                <a:effectLst/>
                <a:latin typeface="NimbusRomNo9L"/>
              </a:rPr>
              <a:t>acomp</a:t>
            </a:r>
            <a:r>
              <a:rPr lang="en-US" b="0" dirty="0">
                <a:effectLst/>
                <a:latin typeface="NimbusRomNo9L"/>
              </a:rPr>
              <a:t>: adjectival complement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2" y="2302201"/>
            <a:ext cx="4955787" cy="792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2AB54-B762-1CFA-9435-7AF8C988BD00}"/>
              </a:ext>
            </a:extLst>
          </p:cNvPr>
          <p:cNvSpPr txBox="1"/>
          <p:nvPr/>
        </p:nvSpPr>
        <p:spPr>
          <a:xfrm>
            <a:off x="1105519" y="3121283"/>
            <a:ext cx="3949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Stanford </a:t>
            </a:r>
            <a:r>
              <a:rPr lang="en-US" sz="2000" dirty="0" err="1"/>
              <a:t>CoreNLP</a:t>
            </a:r>
            <a:r>
              <a:rPr lang="en-US" sz="2000" dirty="0"/>
              <a:t>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https://corenlp.run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8921EDF-0F8A-3FA8-C4B1-2F6BE3F1A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196" y="4124869"/>
            <a:ext cx="9247604" cy="1530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931AD534-AB9F-7BBC-CE5E-9072FC39D461}"/>
              </a:ext>
            </a:extLst>
          </p:cNvPr>
          <p:cNvSpPr/>
          <p:nvPr/>
        </p:nvSpPr>
        <p:spPr>
          <a:xfrm>
            <a:off x="4657496" y="3948459"/>
            <a:ext cx="715617" cy="79219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</p:txBody>
      </p:sp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B283A656-D984-7D89-176E-C3CE1110E3B3}"/>
              </a:ext>
            </a:extLst>
          </p:cNvPr>
          <p:cNvSpPr/>
          <p:nvPr/>
        </p:nvSpPr>
        <p:spPr>
          <a:xfrm>
            <a:off x="3440780" y="5558341"/>
            <a:ext cx="3149048" cy="93427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VBN: past participle POS tag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C91201-7D17-3CE8-E08E-4B44B2FC202F}"/>
              </a:ext>
            </a:extLst>
          </p:cNvPr>
          <p:cNvSpPr txBox="1"/>
          <p:nvPr/>
        </p:nvSpPr>
        <p:spPr>
          <a:xfrm>
            <a:off x="6300593" y="1404609"/>
            <a:ext cx="51476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i="0" u="none" strike="noStrike" dirty="0" err="1">
                <a:solidFill>
                  <a:srgbClr val="5C5962"/>
                </a:solidFill>
                <a:effectLst/>
                <a:latin typeface="-apple-system"/>
              </a:rPr>
              <a:t>CoreNLP</a:t>
            </a:r>
            <a:r>
              <a:rPr lang="en-US" b="0" i="0" u="none" strike="noStrike" dirty="0">
                <a:solidFill>
                  <a:srgbClr val="5C5962"/>
                </a:solidFill>
                <a:effectLst/>
                <a:latin typeface="-apple-system"/>
              </a:rPr>
              <a:t> is your one stop shop for natural language processing in Java! </a:t>
            </a:r>
          </a:p>
          <a:p>
            <a:r>
              <a:rPr lang="en-US" b="0" i="0" u="none" strike="noStrike" dirty="0" err="1">
                <a:solidFill>
                  <a:srgbClr val="5C5962"/>
                </a:solidFill>
                <a:effectLst/>
                <a:latin typeface="-apple-system"/>
              </a:rPr>
              <a:t>CoreNLP</a:t>
            </a:r>
            <a:r>
              <a:rPr lang="en-US" b="0" i="0" u="none" strike="noStrike" dirty="0">
                <a:solidFill>
                  <a:srgbClr val="5C5962"/>
                </a:solidFill>
                <a:effectLst/>
                <a:latin typeface="-apple-system"/>
              </a:rPr>
              <a:t> currently supports 8 languages: Arabic, Chinese, English, French, German, Hungarian, Italian, and Spanish.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3" y="2302202"/>
            <a:ext cx="4279878" cy="684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2AB54-B762-1CFA-9435-7AF8C988BD00}"/>
              </a:ext>
            </a:extLst>
          </p:cNvPr>
          <p:cNvSpPr txBox="1"/>
          <p:nvPr/>
        </p:nvSpPr>
        <p:spPr>
          <a:xfrm>
            <a:off x="1105519" y="3121283"/>
            <a:ext cx="3949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Stanford </a:t>
            </a:r>
            <a:r>
              <a:rPr lang="en-US" sz="2000" dirty="0" err="1"/>
              <a:t>CoreNLP</a:t>
            </a:r>
            <a:r>
              <a:rPr lang="en-US" sz="2000" dirty="0"/>
              <a:t>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https://corenlp.run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33BAFD4-9F3D-0211-1C69-1BA411087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57" y="279053"/>
            <a:ext cx="4166383" cy="608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8240EAB-D24D-122D-D96E-E5CFE5D9C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093" y="3656329"/>
            <a:ext cx="4662896" cy="1160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Left Arrow Callout 11">
            <a:extLst>
              <a:ext uri="{FF2B5EF4-FFF2-40B4-BE49-F238E27FC236}">
                <a16:creationId xmlns:a16="http://schemas.microsoft.com/office/drawing/2014/main" id="{1F535E79-04F1-B317-C8EE-F79432DD78C5}"/>
              </a:ext>
            </a:extLst>
          </p:cNvPr>
          <p:cNvSpPr/>
          <p:nvPr/>
        </p:nvSpPr>
        <p:spPr>
          <a:xfrm>
            <a:off x="8398565" y="494726"/>
            <a:ext cx="1958008" cy="859528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FRAG: fragment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BB400-2EC7-E468-5B73-E7D1D1D32C95}"/>
              </a:ext>
            </a:extLst>
          </p:cNvPr>
          <p:cNvSpPr txBox="1"/>
          <p:nvPr/>
        </p:nvSpPr>
        <p:spPr>
          <a:xfrm>
            <a:off x="4780722" y="5090487"/>
            <a:ext cx="310258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i="1" dirty="0"/>
              <a:t>Who is found dead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23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DDF517B-F93E-EA82-4351-2FDCEF99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353344"/>
            <a:ext cx="5105400" cy="529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2FF54-43C2-094C-9BBA-6CA2431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Blossom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E04-E362-4D4F-A505-764E28CD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https://languagelog.ldc.upenn.edu/nll/?cat=118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00E4A7-F710-6094-0DED-391CA063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93" y="2302202"/>
            <a:ext cx="4279878" cy="684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2AB54-B762-1CFA-9435-7AF8C988BD00}"/>
              </a:ext>
            </a:extLst>
          </p:cNvPr>
          <p:cNvSpPr txBox="1"/>
          <p:nvPr/>
        </p:nvSpPr>
        <p:spPr>
          <a:xfrm>
            <a:off x="1105519" y="3121283"/>
            <a:ext cx="4793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Berkeley Neural Parser: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https://parser.kitaev.io</a:t>
            </a:r>
            <a:endParaRPr lang="en-US" dirty="0"/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F9373889-E6D9-2A3C-9973-40F56F5D8636}"/>
              </a:ext>
            </a:extLst>
          </p:cNvPr>
          <p:cNvSpPr/>
          <p:nvPr/>
        </p:nvSpPr>
        <p:spPr>
          <a:xfrm>
            <a:off x="7822096" y="999711"/>
            <a:ext cx="1958008" cy="859528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</a:t>
            </a:r>
            <a:r>
              <a:rPr lang="en-US" i="1" dirty="0"/>
              <a:t>not</a:t>
            </a:r>
            <a:r>
              <a:rPr lang="en-US" dirty="0"/>
              <a:t> FRAG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24051-7F87-B256-7AE9-8440DAA59D56}"/>
              </a:ext>
            </a:extLst>
          </p:cNvPr>
          <p:cNvSpPr txBox="1"/>
          <p:nvPr/>
        </p:nvSpPr>
        <p:spPr>
          <a:xfrm>
            <a:off x="3903680" y="3974565"/>
            <a:ext cx="310258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i="1" dirty="0"/>
              <a:t>Who is found dead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346A-CA1B-A0CF-D93D-65A6704AA53B}"/>
              </a:ext>
            </a:extLst>
          </p:cNvPr>
          <p:cNvSpPr txBox="1"/>
          <p:nvPr/>
        </p:nvSpPr>
        <p:spPr>
          <a:xfrm>
            <a:off x="3937254" y="3605233"/>
            <a:ext cx="231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see the VP attachment</a:t>
            </a:r>
          </a:p>
        </p:txBody>
      </p:sp>
    </p:spTree>
    <p:extLst>
      <p:ext uri="{BB962C8B-B14F-4D97-AF65-F5344CB8AC3E}">
        <p14:creationId xmlns:p14="http://schemas.microsoft.com/office/powerpoint/2010/main" val="25581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2543</Words>
  <Application>Microsoft Macintosh PowerPoint</Application>
  <PresentationFormat>Widescreen</PresentationFormat>
  <Paragraphs>377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-apple-system</vt:lpstr>
      <vt:lpstr>-apple-system-font</vt:lpstr>
      <vt:lpstr>NimbusRomNo9L</vt:lpstr>
      <vt:lpstr>Arial</vt:lpstr>
      <vt:lpstr>Calibri</vt:lpstr>
      <vt:lpstr>Calibri Light</vt:lpstr>
      <vt:lpstr>Menlo</vt:lpstr>
      <vt:lpstr>Open Sans</vt:lpstr>
      <vt:lpstr>Office Theme</vt:lpstr>
      <vt:lpstr>LING/C SC 581:  Advanced Computational Linguistics</vt:lpstr>
      <vt:lpstr>Today's Topics</vt:lpstr>
      <vt:lpstr>Crash Blossoms</vt:lpstr>
      <vt:lpstr>Are these Crash Blossoms?</vt:lpstr>
      <vt:lpstr>Crash Blossoms</vt:lpstr>
      <vt:lpstr>Crash Blossom Archive</vt:lpstr>
      <vt:lpstr>Crash Blossom Archive</vt:lpstr>
      <vt:lpstr>Crash Blossom Archive</vt:lpstr>
      <vt:lpstr>Crash Blossom Archive</vt:lpstr>
      <vt:lpstr>Stanza</vt:lpstr>
      <vt:lpstr>Stanza</vt:lpstr>
      <vt:lpstr>Crash Blossom Archive</vt:lpstr>
      <vt:lpstr>Crash Blossom Archive</vt:lpstr>
      <vt:lpstr>Graphing: CoNLL-U Plus Format </vt:lpstr>
      <vt:lpstr>Graphing: rolling your own</vt:lpstr>
      <vt:lpstr>Graphing: CoNLL-U Plus Format </vt:lpstr>
      <vt:lpstr>Graphing: CoNLL-U Plus Format </vt:lpstr>
      <vt:lpstr>Graphing: CoNLL-U Plus Format </vt:lpstr>
      <vt:lpstr>Violinist Linked to JAL Crash Blossoms</vt:lpstr>
      <vt:lpstr>Violinist Linked to JAL Crash Blossoms</vt:lpstr>
      <vt:lpstr>Violinist Who Was Linked to JAL Crash Blossoms</vt:lpstr>
      <vt:lpstr>A Violinist Who Was Linked to JAL Crash Blossoms</vt:lpstr>
      <vt:lpstr>A Violinist Who Was Linked to the JAL Crash Blossoms</vt:lpstr>
      <vt:lpstr>A Violinist Who Was Linked to the JAL Crash blossoms</vt:lpstr>
      <vt:lpstr>Crash Blossoms</vt:lpstr>
      <vt:lpstr>Crash Blossoms</vt:lpstr>
      <vt:lpstr>Crash Blossoms</vt:lpstr>
      <vt:lpstr>Homework 7</vt:lpstr>
      <vt:lpstr>Homework 7</vt:lpstr>
      <vt:lpstr>Homework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Blossoms</dc:title>
  <dc:creator>sandiway@mac.com</dc:creator>
  <cp:lastModifiedBy>sandiway@mac.com</cp:lastModifiedBy>
  <cp:revision>27</cp:revision>
  <dcterms:created xsi:type="dcterms:W3CDTF">2023-03-29T23:54:38Z</dcterms:created>
  <dcterms:modified xsi:type="dcterms:W3CDTF">2024-02-21T18:17:46Z</dcterms:modified>
</cp:coreProperties>
</file>