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82" r:id="rId2"/>
    <p:sldId id="346" r:id="rId3"/>
    <p:sldId id="283" r:id="rId4"/>
    <p:sldId id="257" r:id="rId5"/>
    <p:sldId id="259" r:id="rId6"/>
    <p:sldId id="258" r:id="rId7"/>
    <p:sldId id="329" r:id="rId8"/>
    <p:sldId id="322" r:id="rId9"/>
    <p:sldId id="270" r:id="rId10"/>
    <p:sldId id="271" r:id="rId11"/>
    <p:sldId id="272" r:id="rId12"/>
    <p:sldId id="273" r:id="rId13"/>
    <p:sldId id="323" r:id="rId14"/>
    <p:sldId id="324" r:id="rId15"/>
    <p:sldId id="325" r:id="rId16"/>
    <p:sldId id="326" r:id="rId17"/>
    <p:sldId id="327" r:id="rId18"/>
    <p:sldId id="328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C6A4A-BCE3-AE4E-B0F2-8483866EA252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1D7AF-1E3C-6C43-A145-427A50E2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25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C5113E-BA71-D240-87E0-076216BC159E}" type="slidenum">
              <a:rPr lang="en-US"/>
              <a:pPr/>
              <a:t>9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22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FE1B5-E4AB-FE4C-BA42-8140377EFABD}" type="slidenum">
              <a:rPr lang="en-US"/>
              <a:pPr/>
              <a:t>18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9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8A075-1467-0247-A4B3-7E2B44D58D9F}" type="slidenum">
              <a:rPr lang="en-US"/>
              <a:pPr/>
              <a:t>19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28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D33D2-DD1C-5F41-B93D-C4230B304258}" type="slidenum">
              <a:rPr lang="en-US"/>
              <a:pPr/>
              <a:t>20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4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C29BE-238F-DB4D-BA9A-49ED6FF3A8DD}" type="slidenum">
              <a:rPr lang="en-US"/>
              <a:pPr/>
              <a:t>21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56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01DDC-0470-F74C-BDC6-88C71FCAA77D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59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45725-706D-7C46-B385-38DACFF22C7A}" type="slidenum">
              <a:rPr lang="en-US"/>
              <a:pPr/>
              <a:t>23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14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91A1B-9B63-9C46-9B23-974C2E22A0C6}" type="slidenum">
              <a:rPr lang="en-US"/>
              <a:pPr/>
              <a:t>24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11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95934-D29B-874A-8687-3098BD464D3A}" type="slidenum">
              <a:rPr lang="en-US"/>
              <a:pPr/>
              <a:t>25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82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D33FE-7E4E-B84C-950E-ACF26C1DA7B3}" type="slidenum">
              <a:rPr lang="en-US"/>
              <a:pPr/>
              <a:t>26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98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CA6AA-3E34-564E-92CE-D5533A3E2729}" type="slidenum">
              <a:rPr lang="en-US"/>
              <a:pPr/>
              <a:t>27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0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BC7D2-ACC3-AA44-BAF1-7F57A3551B79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4919A6-09E1-1142-8FC7-357327C118B5}" type="slidenum">
              <a:rPr lang="en-US"/>
              <a:pPr/>
              <a:t>29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78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52BF6-5BC5-F040-B43A-18B6C693FA8C}" type="slidenum">
              <a:rPr lang="en-US"/>
              <a:pPr/>
              <a:t>30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50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05C34-A128-A446-B637-FFF53D9CAEAC}" type="slidenum">
              <a:rPr lang="en-US"/>
              <a:pPr/>
              <a:t>31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63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ED937-2740-6047-933C-311AB6A54B2E}" type="slidenum">
              <a:rPr lang="en-US"/>
              <a:pPr/>
              <a:t>32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771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84E54-6926-204F-8B5D-8B509E635D00}" type="slidenum">
              <a:rPr lang="en-US"/>
              <a:pPr/>
              <a:t>33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599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60E38-5B0D-C743-B6EE-EC31F0BB051D}" type="slidenum">
              <a:rPr lang="en-US"/>
              <a:pPr/>
              <a:t>34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70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EA9C2-8D28-7C46-95CE-4538E0676C43}" type="slidenum">
              <a:rPr lang="en-US"/>
              <a:pPr/>
              <a:t>11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53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2EB6C-AB23-DE42-9BF6-910905A7130A}" type="slidenum">
              <a:rPr lang="en-US"/>
              <a:pPr/>
              <a:t>12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78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8957D-0C74-8B4B-9E37-E4CDAB029241}" type="slidenum">
              <a:rPr lang="en-US"/>
              <a:pPr/>
              <a:t>13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79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D97DF-CE73-EF4C-9092-6D9782F1431B}" type="slidenum">
              <a:rPr lang="en-US"/>
              <a:pPr/>
              <a:t>14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76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A4BD9-F05A-8D4C-B31D-DB5BB40DB7E3}" type="slidenum">
              <a:rPr lang="en-US"/>
              <a:pPr/>
              <a:t>15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2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B7133-A29C-FA41-9D50-3C3F5412530F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73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BBF25-7681-5146-9EB2-5B97970B8FD7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5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98FF5-D7BC-89A0-1CE1-9223E5C65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C844D-406B-4159-C079-5A612FEF8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098C-4DE3-9339-2D90-8300B026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59C02-C5C6-4CC5-3536-77031D60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69B07-BFF2-B065-6FA3-2312E4A5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26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A410-E6D2-9F33-213E-8379BD6C5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5B8CD-439F-77CC-B9C5-E3E5C1F27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A3EF0-FCDD-DA17-0031-95323B8D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0A08D-52F5-E11B-3D66-77FF305C8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56E86-16F9-B85A-A316-D44F7941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63623B-8E34-F16E-3E78-8D44024CB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24C2E-AA3F-960E-FD45-501C47E8E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C695D-5A59-F2DA-B5DC-9069610C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A7639-B74B-FA08-6CBD-E769248C5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8124D-78BB-3D23-4324-9D047B15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2E15-080B-801E-2366-78D30D0A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C5E5-2100-9201-BD07-0DDFE962B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8C29F-49D4-A1F8-50E5-A7F71CDF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AF1A7-30E2-A410-C3CF-F6207436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AC7E0-01AB-9C67-ED7D-3D595D49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5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C666-E91A-31FC-7A53-598B89926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98BDB-24DA-233E-435F-57C8BC9C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233ED-4334-827A-041F-B199B758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4037D-2CDE-DC1F-C859-303E07B4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9441D-3A08-6DD7-E319-37AA8F07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6899-0605-BD2C-CE74-CEF43CE5E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B42AA-E1F8-B996-F203-83BB5EC06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D052B-5676-AE60-EC1C-9D94EB8F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409B5-47E5-6805-2F53-8DCC29B39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9D592-95EC-D098-DF3B-D176020A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42F6F-DC39-1941-C477-18549051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7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4F123-016D-68D9-C0EB-2F2ADF6A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87D58-C3E5-EBE0-9520-C77546FAA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4BC96-4F4D-9F8B-EC84-4EC088C50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171E7E-8F11-BDA5-0B9B-9C31183D4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8C64E-D8A1-7971-F2CC-C1479FB90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7352B5-C634-B1D6-3761-C3DB79B5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82606C-156D-F581-135E-91210AFB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78E81-C600-871E-95FA-14139672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18C0D-FF3F-5AEF-E090-50A49E28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A48A1B-ABFF-B198-C5D3-208CFDD8C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6915E-6309-A654-55F6-256AB434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E805CB-460E-4122-316B-E1E58EAE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4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1BFD18-1EC8-EAE2-96DB-1DA71E74C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BEF6B3-CFC8-736F-2153-8456FC07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7755F-C45A-8542-C2EF-3829CB813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DD32-6A1A-8344-627F-166E3E97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207E6-A673-75B4-0C11-7508D476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98394-A111-7A32-66CE-05D0AF494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A382A-5090-BD92-A39B-811637BB2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FED93-2175-9C11-67DF-459DB2BE9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17DCB-98EA-7EA7-E823-0F201DEF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1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0EEA-025B-340E-CEA7-25E3A3EB8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092A7C-C963-0F19-0739-61A8584F9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BD753-06AA-0A2D-28ED-22409AF4E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870A7-39FD-F4F0-D0D3-8897A421F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7F7AD-D9F9-60AE-4457-7D5AEFE1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72FC0-DB05-C476-53A5-A8660FA2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2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6E92B-56D4-ED0B-B60C-B03C94997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7DA65-2752-8338-3DBE-66C1B8BF5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740A-167B-B8D5-FD4C-F5D0329D6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71E16-55B3-CB4F-A5B7-0B186A1BAF34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991D0-771F-98B9-4CB7-0B562B489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2CCE0-EAEF-0F3C-5915-D743C299F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29A59F-D160-0A46-8A7F-070AC07F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andiway@arizona.eduSUBJE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43580"/>
            <a:ext cx="9144000" cy="1414220"/>
          </a:xfrm>
        </p:spPr>
        <p:txBody>
          <a:bodyPr/>
          <a:lstStyle/>
          <a:p>
            <a:r>
              <a:rPr lang="en-US" dirty="0"/>
              <a:t>Lecture 13</a:t>
            </a:r>
          </a:p>
        </p:txBody>
      </p:sp>
    </p:spTree>
    <p:extLst>
      <p:ext uri="{BB962C8B-B14F-4D97-AF65-F5344CB8AC3E}">
        <p14:creationId xmlns:p14="http://schemas.microsoft.com/office/powerpoint/2010/main" val="87732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e.g. LR(</a:t>
            </a:r>
            <a:r>
              <a:rPr lang="en-US" sz="2400" b="1" i="1" dirty="0"/>
              <a:t>k</a:t>
            </a:r>
            <a:r>
              <a:rPr lang="en-US" sz="2400" b="1" dirty="0"/>
              <a:t>)</a:t>
            </a:r>
            <a:r>
              <a:rPr lang="en-US" sz="2400" dirty="0"/>
              <a:t> (Knuth, 1960)</a:t>
            </a:r>
          </a:p>
          <a:p>
            <a:pPr lvl="1">
              <a:lnSpc>
                <a:spcPct val="90000"/>
              </a:lnSpc>
            </a:pPr>
            <a:r>
              <a:rPr lang="en-US" sz="2000" i="1" dirty="0"/>
              <a:t>invented for efficient parsing of programming languages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disadvantage</a:t>
            </a:r>
            <a:r>
              <a:rPr lang="en-US" sz="2000" dirty="0"/>
              <a:t>: a potentially huge number of states can be generated when the number of rules in the grammar is large</a:t>
            </a:r>
          </a:p>
          <a:p>
            <a:pPr lvl="1">
              <a:lnSpc>
                <a:spcPct val="90000"/>
              </a:lnSpc>
            </a:pPr>
            <a:r>
              <a:rPr lang="en-US" sz="2000" i="1" dirty="0"/>
              <a:t>can be applied to natural languages</a:t>
            </a:r>
            <a:r>
              <a:rPr lang="en-US" sz="2000" dirty="0"/>
              <a:t> (Tomita 1985)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build a Finite State Automaton (FSA) from the grammar rules, then add a stack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tables encode the grammar (FSA)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grammar rules are compiled, we no longer interpret the grammar rules directly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Parser = Table + Push-down Stack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table entries contain instruction(s) that tell what to do at a given state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 dirty="0"/>
              <a:t>… </a:t>
            </a:r>
            <a:r>
              <a:rPr lang="en-US" i="1" dirty="0"/>
              <a:t>possibly factoring in </a:t>
            </a:r>
            <a:r>
              <a:rPr lang="en-US" i="1" dirty="0" err="1"/>
              <a:t>lookahead</a:t>
            </a:r>
            <a:endParaRPr lang="en-US" i="1" dirty="0"/>
          </a:p>
          <a:p>
            <a:pPr lvl="1">
              <a:lnSpc>
                <a:spcPct val="90000"/>
              </a:lnSpc>
            </a:pPr>
            <a:r>
              <a:rPr lang="en-US" sz="2000" dirty="0"/>
              <a:t>stack data structure deals with maintaining the history of computation and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Shift-Reduce Parsing</a:t>
            </a:r>
            <a:endParaRPr lang="en-US" sz="2400" dirty="0"/>
          </a:p>
          <a:p>
            <a:pPr lvl="1"/>
            <a:r>
              <a:rPr lang="en-US" sz="2200" dirty="0"/>
              <a:t>an example is</a:t>
            </a:r>
            <a:r>
              <a:rPr lang="en-US" sz="2200" b="1" dirty="0"/>
              <a:t> LR(0)</a:t>
            </a:r>
            <a:endParaRPr lang="en-US" sz="2200" dirty="0"/>
          </a:p>
          <a:p>
            <a:pPr lvl="2"/>
            <a:r>
              <a:rPr lang="en-US" dirty="0"/>
              <a:t>left to right = LR</a:t>
            </a:r>
          </a:p>
          <a:p>
            <a:pPr lvl="2"/>
            <a:r>
              <a:rPr lang="en-US" b="1" dirty="0">
                <a:solidFill>
                  <a:schemeClr val="accent2"/>
                </a:solidFill>
              </a:rPr>
              <a:t>bottom-up </a:t>
            </a:r>
          </a:p>
          <a:p>
            <a:pPr lvl="2"/>
            <a:r>
              <a:rPr lang="en-US" dirty="0"/>
              <a:t>(0) no </a:t>
            </a:r>
            <a:r>
              <a:rPr lang="en-US" dirty="0" err="1"/>
              <a:t>lookahead</a:t>
            </a:r>
            <a:r>
              <a:rPr lang="en-US" dirty="0"/>
              <a:t> (</a:t>
            </a:r>
            <a:r>
              <a:rPr lang="en-US" i="1" dirty="0"/>
              <a:t>input word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Three possible machine actions</a:t>
            </a:r>
          </a:p>
          <a:p>
            <a:pPr lvl="2"/>
            <a:r>
              <a:rPr lang="en-US" sz="2600" b="1" i="1" dirty="0"/>
              <a:t>Shift</a:t>
            </a:r>
            <a:r>
              <a:rPr lang="en-US" sz="2600" dirty="0"/>
              <a:t>: read an input word</a:t>
            </a:r>
          </a:p>
          <a:p>
            <a:pPr lvl="3"/>
            <a:r>
              <a:rPr lang="en-US" dirty="0"/>
              <a:t>i.e. advance current input word pointer to the next word</a:t>
            </a:r>
          </a:p>
          <a:p>
            <a:pPr lvl="2"/>
            <a:r>
              <a:rPr lang="en-US" sz="2600" b="1" i="1" dirty="0"/>
              <a:t>Reduce</a:t>
            </a:r>
            <a:r>
              <a:rPr lang="en-US" sz="2600" dirty="0"/>
              <a:t>: complete a nonterminal</a:t>
            </a:r>
          </a:p>
          <a:p>
            <a:pPr lvl="3"/>
            <a:r>
              <a:rPr lang="en-US" dirty="0"/>
              <a:t>i.e. complete parsing a grammar rule</a:t>
            </a:r>
          </a:p>
          <a:p>
            <a:pPr lvl="2"/>
            <a:r>
              <a:rPr lang="en-US" sz="2600" b="1" i="1" dirty="0"/>
              <a:t>Accept</a:t>
            </a:r>
            <a:r>
              <a:rPr lang="en-US" sz="2600" dirty="0"/>
              <a:t>: complete the parse</a:t>
            </a:r>
          </a:p>
          <a:p>
            <a:pPr lvl="3"/>
            <a:r>
              <a:rPr lang="en-US" dirty="0"/>
              <a:t>i.e. start symbol (e.g. S) derives the terminal string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175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Tabular Parsing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8100882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LR(0) Parsing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L(G) = LR(0) </a:t>
            </a:r>
          </a:p>
          <a:p>
            <a:pPr lvl="2">
              <a:lnSpc>
                <a:spcPct val="90000"/>
              </a:lnSpc>
            </a:pPr>
            <a:r>
              <a:rPr lang="en-US" sz="1800" i="1" dirty="0"/>
              <a:t>i.e. the language generated by grammar G is LR(0)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/>
              <a:t>if there is a unique instruction per state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/>
              <a:t>(or no instruction = error state)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/>
              <a:t>LR(0) is a proper subset of context-free languages (CFL)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note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human language tends to be ambiguous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there are likely to be multiple or conflicting actions per state</a:t>
            </a:r>
          </a:p>
          <a:p>
            <a:pPr lvl="2">
              <a:lnSpc>
                <a:spcPct val="90000"/>
              </a:lnSpc>
            </a:pPr>
            <a:r>
              <a:rPr lang="en-US" sz="1800" i="1" dirty="0"/>
              <a:t>if we are using Prolog, we can let Prolog’s computation rule handle it</a:t>
            </a:r>
          </a:p>
          <a:p>
            <a:pPr lvl="3">
              <a:lnSpc>
                <a:spcPct val="90000"/>
              </a:lnSpc>
            </a:pPr>
            <a:r>
              <a:rPr lang="en-US" sz="1600" i="1" dirty="0"/>
              <a:t>via Prolog backtracking</a:t>
            </a:r>
          </a:p>
        </p:txBody>
      </p:sp>
      <p:sp>
        <p:nvSpPr>
          <p:cNvPr id="2" name="Left Arrow Callout 1"/>
          <p:cNvSpPr/>
          <p:nvPr/>
        </p:nvSpPr>
        <p:spPr>
          <a:xfrm>
            <a:off x="6462356" y="2499497"/>
            <a:ext cx="2243666" cy="108655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2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deterministic!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CB17420-1B50-834D-B43A-61DBA35A5CDE}"/>
              </a:ext>
            </a:extLst>
          </p:cNvPr>
          <p:cNvSpPr/>
          <p:nvPr/>
        </p:nvSpPr>
        <p:spPr>
          <a:xfrm>
            <a:off x="9119286" y="2261286"/>
            <a:ext cx="2607276" cy="3150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CFL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F1CD85-C133-8542-B014-714370142AB1}"/>
              </a:ext>
            </a:extLst>
          </p:cNvPr>
          <p:cNvSpPr/>
          <p:nvPr/>
        </p:nvSpPr>
        <p:spPr>
          <a:xfrm>
            <a:off x="9502346" y="2499497"/>
            <a:ext cx="2001795" cy="20230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LR(0)</a:t>
            </a:r>
          </a:p>
          <a:p>
            <a:pPr algn="ctr"/>
            <a:r>
              <a:rPr lang="en-US" dirty="0"/>
              <a:t>languages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3C0BF3-F338-964F-8ECD-340379D86750}"/>
              </a:ext>
            </a:extLst>
          </p:cNvPr>
          <p:cNvSpPr/>
          <p:nvPr/>
        </p:nvSpPr>
        <p:spPr>
          <a:xfrm>
            <a:off x="9682548" y="2539160"/>
            <a:ext cx="1641389" cy="1244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regular</a:t>
            </a:r>
          </a:p>
          <a:p>
            <a:pPr algn="ctr"/>
            <a:r>
              <a:rPr lang="en-US" dirty="0"/>
              <a:t>languages</a:t>
            </a:r>
          </a:p>
        </p:txBody>
      </p:sp>
    </p:spTree>
    <p:extLst>
      <p:ext uri="{BB962C8B-B14F-4D97-AF65-F5344CB8AC3E}">
        <p14:creationId xmlns:p14="http://schemas.microsoft.com/office/powerpoint/2010/main" val="87229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199" y="1825625"/>
            <a:ext cx="5653216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Dotted rule notation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“dot” </a:t>
            </a:r>
            <a:r>
              <a:rPr lang="en-US" sz="1800" i="1" dirty="0"/>
              <a:t>used to track the progress of a parse through a phrase structure rule</a:t>
            </a:r>
          </a:p>
          <a:p>
            <a:r>
              <a:rPr lang="en-US" sz="2200" b="1" dirty="0"/>
              <a:t>Examples:</a:t>
            </a:r>
            <a:endParaRPr lang="en-US" sz="2200" dirty="0"/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>
              <a:buFontTx/>
              <a:buNone/>
            </a:pPr>
            <a:r>
              <a:rPr lang="en-US" sz="2000" dirty="0"/>
              <a:t> </a:t>
            </a:r>
            <a:r>
              <a:rPr lang="en-US" sz="1800" dirty="0"/>
              <a:t>means we’ve seen </a:t>
            </a:r>
            <a:r>
              <a:rPr lang="en-US" sz="1800" i="1" dirty="0"/>
              <a:t>v</a:t>
            </a:r>
            <a:r>
              <a:rPr lang="en-US" sz="1800" dirty="0"/>
              <a:t> and predict </a:t>
            </a:r>
            <a:r>
              <a:rPr lang="en-US" sz="1800" i="1" dirty="0" err="1"/>
              <a:t>np</a:t>
            </a:r>
            <a:endParaRPr lang="en-US" sz="1800" dirty="0"/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</a:t>
            </a:r>
            <a:r>
              <a:rPr lang="en-US" sz="2000" b="1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dt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>
              <a:buFontTx/>
              <a:buNone/>
            </a:pPr>
            <a:r>
              <a:rPr lang="en-US" sz="2000" dirty="0"/>
              <a:t> </a:t>
            </a:r>
            <a:r>
              <a:rPr lang="en-US" sz="1800" dirty="0"/>
              <a:t>means we’re predicting a </a:t>
            </a:r>
            <a:r>
              <a:rPr lang="en-US" sz="1800" i="1" dirty="0"/>
              <a:t>dt</a:t>
            </a:r>
            <a:r>
              <a:rPr lang="en-US" sz="1800" dirty="0"/>
              <a:t> (followed by </a:t>
            </a:r>
            <a:r>
              <a:rPr lang="en-US" sz="1800" i="1" dirty="0" err="1"/>
              <a:t>nn</a:t>
            </a:r>
            <a:r>
              <a:rPr lang="en-US" sz="1800" dirty="0"/>
              <a:t>)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pp</a:t>
            </a:r>
            <a:r>
              <a:rPr lang="en-US" sz="2000" b="1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endParaRPr lang="en-US" sz="2000" dirty="0">
              <a:solidFill>
                <a:srgbClr val="07FF1C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>
              <a:buFontTx/>
              <a:buNone/>
            </a:pPr>
            <a:r>
              <a:rPr lang="en-US" sz="2000" dirty="0"/>
              <a:t>  </a:t>
            </a:r>
            <a:r>
              <a:rPr lang="en-US" sz="1800" dirty="0"/>
              <a:t>means we’ve completed a </a:t>
            </a:r>
            <a:r>
              <a:rPr lang="en-US" sz="1800" i="1" dirty="0" err="1"/>
              <a:t>vp</a:t>
            </a:r>
            <a:r>
              <a:rPr lang="en-US" sz="1800" i="1" dirty="0"/>
              <a:t> </a:t>
            </a:r>
            <a:r>
              <a:rPr lang="en-US" sz="2000" dirty="0"/>
              <a:t>(with </a:t>
            </a:r>
            <a:r>
              <a:rPr lang="en-US" sz="2000" i="1" dirty="0"/>
              <a:t>pp </a:t>
            </a:r>
            <a:r>
              <a:rPr lang="en-US" sz="2000" dirty="0"/>
              <a:t>modification)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270170" y="1825625"/>
            <a:ext cx="5555245" cy="4351338"/>
          </a:xfrm>
        </p:spPr>
        <p:txBody>
          <a:bodyPr/>
          <a:lstStyle/>
          <a:p>
            <a:r>
              <a:rPr lang="en-US" sz="2000" b="1" dirty="0"/>
              <a:t>state</a:t>
            </a:r>
          </a:p>
          <a:p>
            <a:pPr lvl="1"/>
            <a:r>
              <a:rPr lang="en-US" sz="1800" dirty="0"/>
              <a:t>a set of dotted rules encodes the state of the parse</a:t>
            </a:r>
          </a:p>
          <a:p>
            <a:pPr lvl="1"/>
            <a:r>
              <a:rPr lang="en-US" sz="1800" i="1" dirty="0"/>
              <a:t>set of dotted rules = name of the state</a:t>
            </a:r>
          </a:p>
          <a:p>
            <a:r>
              <a:rPr lang="en-US" sz="2000" b="1" dirty="0"/>
              <a:t>kernel</a:t>
            </a:r>
          </a:p>
          <a:p>
            <a:pPr lvl="1"/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.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.</a:t>
            </a:r>
          </a:p>
          <a:p>
            <a:r>
              <a:rPr lang="en-US" sz="2000" b="1" dirty="0"/>
              <a:t>completion </a:t>
            </a:r>
            <a:r>
              <a:rPr lang="en-US" sz="2000" dirty="0"/>
              <a:t>(of predict NP)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. dt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.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.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cp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5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compute all possible states through advancing the dot</a:t>
            </a:r>
          </a:p>
          <a:p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r>
              <a:rPr lang="en-US" dirty="0"/>
              <a:t>(Assume </a:t>
            </a:r>
            <a:r>
              <a:rPr lang="en-US" i="1" dirty="0"/>
              <a:t>dt is </a:t>
            </a:r>
            <a:r>
              <a:rPr lang="en-US" dirty="0"/>
              <a:t>next in the input)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. np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07FF1C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solidFill>
                  <a:srgbClr val="07FF1C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dirty="0" err="1">
                <a:solidFill>
                  <a:srgbClr val="07FF1C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solidFill>
                  <a:srgbClr val="07FF1C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.		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(eliminated)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dt .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>
                <a:solidFill>
                  <a:srgbClr val="FF020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--&gt; . n	np	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(eliminated)</a:t>
            </a:r>
            <a:endParaRPr lang="en-US" dirty="0">
              <a:solidFill>
                <a:srgbClr val="FF0202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. np cp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2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Dotted rules</a:t>
            </a:r>
          </a:p>
          <a:p>
            <a:r>
              <a:rPr lang="en-US" sz="2400" b="1" dirty="0"/>
              <a:t>Example:</a:t>
            </a:r>
          </a:p>
          <a:p>
            <a:pPr lvl="1"/>
            <a:r>
              <a:rPr lang="en-US" b="1" dirty="0"/>
              <a:t>State 0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s  --&gt; .np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.dt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 --&gt; .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.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/>
              <a:t>possible actions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shift</a:t>
            </a:r>
            <a:r>
              <a:rPr lang="en-US" dirty="0"/>
              <a:t> </a:t>
            </a:r>
            <a:r>
              <a:rPr lang="en-US" i="1" dirty="0"/>
              <a:t>dt</a:t>
            </a:r>
            <a:r>
              <a:rPr lang="en-US" dirty="0"/>
              <a:t> and go to new state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shift</a:t>
            </a:r>
            <a:r>
              <a:rPr lang="en-US" dirty="0"/>
              <a:t> </a:t>
            </a:r>
            <a:r>
              <a:rPr lang="en-US" i="1" dirty="0" err="1"/>
              <a:t>nnp</a:t>
            </a:r>
            <a:r>
              <a:rPr lang="en-US" dirty="0"/>
              <a:t> and go to new state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0" y="2203656"/>
            <a:ext cx="3810000" cy="30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Creating new states</a:t>
            </a:r>
            <a:endParaRPr lang="en-US" sz="2000" dirty="0"/>
          </a:p>
        </p:txBody>
      </p:sp>
      <p:sp>
        <p:nvSpPr>
          <p:cNvPr id="122886" name="AutoShape 6"/>
          <p:cNvSpPr>
            <a:spLocks noChangeArrowheads="1"/>
          </p:cNvSpPr>
          <p:nvPr/>
        </p:nvSpPr>
        <p:spPr bwMode="auto">
          <a:xfrm>
            <a:off x="6248401" y="3276601"/>
            <a:ext cx="1669093" cy="113263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Times" charset="0"/>
            </a:endParaRPr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6248401" y="3352801"/>
            <a:ext cx="15852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Monaco"/>
                <a:cs typeface="Monaco"/>
              </a:rPr>
              <a:t>s --&gt; .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.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22888" name="AutoShape 8"/>
          <p:cNvSpPr>
            <a:spLocks noChangeArrowheads="1"/>
          </p:cNvSpPr>
          <p:nvPr/>
        </p:nvSpPr>
        <p:spPr bwMode="auto">
          <a:xfrm>
            <a:off x="8763000" y="3276600"/>
            <a:ext cx="1669092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dt.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22889" name="AutoShape 9"/>
          <p:cNvSpPr>
            <a:spLocks noChangeArrowheads="1"/>
          </p:cNvSpPr>
          <p:nvPr/>
        </p:nvSpPr>
        <p:spPr bwMode="auto">
          <a:xfrm>
            <a:off x="8839201" y="4419601"/>
            <a:ext cx="1592891" cy="42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6965560" y="4632246"/>
            <a:ext cx="7072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Times" charset="0"/>
              </a:rPr>
              <a:t>State 0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9039617" y="4872222"/>
            <a:ext cx="67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" charset="0"/>
              </a:rPr>
              <a:t>State 2</a:t>
            </a:r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8994732" y="29718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" charset="0"/>
              </a:rPr>
              <a:t>State 1</a:t>
            </a:r>
          </a:p>
        </p:txBody>
      </p:sp>
      <p:cxnSp>
        <p:nvCxnSpPr>
          <p:cNvPr id="122893" name="AutoShape 13"/>
          <p:cNvCxnSpPr>
            <a:cxnSpLocks noChangeShapeType="1"/>
            <a:stCxn id="122886" idx="3"/>
            <a:endCxn id="122888" idx="1"/>
          </p:cNvCxnSpPr>
          <p:nvPr/>
        </p:nvCxnSpPr>
        <p:spPr bwMode="auto">
          <a:xfrm flipV="1">
            <a:off x="7917494" y="3505200"/>
            <a:ext cx="845506" cy="3377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894" name="AutoShape 14"/>
          <p:cNvCxnSpPr>
            <a:cxnSpLocks noChangeShapeType="1"/>
            <a:stCxn id="122886" idx="3"/>
            <a:endCxn id="122889" idx="1"/>
          </p:cNvCxnSpPr>
          <p:nvPr/>
        </p:nvCxnSpPr>
        <p:spPr bwMode="auto">
          <a:xfrm>
            <a:off x="7917494" y="3842919"/>
            <a:ext cx="921707" cy="7899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7924801" y="3124201"/>
            <a:ext cx="715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dt</a:t>
            </a: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7884555" y="4428723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nnp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7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5" grpId="0" build="p" autoUpdateAnimBg="0"/>
      <p:bldP spid="12289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721894"/>
          </a:xfrm>
        </p:spPr>
        <p:txBody>
          <a:bodyPr>
            <a:normAutofit/>
          </a:bodyPr>
          <a:lstStyle/>
          <a:p>
            <a:r>
              <a:rPr lang="en-US" sz="2400" b="1" dirty="0"/>
              <a:t>State 1: Shift </a:t>
            </a:r>
            <a:r>
              <a:rPr lang="en-US" sz="2400" i="1" dirty="0" err="1"/>
              <a:t>nn</a:t>
            </a:r>
            <a:r>
              <a:rPr lang="en-US" sz="2400" b="1" dirty="0"/>
              <a:t>, </a:t>
            </a:r>
            <a:r>
              <a:rPr lang="en-US" sz="2400" b="1" dirty="0" err="1"/>
              <a:t>goto</a:t>
            </a:r>
            <a:r>
              <a:rPr lang="en-US" sz="2400" b="1" dirty="0"/>
              <a:t> State 3</a:t>
            </a:r>
            <a:endParaRPr lang="en-US" sz="3200" b="1" dirty="0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2971801" y="3810001"/>
            <a:ext cx="1669093" cy="113263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Times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71801" y="3886201"/>
            <a:ext cx="15852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Monaco"/>
                <a:cs typeface="Monaco"/>
              </a:rPr>
              <a:t>s --&gt; .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.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5486400" y="38100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dt.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5562601" y="4953001"/>
            <a:ext cx="1523999" cy="42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688960" y="5165646"/>
            <a:ext cx="7072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Times" charset="0"/>
              </a:rPr>
              <a:t>State 0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763017" y="5405622"/>
            <a:ext cx="67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" charset="0"/>
              </a:rPr>
              <a:t>State 2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718132" y="35052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1</a:t>
            </a:r>
          </a:p>
        </p:txBody>
      </p:sp>
      <p:cxnSp>
        <p:nvCxnSpPr>
          <p:cNvPr id="24" name="AutoShape 13"/>
          <p:cNvCxnSpPr>
            <a:cxnSpLocks noChangeShapeType="1"/>
            <a:stCxn id="17" idx="3"/>
            <a:endCxn id="19" idx="1"/>
          </p:cNvCxnSpPr>
          <p:nvPr/>
        </p:nvCxnSpPr>
        <p:spPr bwMode="auto">
          <a:xfrm flipV="1">
            <a:off x="4640894" y="4038600"/>
            <a:ext cx="845506" cy="3377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" name="AutoShape 14"/>
          <p:cNvCxnSpPr>
            <a:cxnSpLocks noChangeShapeType="1"/>
            <a:stCxn id="17" idx="3"/>
            <a:endCxn id="20" idx="1"/>
          </p:cNvCxnSpPr>
          <p:nvPr/>
        </p:nvCxnSpPr>
        <p:spPr bwMode="auto">
          <a:xfrm>
            <a:off x="4640894" y="4376319"/>
            <a:ext cx="921707" cy="7899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648201" y="3657601"/>
            <a:ext cx="715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dt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4595153" y="4967656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nnp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7086599" y="2590800"/>
            <a:ext cx="1618013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r>
              <a:rPr lang="en-US" sz="1400" dirty="0">
                <a:latin typeface="Monaco"/>
                <a:cs typeface="Monaco"/>
              </a:rPr>
              <a:t>.</a:t>
            </a:r>
          </a:p>
        </p:txBody>
      </p:sp>
      <p:cxnSp>
        <p:nvCxnSpPr>
          <p:cNvPr id="29" name="AutoShape 13"/>
          <p:cNvCxnSpPr>
            <a:cxnSpLocks noChangeShapeType="1"/>
            <a:endCxn id="28" idx="2"/>
          </p:cNvCxnSpPr>
          <p:nvPr/>
        </p:nvCxnSpPr>
        <p:spPr bwMode="auto">
          <a:xfrm flipV="1">
            <a:off x="6371607" y="3048000"/>
            <a:ext cx="1523999" cy="7218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6441408" y="3159322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7543800" y="22860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3</a:t>
            </a:r>
          </a:p>
        </p:txBody>
      </p:sp>
    </p:spTree>
    <p:extLst>
      <p:ext uri="{BB962C8B-B14F-4D97-AF65-F5344CB8AC3E}">
        <p14:creationId xmlns:p14="http://schemas.microsoft.com/office/powerpoint/2010/main" val="33429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build="p" autoUpdateAnimBg="0"/>
      <p:bldP spid="31" grpId="1" build="allAtOnce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Shift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take input word, and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put it on the stack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4276097" y="5012765"/>
            <a:ext cx="667709" cy="36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charset="0"/>
              </a:rPr>
              <a:t>Input</a:t>
            </a: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7391401" y="4967942"/>
            <a:ext cx="691259" cy="36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Times" charset="0"/>
              </a:rPr>
              <a:t>Stack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2879726" y="5516096"/>
            <a:ext cx="948923" cy="36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Times" charset="0"/>
              </a:rPr>
              <a:t> </a:t>
            </a:r>
            <a:r>
              <a:rPr lang="en-US" b="1">
                <a:latin typeface="Times" charset="0"/>
              </a:rPr>
              <a:t>state 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0" y="1066801"/>
            <a:ext cx="5413169" cy="3015207"/>
            <a:chOff x="1447800" y="2286000"/>
            <a:chExt cx="5811196" cy="3474254"/>
          </a:xfrm>
        </p:grpSpPr>
        <p:sp>
          <p:nvSpPr>
            <p:cNvPr id="25" name="AutoShape 6"/>
            <p:cNvSpPr>
              <a:spLocks noChangeArrowheads="1"/>
            </p:cNvSpPr>
            <p:nvPr/>
          </p:nvSpPr>
          <p:spPr bwMode="auto">
            <a:xfrm>
              <a:off x="1447800" y="3810001"/>
              <a:ext cx="1669093" cy="11326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Times" charset="0"/>
              </a:endParaRP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1447800" y="3886200"/>
              <a:ext cx="1697123" cy="1099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Monaco"/>
                  <a:cs typeface="Monaco"/>
                </a:rPr>
                <a:t>s --&gt; . </a:t>
              </a:r>
              <a:r>
                <a:rPr lang="en-US" sz="1400" dirty="0" err="1">
                  <a:latin typeface="Monaco"/>
                  <a:cs typeface="Monaco"/>
                </a:rPr>
                <a:t>np</a:t>
              </a:r>
              <a:r>
                <a:rPr lang="en-US" sz="1400" dirty="0">
                  <a:latin typeface="Monaco"/>
                  <a:cs typeface="Monaco"/>
                </a:rPr>
                <a:t> </a:t>
              </a:r>
              <a:r>
                <a:rPr lang="en-US" sz="1400" dirty="0" err="1">
                  <a:latin typeface="Monaco"/>
                  <a:cs typeface="Monaco"/>
                </a:rPr>
                <a:t>vp</a:t>
              </a:r>
              <a:endParaRPr lang="en-US" sz="1400" dirty="0">
                <a:latin typeface="Monaco"/>
                <a:cs typeface="Monaco"/>
              </a:endParaRPr>
            </a:p>
            <a:p>
              <a:r>
                <a:rPr lang="en-US" sz="1400" dirty="0">
                  <a:latin typeface="Monaco"/>
                  <a:cs typeface="Monaco"/>
                </a:rPr>
                <a:t>np --&gt; .dt </a:t>
              </a:r>
              <a:r>
                <a:rPr lang="en-US" sz="1400" dirty="0" err="1">
                  <a:latin typeface="Monaco"/>
                  <a:cs typeface="Monaco"/>
                </a:rPr>
                <a:t>nn</a:t>
              </a:r>
              <a:endParaRPr lang="en-US" sz="1400" dirty="0">
                <a:latin typeface="Monaco"/>
                <a:cs typeface="Monaco"/>
              </a:endParaRPr>
            </a:p>
            <a:p>
              <a:r>
                <a:rPr lang="en-US" sz="1400" dirty="0">
                  <a:latin typeface="Monaco"/>
                  <a:cs typeface="Monaco"/>
                </a:rPr>
                <a:t>np --&gt; .</a:t>
              </a:r>
              <a:r>
                <a:rPr lang="en-US" sz="1400" dirty="0" err="1">
                  <a:latin typeface="Monaco"/>
                  <a:cs typeface="Monaco"/>
                </a:rPr>
                <a:t>nnp</a:t>
              </a:r>
              <a:endParaRPr lang="en-US" sz="1400" dirty="0">
                <a:latin typeface="Monaco"/>
                <a:cs typeface="Monaco"/>
              </a:endParaRPr>
            </a:p>
            <a:p>
              <a:r>
                <a:rPr lang="en-US" sz="1400" dirty="0" err="1">
                  <a:latin typeface="Monaco"/>
                  <a:cs typeface="Monaco"/>
                </a:rPr>
                <a:t>np</a:t>
              </a:r>
              <a:r>
                <a:rPr lang="en-US" sz="1400" dirty="0">
                  <a:latin typeface="Monaco"/>
                  <a:cs typeface="Monaco"/>
                </a:rPr>
                <a:t> --&gt; .</a:t>
              </a:r>
              <a:r>
                <a:rPr lang="en-US" sz="1400" dirty="0" err="1">
                  <a:latin typeface="Monaco"/>
                  <a:cs typeface="Monaco"/>
                </a:rPr>
                <a:t>np</a:t>
              </a:r>
              <a:r>
                <a:rPr lang="en-US" sz="1400" dirty="0">
                  <a:latin typeface="Monaco"/>
                  <a:cs typeface="Monaco"/>
                </a:rPr>
                <a:t> </a:t>
              </a:r>
              <a:r>
                <a:rPr lang="en-US" sz="1400" dirty="0" err="1">
                  <a:latin typeface="Monaco"/>
                  <a:cs typeface="Monaco"/>
                </a:rPr>
                <a:t>pp</a:t>
              </a:r>
              <a:endParaRPr lang="en-US" sz="1400" dirty="0">
                <a:latin typeface="Monaco"/>
                <a:cs typeface="Monaco"/>
              </a:endParaRPr>
            </a:p>
          </p:txBody>
        </p:sp>
        <p:sp>
          <p:nvSpPr>
            <p:cNvPr id="27" name="AutoShape 8"/>
            <p:cNvSpPr>
              <a:spLocks noChangeArrowheads="1"/>
            </p:cNvSpPr>
            <p:nvPr/>
          </p:nvSpPr>
          <p:spPr bwMode="auto">
            <a:xfrm>
              <a:off x="3962399" y="3810000"/>
              <a:ext cx="1766508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Monaco"/>
                  <a:cs typeface="Monaco"/>
                </a:rPr>
                <a:t>np --&gt; dt. </a:t>
              </a:r>
              <a:r>
                <a:rPr lang="en-US" sz="1400" dirty="0" err="1">
                  <a:latin typeface="Monaco"/>
                  <a:cs typeface="Monaco"/>
                </a:rPr>
                <a:t>nn</a:t>
              </a:r>
              <a:endParaRPr lang="en-US" sz="1400" dirty="0">
                <a:latin typeface="Monaco"/>
                <a:cs typeface="Monaco"/>
              </a:endParaRPr>
            </a:p>
          </p:txBody>
        </p:sp>
        <p:sp>
          <p:nvSpPr>
            <p:cNvPr id="28" name="AutoShape 9"/>
            <p:cNvSpPr>
              <a:spLocks noChangeArrowheads="1"/>
            </p:cNvSpPr>
            <p:nvPr/>
          </p:nvSpPr>
          <p:spPr bwMode="auto">
            <a:xfrm>
              <a:off x="4038600" y="4953000"/>
              <a:ext cx="1690306" cy="42662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Monaco"/>
                  <a:cs typeface="Monaco"/>
                </a:rPr>
                <a:t>np --&gt; </a:t>
              </a:r>
              <a:r>
                <a:rPr lang="en-US" sz="1400" dirty="0" err="1">
                  <a:latin typeface="Monaco"/>
                  <a:cs typeface="Monaco"/>
                </a:rPr>
                <a:t>nnp</a:t>
              </a:r>
              <a:r>
                <a:rPr lang="en-US" sz="1400" dirty="0">
                  <a:latin typeface="Monaco"/>
                  <a:cs typeface="Monaco"/>
                </a:rPr>
                <a:t> .</a:t>
              </a:r>
            </a:p>
          </p:txBody>
        </p: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2164960" y="5165645"/>
              <a:ext cx="759248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Times" charset="0"/>
                </a:rPr>
                <a:t>State 0</a:t>
              </a:r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4239016" y="5405620"/>
              <a:ext cx="728273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Times" charset="0"/>
                </a:rPr>
                <a:t>State 2</a:t>
              </a: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4194132" y="3505200"/>
              <a:ext cx="728273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Times" charset="0"/>
                </a:rPr>
                <a:t>State 1</a:t>
              </a:r>
            </a:p>
          </p:txBody>
        </p:sp>
        <p:cxnSp>
          <p:nvCxnSpPr>
            <p:cNvPr id="32" name="AutoShape 13"/>
            <p:cNvCxnSpPr>
              <a:cxnSpLocks noChangeShapeType="1"/>
              <a:stCxn id="25" idx="3"/>
              <a:endCxn id="27" idx="1"/>
            </p:cNvCxnSpPr>
            <p:nvPr/>
          </p:nvCxnSpPr>
          <p:spPr bwMode="auto">
            <a:xfrm flipV="1">
              <a:off x="3116893" y="4038601"/>
              <a:ext cx="845505" cy="3377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14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3116893" y="4376319"/>
              <a:ext cx="921707" cy="78999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124200" y="3657600"/>
              <a:ext cx="767853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</a:rPr>
                <a:t>shift dt</a:t>
              </a:r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3054504" y="5000627"/>
              <a:ext cx="907243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</a:rPr>
                <a:t>shift </a:t>
              </a:r>
              <a:r>
                <a:rPr lang="en-US" sz="1400" b="1" dirty="0" err="1">
                  <a:solidFill>
                    <a:schemeClr val="accent2"/>
                  </a:solidFill>
                </a:rPr>
                <a:t>nnp</a:t>
              </a:r>
              <a:endParaRPr lang="en-US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5562599" y="2590800"/>
              <a:ext cx="1696397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Monaco"/>
                  <a:cs typeface="Monaco"/>
                </a:rPr>
                <a:t>np --&gt; dt </a:t>
              </a:r>
              <a:r>
                <a:rPr lang="en-US" sz="1400" dirty="0" err="1">
                  <a:latin typeface="Monaco"/>
                  <a:cs typeface="Monaco"/>
                </a:rPr>
                <a:t>nn</a:t>
              </a:r>
              <a:r>
                <a:rPr lang="en-US" sz="1400" dirty="0">
                  <a:latin typeface="Monaco"/>
                  <a:cs typeface="Monaco"/>
                </a:rPr>
                <a:t>.</a:t>
              </a:r>
            </a:p>
          </p:txBody>
        </p:sp>
        <p:cxnSp>
          <p:nvCxnSpPr>
            <p:cNvPr id="37" name="AutoShape 13"/>
            <p:cNvCxnSpPr>
              <a:cxnSpLocks noChangeShapeType="1"/>
              <a:endCxn id="36" idx="2"/>
            </p:cNvCxnSpPr>
            <p:nvPr/>
          </p:nvCxnSpPr>
          <p:spPr bwMode="auto">
            <a:xfrm flipV="1">
              <a:off x="4838699" y="3048000"/>
              <a:ext cx="1572099" cy="81183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4924916" y="3130541"/>
              <a:ext cx="803991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</a:rPr>
                <a:t>shift </a:t>
              </a:r>
              <a:r>
                <a:rPr lang="en-US" sz="1400" b="1" dirty="0" err="1">
                  <a:solidFill>
                    <a:schemeClr val="accent2"/>
                  </a:solidFill>
                </a:rPr>
                <a:t>nn</a:t>
              </a:r>
              <a:endParaRPr lang="en-US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6019800" y="2286000"/>
              <a:ext cx="728273" cy="354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Times" charset="0"/>
                </a:rPr>
                <a:t>State 3</a:t>
              </a:r>
            </a:p>
          </p:txBody>
        </p:sp>
      </p:grpSp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8382000" y="4419601"/>
            <a:ext cx="797926" cy="20708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endParaRPr lang="en-US" dirty="0">
              <a:latin typeface="Times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062112" y="4427569"/>
            <a:ext cx="4056125" cy="50202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DT</a:t>
            </a:r>
            <a:r>
              <a:rPr lang="en-US" dirty="0">
                <a:latin typeface="Times" charset="0"/>
              </a:rPr>
              <a:t> a ] [</a:t>
            </a:r>
            <a:r>
              <a:rPr lang="en-US" baseline="-25000" dirty="0">
                <a:latin typeface="Times" charset="0"/>
              </a:rPr>
              <a:t>NN</a:t>
            </a:r>
            <a:r>
              <a:rPr lang="en-US" dirty="0">
                <a:latin typeface="Times" charset="0"/>
              </a:rPr>
              <a:t> man][</a:t>
            </a:r>
            <a:r>
              <a:rPr lang="en-US" baseline="-25000" dirty="0">
                <a:latin typeface="Times" charset="0"/>
              </a:rPr>
              <a:t>VBD</a:t>
            </a:r>
            <a:r>
              <a:rPr lang="en-US" dirty="0">
                <a:latin typeface="Times" charset="0"/>
              </a:rPr>
              <a:t> hit ] …  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062112" y="4444989"/>
            <a:ext cx="4056125" cy="50202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NN</a:t>
            </a:r>
            <a:r>
              <a:rPr lang="en-US" dirty="0">
                <a:latin typeface="Times" charset="0"/>
              </a:rPr>
              <a:t> man][</a:t>
            </a:r>
            <a:r>
              <a:rPr lang="en-US" baseline="-25000" dirty="0">
                <a:latin typeface="Times" charset="0"/>
              </a:rPr>
              <a:t>VBD</a:t>
            </a:r>
            <a:r>
              <a:rPr lang="en-US" dirty="0">
                <a:latin typeface="Times" charset="0"/>
              </a:rPr>
              <a:t> hit ] …  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062112" y="4436279"/>
            <a:ext cx="4056125" cy="50202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VBD</a:t>
            </a:r>
            <a:r>
              <a:rPr lang="en-US" dirty="0">
                <a:latin typeface="Times" charset="0"/>
              </a:rPr>
              <a:t> hit ] …  </a:t>
            </a: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8382000" y="4419601"/>
            <a:ext cx="797926" cy="20708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DT</a:t>
            </a:r>
            <a:r>
              <a:rPr lang="en-US" dirty="0">
                <a:latin typeface="Times" charset="0"/>
              </a:rPr>
              <a:t> a ] 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8315826" y="4419601"/>
            <a:ext cx="930274" cy="20708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NN</a:t>
            </a:r>
            <a:r>
              <a:rPr lang="en-US" dirty="0">
                <a:latin typeface="Times" charset="0"/>
              </a:rPr>
              <a:t> man]</a:t>
            </a:r>
          </a:p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DT</a:t>
            </a:r>
            <a:r>
              <a:rPr lang="en-US" dirty="0">
                <a:latin typeface="Times" charset="0"/>
              </a:rPr>
              <a:t> a ]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1" y="6248400"/>
            <a:ext cx="2166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(</a:t>
            </a:r>
            <a:r>
              <a:rPr lang="en-US" sz="1600" dirty="0" err="1"/>
              <a:t>Powerpoint</a:t>
            </a:r>
            <a:r>
              <a:rPr lang="en-US" sz="1600" dirty="0"/>
              <a:t> animation)</a:t>
            </a:r>
          </a:p>
        </p:txBody>
      </p:sp>
    </p:spTree>
    <p:extLst>
      <p:ext uri="{BB962C8B-B14F-4D97-AF65-F5344CB8AC3E}">
        <p14:creationId xmlns:p14="http://schemas.microsoft.com/office/powerpoint/2010/main" val="132365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26981" grpId="0" animBg="1"/>
      <p:bldP spid="41" grpId="0" animBg="1"/>
      <p:bldP spid="1269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State 2</a:t>
            </a:r>
            <a:r>
              <a:rPr lang="en-US" dirty="0"/>
              <a:t>: Reduce action np --&gt; </a:t>
            </a:r>
            <a:r>
              <a:rPr lang="en-US" dirty="0" err="1"/>
              <a:t>nnp</a:t>
            </a:r>
            <a:r>
              <a:rPr lang="en-US" dirty="0"/>
              <a:t> .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2971801" y="3810001"/>
            <a:ext cx="1669093" cy="113263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Times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71801" y="3886201"/>
            <a:ext cx="15852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Monaco"/>
                <a:cs typeface="Monaco"/>
              </a:rPr>
              <a:t>s --&gt; .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.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5562601" y="3836622"/>
            <a:ext cx="1669092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dt.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5562601" y="4953001"/>
            <a:ext cx="1447800" cy="42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688960" y="5165646"/>
            <a:ext cx="7072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Times" charset="0"/>
              </a:rPr>
              <a:t>State 0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763017" y="5405622"/>
            <a:ext cx="67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" charset="0"/>
              </a:rPr>
              <a:t>State 2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718132" y="35052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1</a:t>
            </a:r>
          </a:p>
        </p:txBody>
      </p:sp>
      <p:cxnSp>
        <p:nvCxnSpPr>
          <p:cNvPr id="24" name="AutoShape 13"/>
          <p:cNvCxnSpPr>
            <a:cxnSpLocks noChangeShapeType="1"/>
            <a:stCxn id="17" idx="3"/>
            <a:endCxn id="19" idx="1"/>
          </p:cNvCxnSpPr>
          <p:nvPr/>
        </p:nvCxnSpPr>
        <p:spPr bwMode="auto">
          <a:xfrm flipV="1">
            <a:off x="4640894" y="4065222"/>
            <a:ext cx="921707" cy="31109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" name="AutoShape 14"/>
          <p:cNvCxnSpPr>
            <a:cxnSpLocks noChangeShapeType="1"/>
            <a:stCxn id="17" idx="3"/>
            <a:endCxn id="20" idx="1"/>
          </p:cNvCxnSpPr>
          <p:nvPr/>
        </p:nvCxnSpPr>
        <p:spPr bwMode="auto">
          <a:xfrm>
            <a:off x="4640894" y="4376319"/>
            <a:ext cx="921707" cy="7899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648201" y="3657601"/>
            <a:ext cx="715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dt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4556851" y="4965193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nnp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28" name="AutoShape 13"/>
          <p:cNvCxnSpPr>
            <a:cxnSpLocks noChangeShapeType="1"/>
            <a:stCxn id="19" idx="0"/>
          </p:cNvCxnSpPr>
          <p:nvPr/>
        </p:nvCxnSpPr>
        <p:spPr bwMode="auto">
          <a:xfrm flipV="1">
            <a:off x="6397147" y="3048000"/>
            <a:ext cx="1413353" cy="78862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482770" y="3121223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7543800" y="22860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3</a:t>
            </a:r>
          </a:p>
        </p:txBody>
      </p:sp>
      <p:sp>
        <p:nvSpPr>
          <p:cNvPr id="31" name="AutoShape 8"/>
          <p:cNvSpPr>
            <a:spLocks noChangeArrowheads="1"/>
          </p:cNvSpPr>
          <p:nvPr/>
        </p:nvSpPr>
        <p:spPr bwMode="auto">
          <a:xfrm>
            <a:off x="7086600" y="2590800"/>
            <a:ext cx="167739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684076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Reduce</a:t>
            </a:r>
            <a:r>
              <a:rPr lang="en-US" dirty="0"/>
              <a:t> NP -&gt; NNP .</a:t>
            </a:r>
          </a:p>
          <a:p>
            <a:pPr lvl="1"/>
            <a:r>
              <a:rPr lang="en-US" dirty="0"/>
              <a:t>pop [</a:t>
            </a:r>
            <a:r>
              <a:rPr lang="en-US" baseline="-25000" dirty="0"/>
              <a:t>NNP</a:t>
            </a:r>
            <a:r>
              <a:rPr lang="en-US" dirty="0"/>
              <a:t> </a:t>
            </a:r>
            <a:r>
              <a:rPr lang="en-US" i="1" dirty="0"/>
              <a:t>John</a:t>
            </a:r>
            <a:r>
              <a:rPr lang="en-US" dirty="0"/>
              <a:t>] off the stack, and</a:t>
            </a:r>
          </a:p>
          <a:p>
            <a:pPr lvl="1"/>
            <a:r>
              <a:rPr lang="en-US" dirty="0"/>
              <a:t>replace with [</a:t>
            </a:r>
            <a:r>
              <a:rPr lang="en-US" baseline="-25000" dirty="0"/>
              <a:t>NP</a:t>
            </a:r>
            <a:r>
              <a:rPr lang="en-US" dirty="0"/>
              <a:t> [</a:t>
            </a:r>
            <a:r>
              <a:rPr lang="en-US" baseline="-25000" dirty="0"/>
              <a:t>NNP</a:t>
            </a:r>
            <a:r>
              <a:rPr lang="en-US" dirty="0"/>
              <a:t> </a:t>
            </a:r>
            <a:r>
              <a:rPr lang="en-US" i="1" dirty="0"/>
              <a:t>John</a:t>
            </a:r>
            <a:r>
              <a:rPr lang="en-US" dirty="0"/>
              <a:t>]] on stack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3581400" y="3886200"/>
            <a:ext cx="464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latin typeface="Times" charset="0"/>
              </a:rPr>
              <a:t>[</a:t>
            </a:r>
            <a:r>
              <a:rPr lang="en-US" baseline="-25000">
                <a:latin typeface="Times" charset="0"/>
              </a:rPr>
              <a:t>V</a:t>
            </a:r>
            <a:r>
              <a:rPr lang="en-US">
                <a:latin typeface="Times" charset="0"/>
              </a:rPr>
              <a:t> is ] …  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9144000" y="3962400"/>
            <a:ext cx="11430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NNP</a:t>
            </a:r>
            <a:r>
              <a:rPr lang="en-US" dirty="0">
                <a:latin typeface="Times" charset="0"/>
              </a:rPr>
              <a:t> John] </a:t>
            </a: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4479926" y="4632325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charset="0"/>
              </a:rPr>
              <a:t>Input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8061326" y="5318125"/>
            <a:ext cx="69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charset="0"/>
              </a:rPr>
              <a:t>Stack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2879726" y="5241925"/>
            <a:ext cx="9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Times" charset="0"/>
              </a:rPr>
              <a:t> State 2</a:t>
            </a:r>
          </a:p>
        </p:txBody>
      </p:sp>
      <p:grpSp>
        <p:nvGrpSpPr>
          <p:cNvPr id="131081" name="Group 9"/>
          <p:cNvGrpSpPr>
            <a:grpSpLocks/>
          </p:cNvGrpSpPr>
          <p:nvPr/>
        </p:nvGrpSpPr>
        <p:grpSpPr bwMode="auto">
          <a:xfrm>
            <a:off x="8834440" y="2727326"/>
            <a:ext cx="1681163" cy="1768475"/>
            <a:chOff x="4605" y="1718"/>
            <a:chExt cx="1059" cy="1114"/>
          </a:xfrm>
        </p:grpSpPr>
        <p:sp>
          <p:nvSpPr>
            <p:cNvPr id="131082" name="Text Box 10"/>
            <p:cNvSpPr txBox="1">
              <a:spLocks noChangeArrowheads="1"/>
            </p:cNvSpPr>
            <p:nvPr/>
          </p:nvSpPr>
          <p:spPr bwMode="auto">
            <a:xfrm>
              <a:off x="4605" y="1718"/>
              <a:ext cx="10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" charset="0"/>
                </a:rPr>
                <a:t>[</a:t>
              </a:r>
              <a:r>
                <a:rPr lang="en-US" baseline="-25000" dirty="0">
                  <a:latin typeface="Times" charset="0"/>
                </a:rPr>
                <a:t>NP</a:t>
              </a:r>
              <a:r>
                <a:rPr lang="en-US" dirty="0">
                  <a:latin typeface="Times" charset="0"/>
                </a:rPr>
                <a:t> [</a:t>
              </a:r>
              <a:r>
                <a:rPr lang="en-US" baseline="-25000" dirty="0">
                  <a:latin typeface="Times" charset="0"/>
                </a:rPr>
                <a:t>NNP</a:t>
              </a:r>
              <a:r>
                <a:rPr lang="en-US" dirty="0">
                  <a:latin typeface="Times" charset="0"/>
                </a:rPr>
                <a:t> John]] </a:t>
              </a:r>
              <a:endParaRPr lang="en-US" dirty="0"/>
            </a:p>
          </p:txBody>
        </p:sp>
        <p:sp>
          <p:nvSpPr>
            <p:cNvPr id="131083" name="Rectangle 11"/>
            <p:cNvSpPr>
              <a:spLocks noChangeArrowheads="1"/>
            </p:cNvSpPr>
            <p:nvPr/>
          </p:nvSpPr>
          <p:spPr bwMode="auto">
            <a:xfrm>
              <a:off x="4608" y="2352"/>
              <a:ext cx="1056" cy="4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31084" name="AutoShape 12"/>
            <p:cNvCxnSpPr>
              <a:cxnSpLocks noChangeShapeType="1"/>
              <a:stCxn id="131082" idx="2"/>
            </p:cNvCxnSpPr>
            <p:nvPr/>
          </p:nvCxnSpPr>
          <p:spPr bwMode="auto">
            <a:xfrm>
              <a:off x="5125" y="1951"/>
              <a:ext cx="13" cy="4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4583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DA9C-E1A3-CDE0-A184-CFCC07BC7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B9E79-8E0D-7945-0CDF-973C53798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I'll be away next week (and the following week)</a:t>
            </a:r>
          </a:p>
          <a:p>
            <a:r>
              <a:rPr lang="en-US" dirty="0"/>
              <a:t>Week after next is Spring Break anyway</a:t>
            </a:r>
          </a:p>
          <a:p>
            <a:r>
              <a:rPr lang="en-US" dirty="0"/>
              <a:t>Lecture 14 will be pre-recorded and posted on the course website</a:t>
            </a:r>
          </a:p>
          <a:p>
            <a:r>
              <a:rPr lang="en-US" dirty="0"/>
              <a:t>There will be a homework for Lecture 14 (</a:t>
            </a:r>
            <a:r>
              <a:rPr lang="en-US" i="1" dirty="0"/>
              <a:t>easy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563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State 3:</a:t>
            </a:r>
            <a:r>
              <a:rPr lang="en-US" dirty="0"/>
              <a:t> Reduce np --&gt; dt </a:t>
            </a:r>
            <a:r>
              <a:rPr lang="en-US" dirty="0" err="1"/>
              <a:t>nn</a:t>
            </a:r>
            <a:r>
              <a:rPr lang="en-US" dirty="0"/>
              <a:t>.</a:t>
            </a:r>
            <a:endParaRPr lang="en-US" sz="3200" dirty="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2971801" y="3810001"/>
            <a:ext cx="1669093" cy="113263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Times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971801" y="3886201"/>
            <a:ext cx="15852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Monaco"/>
                <a:cs typeface="Monaco"/>
              </a:rPr>
              <a:t>s --&gt; .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.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5486400" y="38100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dt.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5562601" y="4953001"/>
            <a:ext cx="1523999" cy="42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688960" y="5165646"/>
            <a:ext cx="7072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Times" charset="0"/>
              </a:rPr>
              <a:t>State 0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763017" y="5405622"/>
            <a:ext cx="67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" charset="0"/>
              </a:rPr>
              <a:t>State 2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5718132" y="35052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1</a:t>
            </a:r>
          </a:p>
        </p:txBody>
      </p:sp>
      <p:cxnSp>
        <p:nvCxnSpPr>
          <p:cNvPr id="26" name="AutoShape 13"/>
          <p:cNvCxnSpPr>
            <a:cxnSpLocks noChangeShapeType="1"/>
            <a:stCxn id="19" idx="3"/>
            <a:endCxn id="21" idx="1"/>
          </p:cNvCxnSpPr>
          <p:nvPr/>
        </p:nvCxnSpPr>
        <p:spPr bwMode="auto">
          <a:xfrm flipV="1">
            <a:off x="4640894" y="4038600"/>
            <a:ext cx="845506" cy="3377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AutoShape 14"/>
          <p:cNvCxnSpPr>
            <a:cxnSpLocks noChangeShapeType="1"/>
            <a:stCxn id="19" idx="3"/>
            <a:endCxn id="22" idx="1"/>
          </p:cNvCxnSpPr>
          <p:nvPr/>
        </p:nvCxnSpPr>
        <p:spPr bwMode="auto">
          <a:xfrm>
            <a:off x="4640894" y="4376319"/>
            <a:ext cx="921707" cy="7899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4648201" y="3657601"/>
            <a:ext cx="715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dt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604941" y="494100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30" name="AutoShape 13"/>
          <p:cNvCxnSpPr>
            <a:cxnSpLocks noChangeShapeType="1"/>
            <a:stCxn id="21" idx="0"/>
          </p:cNvCxnSpPr>
          <p:nvPr/>
        </p:nvCxnSpPr>
        <p:spPr bwMode="auto">
          <a:xfrm flipV="1">
            <a:off x="6286500" y="3048000"/>
            <a:ext cx="1524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6328538" y="3091917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7543800" y="22860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3</a:t>
            </a:r>
          </a:p>
        </p:txBody>
      </p:sp>
      <p:sp>
        <p:nvSpPr>
          <p:cNvPr id="33" name="AutoShape 8"/>
          <p:cNvSpPr>
            <a:spLocks noChangeArrowheads="1"/>
          </p:cNvSpPr>
          <p:nvPr/>
        </p:nvSpPr>
        <p:spPr bwMode="auto">
          <a:xfrm>
            <a:off x="7086600" y="2590800"/>
            <a:ext cx="16002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r>
              <a:rPr lang="en-US" sz="1400" dirty="0">
                <a:latin typeface="Monaco"/>
                <a:cs typeface="Monac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5502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Reduce</a:t>
            </a:r>
            <a:r>
              <a:rPr lang="en-US" dirty="0"/>
              <a:t> NP -&gt; DT NN 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pop [</a:t>
            </a:r>
            <a:r>
              <a:rPr lang="en-US" baseline="-25000" dirty="0"/>
              <a:t>NN</a:t>
            </a:r>
            <a:r>
              <a:rPr lang="en-US" dirty="0"/>
              <a:t> </a:t>
            </a:r>
            <a:r>
              <a:rPr lang="en-US" i="1" dirty="0"/>
              <a:t>man</a:t>
            </a:r>
            <a:r>
              <a:rPr lang="en-US" dirty="0"/>
              <a:t>] and [</a:t>
            </a:r>
            <a:r>
              <a:rPr lang="en-US" baseline="-25000" dirty="0"/>
              <a:t>DT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] off the stack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replace with [</a:t>
            </a:r>
            <a:r>
              <a:rPr lang="en-US" baseline="-25000" dirty="0"/>
              <a:t>NP</a:t>
            </a:r>
            <a:r>
              <a:rPr lang="en-US" dirty="0"/>
              <a:t>[</a:t>
            </a:r>
            <a:r>
              <a:rPr lang="en-US" baseline="-25000" dirty="0"/>
              <a:t>DT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][</a:t>
            </a:r>
            <a:r>
              <a:rPr lang="en-US" baseline="-25000" dirty="0"/>
              <a:t>NN</a:t>
            </a:r>
            <a:r>
              <a:rPr lang="en-US" dirty="0"/>
              <a:t> </a:t>
            </a:r>
            <a:r>
              <a:rPr lang="en-US" i="1" dirty="0"/>
              <a:t>man</a:t>
            </a:r>
            <a:r>
              <a:rPr lang="en-US" dirty="0"/>
              <a:t>]]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3581400" y="3886200"/>
            <a:ext cx="464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VBD</a:t>
            </a:r>
            <a:r>
              <a:rPr lang="en-US" dirty="0">
                <a:latin typeface="Times" charset="0"/>
              </a:rPr>
              <a:t> hit ] …  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9144000" y="3962400"/>
            <a:ext cx="9144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NN</a:t>
            </a:r>
            <a:r>
              <a:rPr lang="en-US" dirty="0"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man</a:t>
            </a:r>
            <a:r>
              <a:rPr lang="en-US" dirty="0">
                <a:latin typeface="Times" charset="0"/>
              </a:rPr>
              <a:t>]</a:t>
            </a:r>
          </a:p>
          <a:p>
            <a:pPr algn="ctr"/>
            <a:r>
              <a:rPr lang="en-US" dirty="0">
                <a:latin typeface="Times" charset="0"/>
              </a:rPr>
              <a:t>[</a:t>
            </a:r>
            <a:r>
              <a:rPr lang="en-US" baseline="-25000" dirty="0">
                <a:latin typeface="Times" charset="0"/>
              </a:rPr>
              <a:t>DT</a:t>
            </a:r>
            <a:r>
              <a:rPr lang="en-US" dirty="0"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a</a:t>
            </a:r>
            <a:r>
              <a:rPr lang="en-US" dirty="0">
                <a:latin typeface="Times" charset="0"/>
              </a:rPr>
              <a:t>] 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4479925" y="470058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charset="0"/>
              </a:rPr>
              <a:t>Input</a:t>
            </a: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061325" y="53863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" charset="0"/>
              </a:rPr>
              <a:t>Stack</a:t>
            </a: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879726" y="5310188"/>
            <a:ext cx="94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Times" charset="0"/>
              </a:rPr>
              <a:t> State 3</a:t>
            </a:r>
          </a:p>
        </p:txBody>
      </p:sp>
      <p:grpSp>
        <p:nvGrpSpPr>
          <p:cNvPr id="135177" name="Group 9"/>
          <p:cNvGrpSpPr>
            <a:grpSpLocks/>
          </p:cNvGrpSpPr>
          <p:nvPr/>
        </p:nvGrpSpPr>
        <p:grpSpPr bwMode="auto">
          <a:xfrm>
            <a:off x="8305800" y="2963864"/>
            <a:ext cx="1981200" cy="1760537"/>
            <a:chOff x="4272" y="1867"/>
            <a:chExt cx="1248" cy="1109"/>
          </a:xfrm>
        </p:grpSpPr>
        <p:sp>
          <p:nvSpPr>
            <p:cNvPr id="135178" name="Rectangle 10"/>
            <p:cNvSpPr>
              <a:spLocks noChangeArrowheads="1"/>
            </p:cNvSpPr>
            <p:nvPr/>
          </p:nvSpPr>
          <p:spPr bwMode="auto">
            <a:xfrm>
              <a:off x="4272" y="1867"/>
              <a:ext cx="12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" charset="0"/>
                </a:rPr>
                <a:t>[</a:t>
              </a:r>
              <a:r>
                <a:rPr lang="en-US" baseline="-25000" dirty="0">
                  <a:latin typeface="Times" charset="0"/>
                </a:rPr>
                <a:t>NP</a:t>
              </a:r>
              <a:r>
                <a:rPr lang="en-US" dirty="0">
                  <a:latin typeface="Times" charset="0"/>
                </a:rPr>
                <a:t>[</a:t>
              </a:r>
              <a:r>
                <a:rPr lang="en-US" baseline="-25000" dirty="0">
                  <a:latin typeface="Times" charset="0"/>
                </a:rPr>
                <a:t>DT</a:t>
              </a:r>
              <a:r>
                <a:rPr lang="en-US" dirty="0">
                  <a:latin typeface="Times" charset="0"/>
                </a:rPr>
                <a:t> </a:t>
              </a:r>
              <a:r>
                <a:rPr lang="en-US" i="1" dirty="0">
                  <a:latin typeface="Times" charset="0"/>
                </a:rPr>
                <a:t>a</a:t>
              </a:r>
              <a:r>
                <a:rPr lang="en-US" dirty="0">
                  <a:latin typeface="Times" charset="0"/>
                </a:rPr>
                <a:t>][</a:t>
              </a:r>
              <a:r>
                <a:rPr lang="en-US" baseline="-25000" dirty="0">
                  <a:latin typeface="Times" charset="0"/>
                </a:rPr>
                <a:t>NN</a:t>
              </a:r>
              <a:r>
                <a:rPr lang="en-US" dirty="0">
                  <a:latin typeface="Times" charset="0"/>
                </a:rPr>
                <a:t> </a:t>
              </a:r>
              <a:r>
                <a:rPr lang="en-US" i="1" dirty="0">
                  <a:latin typeface="Times" charset="0"/>
                </a:rPr>
                <a:t>man</a:t>
              </a:r>
              <a:r>
                <a:rPr lang="en-US" dirty="0">
                  <a:latin typeface="Times" charset="0"/>
                </a:rPr>
                <a:t>]]</a:t>
              </a:r>
            </a:p>
          </p:txBody>
        </p:sp>
        <p:sp>
          <p:nvSpPr>
            <p:cNvPr id="135179" name="Rectangle 11"/>
            <p:cNvSpPr>
              <a:spLocks noChangeArrowheads="1"/>
            </p:cNvSpPr>
            <p:nvPr/>
          </p:nvSpPr>
          <p:spPr bwMode="auto">
            <a:xfrm>
              <a:off x="4560" y="2304"/>
              <a:ext cx="960" cy="67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135180" name="AutoShape 12"/>
            <p:cNvCxnSpPr>
              <a:cxnSpLocks noChangeShapeType="1"/>
              <a:endCxn id="135179" idx="0"/>
            </p:cNvCxnSpPr>
            <p:nvPr/>
          </p:nvCxnSpPr>
          <p:spPr bwMode="auto">
            <a:xfrm>
              <a:off x="4800" y="2112"/>
              <a:ext cx="24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76424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State 0:</a:t>
            </a:r>
            <a:r>
              <a:rPr lang="en-US" dirty="0"/>
              <a:t> Transition NP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971801" y="3810001"/>
            <a:ext cx="1669093" cy="11326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Times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971801" y="3886201"/>
            <a:ext cx="15852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Monaco"/>
                <a:cs typeface="Monaco"/>
              </a:rPr>
              <a:t>s --&gt; .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np --&gt; .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.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5486399" y="3810000"/>
            <a:ext cx="1752599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dt.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5562601" y="4953001"/>
            <a:ext cx="1600199" cy="42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</a:t>
            </a:r>
            <a:r>
              <a:rPr lang="en-US" sz="1400" dirty="0" err="1">
                <a:latin typeface="Monaco"/>
                <a:cs typeface="Monaco"/>
              </a:rPr>
              <a:t>nnp</a:t>
            </a:r>
            <a:r>
              <a:rPr lang="en-US" sz="1400" dirty="0">
                <a:latin typeface="Monaco"/>
                <a:cs typeface="Monaco"/>
              </a:rPr>
              <a:t> .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688960" y="5165646"/>
            <a:ext cx="7072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Times" charset="0"/>
              </a:rPr>
              <a:t>State 0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763017" y="5405622"/>
            <a:ext cx="67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2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718132" y="35052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1</a:t>
            </a:r>
          </a:p>
        </p:txBody>
      </p:sp>
      <p:cxnSp>
        <p:nvCxnSpPr>
          <p:cNvPr id="23" name="AutoShape 13"/>
          <p:cNvCxnSpPr>
            <a:cxnSpLocks noChangeShapeType="1"/>
            <a:stCxn id="16" idx="3"/>
            <a:endCxn id="18" idx="1"/>
          </p:cNvCxnSpPr>
          <p:nvPr/>
        </p:nvCxnSpPr>
        <p:spPr bwMode="auto">
          <a:xfrm flipV="1">
            <a:off x="4640894" y="4038600"/>
            <a:ext cx="845505" cy="3377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" name="AutoShape 14"/>
          <p:cNvCxnSpPr>
            <a:cxnSpLocks noChangeShapeType="1"/>
            <a:stCxn id="16" idx="3"/>
            <a:endCxn id="19" idx="1"/>
          </p:cNvCxnSpPr>
          <p:nvPr/>
        </p:nvCxnSpPr>
        <p:spPr bwMode="auto">
          <a:xfrm>
            <a:off x="4640894" y="4376319"/>
            <a:ext cx="921707" cy="7899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648201" y="3657601"/>
            <a:ext cx="715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dt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586341" y="4937360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nnp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27" name="AutoShape 13"/>
          <p:cNvCxnSpPr>
            <a:cxnSpLocks noChangeShapeType="1"/>
            <a:stCxn id="18" idx="0"/>
          </p:cNvCxnSpPr>
          <p:nvPr/>
        </p:nvCxnSpPr>
        <p:spPr bwMode="auto">
          <a:xfrm flipV="1">
            <a:off x="6362699" y="3048000"/>
            <a:ext cx="1447801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418003" y="3121223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shift </a:t>
            </a:r>
            <a:r>
              <a:rPr lang="en-US" sz="1400" b="1" dirty="0" err="1">
                <a:solidFill>
                  <a:schemeClr val="accent2"/>
                </a:solidFill>
              </a:rPr>
              <a:t>nn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7543800" y="2286001"/>
            <a:ext cx="673274" cy="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3</a:t>
            </a: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auto">
          <a:xfrm>
            <a:off x="7086599" y="2590800"/>
            <a:ext cx="1618013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Monaco"/>
                <a:cs typeface="Monaco"/>
              </a:rPr>
              <a:t>np --&gt; dt </a:t>
            </a:r>
            <a:r>
              <a:rPr lang="en-US" sz="1400" dirty="0" err="1">
                <a:latin typeface="Monaco"/>
                <a:cs typeface="Monaco"/>
              </a:rPr>
              <a:t>nn</a:t>
            </a:r>
            <a:r>
              <a:rPr lang="en-US" sz="1400" dirty="0">
                <a:latin typeface="Monaco"/>
                <a:cs typeface="Monaco"/>
              </a:rPr>
              <a:t>.</a:t>
            </a: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8305800" y="3962400"/>
            <a:ext cx="19050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400" dirty="0">
                <a:latin typeface="Monaco"/>
                <a:cs typeface="Monaco"/>
              </a:rPr>
              <a:t>s --&gt;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.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--&gt; </a:t>
            </a:r>
            <a:r>
              <a:rPr lang="en-US" sz="1400" dirty="0" err="1">
                <a:latin typeface="Monaco"/>
                <a:cs typeface="Monaco"/>
              </a:rPr>
              <a:t>np</a:t>
            </a:r>
            <a:r>
              <a:rPr lang="en-US" sz="1400" dirty="0">
                <a:latin typeface="Monaco"/>
                <a:cs typeface="Monaco"/>
              </a:rPr>
              <a:t> .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vp</a:t>
            </a:r>
            <a:r>
              <a:rPr lang="en-US" sz="1400" dirty="0">
                <a:latin typeface="Monaco"/>
                <a:cs typeface="Monaco"/>
              </a:rPr>
              <a:t> --&gt; . </a:t>
            </a:r>
            <a:r>
              <a:rPr lang="en-US" sz="1400" dirty="0" err="1">
                <a:latin typeface="Monaco"/>
                <a:cs typeface="Monaco"/>
              </a:rPr>
              <a:t>vbd</a:t>
            </a:r>
            <a:r>
              <a:rPr lang="en-US" sz="1400" dirty="0">
                <a:latin typeface="Monaco"/>
                <a:cs typeface="Monaco"/>
              </a:rPr>
              <a:t> np</a:t>
            </a:r>
          </a:p>
          <a:p>
            <a:r>
              <a:rPr lang="en-US" sz="1400" dirty="0" err="1">
                <a:latin typeface="Monaco"/>
                <a:cs typeface="Monaco"/>
              </a:rPr>
              <a:t>vp</a:t>
            </a:r>
            <a:r>
              <a:rPr lang="en-US" sz="1400" dirty="0">
                <a:latin typeface="Monaco"/>
                <a:cs typeface="Monaco"/>
              </a:rPr>
              <a:t> --&gt; . </a:t>
            </a:r>
            <a:r>
              <a:rPr lang="en-US" sz="1400" dirty="0" err="1">
                <a:latin typeface="Monaco"/>
                <a:cs typeface="Monaco"/>
              </a:rPr>
              <a:t>vbd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 err="1">
                <a:latin typeface="Monaco"/>
                <a:cs typeface="Monaco"/>
              </a:rPr>
              <a:t>vp</a:t>
            </a:r>
            <a:r>
              <a:rPr lang="en-US" sz="1400" dirty="0">
                <a:latin typeface="Monaco"/>
                <a:cs typeface="Monaco"/>
              </a:rPr>
              <a:t> --&gt; . </a:t>
            </a:r>
            <a:r>
              <a:rPr lang="en-US" sz="1400" dirty="0" err="1">
                <a:latin typeface="Monaco"/>
                <a:cs typeface="Monaco"/>
              </a:rPr>
              <a:t>vp</a:t>
            </a: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err="1">
                <a:latin typeface="Monaco"/>
                <a:cs typeface="Monaco"/>
              </a:rPr>
              <a:t>pp</a:t>
            </a:r>
            <a:endParaRPr lang="en-US" sz="1400" dirty="0">
              <a:latin typeface="Monaco"/>
              <a:cs typeface="Monaco"/>
            </a:endParaRPr>
          </a:p>
          <a:p>
            <a:r>
              <a:rPr lang="en-US" sz="1400" dirty="0">
                <a:latin typeface="Monaco"/>
                <a:cs typeface="Monaco"/>
              </a:rPr>
              <a:t>pp --&gt; . in np</a:t>
            </a:r>
          </a:p>
        </p:txBody>
      </p:sp>
      <p:cxnSp>
        <p:nvCxnSpPr>
          <p:cNvPr id="32" name="AutoShape 14"/>
          <p:cNvCxnSpPr>
            <a:cxnSpLocks noChangeShapeType="1"/>
            <a:stCxn id="16" idx="3"/>
            <a:endCxn id="31" idx="1"/>
          </p:cNvCxnSpPr>
          <p:nvPr/>
        </p:nvCxnSpPr>
        <p:spPr bwMode="auto">
          <a:xfrm>
            <a:off x="4640894" y="4376320"/>
            <a:ext cx="3664907" cy="34808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7239000" y="4267201"/>
            <a:ext cx="3770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</a:rPr>
              <a:t>np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8991601" y="5486401"/>
            <a:ext cx="6783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imes" charset="0"/>
              </a:rPr>
              <a:t>State 4</a:t>
            </a:r>
          </a:p>
        </p:txBody>
      </p:sp>
    </p:spTree>
    <p:extLst>
      <p:ext uri="{BB962C8B-B14F-4D97-AF65-F5344CB8AC3E}">
        <p14:creationId xmlns:p14="http://schemas.microsoft.com/office/powerpoint/2010/main" val="356696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 build="p" autoUpdateAnimBg="0"/>
      <p:bldP spid="35" grpId="1" build="allAtOnce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for both states 2 and 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NP -&gt; NNP .		(reduce NP -&gt; NNP)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NP -&gt; DT NN .		(reduce NP -&gt; DT NN)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after Reduce NP operation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chemeClr val="accent2"/>
                </a:solidFill>
              </a:rPr>
              <a:t>goto</a:t>
            </a:r>
            <a:r>
              <a:rPr lang="en-US" dirty="0"/>
              <a:t> state 4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b="1" dirty="0"/>
              <a:t>notes</a:t>
            </a:r>
            <a:r>
              <a:rPr lang="en-US" sz="2400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states are unique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grammar is finite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procedure generating states must terminate since the number of possible dotted rules is finite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 left recursion problem (</a:t>
            </a:r>
            <a:r>
              <a:rPr lang="en-US" sz="2000" i="1" dirty="0"/>
              <a:t>bottom-up means input driven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2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graphicFrame>
        <p:nvGraphicFramePr>
          <p:cNvPr id="141315" name="Group 3"/>
          <p:cNvGraphicFramePr>
            <a:graphicFrameLocks noGrp="1"/>
          </p:cNvGraphicFramePr>
          <p:nvPr>
            <p:ph idx="1"/>
          </p:nvPr>
        </p:nvGraphicFramePr>
        <p:xfrm>
          <a:off x="1235677" y="2702105"/>
          <a:ext cx="8229599" cy="2743200"/>
        </p:xfrm>
        <a:graphic>
          <a:graphicData uri="http://schemas.openxmlformats.org/drawingml/2006/table">
            <a:tbl>
              <a:tblPr/>
              <a:tblGrid>
                <a:gridCol w="1791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State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Goto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Shift DT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Shift NNP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Shift NN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Reduce NP --&gt; NNP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Reduce NP --&gt; DT 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524465C-2858-784A-89F1-F240BC35E944}"/>
              </a:ext>
            </a:extLst>
          </p:cNvPr>
          <p:cNvSpPr txBox="1"/>
          <p:nvPr/>
        </p:nvSpPr>
        <p:spPr>
          <a:xfrm>
            <a:off x="838199" y="1965564"/>
            <a:ext cx="279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It's a table! (= </a:t>
            </a:r>
            <a:r>
              <a:rPr lang="en-US" sz="2400" b="1" dirty="0">
                <a:solidFill>
                  <a:srgbClr val="FF0000"/>
                </a:solidFill>
              </a:rPr>
              <a:t>FSA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9255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/>
              <a:t>Observations</a:t>
            </a:r>
          </a:p>
          <a:p>
            <a:pPr marL="914400" lvl="1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b="1" i="1" dirty="0"/>
              <a:t>table is sparse</a:t>
            </a:r>
          </a:p>
          <a:p>
            <a:pPr marL="971550" lvl="2" eaLnBrk="0" hangingPunct="0">
              <a:spcBef>
                <a:spcPct val="0"/>
              </a:spcBef>
              <a:buFontTx/>
              <a:buChar char="•"/>
            </a:pPr>
            <a:r>
              <a:rPr lang="en-US" sz="2200" b="1" dirty="0"/>
              <a:t>Example:</a:t>
            </a:r>
            <a:endParaRPr lang="en-US" sz="2200" dirty="0"/>
          </a:p>
          <a:p>
            <a:pPr lvl="3" eaLnBrk="0" hangingPunct="0">
              <a:spcBef>
                <a:spcPct val="0"/>
              </a:spcBef>
              <a:buFontTx/>
              <a:buChar char="•"/>
            </a:pPr>
            <a:r>
              <a:rPr lang="en-US" sz="2000" dirty="0"/>
              <a:t>State 0, Input: [</a:t>
            </a:r>
            <a:r>
              <a:rPr lang="en-US" sz="2000" baseline="-25000" dirty="0"/>
              <a:t>VBD</a:t>
            </a:r>
            <a:r>
              <a:rPr lang="en-US" sz="2000" dirty="0"/>
              <a:t> ..]</a:t>
            </a:r>
          </a:p>
          <a:p>
            <a:pPr lvl="3" eaLnBrk="0" hangingPunct="0">
              <a:spcBef>
                <a:spcPct val="0"/>
              </a:spcBef>
              <a:buFontTx/>
              <a:buChar char="•"/>
            </a:pPr>
            <a:r>
              <a:rPr lang="en-US" sz="2000" dirty="0"/>
              <a:t>parse fails immediately</a:t>
            </a:r>
            <a:endParaRPr lang="en-US" dirty="0"/>
          </a:p>
          <a:p>
            <a:pPr marL="914400" lvl="1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b="1" i="1" dirty="0"/>
              <a:t>in a given state, input may be irrelevant</a:t>
            </a:r>
          </a:p>
          <a:p>
            <a:pPr marL="971550" lvl="2" eaLnBrk="0" hangingPunct="0">
              <a:spcBef>
                <a:spcPct val="0"/>
              </a:spcBef>
              <a:buFontTx/>
              <a:buChar char="•"/>
            </a:pPr>
            <a:r>
              <a:rPr lang="en-US" sz="2200" b="1" dirty="0"/>
              <a:t>Example:</a:t>
            </a:r>
            <a:endParaRPr lang="en-US" sz="2200" dirty="0"/>
          </a:p>
          <a:p>
            <a:pPr lvl="3" eaLnBrk="0" hangingPunct="0">
              <a:spcBef>
                <a:spcPct val="0"/>
              </a:spcBef>
              <a:buFontTx/>
              <a:buChar char="•"/>
            </a:pPr>
            <a:r>
              <a:rPr lang="en-US" sz="2000" dirty="0"/>
              <a:t>State 2 (there is no shift operation)</a:t>
            </a:r>
          </a:p>
          <a:p>
            <a:pPr marL="914400" lvl="1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b="1" i="1" dirty="0"/>
              <a:t>there may be action conflicts</a:t>
            </a:r>
          </a:p>
          <a:p>
            <a:pPr marL="971550" lvl="2" eaLnBrk="0" hangingPunct="0">
              <a:spcBef>
                <a:spcPct val="0"/>
              </a:spcBef>
              <a:buFontTx/>
              <a:buChar char="•"/>
            </a:pPr>
            <a:r>
              <a:rPr lang="en-US" sz="2200" b="1" dirty="0"/>
              <a:t>Example:</a:t>
            </a:r>
          </a:p>
          <a:p>
            <a:pPr lvl="3" eaLnBrk="0" hangingPunct="0">
              <a:spcBef>
                <a:spcPct val="0"/>
              </a:spcBef>
              <a:buFontTx/>
              <a:buChar char="•"/>
            </a:pPr>
            <a:r>
              <a:rPr lang="en-US" sz="2000" dirty="0"/>
              <a:t>State 0: shift DT, shift NNP	(</a:t>
            </a:r>
            <a:r>
              <a:rPr lang="en-US" sz="2000" i="1" dirty="0"/>
              <a:t>only if word is ambiguous</a:t>
            </a:r>
            <a:r>
              <a:rPr lang="en-US" sz="2000" dirty="0"/>
              <a:t>…)</a:t>
            </a:r>
          </a:p>
          <a:p>
            <a:pPr marL="971550" lvl="2" eaLnBrk="0" hangingPunct="0">
              <a:spcBef>
                <a:spcPct val="0"/>
              </a:spcBef>
              <a:buFontTx/>
              <a:buChar char="•"/>
            </a:pPr>
            <a:r>
              <a:rPr lang="en-US" sz="2200" b="1" dirty="0"/>
              <a:t>more interesting cases</a:t>
            </a:r>
          </a:p>
          <a:p>
            <a:pPr lvl="3" eaLnBrk="0" hangingPunct="0">
              <a:spcBef>
                <a:spcPct val="0"/>
              </a:spcBef>
              <a:buFontTx/>
              <a:buChar char="•"/>
            </a:pPr>
            <a:r>
              <a:rPr lang="en-US" sz="2000" dirty="0"/>
              <a:t>shift-reduce and reduce-reduce conflicts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291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Tabular Parsing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finishing up</a:t>
            </a:r>
          </a:p>
          <a:p>
            <a:pPr lvl="1"/>
            <a:r>
              <a:rPr lang="en-US" sz="2000" dirty="0"/>
              <a:t>an extra initial rule is usually added to the grammar</a:t>
            </a:r>
          </a:p>
          <a:p>
            <a:pPr lvl="1"/>
            <a:r>
              <a:rPr lang="en-US" sz="2000" dirty="0">
                <a:latin typeface="Courier New" charset="0"/>
              </a:rPr>
              <a:t>SS --&gt; S . $</a:t>
            </a:r>
          </a:p>
          <a:p>
            <a:pPr marL="1085850" lvl="2"/>
            <a:r>
              <a:rPr lang="en-US" dirty="0">
                <a:latin typeface="Courier New" charset="0"/>
              </a:rPr>
              <a:t>SS </a:t>
            </a:r>
            <a:r>
              <a:rPr lang="en-US" dirty="0"/>
              <a:t>= start symbol</a:t>
            </a:r>
            <a:endParaRPr lang="en-US" dirty="0">
              <a:latin typeface="Courier New" charset="0"/>
            </a:endParaRPr>
          </a:p>
          <a:p>
            <a:pPr marL="1085850" lvl="2"/>
            <a:r>
              <a:rPr lang="en-US" dirty="0">
                <a:latin typeface="Courier New" charset="0"/>
              </a:rPr>
              <a:t>$</a:t>
            </a:r>
            <a:r>
              <a:rPr lang="en-US" dirty="0"/>
              <a:t> = end of sentence marker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: </a:t>
            </a:r>
          </a:p>
          <a:p>
            <a:pPr marL="1085850" lvl="2"/>
            <a:r>
              <a:rPr lang="en-US" i="1" dirty="0"/>
              <a:t>milk is good for you $</a:t>
            </a:r>
            <a:endParaRPr lang="en-US" dirty="0"/>
          </a:p>
          <a:p>
            <a:pPr lvl="1"/>
            <a:r>
              <a:rPr lang="en-US" b="1" dirty="0"/>
              <a:t>accept action</a:t>
            </a:r>
            <a:endParaRPr lang="en-US" dirty="0"/>
          </a:p>
          <a:p>
            <a:pPr marL="1085850" lvl="2"/>
            <a:r>
              <a:rPr lang="en-US" dirty="0"/>
              <a:t>discard $ from input</a:t>
            </a:r>
          </a:p>
          <a:p>
            <a:pPr marL="1085850" lvl="2"/>
            <a:r>
              <a:rPr lang="en-US" dirty="0"/>
              <a:t>return element at the top of stack as the parse tree</a:t>
            </a:r>
          </a:p>
        </p:txBody>
      </p:sp>
    </p:spTree>
    <p:extLst>
      <p:ext uri="{BB962C8B-B14F-4D97-AF65-F5344CB8AC3E}">
        <p14:creationId xmlns:p14="http://schemas.microsoft.com/office/powerpoint/2010/main" val="78630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LR Parsing in Prolog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Recap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b="1" dirty="0"/>
              <a:t>finite state machine technology + a stack</a:t>
            </a:r>
          </a:p>
          <a:p>
            <a:pPr lvl="2">
              <a:lnSpc>
                <a:spcPct val="90000"/>
              </a:lnSpc>
            </a:pPr>
            <a:r>
              <a:rPr lang="en-US" i="1" dirty="0"/>
              <a:t>each state represents a set of dotted rules</a:t>
            </a:r>
          </a:p>
          <a:p>
            <a:pPr lvl="2"/>
            <a:r>
              <a:rPr lang="en-US" sz="2600" b="1" dirty="0"/>
              <a:t>Example:</a:t>
            </a:r>
            <a:endParaRPr lang="en-US" sz="2600" dirty="0"/>
          </a:p>
          <a:p>
            <a:pPr lvl="3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.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3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--&gt; .dt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3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--&gt; .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3"/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.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we transition, i.e. move,  from state to state by advancing the “dot” over the possible terminal and nonterminal symbols</a:t>
            </a:r>
          </a:p>
        </p:txBody>
      </p:sp>
    </p:spTree>
    <p:extLst>
      <p:ext uri="{BB962C8B-B14F-4D97-AF65-F5344CB8AC3E}">
        <p14:creationId xmlns:p14="http://schemas.microsoft.com/office/powerpoint/2010/main" val="63442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 State Machine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994" y="3485456"/>
            <a:ext cx="1202074" cy="1366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0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s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$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.dt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2515161"/>
            <a:ext cx="1202074" cy="5623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1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s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.$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1994" y="1548623"/>
            <a:ext cx="1202074" cy="5623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13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s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$.</a:t>
            </a:r>
          </a:p>
        </p:txBody>
      </p:sp>
      <p:cxnSp>
        <p:nvCxnSpPr>
          <p:cNvPr id="10" name="Straight Arrow Connector 9"/>
          <p:cNvCxnSpPr>
            <a:stCxn id="6" idx="0"/>
            <a:endCxn id="7" idx="2"/>
          </p:cNvCxnSpPr>
          <p:nvPr/>
        </p:nvCxnSpPr>
        <p:spPr>
          <a:xfrm rot="16200000" flipV="1">
            <a:off x="2378642" y="3281066"/>
            <a:ext cx="4079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  <a:endCxn id="8" idx="2"/>
          </p:cNvCxnSpPr>
          <p:nvPr/>
        </p:nvCxnSpPr>
        <p:spPr>
          <a:xfrm rot="5400000" flipH="1" flipV="1">
            <a:off x="2380520" y="2312650"/>
            <a:ext cx="40422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8030" y="2183556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$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82237" y="3208457"/>
            <a:ext cx="2487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s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53482" y="2002914"/>
            <a:ext cx="1202074" cy="15899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4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.pp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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vbd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np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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vbd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pp  .in np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78631" y="5947446"/>
            <a:ext cx="1202074" cy="5310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2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dt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04430" y="5945858"/>
            <a:ext cx="1202074" cy="5310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12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dt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53481" y="4473751"/>
            <a:ext cx="1202074" cy="5310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3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.</a:t>
            </a:r>
          </a:p>
        </p:txBody>
      </p:sp>
      <p:cxnSp>
        <p:nvCxnSpPr>
          <p:cNvPr id="22" name="Straight Arrow Connector 21"/>
          <p:cNvCxnSpPr>
            <a:stCxn id="6" idx="3"/>
            <a:endCxn id="20" idx="1"/>
          </p:cNvCxnSpPr>
          <p:nvPr/>
        </p:nvCxnSpPr>
        <p:spPr>
          <a:xfrm>
            <a:off x="3184069" y="4168954"/>
            <a:ext cx="969413" cy="5703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8" idx="1"/>
          </p:cNvCxnSpPr>
          <p:nvPr/>
        </p:nvCxnSpPr>
        <p:spPr>
          <a:xfrm rot="16200000" flipH="1">
            <a:off x="3050560" y="4384922"/>
            <a:ext cx="1360545" cy="2295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3"/>
            <a:endCxn id="19" idx="1"/>
          </p:cNvCxnSpPr>
          <p:nvPr/>
        </p:nvCxnSpPr>
        <p:spPr>
          <a:xfrm flipV="1">
            <a:off x="6080706" y="6211407"/>
            <a:ext cx="11237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0800000" flipV="1">
            <a:off x="3315960" y="3938121"/>
            <a:ext cx="36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 rot="10800000" flipV="1">
            <a:off x="3315959" y="5004850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dt</a:t>
            </a:r>
          </a:p>
        </p:txBody>
      </p:sp>
      <p:sp>
        <p:nvSpPr>
          <p:cNvPr id="29" name="TextBox 28"/>
          <p:cNvSpPr txBox="1"/>
          <p:nvPr/>
        </p:nvSpPr>
        <p:spPr>
          <a:xfrm rot="10800000" flipV="1">
            <a:off x="6380429" y="5947447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nn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1" name="Straight Arrow Connector 30"/>
          <p:cNvCxnSpPr>
            <a:stCxn id="6" idx="3"/>
            <a:endCxn id="17" idx="1"/>
          </p:cNvCxnSpPr>
          <p:nvPr/>
        </p:nvCxnSpPr>
        <p:spPr>
          <a:xfrm flipV="1">
            <a:off x="3184068" y="2797905"/>
            <a:ext cx="969414" cy="1371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0800000" flipV="1">
            <a:off x="3496257" y="3034740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57981" y="1532199"/>
            <a:ext cx="1202074" cy="4633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5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pp.</a:t>
            </a:r>
          </a:p>
        </p:txBody>
      </p:sp>
      <p:cxnSp>
        <p:nvCxnSpPr>
          <p:cNvPr id="36" name="Straight Arrow Connector 35"/>
          <p:cNvCxnSpPr>
            <a:stCxn id="17" idx="3"/>
            <a:endCxn id="34" idx="1"/>
          </p:cNvCxnSpPr>
          <p:nvPr/>
        </p:nvCxnSpPr>
        <p:spPr>
          <a:xfrm flipV="1">
            <a:off x="5355557" y="1763890"/>
            <a:ext cx="1102425" cy="10340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10800000" flipV="1">
            <a:off x="5700721" y="2020938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pp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120599" y="2663459"/>
            <a:ext cx="1202074" cy="1366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6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pp 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 in .np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.dt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456480" y="4255243"/>
            <a:ext cx="1202074" cy="1366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7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vp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vp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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vbd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nnp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np  .dt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nn</a:t>
            </a:r>
            <a:endParaRPr lang="en-US" sz="1400" dirty="0">
              <a:solidFill>
                <a:prstClr val="white"/>
              </a:solidFill>
              <a:sym typeface="Wingdings"/>
            </a:endParaRPr>
          </a:p>
        </p:txBody>
      </p:sp>
      <p:cxnSp>
        <p:nvCxnSpPr>
          <p:cNvPr id="48" name="Straight Arrow Connector 47"/>
          <p:cNvCxnSpPr>
            <a:stCxn id="17" idx="3"/>
            <a:endCxn id="38" idx="1"/>
          </p:cNvCxnSpPr>
          <p:nvPr/>
        </p:nvCxnSpPr>
        <p:spPr>
          <a:xfrm>
            <a:off x="5355557" y="2797904"/>
            <a:ext cx="765043" cy="549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10800000" flipV="1">
            <a:off x="5701905" y="2772772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in</a:t>
            </a:r>
          </a:p>
        </p:txBody>
      </p:sp>
      <p:cxnSp>
        <p:nvCxnSpPr>
          <p:cNvPr id="51" name="Straight Arrow Connector 50"/>
          <p:cNvCxnSpPr>
            <a:stCxn id="17" idx="2"/>
            <a:endCxn id="39" idx="1"/>
          </p:cNvCxnSpPr>
          <p:nvPr/>
        </p:nvCxnSpPr>
        <p:spPr>
          <a:xfrm rot="16200000" flipH="1">
            <a:off x="5432576" y="2914837"/>
            <a:ext cx="1345846" cy="2701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10800000" flipV="1">
            <a:off x="5479668" y="3693079"/>
            <a:ext cx="350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v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4" name="Straight Arrow Connector 53"/>
          <p:cNvCxnSpPr>
            <a:stCxn id="38" idx="2"/>
            <a:endCxn id="20" idx="0"/>
          </p:cNvCxnSpPr>
          <p:nvPr/>
        </p:nvCxnSpPr>
        <p:spPr>
          <a:xfrm rot="5400000">
            <a:off x="5516428" y="3268543"/>
            <a:ext cx="443298" cy="1967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0800000" flipV="1">
            <a:off x="5421501" y="4208899"/>
            <a:ext cx="469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6" name="Straight Arrow Connector 55"/>
          <p:cNvCxnSpPr>
            <a:stCxn id="38" idx="2"/>
            <a:endCxn id="18" idx="0"/>
          </p:cNvCxnSpPr>
          <p:nvPr/>
        </p:nvCxnSpPr>
        <p:spPr>
          <a:xfrm rot="5400000">
            <a:off x="5142157" y="4367965"/>
            <a:ext cx="1916993" cy="1241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 rot="10800000" flipV="1">
            <a:off x="6097385" y="4295037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dt</a:t>
            </a:r>
          </a:p>
        </p:txBody>
      </p:sp>
      <p:cxnSp>
        <p:nvCxnSpPr>
          <p:cNvPr id="60" name="Straight Arrow Connector 59"/>
          <p:cNvCxnSpPr>
            <a:stCxn id="39" idx="1"/>
            <a:endCxn id="20" idx="3"/>
          </p:cNvCxnSpPr>
          <p:nvPr/>
        </p:nvCxnSpPr>
        <p:spPr>
          <a:xfrm rot="10800000">
            <a:off x="5355557" y="4739300"/>
            <a:ext cx="2100925" cy="199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10800000" flipV="1">
            <a:off x="6277683" y="5194293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dt</a:t>
            </a:r>
          </a:p>
        </p:txBody>
      </p:sp>
      <p:cxnSp>
        <p:nvCxnSpPr>
          <p:cNvPr id="64" name="Straight Arrow Connector 63"/>
          <p:cNvCxnSpPr>
            <a:stCxn id="39" idx="1"/>
            <a:endCxn id="18" idx="0"/>
          </p:cNvCxnSpPr>
          <p:nvPr/>
        </p:nvCxnSpPr>
        <p:spPr>
          <a:xfrm rot="10800000" flipV="1">
            <a:off x="5479668" y="4938740"/>
            <a:ext cx="1976812" cy="1008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 rot="10800000" flipV="1">
            <a:off x="6457981" y="4633404"/>
            <a:ext cx="596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057517" y="1532198"/>
            <a:ext cx="1202074" cy="8939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8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.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.pp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pp  .in np</a:t>
            </a:r>
          </a:p>
        </p:txBody>
      </p:sp>
      <p:cxnSp>
        <p:nvCxnSpPr>
          <p:cNvPr id="81" name="Straight Arrow Connector 80"/>
          <p:cNvCxnSpPr>
            <a:stCxn id="17" idx="3"/>
            <a:endCxn id="79" idx="1"/>
          </p:cNvCxnSpPr>
          <p:nvPr/>
        </p:nvCxnSpPr>
        <p:spPr>
          <a:xfrm flipV="1">
            <a:off x="5355557" y="1979156"/>
            <a:ext cx="2701961" cy="818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 rot="10800000" flipV="1">
            <a:off x="6741025" y="2069516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vp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9465926" y="2460555"/>
            <a:ext cx="1202074" cy="574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9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pp.</a:t>
            </a:r>
          </a:p>
        </p:txBody>
      </p:sp>
      <p:cxnSp>
        <p:nvCxnSpPr>
          <p:cNvPr id="91" name="Straight Arrow Connector 90"/>
          <p:cNvCxnSpPr>
            <a:stCxn id="79" idx="3"/>
            <a:endCxn id="89" idx="0"/>
          </p:cNvCxnSpPr>
          <p:nvPr/>
        </p:nvCxnSpPr>
        <p:spPr>
          <a:xfrm>
            <a:off x="9259591" y="1979156"/>
            <a:ext cx="807372" cy="481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10800000" flipV="1">
            <a:off x="9706367" y="2062356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pp</a:t>
            </a:r>
          </a:p>
        </p:txBody>
      </p:sp>
      <p:sp>
        <p:nvSpPr>
          <p:cNvPr id="93" name="Rectangle 92"/>
          <p:cNvSpPr/>
          <p:nvPr/>
        </p:nvSpPr>
        <p:spPr>
          <a:xfrm>
            <a:off x="9259591" y="4739301"/>
            <a:ext cx="1202074" cy="9375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10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</a:rPr>
              <a:t>vp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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vbd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np.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.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pp  .in np</a:t>
            </a:r>
          </a:p>
        </p:txBody>
      </p:sp>
      <p:cxnSp>
        <p:nvCxnSpPr>
          <p:cNvPr id="95" name="Straight Arrow Connector 94"/>
          <p:cNvCxnSpPr>
            <a:stCxn id="39" idx="3"/>
            <a:endCxn id="93" idx="1"/>
          </p:cNvCxnSpPr>
          <p:nvPr/>
        </p:nvCxnSpPr>
        <p:spPr>
          <a:xfrm>
            <a:off x="8658555" y="4938740"/>
            <a:ext cx="601037" cy="269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10800000" flipV="1">
            <a:off x="7479757" y="3077472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209916" y="2797905"/>
            <a:ext cx="1202074" cy="9375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State 11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</a:rPr>
              <a:t>pp 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 in np.</a:t>
            </a:r>
          </a:p>
          <a:p>
            <a:pPr algn="ctr" defTabSz="457200"/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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 </a:t>
            </a:r>
            <a:r>
              <a:rPr lang="en-US" sz="1400" dirty="0" err="1">
                <a:solidFill>
                  <a:prstClr val="white"/>
                </a:solidFill>
                <a:sym typeface="Wingdings"/>
              </a:rPr>
              <a:t>np</a:t>
            </a:r>
            <a:r>
              <a:rPr lang="en-US" sz="1400" dirty="0">
                <a:solidFill>
                  <a:prstClr val="white"/>
                </a:solidFill>
                <a:sym typeface="Wingdings"/>
              </a:rPr>
              <a:t>. pp</a:t>
            </a:r>
          </a:p>
          <a:p>
            <a:pPr algn="ctr" defTabSz="457200"/>
            <a:r>
              <a:rPr lang="en-US" sz="1400" dirty="0">
                <a:solidFill>
                  <a:prstClr val="white"/>
                </a:solidFill>
                <a:sym typeface="Wingdings"/>
              </a:rPr>
              <a:t>pp  .in np</a:t>
            </a:r>
          </a:p>
        </p:txBody>
      </p:sp>
      <p:sp>
        <p:nvSpPr>
          <p:cNvPr id="101" name="TextBox 100"/>
          <p:cNvSpPr txBox="1"/>
          <p:nvPr/>
        </p:nvSpPr>
        <p:spPr>
          <a:xfrm rot="10800000" flipV="1">
            <a:off x="8810953" y="4800241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err="1">
                <a:solidFill>
                  <a:prstClr val="black"/>
                </a:solidFill>
                <a:latin typeface="Calibri"/>
              </a:rPr>
              <a:t>np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03" name="Straight Arrow Connector 102"/>
          <p:cNvCxnSpPr>
            <a:stCxn id="38" idx="3"/>
            <a:endCxn id="98" idx="1"/>
          </p:cNvCxnSpPr>
          <p:nvPr/>
        </p:nvCxnSpPr>
        <p:spPr>
          <a:xfrm flipV="1">
            <a:off x="7322674" y="3266702"/>
            <a:ext cx="887243" cy="80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93" idx="0"/>
            <a:endCxn id="38" idx="3"/>
          </p:cNvCxnSpPr>
          <p:nvPr/>
        </p:nvCxnSpPr>
        <p:spPr>
          <a:xfrm rot="16200000" flipV="1">
            <a:off x="7895479" y="2774151"/>
            <a:ext cx="1392344" cy="2537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 rot="10800000" flipV="1">
            <a:off x="9105330" y="4139869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in</a:t>
            </a:r>
          </a:p>
        </p:txBody>
      </p:sp>
      <p:cxnSp>
        <p:nvCxnSpPr>
          <p:cNvPr id="119" name="Straight Arrow Connector 118"/>
          <p:cNvCxnSpPr>
            <a:stCxn id="93" idx="0"/>
          </p:cNvCxnSpPr>
          <p:nvPr/>
        </p:nvCxnSpPr>
        <p:spPr>
          <a:xfrm rot="16200000" flipV="1">
            <a:off x="6986669" y="1865341"/>
            <a:ext cx="2760144" cy="2987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 rot="10800000" flipV="1">
            <a:off x="9465926" y="4196753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pp</a:t>
            </a:r>
          </a:p>
        </p:txBody>
      </p:sp>
      <p:cxnSp>
        <p:nvCxnSpPr>
          <p:cNvPr id="128" name="Shape 127"/>
          <p:cNvCxnSpPr>
            <a:stCxn id="98" idx="0"/>
            <a:endCxn id="38" idx="3"/>
          </p:cNvCxnSpPr>
          <p:nvPr/>
        </p:nvCxnSpPr>
        <p:spPr>
          <a:xfrm rot="16200000" flipH="1" flipV="1">
            <a:off x="7792287" y="2328290"/>
            <a:ext cx="549052" cy="1488280"/>
          </a:xfrm>
          <a:prstGeom prst="curvedConnector4">
            <a:avLst>
              <a:gd name="adj1" fmla="val -41635"/>
              <a:gd name="adj2" fmla="val 7019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 rot="10800000" flipV="1">
            <a:off x="8034233" y="2489640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in</a:t>
            </a:r>
          </a:p>
        </p:txBody>
      </p:sp>
      <p:cxnSp>
        <p:nvCxnSpPr>
          <p:cNvPr id="131" name="Straight Arrow Connector 130"/>
          <p:cNvCxnSpPr>
            <a:stCxn id="98" idx="0"/>
          </p:cNvCxnSpPr>
          <p:nvPr/>
        </p:nvCxnSpPr>
        <p:spPr>
          <a:xfrm rot="16200000" flipV="1">
            <a:off x="7432532" y="1419482"/>
            <a:ext cx="818747" cy="19380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 rot="10800000" flipV="1">
            <a:off x="7660055" y="2129726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pp</a:t>
            </a:r>
          </a:p>
        </p:txBody>
      </p:sp>
      <p:cxnSp>
        <p:nvCxnSpPr>
          <p:cNvPr id="62" name="Straight Arrow Connector 61"/>
          <p:cNvCxnSpPr>
            <a:stCxn id="79" idx="1"/>
            <a:endCxn id="38" idx="0"/>
          </p:cNvCxnSpPr>
          <p:nvPr/>
        </p:nvCxnSpPr>
        <p:spPr>
          <a:xfrm rot="10800000" flipV="1">
            <a:off x="6721638" y="1979156"/>
            <a:ext cx="1335881" cy="6843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 rot="10800000" flipV="1">
            <a:off x="7017958" y="2376662"/>
            <a:ext cx="360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in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05329" y="6224446"/>
            <a:ext cx="127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/>
              </a:rPr>
              <a:t>[animation]</a:t>
            </a:r>
          </a:p>
        </p:txBody>
      </p:sp>
    </p:spTree>
    <p:extLst>
      <p:ext uri="{BB962C8B-B14F-4D97-AF65-F5344CB8AC3E}">
        <p14:creationId xmlns:p14="http://schemas.microsoft.com/office/powerpoint/2010/main" val="26249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7" grpId="0"/>
      <p:bldP spid="28" grpId="0"/>
      <p:bldP spid="29" grpId="0"/>
      <p:bldP spid="33" grpId="0"/>
      <p:bldP spid="34" grpId="0" animBg="1"/>
      <p:bldP spid="37" grpId="0"/>
      <p:bldP spid="38" grpId="0" animBg="1"/>
      <p:bldP spid="39" grpId="0" animBg="1"/>
      <p:bldP spid="49" grpId="0"/>
      <p:bldP spid="52" grpId="0"/>
      <p:bldP spid="55" grpId="0"/>
      <p:bldP spid="59" grpId="0"/>
      <p:bldP spid="63" grpId="0"/>
      <p:bldP spid="67" grpId="0"/>
      <p:bldP spid="79" grpId="0" animBg="1"/>
      <p:bldP spid="87" grpId="0"/>
      <p:bldP spid="89" grpId="0" animBg="1"/>
      <p:bldP spid="92" grpId="0"/>
      <p:bldP spid="93" grpId="0" animBg="1"/>
      <p:bldP spid="96" grpId="0"/>
      <p:bldP spid="98" grpId="0" animBg="1"/>
      <p:bldP spid="101" grpId="0"/>
      <p:bldP spid="118" grpId="0"/>
      <p:bldP spid="122" grpId="0"/>
      <p:bldP spid="129" grpId="0"/>
      <p:bldP spid="134" grpId="0"/>
      <p:bldP spid="6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 Actions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two main actions</a:t>
            </a:r>
            <a:endParaRPr lang="en-US" dirty="0"/>
          </a:p>
          <a:p>
            <a:pPr lvl="1"/>
            <a:r>
              <a:rPr lang="en-US" b="1" i="1" dirty="0"/>
              <a:t>Shift</a:t>
            </a:r>
            <a:endParaRPr lang="en-US" dirty="0"/>
          </a:p>
          <a:p>
            <a:pPr marL="1085850" lvl="2"/>
            <a:r>
              <a:rPr lang="en-US" dirty="0"/>
              <a:t>move a word from the input onto the stack</a:t>
            </a:r>
          </a:p>
          <a:p>
            <a:pPr marL="1085850" lvl="2"/>
            <a:r>
              <a:rPr lang="en-US" dirty="0"/>
              <a:t>Example: </a:t>
            </a:r>
          </a:p>
          <a:p>
            <a:pPr marL="1543050" lvl="3"/>
            <a:r>
              <a:rPr lang="en-US" i="1" dirty="0"/>
              <a:t>read a word with POS tag d</a:t>
            </a:r>
          </a:p>
          <a:p>
            <a:pPr lvl="3"/>
            <a:r>
              <a:rPr lang="en-US" dirty="0">
                <a:latin typeface="Courier" charset="0"/>
              </a:rPr>
              <a:t>np --&gt; </a:t>
            </a:r>
            <a:r>
              <a:rPr lang="en-US" b="1" dirty="0">
                <a:solidFill>
                  <a:schemeClr val="accent2"/>
                </a:solidFill>
                <a:latin typeface="Courier" charset="0"/>
              </a:rPr>
              <a:t>.</a:t>
            </a:r>
            <a:r>
              <a:rPr lang="en-US" dirty="0">
                <a:latin typeface="Courier" charset="0"/>
              </a:rPr>
              <a:t>dt </a:t>
            </a:r>
            <a:r>
              <a:rPr lang="en-US" dirty="0" err="1">
                <a:latin typeface="Courier" charset="0"/>
              </a:rPr>
              <a:t>nn</a:t>
            </a:r>
            <a:endParaRPr lang="en-US" dirty="0">
              <a:latin typeface="Courier" charset="0"/>
            </a:endParaRPr>
          </a:p>
          <a:p>
            <a:pPr lvl="1"/>
            <a:endParaRPr lang="en-US" b="1" i="1" dirty="0"/>
          </a:p>
          <a:p>
            <a:pPr lvl="1"/>
            <a:r>
              <a:rPr lang="en-US" b="1" i="1" dirty="0"/>
              <a:t>Reduce</a:t>
            </a:r>
            <a:endParaRPr lang="en-US" dirty="0"/>
          </a:p>
          <a:p>
            <a:pPr marL="1085850" lvl="2"/>
            <a:r>
              <a:rPr lang="en-US" dirty="0"/>
              <a:t>build a new constituent</a:t>
            </a:r>
          </a:p>
          <a:p>
            <a:pPr marL="1085850" lvl="2"/>
            <a:r>
              <a:rPr lang="en-US" dirty="0"/>
              <a:t>Example: </a:t>
            </a:r>
          </a:p>
          <a:p>
            <a:pPr marL="1543050" lvl="3"/>
            <a:r>
              <a:rPr lang="en-US" i="1" dirty="0"/>
              <a:t>build a new NP</a:t>
            </a:r>
          </a:p>
          <a:p>
            <a:pPr lvl="3"/>
            <a:r>
              <a:rPr lang="en-US" dirty="0">
                <a:latin typeface="Courier" charset="0"/>
              </a:rPr>
              <a:t>np --&gt; dt </a:t>
            </a:r>
            <a:r>
              <a:rPr lang="en-US" dirty="0" err="1">
                <a:latin typeface="Courier" charset="0"/>
              </a:rPr>
              <a:t>nn</a:t>
            </a:r>
            <a:r>
              <a:rPr lang="en-US" b="1" dirty="0">
                <a:solidFill>
                  <a:schemeClr val="accent2"/>
                </a:solidFill>
                <a:latin typeface="Courier" charset="0"/>
              </a:rPr>
              <a:t>.</a:t>
            </a:r>
            <a:endParaRPr lang="en-US" dirty="0"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41469-3D99-2C7F-F35A-1A598EA0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612B6-DEDE-9281-9AED-2136C7B5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Homework 6</a:t>
            </a:r>
          </a:p>
          <a:p>
            <a:r>
              <a:rPr lang="en-US" sz="3200" dirty="0"/>
              <a:t>Context-Free Parsing:</a:t>
            </a:r>
          </a:p>
          <a:p>
            <a:pPr lvl="1"/>
            <a:r>
              <a:rPr lang="en-US" sz="2800" dirty="0"/>
              <a:t>Dotted rules</a:t>
            </a:r>
          </a:p>
          <a:p>
            <a:pPr lvl="1"/>
            <a:r>
              <a:rPr lang="en-US" sz="2800" dirty="0"/>
              <a:t>the Shift Reduce Parsing Algorithm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64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Lookahead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LR(1)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shift/reduce tabular parser</a:t>
            </a:r>
          </a:p>
          <a:p>
            <a:pPr lvl="1"/>
            <a:r>
              <a:rPr lang="en-US" sz="2000" i="1" dirty="0"/>
              <a:t>using one (terminal) lookahead symbol</a:t>
            </a:r>
          </a:p>
          <a:p>
            <a:pPr lvl="1"/>
            <a:r>
              <a:rPr lang="en-US" sz="2000" i="1" dirty="0"/>
              <a:t>(like the left corner idea)</a:t>
            </a:r>
            <a:endParaRPr lang="en-US" dirty="0"/>
          </a:p>
          <a:p>
            <a:r>
              <a:rPr lang="en-US" b="1" dirty="0"/>
              <a:t>decide on whether to take a reduce action depending on </a:t>
            </a:r>
          </a:p>
          <a:p>
            <a:pPr lvl="1"/>
            <a:r>
              <a:rPr lang="en-US" sz="2000" i="1" dirty="0"/>
              <a:t>state</a:t>
            </a:r>
            <a:r>
              <a:rPr lang="en-US" sz="2000" dirty="0"/>
              <a:t> x </a:t>
            </a:r>
            <a:r>
              <a:rPr lang="en-US" sz="2000" i="1" dirty="0"/>
              <a:t>next</a:t>
            </a:r>
            <a:r>
              <a:rPr lang="en-US" sz="2000" dirty="0"/>
              <a:t> </a:t>
            </a:r>
            <a:r>
              <a:rPr lang="en-US" sz="2000" i="1" dirty="0"/>
              <a:t>input symbol</a:t>
            </a:r>
          </a:p>
          <a:p>
            <a:pPr lvl="2"/>
            <a:r>
              <a:rPr lang="en-US" sz="2400" b="1" dirty="0"/>
              <a:t>Example</a:t>
            </a:r>
            <a:endParaRPr lang="en-US" sz="2400" dirty="0"/>
          </a:p>
          <a:p>
            <a:pPr lvl="3"/>
            <a:r>
              <a:rPr lang="en-US" sz="2000" i="1" dirty="0"/>
              <a:t>select the valid reduce operation consulting the next word </a:t>
            </a:r>
          </a:p>
          <a:p>
            <a:pPr lvl="3"/>
            <a:r>
              <a:rPr lang="en-US" sz="2000" dirty="0"/>
              <a:t>cf. LR(0): </a:t>
            </a:r>
            <a:r>
              <a:rPr lang="en-US" sz="2000" i="1" dirty="0"/>
              <a:t>select an action based on just the current state</a:t>
            </a:r>
          </a:p>
        </p:txBody>
      </p:sp>
    </p:spTree>
    <p:extLst>
      <p:ext uri="{BB962C8B-B14F-4D97-AF65-F5344CB8AC3E}">
        <p14:creationId xmlns:p14="http://schemas.microsoft.com/office/powerpoint/2010/main" val="6022580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Lookahead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potential advantage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input symbol may partition the action space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resulting in fewer conflicts</a:t>
            </a:r>
          </a:p>
          <a:p>
            <a:pPr lvl="2">
              <a:lnSpc>
                <a:spcPct val="90000"/>
              </a:lnSpc>
            </a:pPr>
            <a:r>
              <a:rPr lang="en-US" i="1" dirty="0">
                <a:solidFill>
                  <a:srgbClr val="FF0000"/>
                </a:solidFill>
              </a:rPr>
              <a:t>provided the current input symbol can help to choose between possible actions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/>
              <a:t>potential disadvantages</a:t>
            </a:r>
            <a:endParaRPr lang="en-US" sz="2400" dirty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larger finite state machine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more possible dotted rule/lookahead combinations than just dotted rule combinations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might not help much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depends on the grammar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more complex (off-line) computation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building the LR machine gets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29099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Lookahead</a:t>
            </a:r>
            <a:endParaRPr 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formally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charset="0"/>
              </a:rPr>
              <a:t>X --&gt; α</a:t>
            </a:r>
            <a:r>
              <a:rPr lang="en-US" dirty="0">
                <a:solidFill>
                  <a:schemeClr val="tx2"/>
                </a:solidFill>
                <a:latin typeface="Courier New" charset="0"/>
              </a:rPr>
              <a:t>.</a:t>
            </a:r>
            <a:r>
              <a:rPr lang="en-US" dirty="0">
                <a:latin typeface="Courier New" charset="0"/>
              </a:rPr>
              <a:t>Yβ, </a:t>
            </a:r>
            <a:r>
              <a:rPr lang="en-US" i="1" dirty="0">
                <a:latin typeface="Courier New" charset="0"/>
              </a:rPr>
              <a:t>L</a:t>
            </a:r>
            <a:endParaRPr lang="en-US" dirty="0">
              <a:latin typeface="Courier New" charset="0"/>
            </a:endParaRPr>
          </a:p>
          <a:p>
            <a:pPr lvl="2">
              <a:lnSpc>
                <a:spcPct val="90000"/>
              </a:lnSpc>
            </a:pPr>
            <a:r>
              <a:rPr lang="en-US" dirty="0">
                <a:latin typeface="Courier New" charset="0"/>
              </a:rPr>
              <a:t>L</a:t>
            </a:r>
            <a:r>
              <a:rPr lang="en-US" dirty="0"/>
              <a:t> = </a:t>
            </a:r>
            <a:r>
              <a:rPr lang="en-US" dirty="0" err="1"/>
              <a:t>lookahead</a:t>
            </a:r>
            <a:r>
              <a:rPr lang="en-US" dirty="0"/>
              <a:t> set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urier New" charset="0"/>
              </a:rPr>
              <a:t>L</a:t>
            </a:r>
            <a:r>
              <a:rPr lang="en-US" dirty="0"/>
              <a:t> = set of possible terminals that can follow </a:t>
            </a:r>
            <a:r>
              <a:rPr lang="en-US" dirty="0">
                <a:latin typeface="Courier New" charset="0"/>
              </a:rPr>
              <a:t>X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α,β</a:t>
            </a:r>
            <a:r>
              <a:rPr lang="en-US" dirty="0"/>
              <a:t> (possibly empty) strings of terminal/non-terminals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Example: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i="1" dirty="0"/>
              <a:t>State 0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--&gt;.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$     	[[]]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--&gt;.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	[$]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np--&gt;.dt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[in,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np--&gt;.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	[in,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np--&gt;.np pp 	[in,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7346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Lookahead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/>
              <a:t>Central Idea</a:t>
            </a:r>
            <a:r>
              <a:rPr lang="en-US" sz="2400" dirty="0"/>
              <a:t> </a:t>
            </a:r>
          </a:p>
          <a:p>
            <a:pPr lvl="2"/>
            <a:r>
              <a:rPr lang="en-US" sz="1800" i="1" dirty="0"/>
              <a:t>for propagating lookahead in state machine</a:t>
            </a:r>
            <a:endParaRPr lang="en-US" dirty="0"/>
          </a:p>
          <a:p>
            <a:pPr lvl="1"/>
            <a:r>
              <a:rPr lang="en-US" sz="2000" dirty="0"/>
              <a:t>if dotted rule is complete, </a:t>
            </a:r>
          </a:p>
          <a:p>
            <a:pPr lvl="1"/>
            <a:r>
              <a:rPr lang="en-US" sz="2000" b="1" dirty="0"/>
              <a:t>lookahead</a:t>
            </a:r>
            <a:r>
              <a:rPr lang="en-US" sz="2000" dirty="0"/>
              <a:t> informs parser about what the next terminal symbol should be </a:t>
            </a:r>
          </a:p>
          <a:p>
            <a:pPr lvl="1"/>
            <a:endParaRPr lang="en-US" dirty="0"/>
          </a:p>
          <a:p>
            <a:r>
              <a:rPr lang="en-US" b="1" dirty="0"/>
              <a:t>Example:</a:t>
            </a:r>
            <a:endParaRPr lang="en-US" dirty="0"/>
          </a:p>
          <a:p>
            <a:pPr lvl="1"/>
            <a:r>
              <a:rPr lang="en-US" dirty="0">
                <a:latin typeface="Courier" charset="0"/>
              </a:rPr>
              <a:t> NP --&gt; Dt NN. , L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i="1" dirty="0"/>
              <a:t>reduce by NP rule </a:t>
            </a:r>
            <a:r>
              <a:rPr lang="en-US" i="1" dirty="0">
                <a:solidFill>
                  <a:srgbClr val="FF0000"/>
                </a:solidFill>
              </a:rPr>
              <a:t>only if</a:t>
            </a:r>
            <a:r>
              <a:rPr lang="en-US" i="1" dirty="0"/>
              <a:t> current input symbol is in lookahead set  </a:t>
            </a:r>
            <a:r>
              <a:rPr lang="en-US" dirty="0">
                <a:latin typeface="Courier" charset="0"/>
              </a:rPr>
              <a:t>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LR Parsing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In fact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LR-parsers are generally acknowledged to be the fastest parsers</a:t>
            </a:r>
          </a:p>
          <a:p>
            <a:pPr lvl="2">
              <a:lnSpc>
                <a:spcPct val="90000"/>
              </a:lnSpc>
            </a:pPr>
            <a:r>
              <a:rPr lang="en-US" i="1" dirty="0"/>
              <a:t>especially when combined with the </a:t>
            </a:r>
            <a:r>
              <a:rPr lang="en-US" b="1" i="1" dirty="0"/>
              <a:t>chart technique</a:t>
            </a:r>
            <a:r>
              <a:rPr lang="en-US" i="1" dirty="0"/>
              <a:t> (table: dynamic programming)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reference</a:t>
            </a:r>
            <a:r>
              <a:rPr lang="en-US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(Tomita, 1985)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textbook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b="1" dirty="0" err="1"/>
              <a:t>Earley’s</a:t>
            </a:r>
            <a:r>
              <a:rPr lang="en-US" b="1" dirty="0"/>
              <a:t> algorithm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uses chart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but follows the dotted-rule configurations </a:t>
            </a:r>
            <a:r>
              <a:rPr lang="en-US" b="1" dirty="0"/>
              <a:t>dynamically</a:t>
            </a:r>
            <a:r>
              <a:rPr lang="en-US" dirty="0"/>
              <a:t> </a:t>
            </a:r>
            <a:r>
              <a:rPr lang="en-US" b="1" dirty="0"/>
              <a:t>at parse-time</a:t>
            </a:r>
            <a:r>
              <a:rPr lang="en-US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instead of ahead of time (</a:t>
            </a:r>
            <a:r>
              <a:rPr lang="en-US" i="1" dirty="0"/>
              <a:t>so slower than LR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98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45B8-5D10-12D8-55D1-B7666F226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2B6A4-9BF6-7C47-23E0-65B4BFFB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24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Rewrite nl5.prolog below into a file nl5.txt (for </a:t>
            </a:r>
            <a:r>
              <a:rPr lang="en-US" dirty="0" err="1"/>
              <a:t>nltk's</a:t>
            </a:r>
            <a:r>
              <a:rPr lang="en-US" dirty="0"/>
              <a:t> grammar formalism)</a:t>
            </a:r>
          </a:p>
          <a:p>
            <a:pPr lvl="1"/>
            <a:r>
              <a:rPr lang="en-US" dirty="0"/>
              <a:t>implement  NUM agreement using the nonterminal name (</a:t>
            </a:r>
            <a:r>
              <a:rPr lang="en-US" i="1" dirty="0"/>
              <a:t>see Lecture 7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ignore the parse tree representation (Prolog term)</a:t>
            </a:r>
          </a:p>
          <a:p>
            <a:pPr lvl="1"/>
            <a:r>
              <a:rPr lang="en-US" dirty="0"/>
              <a:t>don't worry about the left recursive rules</a:t>
            </a:r>
          </a:p>
          <a:p>
            <a:r>
              <a:rPr lang="en-US" dirty="0"/>
              <a:t>nl5.prolog: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6172BB-99AC-ACE8-9F03-553A95948DA7}"/>
              </a:ext>
            </a:extLst>
          </p:cNvPr>
          <p:cNvSpPr txBox="1"/>
          <p:nvPr/>
        </p:nvSpPr>
        <p:spPr>
          <a:xfrm>
            <a:off x="1146313" y="3588026"/>
            <a:ext cx="10515600" cy="2893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numCol="2">
            <a:spAutoFit/>
          </a:bodyPr>
          <a:lstStyle/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s(s(NP, VP)) --&gt; np(NP),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(VP).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np(np(DET, NN)) --&gt; det(DET, NUM),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(NN, NUM).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np(np(NNP)) --&gt;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(NNP).</a:t>
            </a:r>
          </a:p>
          <a:p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np(np(NP,PP)) --&gt; np(NP), pp(PP).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pp(pp(IN,NP)) --&gt; in(IN), np(NP).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det(dt(the), sg) --&gt; [the].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det(dt(the), pl) --&gt; [the].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det(dt(a), sg) --&gt; [a].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(man), sg) --&gt; [man].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(boy), sg) --&gt; [boy].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(telescope), sg) --&gt; [telescope].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(limp), sg) --&gt; [limp].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(men), pl) --&gt; [men].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(ball), sg) --&gt; [ball].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(VTR, NP)) --&gt; 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(VTR), np(NP).</a:t>
            </a:r>
          </a:p>
          <a:p>
            <a:r>
              <a:rPr lang="en-US" sz="1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(VP,PP)) --&gt; </a:t>
            </a:r>
            <a:r>
              <a:rPr lang="en-US" sz="1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(VP), pp(PP).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kick_ed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[kicked].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hit_ed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[hit].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see_ed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[saw].</a:t>
            </a:r>
          </a:p>
          <a:p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in(in(with)) --&gt; [with].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(john)) --&gt; [john].</a:t>
            </a:r>
          </a:p>
          <a:p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nnp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mary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</a:t>
            </a:r>
            <a:r>
              <a:rPr lang="en-US" sz="1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mary</a:t>
            </a:r>
            <a:r>
              <a:rPr lang="en-US" sz="1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364478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2DDD4-ADF4-03DD-CE99-C5BDE5FA8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Homework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A1A23-3606-02F0-C897-11BD7961B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374543"/>
            <a:ext cx="5303520" cy="1740257"/>
          </a:xfrm>
        </p:spPr>
        <p:txBody>
          <a:bodyPr>
            <a:normAutofit fontScale="92500"/>
          </a:bodyPr>
          <a:lstStyle/>
          <a:p>
            <a:r>
              <a:rPr lang="en-US" dirty="0"/>
              <a:t>Documentation:</a:t>
            </a:r>
          </a:p>
          <a:p>
            <a:r>
              <a:rPr lang="en-US" sz="21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string = open("nl5.txt").read()</a:t>
            </a:r>
          </a:p>
          <a:p>
            <a:pPr marL="0" indent="0">
              <a:buNone/>
            </a:pPr>
            <a:r>
              <a:rPr lang="en-US" sz="2200" dirty="0">
                <a:hlinkClick r:id="" action="ppaction://noaction"/>
              </a:rPr>
              <a:t>https://www.nltk.org/howto/grammar.html</a:t>
            </a:r>
          </a:p>
          <a:p>
            <a:pPr marL="0" indent="0">
              <a:buNone/>
            </a:pPr>
            <a:r>
              <a:rPr lang="en-US" sz="2200" dirty="0">
                <a:hlinkClick r:id="" action="ppaction://noaction"/>
              </a:rPr>
              <a:t>https://www.nltk.org/api/nltk.grammar.html</a:t>
            </a:r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1BEAB2D3-FBFC-12F0-9B78-8891B47812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295" b="2"/>
          <a:stretch/>
        </p:blipFill>
        <p:spPr>
          <a:xfrm>
            <a:off x="5829779" y="933676"/>
            <a:ext cx="5421317" cy="5407812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7" name="Picture 6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42FC8953-3DE7-41A6-B771-8DC0CB6AE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641" y="4210314"/>
            <a:ext cx="3638550" cy="18840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71E59C-BFBA-2A86-0A96-C4631DAA292F}"/>
              </a:ext>
            </a:extLst>
          </p:cNvPr>
          <p:cNvSpPr txBox="1"/>
          <p:nvPr/>
        </p:nvSpPr>
        <p:spPr>
          <a:xfrm>
            <a:off x="11280480" y="1912878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"""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25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48A0-910E-21C9-B3B1-8CE4D6DB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1918-B0BA-2C22-F9A3-8D3F85E70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your grammar on the following examples (</a:t>
            </a:r>
            <a:r>
              <a:rPr lang="en-US" i="1" dirty="0"/>
              <a:t>making sure you get all parses</a:t>
            </a:r>
            <a:r>
              <a:rPr lang="en-US" dirty="0"/>
              <a:t>) with the </a:t>
            </a:r>
            <a:r>
              <a:rPr lang="en-US" dirty="0" err="1"/>
              <a:t>nltk</a:t>
            </a:r>
            <a:r>
              <a:rPr lang="en-US" dirty="0"/>
              <a:t> chart parser: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kicked a ball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a men kicked a ball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man kicked the ball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John saw a man with a telescope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man saw the boy with a ball with a telescope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/>
              <a:t>= ungrammatical</a:t>
            </a:r>
          </a:p>
        </p:txBody>
      </p:sp>
    </p:spTree>
    <p:extLst>
      <p:ext uri="{BB962C8B-B14F-4D97-AF65-F5344CB8AC3E}">
        <p14:creationId xmlns:p14="http://schemas.microsoft.com/office/powerpoint/2010/main" val="131306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B27EE-6342-0D03-F70B-0CFE55E9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5A324-732C-5115-CF0F-97FBBC2FC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to </a:t>
            </a:r>
            <a:r>
              <a:rPr lang="en-US" dirty="0">
                <a:hlinkClick r:id="rId2"/>
              </a:rPr>
              <a:t>sandiway@arizona.edu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SUBJECT</a:t>
            </a:r>
            <a:r>
              <a:rPr lang="en-US" dirty="0"/>
              <a:t>: 581 Homework 6 </a:t>
            </a:r>
            <a:r>
              <a:rPr lang="en-US" i="1" dirty="0">
                <a:solidFill>
                  <a:srgbClr val="FF0000"/>
                </a:solidFill>
              </a:rPr>
              <a:t>YOUR NAME</a:t>
            </a:r>
          </a:p>
          <a:p>
            <a:r>
              <a:rPr lang="en-US" dirty="0"/>
              <a:t>One PDF file (for grading) </a:t>
            </a:r>
          </a:p>
          <a:p>
            <a:pPr lvl="1"/>
            <a:r>
              <a:rPr lang="en-US" dirty="0"/>
              <a:t>include your grammar code and </a:t>
            </a:r>
            <a:r>
              <a:rPr lang="en-US" dirty="0" err="1"/>
              <a:t>nltk</a:t>
            </a:r>
            <a:r>
              <a:rPr lang="en-US" dirty="0"/>
              <a:t> screenshots in your answer</a:t>
            </a:r>
          </a:p>
          <a:p>
            <a:r>
              <a:rPr lang="en-US" dirty="0"/>
              <a:t>Attach (if I need to run your code):</a:t>
            </a:r>
          </a:p>
          <a:p>
            <a:pPr lvl="1"/>
            <a:r>
              <a:rPr lang="en-US" dirty="0"/>
              <a:t>source code for your grammar</a:t>
            </a:r>
          </a:p>
          <a:p>
            <a:r>
              <a:rPr lang="en-US" dirty="0"/>
              <a:t>Deadline:</a:t>
            </a:r>
          </a:p>
          <a:p>
            <a:pPr lvl="1"/>
            <a:r>
              <a:rPr lang="en-US" dirty="0"/>
              <a:t>midnight Monday</a:t>
            </a:r>
          </a:p>
          <a:p>
            <a:pPr lvl="1"/>
            <a:r>
              <a:rPr lang="en-US" dirty="0"/>
              <a:t>we will review the homework next lecture (</a:t>
            </a:r>
            <a:r>
              <a:rPr lang="en-US" b="1" dirty="0">
                <a:solidFill>
                  <a:srgbClr val="FF0000"/>
                </a:solidFill>
              </a:rPr>
              <a:t>recorded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57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E38B-C901-9749-AD03-8F54C6F2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Dotted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27F4A-D3C0-5B4F-8CFE-FABC62A5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Dot (●) indicates where we are in a grammar rule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-&gt; ● NP VP		[the, man, saw, 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-&gt; NP ● VP		[saw, 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-&gt; NP VP ● 	[]</a:t>
            </a:r>
          </a:p>
          <a:p>
            <a:pPr lvl="1"/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 -&gt; ● V NP		[saw, 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 -&gt; V ● NP		[the,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 -&gt; V NP ●		[]</a:t>
            </a:r>
          </a:p>
          <a:p>
            <a:pPr lvl="1"/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-&gt; ● DT NN	[the, man, saw, 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-&gt; DT ● NN	[man, saw, the, dog]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-&gt; DT NN ● 	[saw, the, dog]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5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Bottom-Up Parsing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We've already seen the CKY algorithm</a:t>
            </a:r>
          </a:p>
          <a:p>
            <a:r>
              <a:rPr lang="en-US" b="1" i="1" dirty="0"/>
              <a:t>LR(0) parsing</a:t>
            </a:r>
          </a:p>
          <a:p>
            <a:pPr lvl="1"/>
            <a:r>
              <a:rPr lang="en-US" dirty="0"/>
              <a:t>An example of </a:t>
            </a:r>
            <a:r>
              <a:rPr lang="en-US" b="1" dirty="0"/>
              <a:t>bottom-up</a:t>
            </a:r>
            <a:r>
              <a:rPr lang="en-US" dirty="0"/>
              <a:t> tabular parsing</a:t>
            </a:r>
          </a:p>
          <a:p>
            <a:pPr lvl="1"/>
            <a:r>
              <a:rPr lang="en-US" dirty="0"/>
              <a:t>0 = zero symbols of lookahead, generally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a bit like the left corner idea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Similar to the </a:t>
            </a:r>
            <a:r>
              <a:rPr lang="en-US" b="1" dirty="0"/>
              <a:t>top-down</a:t>
            </a:r>
            <a:r>
              <a:rPr lang="en-US" dirty="0"/>
              <a:t> </a:t>
            </a:r>
            <a:r>
              <a:rPr lang="en-US" b="1" dirty="0" err="1"/>
              <a:t>Earley</a:t>
            </a:r>
            <a:r>
              <a:rPr lang="en-US" b="1" dirty="0"/>
              <a:t> algorithm</a:t>
            </a:r>
            <a:r>
              <a:rPr lang="en-US" dirty="0"/>
              <a:t> described in the textbook in that it uses the idea of dotted rules</a:t>
            </a:r>
          </a:p>
          <a:p>
            <a:pPr lvl="1"/>
            <a:endParaRPr lang="en-US" dirty="0"/>
          </a:p>
          <a:p>
            <a:pPr lvl="1"/>
            <a:r>
              <a:rPr lang="en-US" i="1" dirty="0"/>
              <a:t>finite state automata revisited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78882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2757</Words>
  <Application>Microsoft Macintosh PowerPoint</Application>
  <PresentationFormat>Widescreen</PresentationFormat>
  <Paragraphs>551</Paragraphs>
  <Slides>34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Times</vt:lpstr>
      <vt:lpstr>Aptos</vt:lpstr>
      <vt:lpstr>Aptos Display</vt:lpstr>
      <vt:lpstr>Arial</vt:lpstr>
      <vt:lpstr>Calibri</vt:lpstr>
      <vt:lpstr>Courier</vt:lpstr>
      <vt:lpstr>Courier New</vt:lpstr>
      <vt:lpstr>Menlo</vt:lpstr>
      <vt:lpstr>Monaco</vt:lpstr>
      <vt:lpstr>Wingdings</vt:lpstr>
      <vt:lpstr>Office Theme</vt:lpstr>
      <vt:lpstr>LING/C SC 581:  Advanced Computational Linguistics</vt:lpstr>
      <vt:lpstr>Administrivia</vt:lpstr>
      <vt:lpstr>Today's Topics</vt:lpstr>
      <vt:lpstr>Homework 6</vt:lpstr>
      <vt:lpstr>Homework 6</vt:lpstr>
      <vt:lpstr>Homework 6</vt:lpstr>
      <vt:lpstr>Homework 6</vt:lpstr>
      <vt:lpstr>Dotted Rules</vt:lpstr>
      <vt:lpstr>Bottom-Up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Tabular Parsing</vt:lpstr>
      <vt:lpstr>LR Parsing in Prolog</vt:lpstr>
      <vt:lpstr>LR State Machine</vt:lpstr>
      <vt:lpstr>Build Actions</vt:lpstr>
      <vt:lpstr>Lookahead</vt:lpstr>
      <vt:lpstr>Lookahead</vt:lpstr>
      <vt:lpstr>Lookahead</vt:lpstr>
      <vt:lpstr>Lookahead</vt:lpstr>
      <vt:lpstr>LR Parsing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4</cp:revision>
  <cp:lastPrinted>2024-02-18T04:21:37Z</cp:lastPrinted>
  <dcterms:created xsi:type="dcterms:W3CDTF">2024-02-18T04:16:40Z</dcterms:created>
  <dcterms:modified xsi:type="dcterms:W3CDTF">2024-02-21T18:37:01Z</dcterms:modified>
</cp:coreProperties>
</file>