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335" r:id="rId4"/>
    <p:sldId id="336" r:id="rId5"/>
    <p:sldId id="337" r:id="rId6"/>
    <p:sldId id="317" r:id="rId7"/>
    <p:sldId id="338" r:id="rId8"/>
    <p:sldId id="261" r:id="rId9"/>
    <p:sldId id="340" r:id="rId10"/>
    <p:sldId id="318" r:id="rId11"/>
    <p:sldId id="339" r:id="rId12"/>
    <p:sldId id="341" r:id="rId13"/>
    <p:sldId id="369" r:id="rId14"/>
    <p:sldId id="371" r:id="rId15"/>
    <p:sldId id="373" r:id="rId16"/>
    <p:sldId id="3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7D5A-B741-BD18-6B58-CB1386C10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721C8-DCA9-ABE9-CE2A-81AA433EF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7851-4205-35A7-8C1D-98A3DE8C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FBA7-B150-CAEC-95A4-B5CA932F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F0E4-5F64-7F1C-D2E8-C8F9DE5F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BFA8-1963-DB6D-EA5E-8EBDFFDE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DADA8-8A2D-7681-DDE3-BCB390E21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7E84-0F5C-3C7C-5E5A-2C44921E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967E-3213-E811-EC1D-D595B0F1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AB41-5124-051B-89C0-98C2BE02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1A9C1-73F7-4CF8-1C8D-0CB34ABA3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F0D1F-B04A-EF7B-F6FC-3BF5826B0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7CB4-FCBB-1C5F-F043-CAD7841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233AD-713E-7B41-EADA-40275EE3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5B283-B142-E3E5-9917-C12B70F4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19AF-4449-83CD-D78E-A8A20D0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6A56-DCDF-AE3F-EB5D-159689831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D7F5-9E3D-CFFA-3336-7A52078F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7297-9871-8138-371A-B077D42E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94A3-405C-0498-B8D3-A2C88C43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9E53-C5BC-979E-82A1-3F229DD4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A7DE-394A-1D3F-5A4D-3FB835AE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551F-6317-EDA6-F400-0E9D86A8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CE6C-86B4-2A9A-2BF4-B1557341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24AFB-0198-5FC5-844C-9CACEF7D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9955-8831-090C-A6DD-0856AF85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A72E-B821-2771-BE9A-FA97DE288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01B34-F0D6-B63F-31C5-195E32FB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3EB86-929A-1DA4-D3C1-B4B3BC8B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6C482-3D6F-981B-9E9E-79E78B42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4299-1118-3D2B-E8A3-FCF11380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C461-6E7A-348F-9AEB-68288B69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60CB1-C483-117A-D90A-2A8C0CECA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D34F4-AE6F-C07F-74CF-406966A9F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6B3D4-500E-3122-8128-AC63C8162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0917B-8FA2-4494-8E71-736CA9AC8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61EFF-AF4D-E50F-C80D-A3CEE5DC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F64D7-61FD-90C5-5CD6-7B75BA15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3188A-9438-4782-1060-9808709B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B504-16FC-2390-37BD-49A3B5DE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170B2-DBA5-4774-D4D4-E866B84C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2A0F5-41D2-D84B-E62F-61DF8165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BD1C3-AAC3-9A52-7A76-54ABB7BF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CC231-02ED-EE75-9D7C-D23E2EA4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573B9-6A5C-4408-A018-D161AEBA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04958-CA02-0787-C08B-10520CB1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5E4C-4745-5850-E7BD-CA8E802E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E9FD-CF96-3EC8-1B11-996E4EE02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2DCC5-2023-43A4-262F-95725F84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1DCD-BE3E-054B-03F9-E0855F9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25C79-B7EF-7D96-97B1-62580FCC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6A5F-DC7C-0817-2A5A-BF60A40E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9DAC-581F-E532-3CA8-E85F2B85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C610A-AC97-514E-F81F-3FC5C1D2E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5E2E4-CBF5-3B42-02F7-D77D7974E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A136F-D36A-A8E4-8FDF-C58FDDA5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E0DB2-DBEE-3A1C-52F4-C4D69443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689FF-AF1D-0D0D-C076-B89CD30C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6F236-7A9C-0707-C22E-7BF7411A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D6337-B75A-1FE5-8F65-8FEF46AD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5EFFB-2CF4-B10F-B0BC-211BC8748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156C-5105-8A4B-85BE-D64B3EA56C3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E3E9-5455-A383-A28F-7C70094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1D5CA-EFD9-A5B3-8DDE-DA1AA6159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4F1C-DA1F-BE48-AA40-65817B557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natural-langu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SUBJE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natural-langu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6A88-4BB4-792F-CBDC-0D876349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https://parser.kitaev.io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FC70287-0BE4-95AB-4113-859190DC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17" y="1485106"/>
            <a:ext cx="5434965" cy="503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420FE6-FAAF-F54B-DF55-6344BFC8EEF9}"/>
              </a:ext>
            </a:extLst>
          </p:cNvPr>
          <p:cNvSpPr txBox="1"/>
          <p:nvPr/>
        </p:nvSpPr>
        <p:spPr>
          <a:xfrm>
            <a:off x="6896130" y="2579836"/>
            <a:ext cx="347038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not the preferred reading</a:t>
            </a:r>
          </a:p>
        </p:txBody>
      </p:sp>
    </p:spTree>
    <p:extLst>
      <p:ext uri="{BB962C8B-B14F-4D97-AF65-F5344CB8AC3E}">
        <p14:creationId xmlns:p14="http://schemas.microsoft.com/office/powerpoint/2010/main" val="4084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A27AC2B-AD23-BFA9-AEFF-EC2B48A37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2229644"/>
            <a:ext cx="9842500" cy="35433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C7877-42E8-27C4-9211-E68576180469}"/>
              </a:ext>
            </a:extLst>
          </p:cNvPr>
          <p:cNvSpPr txBox="1"/>
          <p:nvPr/>
        </p:nvSpPr>
        <p:spPr>
          <a:xfrm>
            <a:off x="1174750" y="1775500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https://cloud.google.com/natural-language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00F0C-3E40-DD36-9D90-97FC7FC832BB}"/>
              </a:ext>
            </a:extLst>
          </p:cNvPr>
          <p:cNvSpPr txBox="1"/>
          <p:nvPr/>
        </p:nvSpPr>
        <p:spPr>
          <a:xfrm>
            <a:off x="7736390" y="1925628"/>
            <a:ext cx="421259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not the preferred reading either</a:t>
            </a:r>
          </a:p>
        </p:txBody>
      </p:sp>
    </p:spTree>
    <p:extLst>
      <p:ext uri="{BB962C8B-B14F-4D97-AF65-F5344CB8AC3E}">
        <p14:creationId xmlns:p14="http://schemas.microsoft.com/office/powerpoint/2010/main" val="31120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9147-A859-1308-5A29-A7E9D120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3A5174-AEFF-1AE2-9D6B-9447282E1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126" y="1825625"/>
            <a:ext cx="8555747" cy="4351338"/>
          </a:xfrm>
        </p:spPr>
      </p:pic>
    </p:spTree>
    <p:extLst>
      <p:ext uri="{BB962C8B-B14F-4D97-AF65-F5344CB8AC3E}">
        <p14:creationId xmlns:p14="http://schemas.microsoft.com/office/powerpoint/2010/main" val="295275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CD80-E1C1-3234-DB2C-BB17DBAA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6" name="Content Placeholder 5" descr="A screenshot of a chat&#10;&#10;Description automatically generated">
            <a:extLst>
              <a:ext uri="{FF2B5EF4-FFF2-40B4-BE49-F238E27FC236}">
                <a16:creationId xmlns:a16="http://schemas.microsoft.com/office/drawing/2014/main" id="{A65B4E4F-FBDD-3510-CC85-85EB699D9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943894"/>
            <a:ext cx="9639300" cy="4114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325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4742-1774-E296-F9A7-412C4077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4199-16CC-4422-BE75-BFE67E26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 1 vs 2: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Söhne"/>
              </a:rPr>
              <a:t>John knew an untrue story about him.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John overheard an untrue story about him.</a:t>
            </a:r>
          </a:p>
          <a:p>
            <a:r>
              <a:rPr lang="en-US" dirty="0">
                <a:solidFill>
                  <a:srgbClr val="0D0D0D"/>
                </a:solidFill>
                <a:latin typeface="Söhne"/>
              </a:rPr>
              <a:t>Q1: 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Do you get a difference in the possible antecedents of </a:t>
            </a:r>
            <a:r>
              <a:rPr lang="en-US" i="1" dirty="0">
                <a:solidFill>
                  <a:srgbClr val="0D0D0D"/>
                </a:solidFill>
                <a:latin typeface="Söhne"/>
              </a:rPr>
              <a:t>him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? Explain.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You may want to consider some variants:</a:t>
            </a:r>
          </a:p>
          <a:p>
            <a:pPr lvl="2"/>
            <a:r>
              <a:rPr lang="en-US" sz="2400" dirty="0">
                <a:solidFill>
                  <a:srgbClr val="0D0D0D"/>
                </a:solidFill>
                <a:latin typeface="Söhne"/>
              </a:rPr>
              <a:t>e.g. when the prior sentence is </a:t>
            </a:r>
            <a:r>
              <a:rPr lang="en-US" sz="2400" i="1" dirty="0">
                <a:solidFill>
                  <a:srgbClr val="0D0D0D"/>
                </a:solidFill>
                <a:latin typeface="Söhne"/>
              </a:rPr>
              <a:t>Bill is an honest man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pPr lvl="2"/>
            <a:r>
              <a:rPr lang="en-US" sz="2400" dirty="0">
                <a:solidFill>
                  <a:srgbClr val="0D0D0D"/>
                </a:solidFill>
                <a:latin typeface="Söhne"/>
              </a:rPr>
              <a:t>e.g. when pronoun </a:t>
            </a:r>
            <a:r>
              <a:rPr lang="en-US" sz="2400" i="1" dirty="0">
                <a:solidFill>
                  <a:srgbClr val="0D0D0D"/>
                </a:solidFill>
                <a:latin typeface="Söhne"/>
              </a:rPr>
              <a:t>him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 is replaced by the reflexive </a:t>
            </a:r>
            <a:r>
              <a:rPr lang="en-US" sz="2400" i="1" dirty="0">
                <a:solidFill>
                  <a:srgbClr val="0D0D0D"/>
                </a:solidFill>
                <a:latin typeface="Söhne"/>
              </a:rPr>
              <a:t>himself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Q2: ask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ChatGPT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 Who is the story about?</a:t>
            </a:r>
          </a:p>
          <a:p>
            <a:pPr lvl="1"/>
            <a:r>
              <a:rPr lang="en-US" i="1" dirty="0"/>
              <a:t>Evaluate whether </a:t>
            </a:r>
            <a:r>
              <a:rPr lang="en-US" i="1" dirty="0" err="1"/>
              <a:t>ChatGPT</a:t>
            </a:r>
            <a:r>
              <a:rPr lang="en-US" i="1" dirty="0"/>
              <a:t> gets the same contrast as you.</a:t>
            </a:r>
          </a:p>
        </p:txBody>
      </p:sp>
    </p:spTree>
    <p:extLst>
      <p:ext uri="{BB962C8B-B14F-4D97-AF65-F5344CB8AC3E}">
        <p14:creationId xmlns:p14="http://schemas.microsoft.com/office/powerpoint/2010/main" val="37375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in a garment holding books&#10;&#10;Description automatically generated">
            <a:extLst>
              <a:ext uri="{FF2B5EF4-FFF2-40B4-BE49-F238E27FC236}">
                <a16:creationId xmlns:a16="http://schemas.microsoft.com/office/drawing/2014/main" id="{E5B302F1-1528-064E-76DF-77961E10A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03" r="-2" b="4007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A4A34551-9324-0D04-D0B6-5C46D4EC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5"/>
            <a:ext cx="3924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281B-79D1-52BD-5F19-95E3186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2303-8107-93B5-8884-829396D8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to </a:t>
            </a:r>
            <a:r>
              <a:rPr lang="en-US" dirty="0" err="1">
                <a:hlinkClick r:id="rId2"/>
              </a:rPr>
              <a:t>sandiway@arizona.edu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SUBJECT</a:t>
            </a:r>
            <a:r>
              <a:rPr lang="en-US" dirty="0"/>
              <a:t>: 581 Homework 5 </a:t>
            </a:r>
            <a:r>
              <a:rPr lang="en-US" i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/>
              <a:t>One PDF file (for grading) </a:t>
            </a:r>
          </a:p>
          <a:p>
            <a:pPr lvl="1"/>
            <a:r>
              <a:rPr lang="en-US" dirty="0"/>
              <a:t>include your </a:t>
            </a:r>
            <a:r>
              <a:rPr lang="en-US" dirty="0" err="1"/>
              <a:t>ChatGPT</a:t>
            </a:r>
            <a:r>
              <a:rPr lang="en-US" dirty="0"/>
              <a:t> screenshots in your answer</a:t>
            </a:r>
          </a:p>
          <a:p>
            <a:r>
              <a:rPr lang="en-US" dirty="0"/>
              <a:t>Deadline:</a:t>
            </a:r>
          </a:p>
          <a:p>
            <a:pPr lvl="1"/>
            <a:r>
              <a:rPr lang="en-US" dirty="0"/>
              <a:t>midnight Monday </a:t>
            </a:r>
          </a:p>
          <a:p>
            <a:pPr lvl="1"/>
            <a:r>
              <a:rPr lang="en-US" dirty="0"/>
              <a:t>we will review the homework on Tuesday</a:t>
            </a:r>
          </a:p>
        </p:txBody>
      </p:sp>
    </p:spTree>
    <p:extLst>
      <p:ext uri="{BB962C8B-B14F-4D97-AF65-F5344CB8AC3E}">
        <p14:creationId xmlns:p14="http://schemas.microsoft.com/office/powerpoint/2010/main" val="56137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760-BE06-DC41-98B2-88D0A6F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62F4-0978-3349-B861-EBA44116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Homework 4 Review</a:t>
            </a:r>
          </a:p>
          <a:p>
            <a:pPr lvl="1"/>
            <a:r>
              <a:rPr lang="en-US" sz="3200" dirty="0"/>
              <a:t>Let's do the transformation live on </a:t>
            </a:r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</a:t>
            </a:r>
            <a:r>
              <a:rPr lang="en-US" sz="3200" dirty="0"/>
              <a:t>!</a:t>
            </a:r>
          </a:p>
          <a:p>
            <a:pPr lvl="1"/>
            <a:r>
              <a:rPr lang="en-US" sz="3200" i="1" dirty="0">
                <a:solidFill>
                  <a:schemeClr val="accent1"/>
                </a:solidFill>
              </a:rPr>
              <a:t>Finish the live programming</a:t>
            </a:r>
          </a:p>
          <a:p>
            <a:r>
              <a:rPr lang="en-US" sz="3600" dirty="0"/>
              <a:t>Homework 5</a:t>
            </a:r>
          </a:p>
          <a:p>
            <a:pPr lvl="1"/>
            <a:endParaRPr lang="en-US" sz="3200" i="1" dirty="0">
              <a:solidFill>
                <a:schemeClr val="accent1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3DF0-024C-F6F4-AD10-7790B750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ED6C-AB58-AF19-4FE1-A017D99B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4AAA-79D6-1582-88D9-63EEADB29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let's run the sentences!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 with the limp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5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F5CB-7C62-162B-5003-AE7D4563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29F53-4894-0ED6-B732-33F4BB84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496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Sentence 1: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s(Parse, [the, boy, saw, the, man, with, the, telescope], []).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(telescope)))))) </a:t>
            </a:r>
            <a:r>
              <a:rPr lang="en-US" sz="18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 </a:t>
            </a:r>
            <a:r>
              <a:rPr lang="en-US" sz="18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8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 2: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s(Parse, [the, boy, with, the, telescope, saw, the, man], []).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(man)))) </a:t>
            </a:r>
            <a:r>
              <a:rPr lang="en-US" sz="18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1D5E9-7808-5C49-43EF-09D034DCE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41"/>
          <a:stretch/>
        </p:blipFill>
        <p:spPr>
          <a:xfrm>
            <a:off x="8406117" y="1363938"/>
            <a:ext cx="3410464" cy="2401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2FB381-70DF-0564-3304-1633AEECF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59"/>
          <a:stretch/>
        </p:blipFill>
        <p:spPr>
          <a:xfrm>
            <a:off x="8406117" y="3937604"/>
            <a:ext cx="3357516" cy="2043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89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7634F-8DB2-AC77-4B90-D3518547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0306-0280-6027-CBFF-21679BD6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B716-798B-889B-632F-EB1E0A142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Sentence 3: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?- s(Parse, [the, boy, kicked, the, man, with, the, telescope], []).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Parse = s(np(dt(the),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(boy)),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kick_ed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(man)), pp(in(with), 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(telescope)))))) 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Parse = s(np(dt(the),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(boy)), </a:t>
            </a:r>
            <a:r>
              <a:rPr lang="en-US" sz="1800" dirty="0" err="1">
                <a:solidFill>
                  <a:schemeClr val="accent1"/>
                </a:solidFill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chemeClr val="accent1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chemeClr val="accent1"/>
                </a:solidFill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kick_ed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), 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(man))), pp(in(with), 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(telescope))))) ;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b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?- s(Parse, [the, boy, with, the, telescope, kicked, the, man], []).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Parse = s(</a:t>
            </a:r>
            <a:r>
              <a:rPr lang="en-US" sz="1800" dirty="0">
                <a:solidFill>
                  <a:schemeClr val="accent1"/>
                </a:solidFill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(boy)), pp(in(with), 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(telescope)))),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kick_ed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), np(dt(the),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(man)))) </a:t>
            </a:r>
            <a:r>
              <a:rPr lang="en-US" sz="1800" b="1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BD23-C545-384F-BE7F-A2790DC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A27AC2B-AD23-BFA9-AEFF-EC2B48A37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2229644"/>
            <a:ext cx="9842500" cy="35433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C7877-42E8-27C4-9211-E68576180469}"/>
              </a:ext>
            </a:extLst>
          </p:cNvPr>
          <p:cNvSpPr txBox="1"/>
          <p:nvPr/>
        </p:nvSpPr>
        <p:spPr>
          <a:xfrm>
            <a:off x="1174750" y="1775500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https://cloud.google.com/natural-language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00F0C-3E40-DD36-9D90-97FC7FC832BB}"/>
              </a:ext>
            </a:extLst>
          </p:cNvPr>
          <p:cNvSpPr txBox="1"/>
          <p:nvPr/>
        </p:nvSpPr>
        <p:spPr>
          <a:xfrm>
            <a:off x="7736390" y="1925628"/>
            <a:ext cx="421259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not the preferred reading either</a:t>
            </a:r>
          </a:p>
        </p:txBody>
      </p:sp>
    </p:spTree>
    <p:extLst>
      <p:ext uri="{BB962C8B-B14F-4D97-AF65-F5344CB8AC3E}">
        <p14:creationId xmlns:p14="http://schemas.microsoft.com/office/powerpoint/2010/main" val="36957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E1A4-10F7-ADC7-2C91-576E665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38F7-8C95-5869-AD26-91A61ECA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98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Sentence 5: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s(Parse, [the, boy, with, the, telescope, kicked, the, man, with, the, limp], []).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kick_ed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(limp)))))) </a:t>
            </a:r>
            <a:r>
              <a:rPr lang="en-US" sz="18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np(np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(telescope)))),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kick_ed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(man))), pp(in(with), np(dt(the),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(limp))))) </a:t>
            </a:r>
            <a:r>
              <a:rPr lang="en-US" sz="18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8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2B530-5C44-21F1-8125-ADD5FC05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74"/>
          <a:stretch/>
        </p:blipFill>
        <p:spPr>
          <a:xfrm>
            <a:off x="1222289" y="4134365"/>
            <a:ext cx="4744436" cy="2449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4664C-5E89-C91C-A6CE-A7EC7C56E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" t="912" r="48158" b="-912"/>
          <a:stretch/>
        </p:blipFill>
        <p:spPr>
          <a:xfrm>
            <a:off x="6189705" y="4134364"/>
            <a:ext cx="4672053" cy="2176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52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C760-E77B-0EAF-8DCB-869BB56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4 Review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3EAD63E-CE7F-30B6-EBDC-093570F4B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67" y="1825624"/>
            <a:ext cx="3554217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74E95DD-CF68-D7F0-2DC7-F4FCC360B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57258" y="1825624"/>
            <a:ext cx="3482824" cy="4351338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15DD2A-BE22-165A-BBB0-17DB21573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95" y="2510073"/>
            <a:ext cx="3693263" cy="2760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C58CA2-C8EC-4FD8-FE59-40DD75A7E1C1}"/>
              </a:ext>
            </a:extLst>
          </p:cNvPr>
          <p:cNvSpPr txBox="1"/>
          <p:nvPr/>
        </p:nvSpPr>
        <p:spPr>
          <a:xfrm>
            <a:off x="738665" y="18256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B6BC2-C815-4957-5893-FCDC8F5F3287}"/>
              </a:ext>
            </a:extLst>
          </p:cNvPr>
          <p:cNvSpPr txBox="1"/>
          <p:nvPr/>
        </p:nvSpPr>
        <p:spPr>
          <a:xfrm>
            <a:off x="738665" y="38900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4CC7D-0ED2-E721-5843-462A7AE913FA}"/>
              </a:ext>
            </a:extLst>
          </p:cNvPr>
          <p:cNvSpPr txBox="1"/>
          <p:nvPr/>
        </p:nvSpPr>
        <p:spPr>
          <a:xfrm>
            <a:off x="7659754" y="177479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8E83D-9490-FD89-CB06-9586DFBCE61F}"/>
              </a:ext>
            </a:extLst>
          </p:cNvPr>
          <p:cNvSpPr txBox="1"/>
          <p:nvPr/>
        </p:nvSpPr>
        <p:spPr>
          <a:xfrm>
            <a:off x="7644448" y="545137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4138B-CFC0-6B41-D397-C2359845ED84}"/>
              </a:ext>
            </a:extLst>
          </p:cNvPr>
          <p:cNvSpPr txBox="1"/>
          <p:nvPr/>
        </p:nvSpPr>
        <p:spPr>
          <a:xfrm>
            <a:off x="4709984" y="2188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16773-BAF4-7D01-BC30-6A725A8B7B63}"/>
              </a:ext>
            </a:extLst>
          </p:cNvPr>
          <p:cNvSpPr txBox="1"/>
          <p:nvPr/>
        </p:nvSpPr>
        <p:spPr>
          <a:xfrm>
            <a:off x="4643390" y="1536800"/>
            <a:ext cx="290521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5 syntactic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051B1-4A4F-2D94-6F6E-73BCC40C2E08}"/>
              </a:ext>
            </a:extLst>
          </p:cNvPr>
          <p:cNvSpPr txBox="1"/>
          <p:nvPr/>
        </p:nvSpPr>
        <p:spPr>
          <a:xfrm>
            <a:off x="6988080" y="1053907"/>
            <a:ext cx="393248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which one will an AI pick?</a:t>
            </a:r>
          </a:p>
        </p:txBody>
      </p:sp>
    </p:spTree>
    <p:extLst>
      <p:ext uri="{BB962C8B-B14F-4D97-AF65-F5344CB8AC3E}">
        <p14:creationId xmlns:p14="http://schemas.microsoft.com/office/powerpoint/2010/main" val="32015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9147-A859-1308-5A29-A7E9D120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A screenshot of a text&#10;&#10;Description automatically generated">
            <a:extLst>
              <a:ext uri="{FF2B5EF4-FFF2-40B4-BE49-F238E27FC236}">
                <a16:creationId xmlns:a16="http://schemas.microsoft.com/office/drawing/2014/main" id="{65413F16-F4CC-5D7E-20FD-A5617E538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750" y="2197894"/>
            <a:ext cx="9588500" cy="3606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60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905</Words>
  <Application>Microsoft Macintosh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Söhne</vt:lpstr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Topics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4 Review</vt:lpstr>
      <vt:lpstr>Homework 5</vt:lpstr>
      <vt:lpstr>PowerPoint Presentation</vt:lpstr>
      <vt:lpstr>Homework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6</cp:revision>
  <dcterms:created xsi:type="dcterms:W3CDTF">2024-02-08T18:16:47Z</dcterms:created>
  <dcterms:modified xsi:type="dcterms:W3CDTF">2024-02-15T05:23:47Z</dcterms:modified>
</cp:coreProperties>
</file>