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99" r:id="rId3"/>
    <p:sldId id="326" r:id="rId4"/>
    <p:sldId id="257" r:id="rId5"/>
    <p:sldId id="325" r:id="rId6"/>
    <p:sldId id="258" r:id="rId7"/>
    <p:sldId id="302" r:id="rId8"/>
    <p:sldId id="265" r:id="rId9"/>
    <p:sldId id="311" r:id="rId10"/>
    <p:sldId id="345" r:id="rId11"/>
    <p:sldId id="312" r:id="rId12"/>
    <p:sldId id="274" r:id="rId13"/>
    <p:sldId id="284" r:id="rId14"/>
    <p:sldId id="335" r:id="rId15"/>
    <p:sldId id="259" r:id="rId16"/>
    <p:sldId id="327" r:id="rId17"/>
    <p:sldId id="328" r:id="rId18"/>
    <p:sldId id="329" r:id="rId19"/>
    <p:sldId id="331" r:id="rId20"/>
    <p:sldId id="260" r:id="rId21"/>
    <p:sldId id="261" r:id="rId22"/>
    <p:sldId id="262" r:id="rId23"/>
    <p:sldId id="263" r:id="rId24"/>
    <p:sldId id="330" r:id="rId25"/>
    <p:sldId id="332" r:id="rId26"/>
    <p:sldId id="268" r:id="rId27"/>
    <p:sldId id="267" r:id="rId28"/>
    <p:sldId id="266" r:id="rId29"/>
    <p:sldId id="269" r:id="rId30"/>
    <p:sldId id="270" r:id="rId31"/>
    <p:sldId id="271" r:id="rId32"/>
    <p:sldId id="334" r:id="rId33"/>
    <p:sldId id="333" r:id="rId34"/>
    <p:sldId id="336" r:id="rId35"/>
    <p:sldId id="318" r:id="rId36"/>
    <p:sldId id="319" r:id="rId37"/>
    <p:sldId id="341" r:id="rId38"/>
    <p:sldId id="342" r:id="rId39"/>
    <p:sldId id="343" r:id="rId40"/>
    <p:sldId id="337" r:id="rId41"/>
    <p:sldId id="348" r:id="rId42"/>
    <p:sldId id="338" r:id="rId43"/>
    <p:sldId id="349" r:id="rId44"/>
    <p:sldId id="340" r:id="rId45"/>
    <p:sldId id="350" r:id="rId46"/>
    <p:sldId id="351" r:id="rId47"/>
    <p:sldId id="352" r:id="rId48"/>
    <p:sldId id="353" r:id="rId49"/>
    <p:sldId id="344" r:id="rId50"/>
    <p:sldId id="346" r:id="rId51"/>
    <p:sldId id="34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47"/>
    <p:restoredTop sz="98085"/>
  </p:normalViewPr>
  <p:slideViewPr>
    <p:cSldViewPr snapToGrid="0" snapToObjects="1">
      <p:cViewPr varScale="1">
        <p:scale>
          <a:sx n="116" d="100"/>
          <a:sy n="116" d="100"/>
        </p:scale>
        <p:origin x="22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D1738-1EF1-8E4F-B502-F6EC94BE2C6B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723C6-4F3D-084C-9417-E8FD8E20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5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720A-B6B0-514F-B841-6E4804652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459C3-2CB2-DD49-8223-645FDB7AB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A930D-E87C-D04C-89BB-52856A0E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3DC4-063D-C844-9597-1329BA39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2566-CF55-134D-AC43-D5291BAE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8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F6F7-0A4F-8F44-A122-8F8C4D5E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B93F-D827-CD41-87EC-499EC3299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8EDA0-94FB-974E-99D6-E78CE02A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B935D-E6AD-114B-8A48-B3917621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90F18-8BF5-A643-AC0B-B6307B78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8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65798-DA43-9A4B-A98C-11D8F1C4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1C173-B3F8-FC44-8903-AD44AD131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6ED0-A616-DF41-84B1-34E8064D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F5E89-ADDC-1E46-91A5-9505B214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D3AAF-8CCC-CC47-A71F-00EB309C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4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BF92-1ABD-D943-BAB7-B1876603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F3BEC-783A-7C41-9772-24379B11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ED9D2-54CA-AD4E-B4DA-AE136296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58F4-F560-5B4E-86DC-13E3618F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9E862-95AD-B14D-8E80-1A5789D9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0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68F0-65CE-D044-8C51-4BB1DE26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277F1-8A1A-8543-8A20-812FA9C06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78DD8-717A-4344-9C1F-275101A3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657D3-24A5-2C42-94A9-C4692DA2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1EBF-3BDA-DD46-B240-31B5A159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1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4F2F-3B0F-C64C-BEDA-F6AB89C2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D2AFD-3F1B-0D41-A9CF-251756CF9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37189-3273-6E45-B88E-C40770B4F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DA136-7484-D94E-9529-CE172326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79428-366E-9D4A-B667-BA92FFFF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3C327-4274-5C42-B1C2-9FE00C0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CACD-F57E-284D-9B58-C36B8600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85C1C-C536-6D4F-88C3-8C6A4331D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BDEE9-5DA3-3A44-B486-DF42A1E5A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EFEA7-7E44-2D41-8D0C-5ED2FAA20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C8BEC-CEE7-BE48-9A4E-D473BE323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B5C2B-6E21-1342-8EF1-552A3EA4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69CD4-CDB8-E54C-9A68-36608844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352B1-2EF1-3C41-96A1-C13E34BC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4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FD07-97A2-7642-9D14-803587679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8133F-0E04-E24B-B9ED-62B762BF9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C52D4-E7B1-0A4F-944C-C8C89D6D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B80D7-D7D9-3D4A-895F-F3196652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2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C9FD43-5AB4-5947-8B9E-CE87E0FC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F17C5-B232-6D4F-B16A-ABAD41D4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1A29F-4649-034C-B7AE-A726E257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8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1D7-F46A-024D-9740-ACF8D9FB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D6667-D0C9-0046-92ED-D8D540998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B9D91-AF21-6E4F-AABA-7C19C5C41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B6F8E-4148-164C-A049-8415AFE4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DC30A-88E3-F64E-A506-3858D08F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E16E8-58D8-9548-8436-E7C2B8BF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4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9876-43A8-1D4E-A5FF-3A75D484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3790B-714B-4A4F-91C2-AB65BF9DE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45CD8-4B14-F24F-B05F-4A9CD8891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3190D-8BDD-264D-B7B4-47381CF1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ECA4F-EE2B-7546-95D4-D8BC3C7A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EAF79-09AA-404E-8F76-D32D8378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8BCA3-3DC0-7A49-933B-6542B3EB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8CE72-0A7F-F746-A338-90A9F1409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19E6-F33A-9647-B590-01848C5C4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9F28-7821-FC4A-96CB-823FBB38710A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C350-0B09-C642-9DD7-CAB8AC778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32D85-7303-2F49-8D51-3FA978EDC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656C-DFCC-A243-8373-6B5E6A5D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6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eanofstudents.arizona.edu/codeofacademicintegrit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.microsoft.com/en-us/windows/wsl/tutorials/gui-app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tk.org/install.html" TargetMode="External"/><Relationship Id="rId2" Type="http://schemas.openxmlformats.org/officeDocument/2006/relationships/hyperlink" Target="https://www.nltk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wish.swi-prolog.org/" TargetMode="External"/><Relationship Id="rId2" Type="http://schemas.openxmlformats.org/officeDocument/2006/relationships/hyperlink" Target="https://www.swi-prolo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ollance/neural-engin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andiway.arizona.edu/#course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blog/chatgpt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c.arizona.ed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155944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79C6-7152-7D3F-13ED-3FD5E23A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FAFD2-1508-5450-20EB-7DB9748F7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8519" cy="4838646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 err="1"/>
              <a:t>Xcode</a:t>
            </a:r>
            <a:r>
              <a:rPr lang="en-US" sz="5000" dirty="0"/>
              <a:t> on macOS: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~$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xcode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-select --version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xcode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-select version 2405.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~$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xcode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-select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xcode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-select: error: no command option given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Usage: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xcode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-select [options]</a:t>
            </a:r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 or change the path to the active developer directory. This directory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controls which tools are used for the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Xcode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command line tools (for example, 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xcodebuild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as well as the BSD development commands (such as cc and make).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Options: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-h, --help                  print this help message and exit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-p, --print-path            print the path of the active developer directory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-s &lt;path&gt;, --switch &lt;path&gt;  set the path for the active developer directory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--install                   open a dialog for installation of the command line developer tools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-v, --version               print the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xcode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-select version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-r, --reset                 reset to the default command line tools path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~$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xcode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-select --install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xcode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-select: note: Command line tools are already installed. Use "Software Update" in System Settings or the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softwareupdate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command line interface to install updates</a:t>
            </a:r>
          </a:p>
        </p:txBody>
      </p:sp>
    </p:spTree>
    <p:extLst>
      <p:ext uri="{BB962C8B-B14F-4D97-AF65-F5344CB8AC3E}">
        <p14:creationId xmlns:p14="http://schemas.microsoft.com/office/powerpoint/2010/main" val="30129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Requirements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62696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b="1" dirty="0"/>
              <a:t>Platforms</a:t>
            </a:r>
            <a:endParaRPr lang="en-US" sz="2800" dirty="0"/>
          </a:p>
          <a:p>
            <a:pPr lvl="1"/>
            <a:r>
              <a:rPr lang="en-US" sz="2400" dirty="0"/>
              <a:t>Windows 10/11  </a:t>
            </a:r>
            <a:r>
              <a:rPr lang="en-US" sz="2400" i="1" dirty="0"/>
              <a:t>is</a:t>
            </a:r>
            <a:r>
              <a:rPr lang="en-US" sz="2400" dirty="0"/>
              <a:t> possible, but you really should run some variant of Linux…</a:t>
            </a:r>
          </a:p>
          <a:p>
            <a:pPr lvl="1"/>
            <a:r>
              <a:rPr lang="en-US" sz="2400" dirty="0"/>
              <a:t>PowerShell can be made to work, but is incompatible with Bash shel</a:t>
            </a:r>
            <a:r>
              <a:rPr lang="en-US" dirty="0"/>
              <a:t>l scripts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Install WSL2 under Windows 10/11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sz="2400" dirty="0"/>
              <a:t>gives you a Bash shell (</a:t>
            </a:r>
            <a:r>
              <a:rPr lang="en-US" sz="2400" i="1" dirty="0"/>
              <a:t>with quoting consistent with the lecture slides</a:t>
            </a:r>
            <a:r>
              <a:rPr lang="en-US" sz="2400" dirty="0"/>
              <a:t>)</a:t>
            </a:r>
          </a:p>
          <a:p>
            <a:pPr lvl="2"/>
            <a:r>
              <a:rPr lang="en-US" sz="2400" dirty="0"/>
              <a:t>(simultaneously) use Linux under Windows 10 (not dual-booting)</a:t>
            </a:r>
          </a:p>
          <a:p>
            <a:pPr lvl="2"/>
            <a:r>
              <a:rPr lang="en-US" sz="2400" dirty="0"/>
              <a:t>can access your Windows C: drive via directory /</a:t>
            </a:r>
            <a:r>
              <a:rPr lang="en-US" sz="2400" dirty="0" err="1"/>
              <a:t>mnt</a:t>
            </a:r>
            <a:r>
              <a:rPr lang="en-US" sz="2400" dirty="0"/>
              <a:t>/c</a:t>
            </a:r>
          </a:p>
        </p:txBody>
      </p:sp>
    </p:spTree>
    <p:extLst>
      <p:ext uri="{BB962C8B-B14F-4D97-AF65-F5344CB8AC3E}">
        <p14:creationId xmlns:p14="http://schemas.microsoft.com/office/powerpoint/2010/main" val="81491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Satisfactory completion of </a:t>
            </a:r>
            <a:r>
              <a:rPr lang="en-US" sz="2800" b="1" dirty="0"/>
              <a:t>all</a:t>
            </a:r>
            <a:r>
              <a:rPr lang="en-US" sz="2800" dirty="0"/>
              <a:t> homework tasks will result in a grade A.</a:t>
            </a:r>
          </a:p>
          <a:p>
            <a:endParaRPr lang="en-US" sz="2800" dirty="0"/>
          </a:p>
          <a:p>
            <a:r>
              <a:rPr lang="en-US" sz="2800" dirty="0"/>
              <a:t>Tasks typically should be completed before the corresponding class next week. </a:t>
            </a:r>
          </a:p>
          <a:p>
            <a:pPr lvl="1"/>
            <a:r>
              <a:rPr lang="en-US" sz="2400" dirty="0"/>
              <a:t>email me your work (</a:t>
            </a:r>
            <a:r>
              <a:rPr lang="en-US" sz="2400" dirty="0" err="1"/>
              <a:t>sandiway@arizona.edu</a:t>
            </a:r>
            <a:r>
              <a:rPr lang="en-US" sz="2400" dirty="0"/>
              <a:t>). </a:t>
            </a:r>
          </a:p>
          <a:p>
            <a:pPr lvl="1"/>
            <a:r>
              <a:rPr lang="en-US" sz="2400" dirty="0"/>
              <a:t>also be prepared to present your work (if called upon) in class.</a:t>
            </a:r>
          </a:p>
          <a:p>
            <a:r>
              <a:rPr lang="en-US" dirty="0"/>
              <a:t>Office hours (by appointment – Douglass 311):</a:t>
            </a:r>
          </a:p>
          <a:p>
            <a:pPr lvl="1"/>
            <a:r>
              <a:rPr lang="en-US" dirty="0"/>
              <a:t>quick question? Hang around after the lecture.</a:t>
            </a:r>
          </a:p>
          <a:p>
            <a:pPr lvl="1"/>
            <a:r>
              <a:rPr lang="en-US" dirty="0"/>
              <a:t>longer question? Email me first. We can also meet on Zoom.</a:t>
            </a:r>
          </a:p>
        </p:txBody>
      </p:sp>
    </p:spTree>
    <p:extLst>
      <p:ext uri="{BB962C8B-B14F-4D97-AF65-F5344CB8AC3E}">
        <p14:creationId xmlns:p14="http://schemas.microsoft.com/office/powerpoint/2010/main" val="36548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err="1"/>
              <a:t>Homeworks</a:t>
            </a:r>
            <a:endParaRPr lang="en-US" sz="3000" dirty="0"/>
          </a:p>
          <a:p>
            <a:pPr lvl="1"/>
            <a:r>
              <a:rPr lang="en-US" dirty="0"/>
              <a:t>you may discuss questions with other students</a:t>
            </a:r>
          </a:p>
          <a:p>
            <a:pPr lvl="1"/>
            <a:r>
              <a:rPr lang="en-US" dirty="0"/>
              <a:t>you can use </a:t>
            </a:r>
            <a:r>
              <a:rPr lang="en-US" dirty="0" err="1"/>
              <a:t>ChatGPT</a:t>
            </a:r>
            <a:endParaRPr lang="en-US" dirty="0"/>
          </a:p>
          <a:p>
            <a:pPr lvl="1"/>
            <a:r>
              <a:rPr lang="en-US" dirty="0"/>
              <a:t>however, you must write it up yourself (</a:t>
            </a:r>
            <a:r>
              <a:rPr lang="en-US" i="1" dirty="0"/>
              <a:t>in your own words, your own code etc.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cite (web) references, </a:t>
            </a:r>
            <a:r>
              <a:rPr lang="en-US" dirty="0" err="1"/>
              <a:t>ChatGPT</a:t>
            </a:r>
            <a:r>
              <a:rPr lang="en-US" dirty="0"/>
              <a:t> and your classmates (</a:t>
            </a:r>
            <a:r>
              <a:rPr lang="en-US" i="1" dirty="0"/>
              <a:t>in the case of discussion)</a:t>
            </a:r>
          </a:p>
          <a:p>
            <a:pPr lvl="1"/>
            <a:r>
              <a:rPr lang="en-US" dirty="0"/>
              <a:t>Student Code of Academic Integrity: </a:t>
            </a:r>
            <a:r>
              <a:rPr lang="en-US" i="1" dirty="0"/>
              <a:t>plagiarism </a:t>
            </a:r>
            <a:r>
              <a:rPr lang="en-US" dirty="0"/>
              <a:t>etc.</a:t>
            </a:r>
          </a:p>
          <a:p>
            <a:pPr lvl="2"/>
            <a:r>
              <a:rPr lang="en-US" dirty="0">
                <a:hlinkClick r:id="rId2"/>
              </a:rPr>
              <a:t>http://deanofstudents.arizona.edu/codeofacademicintegrity</a:t>
            </a:r>
            <a:endParaRPr lang="en-US" dirty="0"/>
          </a:p>
          <a:p>
            <a:r>
              <a:rPr lang="en-US" dirty="0"/>
              <a:t>Revisions to the syllabus</a:t>
            </a:r>
          </a:p>
          <a:p>
            <a:pPr lvl="1"/>
            <a:r>
              <a:rPr lang="en-US" dirty="0"/>
              <a:t>“the information contained in the course syllabus, other than the grade and absence policies, may be subject to change with reasonable advance notice, as deemed appropriate by the instructor.”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54851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FCB8-4350-7B85-7E34-3D50B9C5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0D37-3D14-7884-1676-CF44961EF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make sure for next time that the following software is already installed!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already required for 538 (last semester)</a:t>
            </a:r>
          </a:p>
          <a:p>
            <a:pPr lvl="1"/>
            <a:r>
              <a:rPr lang="en-US" sz="2800" dirty="0"/>
              <a:t>Python 3</a:t>
            </a:r>
          </a:p>
          <a:p>
            <a:pPr lvl="1"/>
            <a:r>
              <a:rPr lang="en-US" sz="2800" dirty="0"/>
              <a:t>SWI Prolog </a:t>
            </a:r>
          </a:p>
        </p:txBody>
      </p:sp>
    </p:spTree>
    <p:extLst>
      <p:ext uri="{BB962C8B-B14F-4D97-AF65-F5344CB8AC3E}">
        <p14:creationId xmlns:p14="http://schemas.microsoft.com/office/powerpoint/2010/main" val="107247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8C4D-DFE9-E544-A091-DD211891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 Subsystem for Linux 2</a:t>
            </a:r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D645A62-5DE0-554C-83A7-0BB0B30177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BBD1D-0655-AE41-9BBC-379964009C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 installed Ubuntu under WSL2</a:t>
            </a:r>
          </a:p>
        </p:txBody>
      </p:sp>
    </p:spTree>
    <p:extLst>
      <p:ext uri="{BB962C8B-B14F-4D97-AF65-F5344CB8AC3E}">
        <p14:creationId xmlns:p14="http://schemas.microsoft.com/office/powerpoint/2010/main" val="1065314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7135-D4CA-5D7F-7F5C-245E5051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Run Linux GUI apps on WSL2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C3EE-501C-5033-644F-9A63A3F6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788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No manual Windows 10 </a:t>
            </a:r>
            <a:r>
              <a:rPr lang="en-US" dirty="0" err="1"/>
              <a:t>Xserver</a:t>
            </a:r>
            <a:r>
              <a:rPr lang="en-US" dirty="0"/>
              <a:t> install and configuring anymore, e.g. the DISPLAY variable!</a:t>
            </a:r>
          </a:p>
          <a:p>
            <a:r>
              <a:rPr lang="en-US" dirty="0"/>
              <a:t>Link: </a:t>
            </a:r>
          </a:p>
          <a:p>
            <a:pPr lvl="1"/>
            <a:r>
              <a:rPr lang="en-US" dirty="0">
                <a:hlinkClick r:id="rId2"/>
              </a:rPr>
              <a:t>https://learn.microsoft.com/en-us/windows/wsl/tutorials/gui-apps</a:t>
            </a:r>
            <a:endParaRPr lang="en-US" dirty="0"/>
          </a:p>
          <a:p>
            <a:pPr lvl="1"/>
            <a:r>
              <a:rPr lang="en-US" dirty="0"/>
              <a:t>11/28/2022</a:t>
            </a:r>
          </a:p>
          <a:p>
            <a:pPr algn="l"/>
            <a:r>
              <a:rPr lang="en-US" i="0" u="none" strike="noStrike" dirty="0">
                <a:solidFill>
                  <a:srgbClr val="17171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Prerequisites</a:t>
            </a:r>
          </a:p>
          <a:p>
            <a:pPr lvl="1"/>
            <a:r>
              <a:rPr lang="en-US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used to be Windows 11 only</a:t>
            </a:r>
          </a:p>
          <a:p>
            <a:pPr lvl="1"/>
            <a:r>
              <a:rPr lang="en-US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Windows 10 Build 19044+</a:t>
            </a:r>
            <a:r>
              <a:rPr lang="en-US" b="0" i="0" u="none" strike="noStrike" dirty="0">
                <a:solidFill>
                  <a:srgbClr val="17171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or </a:t>
            </a:r>
            <a:r>
              <a:rPr lang="en-US" b="1" i="0" u="none" strike="noStrike" dirty="0">
                <a:solidFill>
                  <a:srgbClr val="17171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Windows 11</a:t>
            </a:r>
            <a:r>
              <a:rPr lang="en-US" b="0" i="0" u="none" strike="noStrike" dirty="0">
                <a:solidFill>
                  <a:srgbClr val="17171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37062F-AF92-8423-1EB8-15CED2A37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8" t="4188" r="5723" b="42357"/>
          <a:stretch/>
        </p:blipFill>
        <p:spPr>
          <a:xfrm>
            <a:off x="2691713" y="4004441"/>
            <a:ext cx="6808573" cy="2335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278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2355-9B9A-7CBA-A6F7-BD8690A0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Run Linux GUI apps on WSL2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D8863-B705-6250-DBBA-5DDB71377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28692"/>
          </a:xfrm>
        </p:spPr>
        <p:txBody>
          <a:bodyPr/>
          <a:lstStyle/>
          <a:p>
            <a:r>
              <a:rPr lang="en-US" dirty="0"/>
              <a:t>Installing </a:t>
            </a:r>
            <a:r>
              <a:rPr lang="en-US" dirty="0" err="1"/>
              <a:t>gedit</a:t>
            </a:r>
            <a:r>
              <a:rPr lang="en-US" dirty="0"/>
              <a:t> sets off a storm of downloading (</a:t>
            </a:r>
            <a:r>
              <a:rPr lang="en-US" i="1" dirty="0"/>
              <a:t>graphics libraries</a:t>
            </a:r>
            <a:r>
              <a:rPr lang="en-US" dirty="0"/>
              <a:t>)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FB0479-2559-7553-7529-7E5EB4170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7" t="5602" r="4611" b="35003"/>
          <a:stretch/>
        </p:blipFill>
        <p:spPr>
          <a:xfrm>
            <a:off x="1045648" y="2489256"/>
            <a:ext cx="10100703" cy="36698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362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51B0-3B70-C83B-412F-AA8A1FC2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Run Linux GUI apps on WSL2</a:t>
            </a:r>
            <a:endParaRPr lang="en-US" dirty="0"/>
          </a:p>
        </p:txBody>
      </p:sp>
      <p:pic>
        <p:nvPicPr>
          <p:cNvPr id="31" name="Content Placeholder 30" descr="Graphical user interface&#10;&#10;Description automatically generated">
            <a:extLst>
              <a:ext uri="{FF2B5EF4-FFF2-40B4-BE49-F238E27FC236}">
                <a16:creationId xmlns:a16="http://schemas.microsoft.com/office/drawing/2014/main" id="{CEE9FA2A-17BC-BAD0-EA2A-341D5A094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423" y="2141537"/>
            <a:ext cx="9397153" cy="4351338"/>
          </a:xfr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BF4B0D-B665-AAD1-915E-B1A1DB4CF450}"/>
              </a:ext>
            </a:extLst>
          </p:cNvPr>
          <p:cNvSpPr txBox="1"/>
          <p:nvPr/>
        </p:nvSpPr>
        <p:spPr>
          <a:xfrm>
            <a:off x="1290146" y="1690688"/>
            <a:ext cx="730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xeyes</a:t>
            </a:r>
            <a:r>
              <a:rPr lang="en-US" dirty="0"/>
              <a:t> from x11-apps works: see the eyes pop up on Windows 10!</a:t>
            </a:r>
          </a:p>
        </p:txBody>
      </p:sp>
    </p:spTree>
    <p:extLst>
      <p:ext uri="{BB962C8B-B14F-4D97-AF65-F5344CB8AC3E}">
        <p14:creationId xmlns:p14="http://schemas.microsoft.com/office/powerpoint/2010/main" val="227027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E80E-B4A4-F450-843E-4942581E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Python3 and </a:t>
            </a:r>
            <a:r>
              <a:rPr lang="en-US" dirty="0" err="1"/>
              <a:t>nltk</a:t>
            </a:r>
            <a:r>
              <a:rPr lang="en-US" dirty="0"/>
              <a:t>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0EE95-6D63-827C-1B44-52BDF49CA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 have Python 3 installed. Also </a:t>
            </a:r>
            <a:r>
              <a:rPr lang="en-US" dirty="0" err="1"/>
              <a:t>nltk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hlinkClick r:id="rId2"/>
              </a:rPr>
              <a:t>https://www.nltk.org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https://www.nltk.org/install.html</a:t>
            </a:r>
            <a:endParaRPr lang="en-US" dirty="0"/>
          </a:p>
          <a:p>
            <a:pPr lvl="1"/>
            <a:r>
              <a:rPr lang="en-US" dirty="0"/>
              <a:t>Works under macOS, Windows 10/11 and Linux.</a:t>
            </a:r>
          </a:p>
        </p:txBody>
      </p:sp>
    </p:spTree>
    <p:extLst>
      <p:ext uri="{BB962C8B-B14F-4D97-AF65-F5344CB8AC3E}">
        <p14:creationId xmlns:p14="http://schemas.microsoft.com/office/powerpoint/2010/main" val="123631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521A-997D-F94A-84B7-4BE59A87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DDCA-CB43-3F4F-8193-CE0009A1F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Syllabus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Scheduling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Software installation: Homework (if not already installed)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couple of interesting things …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1271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55A6-05EF-FA11-E677-1FCB1948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Python3 and </a:t>
            </a:r>
            <a:r>
              <a:rPr lang="en-US" dirty="0" err="1"/>
              <a:t>nltk</a:t>
            </a:r>
            <a:r>
              <a:rPr lang="en-US" dirty="0"/>
              <a:t>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E445-1E94-1326-30DC-E32F95124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WSL2: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sudo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apt install python3 python3-pip python-is-python3</a:t>
            </a:r>
          </a:p>
          <a:p>
            <a:r>
              <a:rPr lang="en-US" dirty="0"/>
              <a:t>gets you the non-graphical part. </a:t>
            </a:r>
          </a:p>
          <a:p>
            <a:r>
              <a:rPr lang="en-US" dirty="0"/>
              <a:t>Both </a:t>
            </a:r>
            <a:r>
              <a:rPr lang="en-US" dirty="0" err="1"/>
              <a:t>nltk</a:t>
            </a:r>
            <a:r>
              <a:rPr lang="en-US" dirty="0"/>
              <a:t> and </a:t>
            </a:r>
            <a:r>
              <a:rPr lang="en-US" dirty="0" err="1"/>
              <a:t>nltk_data</a:t>
            </a:r>
            <a:r>
              <a:rPr lang="en-US" dirty="0"/>
              <a:t> install fine.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pip3 install --user –U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pip3 install --user –U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/>
              <a:t>But: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sudo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apt </a:t>
            </a:r>
            <a:r>
              <a:rPr lang="en-US" sz="20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install python3-tk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/>
              <a:t>gets you the graphics so you can plot graphs from </a:t>
            </a:r>
            <a:r>
              <a:rPr lang="en-US" dirty="0" err="1"/>
              <a:t>nltk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3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9B9B-CBDA-7F2D-E0DA-96116733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Python3 and </a:t>
            </a:r>
            <a:r>
              <a:rPr lang="en-US" dirty="0" err="1"/>
              <a:t>nltk</a:t>
            </a:r>
            <a:r>
              <a:rPr lang="en-US" dirty="0"/>
              <a:t> with graphics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EA8838-3497-EE14-BF1C-BC9C6A5BA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6785"/>
            <a:ext cx="10515600" cy="4026293"/>
          </a:xfr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1BE50F82-11A3-E1D4-61EB-71FB6A4DCD9A}"/>
              </a:ext>
            </a:extLst>
          </p:cNvPr>
          <p:cNvSpPr/>
          <p:nvPr/>
        </p:nvSpPr>
        <p:spPr>
          <a:xfrm>
            <a:off x="10116065" y="4207001"/>
            <a:ext cx="2075935" cy="1371600"/>
          </a:xfrm>
          <a:prstGeom prst="leftArrow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ignore all this! No longer needed.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D52BA-FA0F-6440-771D-E4AE8C65F27B}"/>
              </a:ext>
            </a:extLst>
          </p:cNvPr>
          <p:cNvSpPr txBox="1"/>
          <p:nvPr/>
        </p:nvSpPr>
        <p:spPr>
          <a:xfrm>
            <a:off x="942667" y="5793078"/>
            <a:ext cx="9474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Inside Python:</a:t>
            </a:r>
          </a:p>
          <a:p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import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endParaRPr lang="en-US" sz="1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nltk.download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will now pop up a graphical menu</a:t>
            </a:r>
            <a:r>
              <a:rPr lang="en-US" dirty="0"/>
              <a:t> (</a:t>
            </a:r>
            <a:r>
              <a:rPr lang="en-US" i="1" dirty="0"/>
              <a:t>instead of the command line interface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49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F1E3-A95E-AD0B-2B11-8BEF444B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</a:t>
            </a:r>
            <a:r>
              <a:rPr lang="en-US" dirty="0" err="1"/>
              <a:t>treedraw</a:t>
            </a:r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31C3AC34-73BA-BCBC-191D-CA71834DFE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7377218" cy="4351337"/>
          </a:xfrm>
          <a:ln>
            <a:solidFill>
              <a:schemeClr val="tx1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CBE83-8A7C-DDB1-0DFF-FF5948F42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4704" y="1825625"/>
            <a:ext cx="3289738" cy="4351338"/>
          </a:xfrm>
        </p:spPr>
        <p:txBody>
          <a:bodyPr/>
          <a:lstStyle/>
          <a:p>
            <a:r>
              <a:rPr lang="en-US" dirty="0"/>
              <a:t>The Penn Treebank sample from </a:t>
            </a:r>
            <a:r>
              <a:rPr lang="en-US" dirty="0" err="1"/>
              <a:t>nltk.corpus</a:t>
            </a:r>
            <a:endParaRPr lang="en-US" dirty="0"/>
          </a:p>
          <a:p>
            <a:pPr lvl="1"/>
            <a:r>
              <a:rPr lang="en-US" dirty="0"/>
              <a:t>here drawing the last syntax tree in the sample</a:t>
            </a:r>
          </a:p>
        </p:txBody>
      </p:sp>
    </p:spTree>
    <p:extLst>
      <p:ext uri="{BB962C8B-B14F-4D97-AF65-F5344CB8AC3E}">
        <p14:creationId xmlns:p14="http://schemas.microsoft.com/office/powerpoint/2010/main" val="3299873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F5AF-3015-56D7-C128-E2A43698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matplotlib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E36B4-CCBB-A589-E266-93F15C5FC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5218"/>
          </a:xfrm>
        </p:spPr>
        <p:txBody>
          <a:bodyPr/>
          <a:lstStyle/>
          <a:p>
            <a:r>
              <a:rPr lang="en-US" dirty="0"/>
              <a:t>You should install matplotlib: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 –m pip install –U matplotlib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93A8029-1092-0F35-67E7-B7622FFC5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787" y="2730843"/>
            <a:ext cx="5912425" cy="3874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5166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B276-BD24-8371-63FA-14FAE5A2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punkt</a:t>
            </a:r>
            <a:r>
              <a:rPr lang="en-US" dirty="0"/>
              <a:t> tokenizer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03AC3-35E7-D1EF-E1ED-DA839F756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r>
              <a:rPr lang="en-US" dirty="0"/>
              <a:t>Somehow the </a:t>
            </a:r>
            <a:r>
              <a:rPr lang="en-US" dirty="0" err="1"/>
              <a:t>punkt</a:t>
            </a:r>
            <a:r>
              <a:rPr lang="en-US" dirty="0"/>
              <a:t> tokenizer needed for </a:t>
            </a:r>
            <a:r>
              <a:rPr lang="en-US" dirty="0" err="1"/>
              <a:t>nltk.sent_tokenize</a:t>
            </a:r>
            <a:r>
              <a:rPr lang="en-US" dirty="0"/>
              <a:t>() was not installed by default.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BD48B23-E7F6-7BDD-6B14-A30B5204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254" y="2743200"/>
            <a:ext cx="7071491" cy="3920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8106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55A6-05EF-FA11-E677-1FCB1948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Python3.9 and </a:t>
            </a:r>
            <a:r>
              <a:rPr lang="en-US" dirty="0" err="1"/>
              <a:t>nltk</a:t>
            </a:r>
            <a:r>
              <a:rPr lang="en-US" dirty="0"/>
              <a:t>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E445-1E94-1326-30DC-E32F95124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Ubuntu:</a:t>
            </a:r>
          </a:p>
          <a:p>
            <a:pPr marL="457200" lvl="1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sudo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add-apt-repository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ppa:deadsnakes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ppa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18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This PPA contains more recent Python versions packaged for Ubuntu.</a:t>
            </a:r>
          </a:p>
          <a:p>
            <a:pPr marL="457200" lvl="1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sudo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apt install python3.9</a:t>
            </a:r>
          </a:p>
          <a:p>
            <a:pPr lvl="1"/>
            <a:r>
              <a:rPr lang="en-US" dirty="0"/>
              <a:t>gets you the non-graphical part. </a:t>
            </a:r>
          </a:p>
          <a:p>
            <a:r>
              <a:rPr lang="en-US" dirty="0"/>
              <a:t>Test: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python3.9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 3.9.15 (main, Oct 12 2022, 19:15:11) 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[GCC 7.5.0] on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linux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Type "help", "copyright", "credits" or "license" for more information.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8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^D</a:t>
            </a:r>
          </a:p>
        </p:txBody>
      </p:sp>
    </p:spTree>
    <p:extLst>
      <p:ext uri="{BB962C8B-B14F-4D97-AF65-F5344CB8AC3E}">
        <p14:creationId xmlns:p14="http://schemas.microsoft.com/office/powerpoint/2010/main" val="3004203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55A6-05EF-FA11-E677-1FCB1948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Python3.9 and </a:t>
            </a:r>
            <a:r>
              <a:rPr lang="en-US" dirty="0" err="1"/>
              <a:t>nltk</a:t>
            </a:r>
            <a:r>
              <a:rPr lang="en-US" dirty="0"/>
              <a:t>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E445-1E94-1326-30DC-E32F95124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Ubuntu:</a:t>
            </a:r>
          </a:p>
          <a:p>
            <a:pPr lvl="1"/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sudo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apt install python3.9-tk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 you the Tk graphics. </a:t>
            </a:r>
            <a:endParaRPr lang="en-US" sz="19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/>
              <a:t>Test: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python3.9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 3.9.15 (main, Oct 12 2022, 19:15:11) 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[GCC 7.5.0] on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linux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Type "help", "copyright", "credits" or "license" for more information.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import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tkinter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tkinter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._test()	</a:t>
            </a:r>
            <a:r>
              <a:rPr lang="en-US" sz="18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small window should show up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 </a:t>
            </a:r>
            <a:r>
              <a:rPr lang="en-US" sz="18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^D</a:t>
            </a:r>
          </a:p>
        </p:txBody>
      </p:sp>
    </p:spTree>
    <p:extLst>
      <p:ext uri="{BB962C8B-B14F-4D97-AF65-F5344CB8AC3E}">
        <p14:creationId xmlns:p14="http://schemas.microsoft.com/office/powerpoint/2010/main" val="4191092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3B2A-43A8-CCBA-37BC-230A589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Python3.9 and </a:t>
            </a:r>
            <a:r>
              <a:rPr lang="en-US" dirty="0" err="1"/>
              <a:t>nltk</a:t>
            </a:r>
            <a:r>
              <a:rPr lang="en-US" dirty="0"/>
              <a:t>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DF2E-2553-4529-4AEF-4E677FDA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also need pip3.9 to install </a:t>
            </a:r>
            <a:r>
              <a:rPr lang="en-US" dirty="0" err="1"/>
              <a:t>nltk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sudo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apt install python3.9-distutils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curl https://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bootstrap.pypa.io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/get-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pip.py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-o get-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pip.py</a:t>
            </a:r>
            <a:endParaRPr lang="en-US" sz="1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% Total    % Received %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Xferd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Average Speed   Time    Time     Time  Current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         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Dload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Upload   Total   Spent    Left  Speed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100 2509k  100 2509k    0     0  3790k      0 --:--:-- --:--:-- --:--:-- 3784k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sandiway@sandiway-XPS-15-9570:~$ python3.9 get-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pip.py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--user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Collecting pip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Downloading pip-22.3.1-py3-none-any.whl (2.1 MB)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━━━━━━━━━━━━━━━━━━━━━━━━━━━━━━━━━━━━━━━━ 2.1/2.1 MB 6.1 MB/s eta 0:00:00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Installing collected packages: pip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Successfully installed pip-22.3.1</a:t>
            </a:r>
          </a:p>
        </p:txBody>
      </p:sp>
    </p:spTree>
    <p:extLst>
      <p:ext uri="{BB962C8B-B14F-4D97-AF65-F5344CB8AC3E}">
        <p14:creationId xmlns:p14="http://schemas.microsoft.com/office/powerpoint/2010/main" val="2940376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55A6-05EF-FA11-E677-1FCB1948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Python3.9 and </a:t>
            </a:r>
            <a:r>
              <a:rPr lang="en-US" dirty="0" err="1"/>
              <a:t>nltk</a:t>
            </a:r>
            <a:r>
              <a:rPr lang="en-US" dirty="0"/>
              <a:t>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E445-1E94-1326-30DC-E32F95124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Both </a:t>
            </a:r>
            <a:r>
              <a:rPr lang="en-US" dirty="0" err="1"/>
              <a:t>nltk</a:t>
            </a:r>
            <a:r>
              <a:rPr lang="en-US" dirty="0"/>
              <a:t> and </a:t>
            </a:r>
            <a:r>
              <a:rPr lang="en-US" dirty="0" err="1"/>
              <a:t>nltk_data</a:t>
            </a:r>
            <a:r>
              <a:rPr lang="en-US" dirty="0"/>
              <a:t> should install fine with pip3.9.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pip3 install --user –U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/>
              <a:t>Use: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Downloading nltk-3.7-py3-none-any.whl (1.5 MB)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━━━━━━━━━━━━━━━━━━━━━━━━━━━━━━━━━━━━━━━━ 1.5/1.5 MB 6.6 MB/s eta 0:00:00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Collecting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joblib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Downloading joblib-1.2.0-py3-none-any.whl (297 kB)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━━━━━━━━━━━━━━━━━━━━━━━━━━━━━━━━━━━━━━━ 298.0/298.0 kB 5.9 MB/s eta 0:00:00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Collecting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tqdm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Using cached tqdm-4.64.1-py2.py3-none-any.whl (78 kB)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Requirement already satisfied: click in 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usr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/lib/python3/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dist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-packages (from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(6.7)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Collecting regex&gt;=2021.8.3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Downloading regex-2022.10.31-cp39-cp39-manylinux_2_17_x86_64.manylinux2014_x86_64.whl (769 kB)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━━━━━━━━━━━━━━━━━━━━━━━━━━━━━━━━━━━━━━━ 770.0/770.0 kB 7.4 MB/s eta 0:00:00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Installing collected packages: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tqdm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regex,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joblib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Successfully installed joblib-1.2.0 nltk-3.7 regex-2022.10.31 tqdm-4.64.1</a:t>
            </a:r>
          </a:p>
        </p:txBody>
      </p:sp>
    </p:spTree>
    <p:extLst>
      <p:ext uri="{BB962C8B-B14F-4D97-AF65-F5344CB8AC3E}">
        <p14:creationId xmlns:p14="http://schemas.microsoft.com/office/powerpoint/2010/main" val="3376226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2256-E4CE-42B0-8FB5-5F761CD8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Python3.9 and </a:t>
            </a:r>
            <a:r>
              <a:rPr lang="en-US" dirty="0" err="1"/>
              <a:t>nltk</a:t>
            </a:r>
            <a:r>
              <a:rPr lang="en-US" dirty="0"/>
              <a:t>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A44FF-8388-A641-867D-0C2294C96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numpy</a:t>
            </a:r>
            <a:r>
              <a:rPr lang="en-US" dirty="0"/>
              <a:t> with pip3.9: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pip3.9 install --user -U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Collecting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Downloading numpy-1.23.5-cp39-cp39-manylinux_2_17_x86_64.manylinux2014_x86_64.whl (17.1 MB)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━━━━━━━━━━━━━━━━━━━━━━━━━━━━━━━━━━━━━━━━ 17.1/17.1 MB 7.3 MB/s eta 0:00:00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Installing collected packages: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Successfully installed numpy-1.23.5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847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64D7-4BE3-1145-868D-D2F13DFD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ADFB-4924-264F-B90F-51DE7DBE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No lectures scheduled on:</a:t>
            </a:r>
          </a:p>
          <a:p>
            <a:pPr lvl="1"/>
            <a:r>
              <a:rPr lang="en-US" dirty="0"/>
              <a:t>Tues Feb 27th: I'm away in Japan</a:t>
            </a:r>
          </a:p>
          <a:p>
            <a:pPr lvl="1"/>
            <a:r>
              <a:rPr lang="en-US" dirty="0"/>
              <a:t>Thurs Feb 29th: ditto.</a:t>
            </a:r>
          </a:p>
          <a:p>
            <a:pPr lvl="1"/>
            <a:r>
              <a:rPr lang="en-US" dirty="0"/>
              <a:t>Tues March 5th: Spring Break</a:t>
            </a:r>
          </a:p>
          <a:p>
            <a:pPr lvl="1"/>
            <a:r>
              <a:rPr lang="en-US" dirty="0"/>
              <a:t>Thurs March 7th: Spring Break</a:t>
            </a:r>
          </a:p>
          <a:p>
            <a:r>
              <a:rPr lang="en-US" dirty="0"/>
              <a:t>Pre-recorded lecture for Feb 27th</a:t>
            </a:r>
          </a:p>
          <a:p>
            <a:pPr lvl="1"/>
            <a:r>
              <a:rPr lang="en-US" dirty="0"/>
              <a:t>Homework also given out.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any other cancellation dates will be announced in due course</a:t>
            </a:r>
          </a:p>
        </p:txBody>
      </p:sp>
    </p:spTree>
    <p:extLst>
      <p:ext uri="{BB962C8B-B14F-4D97-AF65-F5344CB8AC3E}">
        <p14:creationId xmlns:p14="http://schemas.microsoft.com/office/powerpoint/2010/main" val="67798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C8D4-79B7-21B9-6382-E2C8F6C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Python3.9 and </a:t>
            </a:r>
            <a:r>
              <a:rPr lang="en-US" dirty="0" err="1"/>
              <a:t>nltk</a:t>
            </a:r>
            <a:r>
              <a:rPr lang="en-US" dirty="0"/>
              <a:t>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4C4D-33B7-8786-0448-12560C280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err="1"/>
              <a:t>nltk.download</a:t>
            </a:r>
            <a:r>
              <a:rPr lang="en-US" sz="4200" dirty="0"/>
              <a:t>() should pop up a window: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python3.9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 3.9.15 (main, Oct 12 2022, 19:15:11) 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[GCC 7.5.0] on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linux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Type "help", "copyright", "credits" or "license" for more information.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import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nltk.download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showing info https://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raw.githubusercontent.com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nltk_data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gh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-pages/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index.xml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^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CTraceback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(most recent call last):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File "&lt;stdin&gt;", line 1, in &lt;module&gt;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File "/home/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sandiway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/.local/lib/python3.9/site-packages/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downloader.py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 line 763, in download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self._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interactive_download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File "/home/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sandiway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/.local/lib/python3.9/site-packages/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downloader.py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 line 1113, in _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interactive_download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DownloaderGUI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(self).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mainloop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File "/home/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sandiway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/.local/lib/python3.9/site-packages/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downloader.py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 line 1932, in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mainloop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self.top.mainloop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(*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**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kwargs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File "/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usr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/lib/python3.9/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tkinter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/__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init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__.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 line 1432, in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mainloop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self.tk.mainloop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(n)</a:t>
            </a:r>
          </a:p>
          <a:p>
            <a:pPr marL="457200" lvl="1" indent="0">
              <a:buNone/>
            </a:pP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KeyboardInterrupt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4DEA3C-0310-FB1E-F650-8CBDDD25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54" y="2198666"/>
            <a:ext cx="5781734" cy="36052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05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660D-FADD-6E17-E342-8E4BA4DD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</a:t>
            </a:r>
            <a:r>
              <a:rPr lang="en-US" dirty="0" err="1"/>
              <a:t>treedraw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A3070-C42C-A59E-5CE2-366A18D51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treebank parse tree drawing: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python3.9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 3.9.15 (main, Oct 12 2022, 19:15:11) 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[GCC 7.5.0] on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linux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Type "help", "copyright", "credits" or "license" for more information.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import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treebank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parses =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treebank.parsed_sents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parses[-1].draw()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FADC867-424F-FE1D-8E76-B01E21550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86" y="1690687"/>
            <a:ext cx="6231856" cy="46890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64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569B-EF6D-117B-A182-26714B45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SWI-Prolog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7D635-6A57-2ADC-B5BB-1B10FBC0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https://www.swi-prolog.org</a:t>
            </a:r>
            <a:endParaRPr lang="en-US" dirty="0"/>
          </a:p>
          <a:p>
            <a:r>
              <a:rPr lang="en-US" dirty="0"/>
              <a:t>Used in 538 (pre-requisite class). Make sure it's installed!</a:t>
            </a:r>
          </a:p>
          <a:p>
            <a:r>
              <a:rPr lang="en-US" dirty="0">
                <a:hlinkClick r:id="rId3"/>
              </a:rPr>
              <a:t>https://swish.swi-prolog.org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24BC060-4758-D553-46B6-DA46B27FD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3550533"/>
            <a:ext cx="4991100" cy="109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162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59B2-AC23-F25E-7969-84A72D61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SWISH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3013EF9-DF43-98D0-7F26-7AD190A59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999" y="817589"/>
            <a:ext cx="7174463" cy="544952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7886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68AD-424D-2DAD-A673-57A9D94B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couple of interesting things</a:t>
            </a:r>
          </a:p>
        </p:txBody>
      </p:sp>
    </p:spTree>
    <p:extLst>
      <p:ext uri="{BB962C8B-B14F-4D97-AF65-F5344CB8AC3E}">
        <p14:creationId xmlns:p14="http://schemas.microsoft.com/office/powerpoint/2010/main" val="617143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F122D9-0D3A-484F-8A06-7854903B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Boston Globe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April 10</a:t>
            </a:r>
            <a:r>
              <a:rPr lang="en-US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1953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70AD2-B1AB-CE46-9A55-E158093B0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/>
              <a:t>Excerpt:</a:t>
            </a:r>
          </a:p>
          <a:p>
            <a:pPr lvl="1"/>
            <a:r>
              <a:rPr lang="en-US" sz="2000" dirty="0"/>
              <a:t>I think the users will be able to see each other, if they want, as they talk.</a:t>
            </a:r>
          </a:p>
          <a:p>
            <a:pPr lvl="1"/>
            <a:r>
              <a:rPr lang="en-US" sz="2000" dirty="0"/>
              <a:t>"Who knows but what it may actually translate from one language to another?"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D8FAD1EE-1430-F544-A83D-DFEE6208FF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6653723" y="807593"/>
            <a:ext cx="3523609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7598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1622-CF32-BA47-ADEE-6F986702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Mode: Apple's Translate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82390-9E3A-0B4E-B98E-1A299BB37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9737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Translate text, voice, and conversations on iPhone</a:t>
            </a:r>
          </a:p>
          <a:p>
            <a:pPr lvl="1"/>
            <a:r>
              <a:rPr lang="en-US" dirty="0"/>
              <a:t>Introduced in 2020</a:t>
            </a:r>
          </a:p>
          <a:p>
            <a:pPr lvl="1"/>
            <a:r>
              <a:rPr lang="en-US" dirty="0"/>
              <a:t>You can translate text, </a:t>
            </a:r>
            <a:r>
              <a:rPr lang="en-US" dirty="0">
                <a:solidFill>
                  <a:srgbClr val="FF0000"/>
                </a:solidFill>
              </a:rPr>
              <a:t>voice</a:t>
            </a:r>
            <a:r>
              <a:rPr lang="en-US" dirty="0"/>
              <a:t>, and conversations between any of the supported languages. </a:t>
            </a:r>
          </a:p>
          <a:p>
            <a:pPr lvl="1"/>
            <a:r>
              <a:rPr lang="en-US" dirty="0"/>
              <a:t>You can </a:t>
            </a:r>
            <a:r>
              <a:rPr lang="en-US" dirty="0">
                <a:solidFill>
                  <a:srgbClr val="FF0000"/>
                </a:solidFill>
              </a:rPr>
              <a:t>download languages to translate entirely on the device</a:t>
            </a:r>
            <a:endParaRPr lang="en-US" dirty="0"/>
          </a:p>
          <a:p>
            <a:pPr lvl="2"/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All translations are processed through the neural engine of the device, and as such can be used offline</a:t>
            </a:r>
            <a:endParaRPr lang="en-US" dirty="0"/>
          </a:p>
          <a:p>
            <a:pPr lvl="1"/>
            <a:r>
              <a:rPr lang="en-US" dirty="0"/>
              <a:t>Tap Conversation.</a:t>
            </a:r>
          </a:p>
          <a:p>
            <a:pPr lvl="1"/>
            <a:r>
              <a:rPr lang="en-US" dirty="0"/>
              <a:t>Tap        and speak</a:t>
            </a:r>
          </a:p>
        </p:txBody>
      </p:sp>
      <p:pic>
        <p:nvPicPr>
          <p:cNvPr id="1038" name="Picture 14" descr="the Listen button">
            <a:extLst>
              <a:ext uri="{FF2B5EF4-FFF2-40B4-BE49-F238E27FC236}">
                <a16:creationId xmlns:a16="http://schemas.microsoft.com/office/drawing/2014/main" id="{922A5B37-6FA5-7040-A884-7CA69D3E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45" y="5655006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D3CFD75-F6C4-B948-9A13-05939375C3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6789" y="2688088"/>
            <a:ext cx="4607011" cy="272443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26E3A-F15C-A3FB-0A8E-294436014ED8}"/>
              </a:ext>
            </a:extLst>
          </p:cNvPr>
          <p:cNvSpPr txBox="1"/>
          <p:nvPr/>
        </p:nvSpPr>
        <p:spPr>
          <a:xfrm>
            <a:off x="6746788" y="2004722"/>
            <a:ext cx="4607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(how about on an Apple Watch?)</a:t>
            </a:r>
          </a:p>
        </p:txBody>
      </p:sp>
    </p:spTree>
    <p:extLst>
      <p:ext uri="{BB962C8B-B14F-4D97-AF65-F5344CB8AC3E}">
        <p14:creationId xmlns:p14="http://schemas.microsoft.com/office/powerpoint/2010/main" val="3905602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56DC-33DD-C6EF-262E-DA4AEFCA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Mode: Apple's Translate App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326BDF09-37B0-87A1-013C-426DBA5CFD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8502" y="1825625"/>
            <a:ext cx="3840995" cy="4351338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76FC6-10DF-80D7-3CEE-69DB2054C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grew to 17 languages as six new languages were added in 2022, such as Turkish, Indonesian, Polish, Dutch, Thai and Vietnamese.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22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D1F8-3E97-780E-BEB4-348928DD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Mode: Apple's Translate App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B798338-5326-EEA9-6DE0-725294462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800" y="2083594"/>
            <a:ext cx="9804400" cy="38354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430E64-6442-BB06-0882-EE40E7BDDE2F}"/>
              </a:ext>
            </a:extLst>
          </p:cNvPr>
          <p:cNvSpPr txBox="1"/>
          <p:nvPr/>
        </p:nvSpPr>
        <p:spPr>
          <a:xfrm>
            <a:off x="1193800" y="17142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https://github.com/hollance/neural-engine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62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34F0E-B66A-B0FE-8F2C-E29DC61F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Apple Neural Engine (ANE)</a:t>
            </a:r>
          </a:p>
        </p:txBody>
      </p:sp>
      <p:pic>
        <p:nvPicPr>
          <p:cNvPr id="11" name="Picture 10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38DE7A6C-CD50-E9A4-AD8A-C1F2CDE95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4" y="650086"/>
            <a:ext cx="7333872" cy="26753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9BD10AF0-9A09-FB72-03F8-0911E5925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505"/>
          <a:stretch/>
        </p:blipFill>
        <p:spPr>
          <a:xfrm>
            <a:off x="4527803" y="650086"/>
            <a:ext cx="7631965" cy="584332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51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Webpage for lecture slides: </a:t>
            </a:r>
          </a:p>
          <a:p>
            <a:pPr lvl="1"/>
            <a:r>
              <a:rPr lang="en-US" sz="1600" dirty="0">
                <a:hlinkClick r:id="rId2"/>
              </a:rPr>
              <a:t>http://sandiway.arizona.edu/#courses</a:t>
            </a:r>
            <a:endParaRPr lang="en-US" sz="1600" dirty="0"/>
          </a:p>
          <a:p>
            <a:pPr lvl="1"/>
            <a:r>
              <a:rPr lang="en-US" dirty="0"/>
              <a:t>available from just before class time </a:t>
            </a:r>
          </a:p>
          <a:p>
            <a:pPr lvl="2"/>
            <a:r>
              <a:rPr lang="en-US" dirty="0"/>
              <a:t>(afterwards, look again for corrections/updates)</a:t>
            </a:r>
          </a:p>
          <a:p>
            <a:pPr lvl="1"/>
            <a:r>
              <a:rPr lang="en-US" dirty="0"/>
              <a:t>in .</a:t>
            </a:r>
            <a:r>
              <a:rPr lang="en-US" dirty="0" err="1"/>
              <a:t>pptx</a:t>
            </a:r>
            <a:r>
              <a:rPr lang="en-US" dirty="0"/>
              <a:t> (good for animations) and .pdf formats</a:t>
            </a:r>
            <a:endParaRPr lang="en-US" sz="2000" dirty="0"/>
          </a:p>
          <a:p>
            <a:endParaRPr lang="en-US" sz="2800" b="1" dirty="0"/>
          </a:p>
          <a:p>
            <a:r>
              <a:rPr lang="en-US" sz="2800" b="1" dirty="0"/>
              <a:t>Meeting information</a:t>
            </a:r>
            <a:endParaRPr lang="en-US" sz="2800" dirty="0"/>
          </a:p>
          <a:p>
            <a:pPr lvl="1"/>
            <a:r>
              <a:rPr lang="en-US" dirty="0"/>
              <a:t>Tuesday-Thursday 9:30am-10:45am. </a:t>
            </a:r>
          </a:p>
          <a:p>
            <a:pPr lvl="1"/>
            <a:r>
              <a:rPr lang="en-US" b="0" i="0" u="none" strike="noStrike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Modern Languages, Rm 203</a:t>
            </a:r>
          </a:p>
        </p:txBody>
      </p:sp>
      <p:pic>
        <p:nvPicPr>
          <p:cNvPr id="4" name="Content Placeholder 8" descr="Screen Shot 2012-08-31 at 12.41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" r="-1263"/>
          <a:stretch>
            <a:fillRect/>
          </a:stretch>
        </p:blipFill>
        <p:spPr>
          <a:xfrm>
            <a:off x="7786033" y="1752600"/>
            <a:ext cx="3740987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12637" y="3883025"/>
            <a:ext cx="288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not</a:t>
            </a:r>
            <a:r>
              <a:rPr lang="en-US" i="1" dirty="0"/>
              <a:t> guaranteed not to crash!</a:t>
            </a:r>
          </a:p>
        </p:txBody>
      </p:sp>
    </p:spTree>
    <p:extLst>
      <p:ext uri="{BB962C8B-B14F-4D97-AF65-F5344CB8AC3E}">
        <p14:creationId xmlns:p14="http://schemas.microsoft.com/office/powerpoint/2010/main" val="3536623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C8D9-DDA6-64C9-C311-72D0BA09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A8AF466-D557-589F-65C7-D4226DD89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450" y="1825625"/>
            <a:ext cx="6493100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406E7F-C5EF-AF93-CF66-22C85290515F}"/>
              </a:ext>
            </a:extLst>
          </p:cNvPr>
          <p:cNvSpPr txBox="1"/>
          <p:nvPr/>
        </p:nvSpPr>
        <p:spPr>
          <a:xfrm>
            <a:off x="2849450" y="1321356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https://openai.com/blog/chatgpt/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69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aper with text on it&#10;&#10;Description automatically generated">
            <a:extLst>
              <a:ext uri="{FF2B5EF4-FFF2-40B4-BE49-F238E27FC236}">
                <a16:creationId xmlns:a16="http://schemas.microsoft.com/office/drawing/2014/main" id="{3459FF37-B5D7-8246-9E09-4741C91F6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72" b="60790"/>
          <a:stretch/>
        </p:blipFill>
        <p:spPr>
          <a:xfrm>
            <a:off x="838200" y="180952"/>
            <a:ext cx="10795623" cy="631192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EA6E61-A609-777A-E00B-C701B4AF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44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aper with text on it&#10;&#10;Description automatically generated">
            <a:extLst>
              <a:ext uri="{FF2B5EF4-FFF2-40B4-BE49-F238E27FC236}">
                <a16:creationId xmlns:a16="http://schemas.microsoft.com/office/drawing/2014/main" id="{3459FF37-B5D7-8246-9E09-4741C91F6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565" b="41431"/>
          <a:stretch/>
        </p:blipFill>
        <p:spPr>
          <a:xfrm>
            <a:off x="838200" y="365125"/>
            <a:ext cx="10795623" cy="54151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EA6E61-A609-777A-E00B-C701B4AF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66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aper with text on it&#10;&#10;Description automatically generated">
            <a:extLst>
              <a:ext uri="{FF2B5EF4-FFF2-40B4-BE49-F238E27FC236}">
                <a16:creationId xmlns:a16="http://schemas.microsoft.com/office/drawing/2014/main" id="{3459FF37-B5D7-8246-9E09-4741C91F6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288"/>
          <a:stretch/>
        </p:blipFill>
        <p:spPr>
          <a:xfrm>
            <a:off x="1001485" y="365125"/>
            <a:ext cx="10795623" cy="72853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EA6E61-A609-777A-E00B-C701B4AF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69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43D5-6EB9-DD62-2DAE-40D77FDE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ChatGPT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D675DE38-9918-6583-5D56-E081CEAD7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487" y="760197"/>
            <a:ext cx="7851949" cy="5817530"/>
          </a:xfrm>
          <a:ln>
            <a:solidFill>
              <a:schemeClr val="tx1"/>
            </a:solidFill>
          </a:ln>
        </p:spPr>
      </p:pic>
      <p:pic>
        <p:nvPicPr>
          <p:cNvPr id="4" name="Picture 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00E4480D-831B-6CBA-5FBE-0BE249085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2039"/>
            <a:ext cx="10828919" cy="35641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00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FDF50-461E-9B97-4447-ABFF9167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ChatGPT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3B217E-0F4D-33E1-19EA-DFDF9EA94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272" y="1822348"/>
            <a:ext cx="9170682" cy="49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2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FDF50-461E-9B97-4447-ABFF9167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ChatGPT</a:t>
            </a:r>
          </a:p>
        </p:txBody>
      </p:sp>
      <p:pic>
        <p:nvPicPr>
          <p:cNvPr id="7" name="Content Placeholder 6" descr="A close up of a text&#10;&#10;Description automatically generated">
            <a:extLst>
              <a:ext uri="{FF2B5EF4-FFF2-40B4-BE49-F238E27FC236}">
                <a16:creationId xmlns:a16="http://schemas.microsoft.com/office/drawing/2014/main" id="{2A655653-6CEC-A4AB-97FF-56C6F691F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833" y="1959429"/>
            <a:ext cx="10497600" cy="4114800"/>
          </a:xfrm>
        </p:spPr>
      </p:pic>
    </p:spTree>
    <p:extLst>
      <p:ext uri="{BB962C8B-B14F-4D97-AF65-F5344CB8AC3E}">
        <p14:creationId xmlns:p14="http://schemas.microsoft.com/office/powerpoint/2010/main" val="2816227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FDF50-461E-9B97-4447-ABFF9167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ChatGPT</a:t>
            </a:r>
          </a:p>
        </p:txBody>
      </p:sp>
      <p:pic>
        <p:nvPicPr>
          <p:cNvPr id="6" name="Content Placeholder 5" descr="A close-up of a text&#10;&#10;Description automatically generated">
            <a:extLst>
              <a:ext uri="{FF2B5EF4-FFF2-40B4-BE49-F238E27FC236}">
                <a16:creationId xmlns:a16="http://schemas.microsoft.com/office/drawing/2014/main" id="{D7FA2593-E909-DD41-EC83-4C0BBB0E8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144" y="2008414"/>
            <a:ext cx="11081610" cy="3886200"/>
          </a:xfrm>
        </p:spPr>
      </p:pic>
    </p:spTree>
    <p:extLst>
      <p:ext uri="{BB962C8B-B14F-4D97-AF65-F5344CB8AC3E}">
        <p14:creationId xmlns:p14="http://schemas.microsoft.com/office/powerpoint/2010/main" val="1752107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FDF50-461E-9B97-4447-ABFF9167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ChatGPT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24758A48-2B45-9AFB-84D1-4F6D9BA1F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21" y="1822349"/>
            <a:ext cx="10785683" cy="3321152"/>
          </a:xfrm>
        </p:spPr>
      </p:pic>
    </p:spTree>
    <p:extLst>
      <p:ext uri="{BB962C8B-B14F-4D97-AF65-F5344CB8AC3E}">
        <p14:creationId xmlns:p14="http://schemas.microsoft.com/office/powerpoint/2010/main" val="3719295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D227032-1DE2-BCC9-A84A-DE3CBD6A1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235075"/>
            <a:ext cx="7186613" cy="2733675"/>
          </a:xfrm>
          <a:ln>
            <a:solidFill>
              <a:schemeClr val="tx1"/>
            </a:solidFill>
          </a:ln>
        </p:spPr>
      </p:pic>
      <p:pic>
        <p:nvPicPr>
          <p:cNvPr id="7" name="Picture 6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73899034-3D25-1C50-5058-346CC20E5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9" y="4531500"/>
            <a:ext cx="7186613" cy="1593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09DC9B-9E99-9EB2-938D-A183E5F2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U. of Arizona slogan</a:t>
            </a:r>
          </a:p>
        </p:txBody>
      </p:sp>
    </p:spTree>
    <p:extLst>
      <p:ext uri="{BB962C8B-B14F-4D97-AF65-F5344CB8AC3E}">
        <p14:creationId xmlns:p14="http://schemas.microsoft.com/office/powerpoint/2010/main" val="81489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5DF8-F6E2-FD46-A043-41F381D3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and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B1F0-041C-CF47-9A79-3BB585DDF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University of Arizona, we strive to make learning experiences as accessible as possible</a:t>
            </a:r>
            <a:r>
              <a:rPr lang="en-US"/>
              <a:t>. </a:t>
            </a:r>
          </a:p>
          <a:p>
            <a:r>
              <a:rPr lang="en-US"/>
              <a:t>If </a:t>
            </a:r>
            <a:r>
              <a:rPr lang="en-US" dirty="0"/>
              <a:t>you anticipate or experience barriers based on disability or pregnancy, please contact the Disability Resource Center (520-621-3268, </a:t>
            </a:r>
            <a:r>
              <a:rPr lang="en-US" dirty="0">
                <a:hlinkClick r:id="rId2"/>
              </a:rPr>
              <a:t>https://drc.arizona.edu/</a:t>
            </a:r>
            <a:r>
              <a:rPr lang="en-US" dirty="0"/>
              <a:t>) to establish reasonable accommodations.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853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082113A1-BC07-29A3-1D1E-014BF360C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679" y="117043"/>
            <a:ext cx="8613338" cy="6696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8AC3C-7917-C6C4-697F-C5F11A1E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U. of Arizona slogan</a:t>
            </a:r>
          </a:p>
        </p:txBody>
      </p:sp>
    </p:spTree>
    <p:extLst>
      <p:ext uri="{BB962C8B-B14F-4D97-AF65-F5344CB8AC3E}">
        <p14:creationId xmlns:p14="http://schemas.microsoft.com/office/powerpoint/2010/main" val="7164833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1A08D-4657-070C-B628-6FC64202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Google Search</a:t>
            </a:r>
          </a:p>
        </p:txBody>
      </p:sp>
      <p:pic>
        <p:nvPicPr>
          <p:cNvPr id="5" name="Content Placeholder 4" descr="A screenshot of a google search engine&#10;&#10;Description automatically generated">
            <a:extLst>
              <a:ext uri="{FF2B5EF4-FFF2-40B4-BE49-F238E27FC236}">
                <a16:creationId xmlns:a16="http://schemas.microsoft.com/office/drawing/2014/main" id="{51C47822-9673-566A-743D-3535BD643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4441" y="167195"/>
            <a:ext cx="6090834" cy="6620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792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Follow-on course to LING/C SC/PSYC 538 </a:t>
            </a:r>
            <a:r>
              <a:rPr lang="en-US" sz="2400" b="1" i="1" dirty="0"/>
              <a:t>Computational Linguistics</a:t>
            </a:r>
            <a:r>
              <a:rPr lang="en-US" sz="2400" b="1" dirty="0"/>
              <a:t>:</a:t>
            </a:r>
          </a:p>
          <a:p>
            <a:pPr lvl="1"/>
            <a:r>
              <a:rPr lang="en-US" sz="2000" dirty="0"/>
              <a:t>pre-requisite: 538 </a:t>
            </a:r>
          </a:p>
          <a:p>
            <a:pPr lvl="1"/>
            <a:r>
              <a:rPr lang="en-US" sz="2000" dirty="0"/>
              <a:t>continue with some selected material from the 538 textbook (J&amp;M): </a:t>
            </a:r>
          </a:p>
          <a:p>
            <a:pPr lvl="2"/>
            <a:r>
              <a:rPr lang="en-US" sz="1600" i="1" dirty="0"/>
              <a:t>a lot of material was not covered in 438/538</a:t>
            </a:r>
            <a:endParaRPr lang="en-US" sz="2000" b="1" i="1" dirty="0"/>
          </a:p>
          <a:p>
            <a:r>
              <a:rPr lang="en-US" sz="2400" b="1" dirty="0"/>
              <a:t>And gain more extensive experience</a:t>
            </a:r>
          </a:p>
          <a:p>
            <a:pPr lvl="1"/>
            <a:r>
              <a:rPr lang="en-US" sz="2000" dirty="0"/>
              <a:t>with new stuff  </a:t>
            </a:r>
            <a:r>
              <a:rPr lang="en-US" sz="2000" b="1" dirty="0"/>
              <a:t>not in textbook</a:t>
            </a:r>
          </a:p>
          <a:p>
            <a:pPr lvl="1"/>
            <a:r>
              <a:rPr lang="en-US" sz="2000" dirty="0"/>
              <a:t>dealing with natural language software packages</a:t>
            </a:r>
          </a:p>
          <a:p>
            <a:pPr lvl="1"/>
            <a:r>
              <a:rPr lang="en-US" sz="2000" dirty="0"/>
              <a:t>Installation, input data formatting</a:t>
            </a:r>
          </a:p>
          <a:p>
            <a:pPr lvl="1"/>
            <a:r>
              <a:rPr lang="en-US" sz="2000" dirty="0"/>
              <a:t>operation </a:t>
            </a:r>
          </a:p>
          <a:p>
            <a:pPr lvl="1"/>
            <a:r>
              <a:rPr lang="en-US" sz="2000" dirty="0"/>
              <a:t>project exercises</a:t>
            </a:r>
          </a:p>
          <a:p>
            <a:pPr lvl="1"/>
            <a:r>
              <a:rPr lang="en-US" sz="2000" dirty="0"/>
              <a:t>useful “real-world” computational experience</a:t>
            </a:r>
          </a:p>
          <a:p>
            <a:pPr lvl="1"/>
            <a:r>
              <a:rPr lang="en-US" sz="2000" dirty="0"/>
              <a:t>abilities gained will be of value to employers</a:t>
            </a:r>
            <a:r>
              <a:rPr lang="en-US" sz="2400" dirty="0"/>
              <a:t> </a:t>
            </a:r>
          </a:p>
        </p:txBody>
      </p:sp>
      <p:pic>
        <p:nvPicPr>
          <p:cNvPr id="4" name="Content Placeholder 3" descr="slp.jpg"/>
          <p:cNvPicPr>
            <a:picLocks noChangeAspect="1"/>
          </p:cNvPicPr>
          <p:nvPr/>
        </p:nvPicPr>
        <p:blipFill rotWithShape="1">
          <a:blip r:embed="rId2"/>
          <a:srcRect l="-1209" r="-1209"/>
          <a:stretch/>
        </p:blipFill>
        <p:spPr>
          <a:xfrm>
            <a:off x="8759686" y="2868232"/>
            <a:ext cx="2667000" cy="344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BF29A-A572-6340-9F7C-320A525EE0E3}"/>
              </a:ext>
            </a:extLst>
          </p:cNvPr>
          <p:cNvSpPr txBox="1"/>
          <p:nvPr/>
        </p:nvSpPr>
        <p:spPr>
          <a:xfrm>
            <a:off x="8978347" y="2521464"/>
            <a:ext cx="207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the v3 PDF draft</a:t>
            </a:r>
          </a:p>
        </p:txBody>
      </p:sp>
    </p:spTree>
    <p:extLst>
      <p:ext uri="{BB962C8B-B14F-4D97-AF65-F5344CB8AC3E}">
        <p14:creationId xmlns:p14="http://schemas.microsoft.com/office/powerpoint/2010/main" val="251959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Learning outcomes: by the end of the semester, you will have learnt:</a:t>
            </a:r>
          </a:p>
          <a:p>
            <a:pPr lvl="1"/>
            <a:r>
              <a:rPr lang="en-US" sz="2800" dirty="0"/>
              <a:t>to install and deal with natural language software packages (</a:t>
            </a:r>
            <a:r>
              <a:rPr lang="en-US" sz="2800" dirty="0">
                <a:solidFill>
                  <a:schemeClr val="accent6"/>
                </a:solidFill>
              </a:rPr>
              <a:t>relates to Linguistics HLT program outcome #3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to properly (re)format input data (</a:t>
            </a:r>
            <a:r>
              <a:rPr lang="en-US" sz="2800" dirty="0">
                <a:solidFill>
                  <a:schemeClr val="accent6"/>
                </a:solidFill>
              </a:rPr>
              <a:t>relates to Linguistics HLT program outcome #1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to complete projects, providing useful “real-world” computational experience (</a:t>
            </a:r>
            <a:r>
              <a:rPr lang="en-US" sz="2800" dirty="0">
                <a:solidFill>
                  <a:schemeClr val="accent6"/>
                </a:solidFill>
              </a:rPr>
              <a:t>relates to Linguistics HLT program outcome #1</a:t>
            </a:r>
            <a:r>
              <a:rPr lang="en-US" sz="2800" dirty="0"/>
              <a:t>)</a:t>
            </a:r>
          </a:p>
          <a:p>
            <a:r>
              <a:rPr lang="en-US" sz="3200" dirty="0"/>
              <a:t>These and other abilities gained will be of value to employers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10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Requirements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your own laptop/desktop</a:t>
            </a:r>
            <a:endParaRPr lang="en-US" dirty="0"/>
          </a:p>
          <a:p>
            <a:pPr lvl="1"/>
            <a:r>
              <a:rPr lang="en-US" i="1" dirty="0"/>
              <a:t> </a:t>
            </a:r>
            <a:r>
              <a:rPr lang="en-US" dirty="0"/>
              <a:t>just in case your need </a:t>
            </a:r>
            <a:r>
              <a:rPr lang="en-US" dirty="0" err="1"/>
              <a:t>adminstrator</a:t>
            </a:r>
            <a:r>
              <a:rPr lang="en-US" dirty="0"/>
              <a:t> rights on your machine to get things working right…</a:t>
            </a:r>
          </a:p>
          <a:p>
            <a:r>
              <a:rPr lang="en-US" sz="2800" b="1" dirty="0"/>
              <a:t>Platforms</a:t>
            </a:r>
            <a:endParaRPr lang="en-US" sz="2800" dirty="0"/>
          </a:p>
          <a:p>
            <a:pPr lvl="1"/>
            <a:r>
              <a:rPr lang="en-US" sz="2400" dirty="0"/>
              <a:t>native Windows 10/11  </a:t>
            </a:r>
            <a:r>
              <a:rPr lang="en-US" sz="2400" i="1" dirty="0"/>
              <a:t>maybe</a:t>
            </a:r>
            <a:r>
              <a:rPr lang="en-US" sz="2400" dirty="0"/>
              <a:t> possible but unsupported, </a:t>
            </a:r>
          </a:p>
          <a:p>
            <a:pPr lvl="1"/>
            <a:r>
              <a:rPr lang="en-US" sz="2400" dirty="0"/>
              <a:t>should install</a:t>
            </a:r>
            <a:r>
              <a:rPr lang="en-US" dirty="0"/>
              <a:t> </a:t>
            </a:r>
            <a:r>
              <a:rPr lang="en-US" sz="2200" b="1" dirty="0"/>
              <a:t>Windows Subsystem for Linux: WSL2</a:t>
            </a:r>
          </a:p>
          <a:p>
            <a:pPr lvl="2"/>
            <a:r>
              <a:rPr lang="en-US" dirty="0"/>
              <a:t>(</a:t>
            </a:r>
            <a:r>
              <a:rPr lang="en-US" i="1" dirty="0"/>
              <a:t>return to this topic in a couple of slides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MacOS </a:t>
            </a:r>
          </a:p>
          <a:p>
            <a:pPr lvl="2"/>
            <a:r>
              <a:rPr lang="en-US" dirty="0"/>
              <a:t>(</a:t>
            </a:r>
            <a:r>
              <a:rPr lang="en-US" i="1" dirty="0"/>
              <a:t>see next slide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39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Freeform: Shape 1127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Computational Requirements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37034" y="2198362"/>
            <a:ext cx="5584282" cy="4264431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Platforms</a:t>
            </a:r>
          </a:p>
          <a:p>
            <a:pPr lvl="1"/>
            <a:r>
              <a:rPr lang="en-US" b="1" dirty="0"/>
              <a:t>Much research software assume Linux</a:t>
            </a:r>
            <a:endParaRPr lang="en-US" dirty="0"/>
          </a:p>
          <a:p>
            <a:pPr lvl="1"/>
            <a:r>
              <a:rPr lang="en-US" dirty="0"/>
              <a:t>macOS</a:t>
            </a:r>
          </a:p>
          <a:p>
            <a:pPr lvl="2"/>
            <a:r>
              <a:rPr lang="en-US" sz="2400" dirty="0"/>
              <a:t>Not quite Linux, some porting issues, especially with C programs.</a:t>
            </a:r>
          </a:p>
          <a:p>
            <a:pPr lvl="2"/>
            <a:r>
              <a:rPr lang="en-US" sz="2400" dirty="0" err="1"/>
              <a:t>Macports</a:t>
            </a:r>
            <a:r>
              <a:rPr lang="en-US" sz="2400" dirty="0"/>
              <a:t> or Homebrew packages (bit like app-get)</a:t>
            </a:r>
          </a:p>
          <a:p>
            <a:pPr lvl="2"/>
            <a:r>
              <a:rPr lang="en-US" sz="2400" dirty="0"/>
              <a:t>make sure you have </a:t>
            </a:r>
            <a:r>
              <a:rPr lang="en-US" sz="2400" dirty="0" err="1"/>
              <a:t>Xcode</a:t>
            </a:r>
            <a:r>
              <a:rPr lang="en-US" sz="2400" dirty="0"/>
              <a:t> from the Mac App Store (free) installed</a:t>
            </a:r>
          </a:p>
          <a:p>
            <a:pPr lvl="2"/>
            <a:r>
              <a:rPr lang="en-US" sz="2400" dirty="0"/>
              <a:t>then make sure the command line tools component is installed</a:t>
            </a:r>
          </a:p>
          <a:p>
            <a:pPr lvl="2"/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5302EF6-F6C0-CDFC-48CD-98EF7755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317" y="2184914"/>
            <a:ext cx="4784605" cy="3755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276" name="Freeform: Shape 1127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81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2286</Words>
  <Application>Microsoft Macintosh PowerPoint</Application>
  <PresentationFormat>Widescreen</PresentationFormat>
  <Paragraphs>291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Menlo</vt:lpstr>
      <vt:lpstr>Office Theme</vt:lpstr>
      <vt:lpstr>LING/C SC 581:  Advanced Computational Linguistics</vt:lpstr>
      <vt:lpstr>Today's Topics</vt:lpstr>
      <vt:lpstr>Administrivia</vt:lpstr>
      <vt:lpstr>Course</vt:lpstr>
      <vt:lpstr>Accessibility and Accommodations</vt:lpstr>
      <vt:lpstr>Course Objectives</vt:lpstr>
      <vt:lpstr>Learning Outcomes</vt:lpstr>
      <vt:lpstr>Computational Requirements</vt:lpstr>
      <vt:lpstr>Computational Requirements</vt:lpstr>
      <vt:lpstr>Computational Requirements</vt:lpstr>
      <vt:lpstr>Computational Requirements</vt:lpstr>
      <vt:lpstr>Grading</vt:lpstr>
      <vt:lpstr>Syllabus</vt:lpstr>
      <vt:lpstr>Homework</vt:lpstr>
      <vt:lpstr>Windows Subsystem for Linux 2</vt:lpstr>
      <vt:lpstr>Run Linux GUI apps on WSL2</vt:lpstr>
      <vt:lpstr>Run Linux GUI apps on WSL2</vt:lpstr>
      <vt:lpstr>Run Linux GUI apps on WSL2</vt:lpstr>
      <vt:lpstr>Python3 and nltk with graphics</vt:lpstr>
      <vt:lpstr>Python3 and nltk with graphics</vt:lpstr>
      <vt:lpstr>Python3 and nltk with graphics</vt:lpstr>
      <vt:lpstr>nltk treedraw</vt:lpstr>
      <vt:lpstr>matplotlib</vt:lpstr>
      <vt:lpstr>punkt tokenizer</vt:lpstr>
      <vt:lpstr>Python3.9 and nltk with graphics</vt:lpstr>
      <vt:lpstr>Python3.9 and nltk with graphics</vt:lpstr>
      <vt:lpstr>Python3.9 and nltk with graphics</vt:lpstr>
      <vt:lpstr>Python3.9 and nltk with graphics</vt:lpstr>
      <vt:lpstr>Python3.9 and nltk with graphics</vt:lpstr>
      <vt:lpstr>Python3.9 and nltk with graphics</vt:lpstr>
      <vt:lpstr>nltk treedraw</vt:lpstr>
      <vt:lpstr>SWI-Prolog</vt:lpstr>
      <vt:lpstr>SWISH</vt:lpstr>
      <vt:lpstr>A couple of interesting things</vt:lpstr>
      <vt:lpstr>Boston Globe: April 10th 1953</vt:lpstr>
      <vt:lpstr>Conversation Mode: Apple's Translate App</vt:lpstr>
      <vt:lpstr>Conversation Mode: Apple's Translate App</vt:lpstr>
      <vt:lpstr>Conversation Mode: Apple's Translate App</vt:lpstr>
      <vt:lpstr>Apple Neural Engine (ANE)</vt:lpstr>
      <vt:lpstr>ChatGPT</vt:lpstr>
      <vt:lpstr>ChatGPT</vt:lpstr>
      <vt:lpstr>ChatGPT</vt:lpstr>
      <vt:lpstr>ChatGPT</vt:lpstr>
      <vt:lpstr>ChatGPT</vt:lpstr>
      <vt:lpstr>ChatGPT</vt:lpstr>
      <vt:lpstr>ChatGPT</vt:lpstr>
      <vt:lpstr>ChatGPT</vt:lpstr>
      <vt:lpstr>ChatGPT</vt:lpstr>
      <vt:lpstr>U. of Arizona slogan</vt:lpstr>
      <vt:lpstr>U. of Arizona slogan</vt:lpstr>
      <vt:lpstr>Google 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18</cp:revision>
  <cp:lastPrinted>2023-01-11T22:24:20Z</cp:lastPrinted>
  <dcterms:created xsi:type="dcterms:W3CDTF">2021-01-13T00:31:57Z</dcterms:created>
  <dcterms:modified xsi:type="dcterms:W3CDTF">2024-01-09T05:26:45Z</dcterms:modified>
</cp:coreProperties>
</file>