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20" r:id="rId2"/>
    <p:sldId id="323" r:id="rId3"/>
    <p:sldId id="282" r:id="rId4"/>
    <p:sldId id="283" r:id="rId5"/>
    <p:sldId id="284" r:id="rId6"/>
    <p:sldId id="268" r:id="rId7"/>
    <p:sldId id="303" r:id="rId8"/>
    <p:sldId id="279" r:id="rId9"/>
    <p:sldId id="330" r:id="rId10"/>
    <p:sldId id="288" r:id="rId11"/>
    <p:sldId id="329" r:id="rId12"/>
    <p:sldId id="300" r:id="rId13"/>
    <p:sldId id="334" r:id="rId14"/>
    <p:sldId id="285" r:id="rId15"/>
    <p:sldId id="286" r:id="rId16"/>
    <p:sldId id="331" r:id="rId17"/>
    <p:sldId id="298" r:id="rId18"/>
    <p:sldId id="257" r:id="rId19"/>
    <p:sldId id="332" r:id="rId20"/>
    <p:sldId id="333" r:id="rId21"/>
    <p:sldId id="260" r:id="rId22"/>
    <p:sldId id="328" r:id="rId23"/>
    <p:sldId id="316" r:id="rId24"/>
    <p:sldId id="317" r:id="rId25"/>
    <p:sldId id="259" r:id="rId26"/>
    <p:sldId id="335" r:id="rId27"/>
    <p:sldId id="339" r:id="rId28"/>
    <p:sldId id="261" r:id="rId29"/>
    <p:sldId id="340" r:id="rId30"/>
    <p:sldId id="25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749"/>
    <p:restoredTop sz="96327"/>
  </p:normalViewPr>
  <p:slideViewPr>
    <p:cSldViewPr snapToGrid="0">
      <p:cViewPr varScale="1">
        <p:scale>
          <a:sx n="122" d="100"/>
          <a:sy n="122" d="100"/>
        </p:scale>
        <p:origin x="224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EDCE2-83E3-B1E6-AC14-45B01D0E4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C62C75-18FF-F9F1-9A37-2B0E91B956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EC7BA-889E-0FEB-432C-4CF688EE0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E693D-B002-CBD9-AA8B-8D9D50852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DE582-66BC-CF3F-5C7E-90AF0FC72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6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881AC-C37A-3A61-3C6C-8F6817966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ECEDA-4FE8-3088-A58B-9258485AA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E6D37-EA25-BBE7-E21D-FB62BF956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16DCC-0994-D7D1-E125-35CADFC7A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B176A3-4F10-0F86-EE08-C48C65E21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368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AC1F2-AF68-BA40-1D94-FEEC91240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6CA0B-9B05-5951-4405-2C5070AD0E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A9E58C-0175-01FB-C816-FA099655F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13E5C-032B-9A3E-6C2C-373E63662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A6839-0EF1-80C8-BCA0-65098C037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94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3CA12-9D52-55F1-2515-DA6631DEA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D4881-587E-0453-8D73-8DEB098FBE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22333-EA81-24C8-5814-1491D335DA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F4E0A-09D4-73EF-9A86-B8E3FD406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E1A466-90CD-6CF4-5A2C-6E2DEA7D8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8997E8-0224-E33E-C6BB-E2F16CCDC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838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194F6-4262-E3EF-5677-8F98096BE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E6474-CCE1-6514-8085-7A8E1EA39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4ED8BD-DC4B-B17A-807D-DC0DE8AAA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8E78AF-649B-192A-8E86-3B49B16699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668B6-9ED9-2621-91BC-8A992423FC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088EEC-C34B-E46D-EC61-E6C29F910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5C6EEE-5B76-CE2F-DC7D-518B73F75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1A20AE-596E-5639-7FAA-04315333F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5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01E8A-C03E-DB9F-9AD4-3A994D78D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8DBD72-81A5-1B32-AC2D-6F0ED4916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699309-796A-351C-A76C-7F2DA24EB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6A6358-E2D1-ACDA-53B0-42ADBA3DA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50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9AEE25-3234-18BE-E566-A87987239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C217AF-7436-CDD4-D945-9EEE4F747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ECF78-80FD-BE2B-25A8-966925D57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5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32D09-FD2D-2487-8954-362422649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96341-D29A-8566-5EA5-1820CB052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931FE-03AC-F9CE-C303-9D60AEED8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E4FAA5-E49F-58AA-B948-78085D62C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217C91-70D9-1A7C-A9A3-9AC7069D6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0102D-073E-5B28-30EE-E19570708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6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0269A-C997-2CFF-3B1B-399B85AEE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E86DE0-20DE-D32F-93CA-CD4FA1BE4E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43DFB-8207-419E-5FF9-7701F38794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2B01D-9D74-7E98-3EE8-62DBAED41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D7786-E8C6-7265-46C0-4E4269178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B7291-2E26-1F91-8FE9-BC897B9A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94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C43FD-E372-27F4-595F-5B0F76E61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D98B7-8BEB-DD7C-D75E-167DA13D2E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CBF93E-F3A1-7F65-B074-AD43C7EA0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CBA57-C363-579B-BB7E-C8900E183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540FB-A0E8-5F9E-5E09-266CABF74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11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AED7B0-F8C6-7770-25A3-7EC7FB9B83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74CD94-73A1-FFD4-857C-C7258A6E0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009AD-C48D-6B4C-F233-74152DA57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ADF55-AB34-6004-DA6E-81B02B2C7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D2A2C-A0A6-F3E7-3FB7-FC4E997D7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569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EB1F94-00E0-0204-F5BB-A5B27B2D8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EEFC1-3498-19B1-6F36-01A17355C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DB1EA-C6F7-C1FC-B115-7668649809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E2A4E-E502-3741-8F82-C8E25E774803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B47F5-C908-8820-3F8E-6055D5EC6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79EAF-C9A1-061C-92FE-2B42F2A523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1A3B4-B3F3-0646-B78D-CEFD44415E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638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Disemvoweling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hyperlink" Target="https://www.nytimes.com/2018/12/29/style/vowels-no-more.html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Disemvoweling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erldoc.perl.org/functions/split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sandiway@arizona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8</a:t>
            </a:r>
          </a:p>
          <a:p>
            <a:r>
              <a:rPr lang="en-US" dirty="0"/>
              <a:t>Prof. </a:t>
            </a:r>
            <a:r>
              <a:rPr lang="en-US" dirty="0" err="1"/>
              <a:t>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3505892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0C105-5099-27F3-4532-2F40D1292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4E24F-79E4-9DD7-2309-E1C940CED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Perl hash (</a:t>
            </a:r>
            <a:r>
              <a:rPr lang="en-US" i="1" dirty="0"/>
              <a:t>recap</a:t>
            </a:r>
            <a:r>
              <a:rPr lang="en-US" dirty="0"/>
              <a:t>) and Python </a:t>
            </a:r>
            <a:r>
              <a:rPr lang="en-US" dirty="0" err="1"/>
              <a:t>dict</a:t>
            </a:r>
            <a:r>
              <a:rPr lang="en-US" dirty="0"/>
              <a:t> comparison</a:t>
            </a:r>
          </a:p>
          <a:p>
            <a:r>
              <a:rPr lang="en-US" dirty="0"/>
              <a:t>Perl anonymous array […]</a:t>
            </a:r>
          </a:p>
          <a:p>
            <a:r>
              <a:rPr lang="en-US" dirty="0"/>
              <a:t>Part of Speech </a:t>
            </a:r>
            <a:r>
              <a:rPr lang="en-US" dirty="0" err="1"/>
              <a:t>tagset</a:t>
            </a:r>
            <a:r>
              <a:rPr lang="en-US" dirty="0"/>
              <a:t> example</a:t>
            </a:r>
          </a:p>
          <a:p>
            <a:r>
              <a:rPr lang="en-US" dirty="0">
                <a:solidFill>
                  <a:schemeClr val="accent1"/>
                </a:solidFill>
              </a:rPr>
              <a:t>Homework 6</a:t>
            </a:r>
          </a:p>
          <a:p>
            <a:pPr lvl="1"/>
            <a:r>
              <a:rPr lang="en-US" dirty="0"/>
              <a:t>has two themes: Part 1 and </a:t>
            </a:r>
            <a:r>
              <a:rPr lang="en-US"/>
              <a:t>Part 2 and Part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81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Hash: 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%hash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4" name="Content Placeholder 3" descr="Screen shot 2010-08-30 at 1.29.02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1634" y="1690688"/>
            <a:ext cx="6008601" cy="435133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081A3E-EA46-104C-9FA8-B66701E0E32C}"/>
              </a:ext>
            </a:extLst>
          </p:cNvPr>
          <p:cNvSpPr txBox="1"/>
          <p:nvPr/>
        </p:nvSpPr>
        <p:spPr>
          <a:xfrm>
            <a:off x="7819624" y="1690688"/>
            <a:ext cx="3603872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aka </a:t>
            </a:r>
            <a:r>
              <a:rPr lang="en-US" sz="2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dict</a:t>
            </a:r>
            <a:r>
              <a:rPr lang="en-US" sz="2800" dirty="0"/>
              <a:t> in Python</a:t>
            </a:r>
            <a:endParaRPr lang="en-US" sz="3200" dirty="0"/>
          </a:p>
          <a:p>
            <a:r>
              <a:rPr lang="en-US" sz="3200" b="1" dirty="0"/>
              <a:t>Notation</a:t>
            </a:r>
            <a:r>
              <a:rPr lang="en-US" sz="3200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Perl array: </a:t>
            </a:r>
            <a:r>
              <a:rPr lang="en-US" sz="2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 	[…]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Perl hash: </a:t>
            </a:r>
            <a:r>
              <a:rPr lang="en-US" sz="2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	{…}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70675B-5644-98E4-503F-BD0E8E6D88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366" y="3744843"/>
            <a:ext cx="3048000" cy="2032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0BDB79-2005-3EAC-CE03-986AFE365FEA}"/>
              </a:ext>
            </a:extLst>
          </p:cNvPr>
          <p:cNvSpPr txBox="1"/>
          <p:nvPr/>
        </p:nvSpPr>
        <p:spPr>
          <a:xfrm>
            <a:off x="10774017" y="4760843"/>
            <a:ext cx="707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apple</a:t>
            </a:r>
          </a:p>
          <a:p>
            <a:r>
              <a:rPr lang="en-US" dirty="0"/>
              <a:t>red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442652-69B6-A9A5-55DB-79A5ED759170}"/>
              </a:ext>
            </a:extLst>
          </p:cNvPr>
          <p:cNvSpPr txBox="1"/>
          <p:nvPr/>
        </p:nvSpPr>
        <p:spPr>
          <a:xfrm>
            <a:off x="8630946" y="4142430"/>
            <a:ext cx="881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banana</a:t>
            </a:r>
          </a:p>
          <a:p>
            <a:r>
              <a:rPr lang="en-US" dirty="0"/>
              <a:t>yellow</a:t>
            </a:r>
          </a:p>
        </p:txBody>
      </p:sp>
      <p:sp>
        <p:nvSpPr>
          <p:cNvPr id="8" name="Line Callout 2 7">
            <a:extLst>
              <a:ext uri="{FF2B5EF4-FFF2-40B4-BE49-F238E27FC236}">
                <a16:creationId xmlns:a16="http://schemas.microsoft.com/office/drawing/2014/main" id="{CD1E4247-F5F0-2C3C-949A-4FD7198BDEAD}"/>
              </a:ext>
            </a:extLst>
          </p:cNvPr>
          <p:cNvSpPr/>
          <p:nvPr/>
        </p:nvSpPr>
        <p:spPr>
          <a:xfrm>
            <a:off x="5112026" y="2166730"/>
            <a:ext cx="1967948" cy="54665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7955"/>
              <a:gd name="adj6" fmla="val -81010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fat comma</a:t>
            </a:r>
          </a:p>
        </p:txBody>
      </p:sp>
    </p:spTree>
    <p:extLst>
      <p:ext uri="{BB962C8B-B14F-4D97-AF65-F5344CB8AC3E}">
        <p14:creationId xmlns:p14="http://schemas.microsoft.com/office/powerpoint/2010/main" val="309716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Hash: 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%hash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176591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Compare (@) </a:t>
            </a:r>
            <a:r>
              <a:rPr lang="en-US" b="1" dirty="0"/>
              <a:t>arrays</a:t>
            </a:r>
            <a:r>
              <a:rPr lang="en-US" dirty="0"/>
              <a:t> vs (%) </a:t>
            </a:r>
            <a:r>
              <a:rPr lang="en-US" b="1" dirty="0"/>
              <a:t>hashes</a:t>
            </a:r>
          </a:p>
          <a:p>
            <a:pPr lvl="1"/>
            <a:r>
              <a:rPr lang="en-US" b="1" dirty="0"/>
              <a:t>arrays </a:t>
            </a:r>
            <a:r>
              <a:rPr lang="en-US" dirty="0"/>
              <a:t>are indexed using integers (0, 1, 2, 3,…) as </a:t>
            </a:r>
            <a:r>
              <a:rPr lang="en-US" b="1" dirty="0"/>
              <a:t>keys</a:t>
            </a:r>
          </a:p>
          <a:p>
            <a:pPr lvl="1"/>
            <a:r>
              <a:rPr lang="en-US" b="1" dirty="0"/>
              <a:t>hashes </a:t>
            </a:r>
            <a:r>
              <a:rPr lang="en-US" dirty="0"/>
              <a:t>are like arrays with </a:t>
            </a:r>
            <a:r>
              <a:rPr lang="en-US" i="1" dirty="0"/>
              <a:t>user-defined</a:t>
            </a:r>
            <a:r>
              <a:rPr lang="en-US" dirty="0"/>
              <a:t> indexing (</a:t>
            </a:r>
            <a:r>
              <a:rPr lang="en-US" i="1" dirty="0"/>
              <a:t>aka</a:t>
            </a:r>
            <a:r>
              <a:rPr lang="en-US" dirty="0"/>
              <a:t> keys) </a:t>
            </a:r>
          </a:p>
          <a:p>
            <a:pPr lvl="1">
              <a:buNone/>
            </a:pPr>
            <a:r>
              <a:rPr lang="en-US" dirty="0"/>
              <a:t>	</a:t>
            </a:r>
            <a:r>
              <a:rPr lang="en-US" i="1" dirty="0"/>
              <a:t>aka </a:t>
            </a:r>
            <a:r>
              <a:rPr lang="en-US" dirty="0"/>
              <a:t>associative array or hash table or </a:t>
            </a:r>
            <a:r>
              <a:rPr lang="en-US" dirty="0" err="1"/>
              <a:t>dict</a:t>
            </a:r>
            <a:r>
              <a:rPr lang="en-US" dirty="0"/>
              <a:t> (Python)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Initialization (use list notation (or </a:t>
            </a:r>
            <a:r>
              <a:rPr lang="en-US" i="1" dirty="0"/>
              <a:t>shortcut</a:t>
            </a:r>
            <a:r>
              <a:rPr lang="en-US" dirty="0"/>
              <a:t>): </a:t>
            </a:r>
            <a:r>
              <a:rPr lang="en-US" b="1" i="1" dirty="0"/>
              <a:t>round brackets and commas</a:t>
            </a:r>
            <a:r>
              <a:rPr lang="en-US" dirty="0"/>
              <a:t>)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@a = ("zero", "one", "two", "three", "four");</a:t>
            </a:r>
          </a:p>
          <a:p>
            <a:pPr lvl="2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%h = ("zero", 0, "one", 1, "two", 2, "three",  3, "four", 4); </a:t>
            </a:r>
            <a:r>
              <a:rPr lang="en-US" dirty="0"/>
              <a:t>(</a:t>
            </a:r>
            <a:r>
              <a:rPr lang="en-US" i="1" dirty="0"/>
              <a:t>key/value pairs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Access to individual elements </a:t>
            </a:r>
          </a:p>
          <a:p>
            <a:pPr lvl="1">
              <a:buNone/>
            </a:pPr>
            <a:r>
              <a:rPr lang="en-US" dirty="0"/>
              <a:t>	(</a:t>
            </a:r>
            <a:r>
              <a:rPr lang="en-US" i="1" dirty="0"/>
              <a:t>square brackets vs. curly braces</a:t>
            </a:r>
            <a:r>
              <a:rPr lang="en-US" dirty="0"/>
              <a:t>)</a:t>
            </a:r>
          </a:p>
          <a:p>
            <a:pPr lvl="2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$a[1]</a:t>
            </a:r>
            <a:r>
              <a:rPr lang="en-US" dirty="0"/>
              <a:t>		"one"</a:t>
            </a:r>
          </a:p>
          <a:p>
            <a:pPr lvl="2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h{zero</a:t>
            </a:r>
            <a:r>
              <a:rPr lang="en-US" dirty="0"/>
              <a:t>}		0</a:t>
            </a:r>
          </a:p>
        </p:txBody>
      </p:sp>
      <p:pic>
        <p:nvPicPr>
          <p:cNvPr id="4" name="Picture 3" descr="Screen Shot 2013-09-05 at 12.59.4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562" y="5002726"/>
            <a:ext cx="3269673" cy="15844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7183616" y="4642374"/>
            <a:ext cx="46212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Shortcut</a:t>
            </a:r>
            <a:r>
              <a:rPr lang="en-US" sz="2000" b="1" dirty="0"/>
              <a:t> </a:t>
            </a:r>
            <a:r>
              <a:rPr lang="en-US" sz="2000" dirty="0"/>
              <a:t>(</a:t>
            </a:r>
            <a:r>
              <a:rPr lang="en-US" sz="2000" i="1" dirty="0"/>
              <a:t>no quotes, no commas needed</a:t>
            </a:r>
            <a:r>
              <a:rPr lang="en-US" sz="2000" dirty="0"/>
              <a:t>):</a:t>
            </a:r>
          </a:p>
        </p:txBody>
      </p:sp>
      <p:sp>
        <p:nvSpPr>
          <p:cNvPr id="6" name="Line Callout 2 (Border and Accent Bar) 5">
            <a:extLst>
              <a:ext uri="{FF2B5EF4-FFF2-40B4-BE49-F238E27FC236}">
                <a16:creationId xmlns:a16="http://schemas.microsoft.com/office/drawing/2014/main" id="{9A6A6043-9DE0-9C4C-B76F-99EE664A0C50}"/>
              </a:ext>
            </a:extLst>
          </p:cNvPr>
          <p:cNvSpPr/>
          <p:nvPr/>
        </p:nvSpPr>
        <p:spPr>
          <a:xfrm>
            <a:off x="4212307" y="5875546"/>
            <a:ext cx="3269673" cy="568845"/>
          </a:xfrm>
          <a:prstGeom prst="accentBorderCallout2">
            <a:avLst>
              <a:gd name="adj1" fmla="val 20598"/>
              <a:gd name="adj2" fmla="val -1904"/>
              <a:gd name="adj3" fmla="val 18750"/>
              <a:gd name="adj4" fmla="val -16667"/>
              <a:gd name="adj5" fmla="val -18136"/>
              <a:gd name="adj6" fmla="val -320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 quotes needed for strings</a:t>
            </a:r>
          </a:p>
          <a:p>
            <a:pPr algn="ctr"/>
            <a:r>
              <a:rPr lang="en-US" dirty="0"/>
              <a:t>'zero' "zero" cf. Python</a:t>
            </a:r>
          </a:p>
        </p:txBody>
      </p:sp>
    </p:spTree>
    <p:extLst>
      <p:ext uri="{BB962C8B-B14F-4D97-AF65-F5344CB8AC3E}">
        <p14:creationId xmlns:p14="http://schemas.microsoft.com/office/powerpoint/2010/main" val="2383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Hash: 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%hash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Compare (@) arrays and (%) hashes</a:t>
            </a:r>
          </a:p>
          <a:p>
            <a:pPr lvl="1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@a = ("zero", "one", "two", "three", "four");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%h = (zero =&gt; 0, one =&gt; 1, two =&gt; 2, three =&gt; 3, four =&gt; 4);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 = {'zero':0, 'one':1, 'two':2, 'three':3, 'four':4} </a:t>
            </a:r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(</a:t>
            </a:r>
            <a:r>
              <a:rPr lang="en-US" i="1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Python</a:t>
            </a:r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)</a:t>
            </a:r>
          </a:p>
          <a:p>
            <a:r>
              <a:rPr lang="en-US" b="1" dirty="0"/>
              <a:t>output</a:t>
            </a:r>
          </a:p>
          <a:p>
            <a:pPr lvl="1"/>
            <a:r>
              <a:rPr lang="en-US" sz="2200" dirty="0">
                <a:latin typeface="Monaco"/>
                <a:cs typeface="Monaco"/>
              </a:rPr>
              <a:t>print @a	</a:t>
            </a:r>
            <a:r>
              <a:rPr lang="en-US" sz="2200" dirty="0"/>
              <a:t>	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zeroonetwothreefour</a:t>
            </a:r>
            <a:endParaRPr lang="en-US" sz="2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sz="2200" dirty="0">
                <a:latin typeface="Monaco"/>
                <a:cs typeface="Monaco"/>
              </a:rPr>
              <a:t>print "@a"</a:t>
            </a:r>
            <a:r>
              <a:rPr lang="en-US" sz="2200" dirty="0"/>
              <a:t>		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zero one two three four</a:t>
            </a:r>
          </a:p>
          <a:p>
            <a:pPr lvl="1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 %h		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two2three3one1zero0four4 </a:t>
            </a:r>
            <a:r>
              <a:rPr lang="en-US" dirty="0"/>
              <a:t>(note: </a:t>
            </a:r>
            <a:r>
              <a:rPr lang="en-US" i="1" dirty="0"/>
              <a:t>order</a:t>
            </a:r>
            <a:r>
              <a:rPr lang="en-US" dirty="0"/>
              <a:t>)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 "%h"		%h</a:t>
            </a:r>
            <a:r>
              <a:rPr lang="en-US" dirty="0"/>
              <a:t>  	(</a:t>
            </a:r>
            <a:r>
              <a:rPr lang="en-US" i="1" dirty="0"/>
              <a:t>no interpolation done</a:t>
            </a:r>
            <a:r>
              <a:rPr lang="en-US" dirty="0"/>
              <a:t>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h				(</a:t>
            </a:r>
            <a:r>
              <a:rPr lang="en-US" sz="2000" i="1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Python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{'zero': 0, 'one': 1, 'two': 2, 'three': 3, 'four': 4}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60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Hash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Looping over the </a:t>
            </a:r>
            <a:r>
              <a:rPr lang="en-US" b="1" dirty="0"/>
              <a:t>array</a:t>
            </a:r>
            <a:r>
              <a:rPr lang="en-US" dirty="0"/>
              <a:t> of keys: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3230449"/>
            <a:ext cx="8229600" cy="657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Output: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85F595-D7CC-F008-9581-A0F483D6B0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660" t="10423" r="23749" b="18843"/>
          <a:stretch/>
        </p:blipFill>
        <p:spPr>
          <a:xfrm>
            <a:off x="7571133" y="1251281"/>
            <a:ext cx="2907634" cy="25558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D95FEB-E73F-AFFB-5932-D5255C675AFA}"/>
              </a:ext>
            </a:extLst>
          </p:cNvPr>
          <p:cNvSpPr txBox="1"/>
          <p:nvPr/>
        </p:nvSpPr>
        <p:spPr>
          <a:xfrm>
            <a:off x="9849090" y="3152001"/>
            <a:ext cx="23183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/>
              <a:t>www.freeimages.com</a:t>
            </a:r>
            <a:endParaRPr lang="en-US" sz="1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BBB954D-86E5-DAC0-427E-2C8F16E4E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759" y="2296507"/>
            <a:ext cx="5704230" cy="93394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26CBED9-41AB-C199-77F8-4527A7575874}"/>
              </a:ext>
            </a:extLst>
          </p:cNvPr>
          <p:cNvSpPr txBox="1"/>
          <p:nvPr/>
        </p:nvSpPr>
        <p:spPr>
          <a:xfrm>
            <a:off x="1079257" y="5375886"/>
            <a:ext cx="8193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Notice: order is not guaranteed! (</a:t>
            </a:r>
            <a:r>
              <a:rPr lang="en-US" sz="2400" i="1" dirty="0"/>
              <a:t>Implementation dependent</a:t>
            </a:r>
            <a:r>
              <a:rPr lang="en-US" sz="24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3012D8-10DC-ED53-8385-4837134670D1}"/>
              </a:ext>
            </a:extLst>
          </p:cNvPr>
          <p:cNvSpPr txBox="1"/>
          <p:nvPr/>
        </p:nvSpPr>
        <p:spPr>
          <a:xfrm>
            <a:off x="1183759" y="3758110"/>
            <a:ext cx="9295008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$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-e '%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fruitColor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qw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(apple red banana yellow kiwi green); for (keys %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fruitColor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{print "$_ =&gt; $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fruitColor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{$_}\n"}'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kiwi =&gt; green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banana =&gt; yellow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apple =&gt; red</a:t>
            </a:r>
          </a:p>
        </p:txBody>
      </p:sp>
    </p:spTree>
    <p:extLst>
      <p:ext uri="{BB962C8B-B14F-4D97-AF65-F5344CB8AC3E}">
        <p14:creationId xmlns:p14="http://schemas.microsoft.com/office/powerpoint/2010/main" val="18218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Hash tables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81713"/>
          </a:xfrm>
        </p:spPr>
        <p:txBody>
          <a:bodyPr/>
          <a:lstStyle/>
          <a:p>
            <a:r>
              <a:rPr lang="en-US" dirty="0"/>
              <a:t>Unique key constraint:</a:t>
            </a:r>
          </a:p>
        </p:txBody>
      </p:sp>
      <p:pic>
        <p:nvPicPr>
          <p:cNvPr id="8" name="Picture 7" descr="Screen Shot 2015-09-01 at 10.34.0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46" y="2312606"/>
            <a:ext cx="9144000" cy="5947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45504D-F506-1EA3-6CFB-32D6D978FD20}"/>
              </a:ext>
            </a:extLst>
          </p:cNvPr>
          <p:cNvSpPr txBox="1"/>
          <p:nvPr/>
        </p:nvSpPr>
        <p:spPr>
          <a:xfrm>
            <a:off x="1190077" y="3042275"/>
            <a:ext cx="6580909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 err="1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-e '%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 =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qw</a:t>
            </a:r>
            <a:r>
              <a:rPr lang="en-US" sz="200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(apple red banana yellow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apple green</a:t>
            </a:r>
            <a:r>
              <a:rPr lang="en-US" sz="2000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 print $h{apple}, "\n"'</a:t>
            </a:r>
          </a:p>
          <a:p>
            <a:r>
              <a:rPr lang="en-US" sz="2000" dirty="0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green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5345" y="2748116"/>
            <a:ext cx="2444001" cy="16774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342ADE-6A12-3BE0-6861-FA44EFFE60EF}"/>
              </a:ext>
            </a:extLst>
          </p:cNvPr>
          <p:cNvSpPr txBox="1"/>
          <p:nvPr/>
        </p:nvSpPr>
        <p:spPr>
          <a:xfrm>
            <a:off x="1205346" y="4698630"/>
            <a:ext cx="9780517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&gt;&gt;&gt;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fruitColor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{'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apple':'red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', '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banana':'yellow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', '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kiwi':'green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', '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apple':'green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'}</a:t>
            </a:r>
          </a:p>
          <a:p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&gt;&gt;&gt; 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fruitColor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['apple']</a:t>
            </a:r>
          </a:p>
          <a:p>
            <a:r>
              <a:rPr lang="en-US" dirty="0">
                <a:solidFill>
                  <a:schemeClr val="accent6"/>
                </a:solidFill>
                <a:effectLst/>
                <a:latin typeface="Menlo" panose="020B0609030804020204" pitchFamily="49" charset="0"/>
              </a:rPr>
              <a:t>'green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'</a:t>
            </a:r>
          </a:p>
        </p:txBody>
      </p:sp>
    </p:spTree>
    <p:extLst>
      <p:ext uri="{BB962C8B-B14F-4D97-AF65-F5344CB8AC3E}">
        <p14:creationId xmlns:p14="http://schemas.microsoft.com/office/powerpoint/2010/main" val="194152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4B7B0-753C-1148-BC6B-5AF03BB0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each</a:t>
            </a:r>
            <a:r>
              <a:rPr lang="en-US" dirty="0"/>
              <a:t> and Python </a:t>
            </a:r>
            <a:r>
              <a:rPr lang="en-US" sz="3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.items()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03E0E-B6AA-5D4B-851A-54DA7B0CD3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234055" cy="486501"/>
          </a:xfrm>
        </p:spPr>
        <p:txBody>
          <a:bodyPr/>
          <a:lstStyle/>
          <a:p>
            <a:r>
              <a:rPr lang="en-US" dirty="0"/>
              <a:t>Use a for-loop and method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.items()</a:t>
            </a:r>
            <a:r>
              <a:rPr lang="en-US" dirty="0"/>
              <a:t>: </a:t>
            </a:r>
            <a:r>
              <a:rPr lang="en-US" dirty="0" err="1"/>
              <a:t>k,v</a:t>
            </a:r>
            <a:r>
              <a:rPr lang="en-US" dirty="0"/>
              <a:t> is a tuple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11BE221-2247-374C-AEAC-C299B4A7DDD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66" y="2312127"/>
            <a:ext cx="7177188" cy="1668770"/>
          </a:xfrm>
          <a:ln>
            <a:solidFill>
              <a:schemeClr val="accent6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222972-82E4-E120-AD2A-52794A499A1E}"/>
              </a:ext>
            </a:extLst>
          </p:cNvPr>
          <p:cNvSpPr txBox="1"/>
          <p:nvPr/>
        </p:nvSpPr>
        <p:spPr>
          <a:xfrm>
            <a:off x="1209165" y="4205627"/>
            <a:ext cx="954156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-e '%knights = (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gallahad</a:t>
            </a:r>
            <a:r>
              <a:rPr lang="en-US" dirty="0">
                <a:solidFill>
                  <a:srgbClr val="000000"/>
                </a:solidFill>
                <a:latin typeface="Menlo" panose="020B0609030804020204" pitchFamily="49" charset="0"/>
              </a:rPr>
              <a:t> =&gt;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"the pure", robin =&gt; "the brave"); while (($key, $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 = each %knights) { print "$key $</a:t>
            </a:r>
            <a:r>
              <a:rPr lang="en-US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val</a:t>
            </a:r>
            <a:r>
              <a:rPr lang="en-US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\n"}'</a:t>
            </a:r>
          </a:p>
          <a:p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robin the brave</a:t>
            </a:r>
          </a:p>
          <a:p>
            <a:r>
              <a:rPr lang="en-US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gallahad</a:t>
            </a:r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 the pure</a:t>
            </a:r>
          </a:p>
        </p:txBody>
      </p:sp>
    </p:spTree>
    <p:extLst>
      <p:ext uri="{BB962C8B-B14F-4D97-AF65-F5344CB8AC3E}">
        <p14:creationId xmlns:p14="http://schemas.microsoft.com/office/powerpoint/2010/main" val="3229029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90A5FC-3451-6419-B068-72B8881CA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Hash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A7E3A-8911-5C03-854D-41250B5A37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fruitColor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qw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(apple red banana yellow kiwi green) </a:t>
            </a:r>
          </a:p>
          <a:p>
            <a:r>
              <a:rPr lang="en-US" dirty="0"/>
              <a:t>Delete key/value entry: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delete $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fruitColor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{apple}</a:t>
            </a:r>
            <a:endParaRPr lang="en-US" sz="2000" dirty="0"/>
          </a:p>
          <a:p>
            <a:r>
              <a:rPr lang="en-US" dirty="0"/>
              <a:t>Exists (condition):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exists $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fruitColor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{kiwi}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(true)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exists $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fruitColor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{orange}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""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(false)</a:t>
            </a:r>
          </a:p>
          <a:p>
            <a:r>
              <a:rPr lang="en-US" dirty="0"/>
              <a:t>lookup:</a:t>
            </a:r>
          </a:p>
          <a:p>
            <a:pPr lvl="1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fruitColor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{orange}</a:t>
            </a:r>
          </a:p>
          <a:p>
            <a:pPr marL="457200" lvl="1" indent="0">
              <a:buNone/>
            </a:pPr>
            <a:r>
              <a:rPr lang="en-US" sz="22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""</a:t>
            </a:r>
            <a:endParaRPr lang="en-US" sz="2200" dirty="0">
              <a:solidFill>
                <a:schemeClr val="accent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A4396F-FCDC-F73C-477D-B29F41600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754189" cy="45359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fruitColor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{'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apple':'red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', '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banana':'yellow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', '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kiwi':'green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'}</a:t>
            </a:r>
          </a:p>
          <a:p>
            <a:r>
              <a:rPr lang="en-US" dirty="0"/>
              <a:t>Python: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del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fruitColor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['apple']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Python: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'kiwi' in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fruitColor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True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'orange' in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fruitColor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False</a:t>
            </a:r>
          </a:p>
          <a:p>
            <a:pPr lvl="1"/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fruitColor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['orange']</a:t>
            </a:r>
          </a:p>
          <a:p>
            <a:pPr marL="457200" lvl="1" indent="0">
              <a:buNone/>
            </a:pPr>
            <a:r>
              <a:rPr lang="en-US" sz="19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Traceback (most recent call last):</a:t>
            </a:r>
          </a:p>
          <a:p>
            <a:pPr marL="457200" lvl="1" indent="0">
              <a:buNone/>
            </a:pPr>
            <a:r>
              <a:rPr lang="en-US" sz="19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  File "&lt;stdin&gt;", line 1, in &lt;module&gt;</a:t>
            </a:r>
          </a:p>
          <a:p>
            <a:pPr marL="457200" lvl="1" indent="0">
              <a:buNone/>
            </a:pPr>
            <a:r>
              <a:rPr lang="en-US" sz="2000" dirty="0" err="1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KeyError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'orange'</a:t>
            </a:r>
          </a:p>
          <a:p>
            <a:pPr lvl="1"/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CA3C65-8337-71C5-E3A5-6EDFE143C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639" y="6034328"/>
            <a:ext cx="8555749" cy="55514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5174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7BBA3-591D-3D49-A649-B3752BD4B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dict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17029-CFBD-C54A-952F-C3608894FE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704924"/>
          </a:xfrm>
        </p:spPr>
        <p:txBody>
          <a:bodyPr>
            <a:normAutofit fontScale="92500"/>
          </a:bodyPr>
          <a:lstStyle/>
          <a:p>
            <a:r>
              <a:rPr lang="en-US" dirty="0"/>
              <a:t>Dictionary order preservation depends on the version of Python used …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159843-168D-0E4A-8DEB-20096F485B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25" y="2663931"/>
            <a:ext cx="10226675" cy="337957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D40808-59FA-E848-8159-192DCAB4DFE7}"/>
              </a:ext>
            </a:extLst>
          </p:cNvPr>
          <p:cNvSpPr txBox="1"/>
          <p:nvPr/>
        </p:nvSpPr>
        <p:spPr>
          <a:xfrm>
            <a:off x="4827181" y="2530549"/>
            <a:ext cx="412529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Python 3.6 (2016) onwards</a:t>
            </a:r>
          </a:p>
        </p:txBody>
      </p:sp>
    </p:spTree>
    <p:extLst>
      <p:ext uri="{BB962C8B-B14F-4D97-AF65-F5344CB8AC3E}">
        <p14:creationId xmlns:p14="http://schemas.microsoft.com/office/powerpoint/2010/main" val="2488576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6F7AB-0F22-A9BB-0B0F-4D861755F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Hash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CD16C-6B6B-C0DE-0387-BEF3537E9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effectLst/>
                <a:ea typeface="Menlo" panose="020B0609030804020204" pitchFamily="49" charset="0"/>
                <a:cs typeface="Menlo" panose="020B0609030804020204" pitchFamily="49" charset="0"/>
              </a:rPr>
              <a:t>Hash slice:</a:t>
            </a:r>
          </a:p>
          <a:p>
            <a:pPr lvl="1"/>
            <a:r>
              <a:rPr lang="en-US" dirty="0" err="1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-e '%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 =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qw</a:t>
            </a:r>
            <a:r>
              <a:rPr lang="en-US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dirty="0" err="1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mon</a:t>
            </a:r>
            <a:r>
              <a:rPr lang="en-US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Monday </a:t>
            </a:r>
            <a:r>
              <a:rPr lang="en-US" dirty="0" err="1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tue</a:t>
            </a:r>
            <a:r>
              <a:rPr lang="en-US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Tuesday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wed Wednesday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thu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Thursday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fri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Friday sat Saturday sun Sunday</a:t>
            </a:r>
            <a:r>
              <a:rPr lang="en-US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); print "@h{(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sat, sun)}\n"</a:t>
            </a:r>
            <a:r>
              <a:rPr lang="en-US" dirty="0"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</a:t>
            </a:r>
          </a:p>
          <a:p>
            <a:pPr lvl="1"/>
            <a:r>
              <a:rPr lang="en-US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Saturday Sunday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enlo" panose="020B0609030804020204" pitchFamily="49" charset="0"/>
                <a:cs typeface="Menlo" panose="020B0609030804020204" pitchFamily="49" charset="0"/>
              </a:rPr>
              <a:t>Delete hash:</a:t>
            </a:r>
          </a:p>
          <a:p>
            <a:pPr lvl="1">
              <a:spcBef>
                <a:spcPts val="1000"/>
              </a:spcBef>
              <a:defRPr/>
            </a:pPr>
            <a:r>
              <a:rPr lang="en-US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%h = ()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 = {}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(Python)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enlo" panose="020B0609030804020204" pitchFamily="49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5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3456E-2653-5942-9E1D-AECB25554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dict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70378BC-0D65-054E-BF5B-702FDF143A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943894"/>
            <a:ext cx="10363200" cy="4114800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29BC2266-F7D1-B147-8E22-F26130287D90}"/>
              </a:ext>
            </a:extLst>
          </p:cNvPr>
          <p:cNvSpPr/>
          <p:nvPr/>
        </p:nvSpPr>
        <p:spPr>
          <a:xfrm>
            <a:off x="1404552" y="4034971"/>
            <a:ext cx="3602878" cy="4354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Line Callout 1 8">
            <a:extLst>
              <a:ext uri="{FF2B5EF4-FFF2-40B4-BE49-F238E27FC236}">
                <a16:creationId xmlns:a16="http://schemas.microsoft.com/office/drawing/2014/main" id="{B1320725-5767-2A4A-9B7F-4EDAA0B937F8}"/>
              </a:ext>
            </a:extLst>
          </p:cNvPr>
          <p:cNvSpPr/>
          <p:nvPr/>
        </p:nvSpPr>
        <p:spPr>
          <a:xfrm>
            <a:off x="5814392" y="3701143"/>
            <a:ext cx="4973058" cy="880796"/>
          </a:xfrm>
          <a:prstGeom prst="borderCallout1">
            <a:avLst>
              <a:gd name="adj1" fmla="val 43394"/>
              <a:gd name="adj2" fmla="val -2275"/>
              <a:gd name="adj3" fmla="val 58179"/>
              <a:gd name="adj4" fmla="val -16309"/>
            </a:avLst>
          </a:prstGeo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similar syntax to a list comprehension </a:t>
            </a:r>
          </a:p>
          <a:p>
            <a:pPr algn="ctr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[… for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in </a:t>
            </a:r>
            <a:r>
              <a:rPr lang="en-US" sz="20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ITERABLE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176256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F5A3-6513-A9D5-2838-2CC795A7B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Part-of-Speech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dict</a:t>
            </a:r>
            <a:endParaRPr lang="en-US" dirty="0"/>
          </a:p>
        </p:txBody>
      </p:sp>
      <p:pic>
        <p:nvPicPr>
          <p:cNvPr id="5" name="Content Placeholder 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813FEF35-DDC9-7644-8826-284C21F6D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0024" y="2892922"/>
            <a:ext cx="7956550" cy="3324245"/>
          </a:xfrm>
          <a:ln>
            <a:solidFill>
              <a:schemeClr val="tx1"/>
            </a:solidFill>
          </a:ln>
        </p:spPr>
      </p:pic>
      <p:sp>
        <p:nvSpPr>
          <p:cNvPr id="6" name="Down Arrow Callout 5">
            <a:extLst>
              <a:ext uri="{FF2B5EF4-FFF2-40B4-BE49-F238E27FC236}">
                <a16:creationId xmlns:a16="http://schemas.microsoft.com/office/drawing/2014/main" id="{42681FCD-0BF1-219F-379C-F18831523EAA}"/>
              </a:ext>
            </a:extLst>
          </p:cNvPr>
          <p:cNvSpPr/>
          <p:nvPr/>
        </p:nvSpPr>
        <p:spPr>
          <a:xfrm>
            <a:off x="9144001" y="2027583"/>
            <a:ext cx="1709530" cy="1013791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Facebook: 2004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DED163-B7DB-7DE3-AFB9-B76CD1347BB9}"/>
              </a:ext>
            </a:extLst>
          </p:cNvPr>
          <p:cNvSpPr txBox="1"/>
          <p:nvPr/>
        </p:nvSpPr>
        <p:spPr>
          <a:xfrm>
            <a:off x="838199" y="1876306"/>
            <a:ext cx="830580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likes is both a verb (3.sg.present) and a noun (plural)</a:t>
            </a:r>
          </a:p>
          <a:p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	He has his </a:t>
            </a:r>
            <a:r>
              <a:rPr lang="en-US" sz="2400" i="1" dirty="0">
                <a:solidFill>
                  <a:schemeClr val="accent1"/>
                </a:solidFill>
              </a:rPr>
              <a:t>likes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 and </a:t>
            </a:r>
            <a:r>
              <a:rPr lang="en-US" sz="2000" b="0" i="1" u="none" strike="noStrike" dirty="0">
                <a:solidFill>
                  <a:schemeClr val="accent1"/>
                </a:solidFill>
                <a:effectLst/>
                <a:latin typeface="Open Sans" panose="020B0606030504020204" pitchFamily="34" charset="0"/>
              </a:rPr>
              <a:t>dislikes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as well as we. (OED: 1735)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01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5FBF1-B4FE-FF42-A7B7-E9C5D6B8D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Part-of-Speech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dict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F3CA7B-061D-CC43-8BA6-DD8BC0DE35F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4046744"/>
            <a:ext cx="7333965" cy="21852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1021156-1E99-E742-88B7-774CCAA430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916881"/>
            <a:ext cx="7333965" cy="201781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CC2BBEA-654C-4B41-B0C3-6CE7517A5E18}"/>
              </a:ext>
            </a:extLst>
          </p:cNvPr>
          <p:cNvSpPr txBox="1"/>
          <p:nvPr/>
        </p:nvSpPr>
        <p:spPr>
          <a:xfrm>
            <a:off x="8302324" y="1916881"/>
            <a:ext cx="3370731" cy="70788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/>
              <a:t>All values are lists</a:t>
            </a:r>
          </a:p>
          <a:p>
            <a:r>
              <a:rPr lang="en-US" sz="2000" dirty="0"/>
              <a:t>Advantage: simplifies the code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4CCED3-A473-4646-84E5-412728FC9185}"/>
              </a:ext>
            </a:extLst>
          </p:cNvPr>
          <p:cNvSpPr txBox="1"/>
          <p:nvPr/>
        </p:nvSpPr>
        <p:spPr>
          <a:xfrm>
            <a:off x="8378524" y="4046744"/>
            <a:ext cx="3471143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/>
              <a:t>Values are lists or a string</a:t>
            </a:r>
          </a:p>
          <a:p>
            <a:r>
              <a:rPr lang="en-US" sz="2000" dirty="0"/>
              <a:t>Advantage: simpler-looking </a:t>
            </a:r>
            <a:r>
              <a:rPr lang="en-US" sz="2000" dirty="0" err="1"/>
              <a:t>dict</a:t>
            </a:r>
            <a:endParaRPr lang="en-US" sz="2000" dirty="0"/>
          </a:p>
        </p:txBody>
      </p:sp>
      <p:sp>
        <p:nvSpPr>
          <p:cNvPr id="11" name="Left-Right Arrow Callout 10">
            <a:extLst>
              <a:ext uri="{FF2B5EF4-FFF2-40B4-BE49-F238E27FC236}">
                <a16:creationId xmlns:a16="http://schemas.microsoft.com/office/drawing/2014/main" id="{02F403AA-A810-1842-BE60-65AFF1956A07}"/>
              </a:ext>
            </a:extLst>
          </p:cNvPr>
          <p:cNvSpPr/>
          <p:nvPr/>
        </p:nvSpPr>
        <p:spPr>
          <a:xfrm rot="5400000">
            <a:off x="9185564" y="2974255"/>
            <a:ext cx="1399309" cy="745669"/>
          </a:xfrm>
          <a:prstGeom prst="leftRightArrowCallout">
            <a:avLst>
              <a:gd name="adj1" fmla="val 25000"/>
              <a:gd name="adj2" fmla="val 25000"/>
              <a:gd name="adj3" fmla="val 25000"/>
              <a:gd name="adj4" fmla="val 60004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Trade-off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81610F-0791-F196-18F9-575AF1600D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2384" y="4976499"/>
            <a:ext cx="2057820" cy="96159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59A5423-83D8-4C37-D1D3-EAFA750F29CF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5137220" y="4923798"/>
            <a:ext cx="3275183" cy="5031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192D857-A067-6435-9E42-CD4F676CA1DC}"/>
              </a:ext>
            </a:extLst>
          </p:cNvPr>
          <p:cNvSpPr txBox="1"/>
          <p:nvPr/>
        </p:nvSpPr>
        <p:spPr>
          <a:xfrm>
            <a:off x="8412403" y="4965254"/>
            <a:ext cx="10999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can be</a:t>
            </a:r>
          </a:p>
          <a:p>
            <a:r>
              <a:rPr lang="en-US" i="1" dirty="0"/>
              <a:t>simplified</a:t>
            </a:r>
          </a:p>
          <a:p>
            <a:r>
              <a:rPr lang="en-US" i="1" dirty="0"/>
              <a:t>because</a:t>
            </a:r>
          </a:p>
        </p:txBody>
      </p:sp>
    </p:spTree>
    <p:extLst>
      <p:ext uri="{BB962C8B-B14F-4D97-AF65-F5344CB8AC3E}">
        <p14:creationId xmlns:p14="http://schemas.microsoft.com/office/powerpoint/2010/main" val="304594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F01E8-E151-FA4C-88A4-6CB3C7AEB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Part-of-Speech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dict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665665F-EE10-C049-96F0-5E0FF58BE8E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45" y="2772050"/>
            <a:ext cx="7899924" cy="235413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BB54EE-E475-9B45-8061-958AC968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035017"/>
            <a:ext cx="10515600" cy="585066"/>
          </a:xfrm>
        </p:spPr>
        <p:txBody>
          <a:bodyPr/>
          <a:lstStyle/>
          <a:p>
            <a:r>
              <a:rPr lang="en-US" dirty="0"/>
              <a:t>Works too!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F16F7E-5825-5B4B-AB82-B9FEC536C231}"/>
              </a:ext>
            </a:extLst>
          </p:cNvPr>
          <p:cNvSpPr txBox="1"/>
          <p:nvPr/>
        </p:nvSpPr>
        <p:spPr>
          <a:xfrm>
            <a:off x="6970573" y="3699309"/>
            <a:ext cx="4316566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Less transparent: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relies on a Python-particular quirk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and doesn't always work!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A33B4A-033D-D640-BABC-5887B0D88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912" y="4968254"/>
            <a:ext cx="5521227" cy="13954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5061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86540-3FC2-3423-5C72-84BAF4C1B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Part-of-Speech hash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B4DC1D-7109-4B93-70E3-D8F3ED05C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…</a:t>
            </a:r>
            <a:r>
              <a:rPr lang="en-US" sz="24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]</a:t>
            </a:r>
            <a:r>
              <a:rPr lang="en-US" sz="24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=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 to an </a:t>
            </a:r>
            <a:r>
              <a:rPr lang="en-US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array (a scalar) cf. (..)</a:t>
            </a:r>
          </a:p>
          <a:p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@$</a:t>
            </a:r>
            <a:r>
              <a:rPr lang="en-US" sz="24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refname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dereferences the scalar reference (gets you the array)</a:t>
            </a:r>
          </a:p>
          <a:p>
            <a:endParaRPr lang="en-US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scalar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context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grep </a:t>
            </a:r>
            <a:r>
              <a:rPr lang="en-US" sz="2400" i="1" dirty="0">
                <a:solidFill>
                  <a:srgbClr val="00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block</a:t>
            </a:r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array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returns number of matches:</a:t>
            </a:r>
            <a:endParaRPr lang="en-US" sz="240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>
              <a:lnSpc>
                <a:spcPct val="110000"/>
              </a:lnSpc>
            </a:pPr>
            <a:r>
              <a:rPr lang="en-US" sz="2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-e '%pos=(likes =&gt; </a:t>
            </a:r>
            <a:r>
              <a:rPr lang="en-US" sz="22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US" sz="2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n","v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"</a:t>
            </a:r>
            <a:r>
              <a:rPr lang="en-US" sz="22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]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car=&gt;</a:t>
            </a:r>
            <a:r>
              <a:rPr lang="en-US" sz="22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"n"</a:t>
            </a:r>
            <a:r>
              <a:rPr lang="en-US" sz="22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]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, smiled=&gt;</a:t>
            </a:r>
            <a:r>
              <a:rPr lang="en-US" sz="22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[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"v"</a:t>
            </a:r>
            <a:r>
              <a:rPr lang="en-US" sz="22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]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); while(($word,$</a:t>
            </a:r>
            <a:r>
              <a:rPr lang="en-US" sz="22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tagset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)=each %pos){print "$word\n" if </a:t>
            </a:r>
            <a:r>
              <a:rPr lang="en-US" sz="2200" dirty="0">
                <a:solidFill>
                  <a:srgbClr val="FF0000"/>
                </a:solidFill>
                <a:effectLst/>
                <a:latin typeface="Menlo" panose="020B0609030804020204" pitchFamily="49" charset="0"/>
              </a:rPr>
              <a:t>grep {$_ eq "n"} </a:t>
            </a:r>
            <a:r>
              <a:rPr lang="en-US" sz="22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@$</a:t>
            </a:r>
            <a:r>
              <a:rPr lang="en-US" sz="2200" dirty="0" err="1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tagset</a:t>
            </a:r>
            <a:r>
              <a:rPr lang="en-US" sz="22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}'</a:t>
            </a:r>
          </a:p>
          <a:p>
            <a:pPr marL="457200" lvl="1" indent="0">
              <a:buNone/>
            </a:pPr>
            <a:r>
              <a:rPr lang="en-US" sz="22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car</a:t>
            </a:r>
          </a:p>
          <a:p>
            <a:pPr marL="457200" lvl="1" indent="0">
              <a:buNone/>
            </a:pPr>
            <a:r>
              <a:rPr lang="en-US" sz="22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likes</a:t>
            </a:r>
          </a:p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array context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grep </a:t>
            </a:r>
            <a:r>
              <a:rPr lang="en-US" sz="2400" i="1" dirty="0">
                <a:solidFill>
                  <a:srgbClr val="00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block</a:t>
            </a:r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array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returns the array of matches:</a:t>
            </a:r>
          </a:p>
          <a:p>
            <a:pPr lvl="1">
              <a:lnSpc>
                <a:spcPct val="110000"/>
              </a:lnSpc>
            </a:pP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-e '@a = 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qw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(1 3 5 7 9 11 13 15 17); @lt10 = grep {$_ &lt; 10} @a; print "@lt10\n"'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1"/>
                </a:solidFill>
              </a:rPr>
              <a:t>1 3 5 7 9</a:t>
            </a:r>
          </a:p>
          <a:p>
            <a:pPr lvl="1"/>
            <a:endParaRPr lang="en-US" sz="2000" dirty="0">
              <a:solidFill>
                <a:schemeClr val="accent1"/>
              </a:solidFill>
              <a:effectLst/>
              <a:latin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118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030C3-3D36-B040-8D84-9225621A3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dict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BA715C2-3ADE-3042-81C4-9DA91BCB251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896" y="2369127"/>
            <a:ext cx="6497109" cy="1939637"/>
          </a:xfrm>
          <a:ln>
            <a:solidFill>
              <a:schemeClr val="tx1"/>
            </a:solidFill>
          </a:ln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35D7C6-5D83-AD4A-9836-84A1709E4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0515600" cy="543502"/>
          </a:xfrm>
        </p:spPr>
        <p:txBody>
          <a:bodyPr/>
          <a:lstStyle/>
          <a:p>
            <a:r>
              <a:rPr lang="en-US" dirty="0"/>
              <a:t>function zip() pairs up elements from two lists into an </a:t>
            </a:r>
            <a:r>
              <a:rPr lang="en-US" dirty="0" err="1"/>
              <a:t>iterable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5146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54555-55B5-990A-4F0E-B71230C2C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Homework 6: Part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047E9D-BC8F-C685-7BAE-B5BA88049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There's a </a:t>
            </a:r>
            <a:r>
              <a:rPr lang="en-US" i="1" dirty="0">
                <a:solidFill>
                  <a:srgbClr val="000000"/>
                </a:solidFill>
              </a:rPr>
              <a:t>well-known</a:t>
            </a:r>
            <a:r>
              <a:rPr lang="en-US" dirty="0">
                <a:solidFill>
                  <a:srgbClr val="000000"/>
                </a:solidFill>
              </a:rPr>
              <a:t> English 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+mn-lt"/>
              </a:rPr>
              <a:t>pelling rule: </a:t>
            </a:r>
          </a:p>
          <a:p>
            <a:pPr lvl="1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+mn-lt"/>
              </a:rPr>
              <a:t>I before E except after C</a:t>
            </a:r>
          </a:p>
          <a:p>
            <a:r>
              <a:rPr lang="en-US" dirty="0">
                <a:solidFill>
                  <a:srgbClr val="000000"/>
                </a:solidFill>
              </a:rPr>
              <a:t>Orthography: </a:t>
            </a:r>
          </a:p>
          <a:p>
            <a:pPr lvl="1"/>
            <a:r>
              <a:rPr lang="en-US" sz="2800" i="1" dirty="0">
                <a:solidFill>
                  <a:srgbClr val="000000"/>
                </a:solidFill>
              </a:rPr>
              <a:t>rec</a:t>
            </a:r>
            <a:r>
              <a:rPr lang="en-US" sz="2800" i="1" dirty="0">
                <a:solidFill>
                  <a:schemeClr val="accent1"/>
                </a:solidFill>
              </a:rPr>
              <a:t>ei</a:t>
            </a:r>
            <a:r>
              <a:rPr lang="en-US" sz="2800" i="1" dirty="0">
                <a:solidFill>
                  <a:srgbClr val="000000"/>
                </a:solidFill>
              </a:rPr>
              <a:t>ve	</a:t>
            </a:r>
            <a:r>
              <a:rPr lang="en-US" sz="2800" dirty="0">
                <a:solidFill>
                  <a:srgbClr val="000000"/>
                </a:solidFill>
              </a:rPr>
              <a:t>(digraph </a:t>
            </a:r>
            <a:r>
              <a:rPr lang="en-US" sz="2800" i="1" dirty="0" err="1">
                <a:solidFill>
                  <a:srgbClr val="000000"/>
                </a:solidFill>
              </a:rPr>
              <a:t>ie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</a:p>
          <a:p>
            <a:r>
              <a:rPr lang="en-US" sz="3200" dirty="0">
                <a:solidFill>
                  <a:srgbClr val="000000"/>
                </a:solidFill>
              </a:rPr>
              <a:t>Exception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s</a:t>
            </a:r>
            <a:r>
              <a:rPr lang="en-US" sz="2800" dirty="0">
                <a:solidFill>
                  <a:srgbClr val="FF0000"/>
                </a:solidFill>
              </a:rPr>
              <a:t>cie</a:t>
            </a:r>
            <a:r>
              <a:rPr lang="en-US" sz="2800" dirty="0">
                <a:solidFill>
                  <a:srgbClr val="000000"/>
                </a:solidFill>
              </a:rPr>
              <a:t>nce (I before E after C: exception </a:t>
            </a:r>
            <a:r>
              <a:rPr lang="en-US" sz="2800" b="1" dirty="0">
                <a:solidFill>
                  <a:srgbClr val="000000"/>
                </a:solidFill>
              </a:rPr>
              <a:t>type 1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sz="2800" dirty="0">
                <a:solidFill>
                  <a:srgbClr val="000000"/>
                </a:solidFill>
              </a:rPr>
              <a:t>for</a:t>
            </a:r>
            <a:r>
              <a:rPr lang="en-US" sz="2800" dirty="0">
                <a:solidFill>
                  <a:srgbClr val="FF0000"/>
                </a:solidFill>
              </a:rPr>
              <a:t>ei</a:t>
            </a:r>
            <a:r>
              <a:rPr lang="en-US" sz="2800" dirty="0">
                <a:solidFill>
                  <a:srgbClr val="000000"/>
                </a:solidFill>
              </a:rPr>
              <a:t>gn (E before I not after C: exception </a:t>
            </a:r>
            <a:r>
              <a:rPr lang="en-US" sz="2800" b="1" dirty="0">
                <a:solidFill>
                  <a:srgbClr val="000000"/>
                </a:solidFill>
              </a:rPr>
              <a:t>type 2</a:t>
            </a:r>
            <a:r>
              <a:rPr lang="en-US" sz="2800" dirty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56987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468E-F652-9D7B-6A16-56E2F4AF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Homework 6: Part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E6FD9-0F5A-FC09-82DF-6D83200EE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+mn-lt"/>
              </a:rPr>
              <a:t>Adapt your code from the Homework 5 review to find exceptions in the </a:t>
            </a:r>
            <a:r>
              <a:rPr lang="en-US" sz="2400" b="0" u="none" strike="noStrike" dirty="0">
                <a:solidFill>
                  <a:schemeClr val="accent1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6</a:t>
            </a:r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letters.txt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</a:t>
            </a:r>
            <a:r>
              <a:rPr lang="en-US" sz="2400" dirty="0">
                <a:solidFill>
                  <a:srgbClr val="00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7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letters.txt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+mn-lt"/>
              </a:rPr>
              <a:t>files</a:t>
            </a:r>
          </a:p>
          <a:p>
            <a:pPr lvl="1"/>
            <a:r>
              <a:rPr lang="en-US" sz="2800" dirty="0"/>
              <a:t>type 1: make use of the Perl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index</a:t>
            </a:r>
            <a:r>
              <a:rPr lang="en-US" sz="2800" dirty="0"/>
              <a:t> function (</a:t>
            </a:r>
            <a:r>
              <a:rPr lang="en-US" sz="2800" i="1" dirty="0"/>
              <a:t>see next slide</a:t>
            </a:r>
            <a:r>
              <a:rPr lang="en-US" sz="2800" dirty="0"/>
              <a:t>) </a:t>
            </a:r>
          </a:p>
          <a:p>
            <a:pPr lvl="1"/>
            <a:r>
              <a:rPr lang="en-US" sz="2800" dirty="0"/>
              <a:t>type 2: use a regex condition match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($_ =~ /[^C]EI/)  </a:t>
            </a:r>
            <a:endParaRPr lang="en-US" sz="28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2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=~</a:t>
            </a:r>
            <a:r>
              <a:rPr lang="en-US" sz="2200" dirty="0"/>
              <a:t> means match pattern specified between 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/…/</a:t>
            </a:r>
          </a:p>
          <a:p>
            <a:pPr lvl="2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[^C]</a:t>
            </a:r>
            <a:r>
              <a:rPr lang="en-US" sz="2200" dirty="0"/>
              <a:t> means not a C character, so</a:t>
            </a:r>
          </a:p>
          <a:p>
            <a:pPr lvl="2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[^C]EI</a:t>
            </a:r>
            <a:r>
              <a:rPr lang="en-US" sz="2200" dirty="0"/>
              <a:t> means not a C followed by EI</a:t>
            </a:r>
          </a:p>
          <a:p>
            <a:r>
              <a:rPr lang="en-US" dirty="0"/>
              <a:t>How many exceptions did you find for types 1 and 2 for the </a:t>
            </a:r>
            <a:r>
              <a:rPr lang="en-US" sz="2400" b="0" i="1" u="none" strike="noStrike" dirty="0" err="1">
                <a:solidFill>
                  <a:srgbClr val="000000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</a:t>
            </a:r>
            <a:r>
              <a:rPr lang="en-US" sz="2400" b="0" i="0" u="none" strike="noStrike" dirty="0" err="1">
                <a:solidFill>
                  <a:srgbClr val="000000"/>
                </a:solidFill>
                <a:effectLst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letters.txt</a:t>
            </a:r>
            <a:r>
              <a:rPr lang="en-US" dirty="0">
                <a:solidFill>
                  <a:srgbClr val="000000"/>
                </a:solidFill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+mn-lt"/>
              </a:rPr>
              <a:t>files, n = 6 and 7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452895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F568F465-34D0-4B7F-AAA7-1279C82DC7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853" y="643467"/>
            <a:ext cx="9860294" cy="557106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EBAEAF-5DF1-D85E-B2F8-6502DBA0C08F}"/>
              </a:ext>
            </a:extLst>
          </p:cNvPr>
          <p:cNvSpPr txBox="1"/>
          <p:nvPr/>
        </p:nvSpPr>
        <p:spPr>
          <a:xfrm>
            <a:off x="3584027" y="643467"/>
            <a:ext cx="8340745" cy="7078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-e '$s="license"; print index($s, "ice"), "\n"' </a:t>
            </a:r>
          </a:p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2552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88202-E164-6B46-9801-48750FCAD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6: Part 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5802DE-5D89-BC4A-AF4B-4E5B1D395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900" y="2083594"/>
            <a:ext cx="10236200" cy="3835400"/>
          </a:xfrm>
          <a:ln>
            <a:solidFill>
              <a:schemeClr val="tx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D822A63-00D7-A340-8B9A-9E9AA30C3AEC}"/>
              </a:ext>
            </a:extLst>
          </p:cNvPr>
          <p:cNvSpPr/>
          <p:nvPr/>
        </p:nvSpPr>
        <p:spPr>
          <a:xfrm>
            <a:off x="7110075" y="6127234"/>
            <a:ext cx="44360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https://en.wikipedia.org/wiki/Disemvoweling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704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D4E75-E2E8-67ED-63EC-6BA1844A5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6: Part 2</a:t>
            </a:r>
          </a:p>
        </p:txBody>
      </p:sp>
      <p:pic>
        <p:nvPicPr>
          <p:cNvPr id="5" name="Content Placeholder 4" descr="A screenshot of a phone&#10;&#10;Description automatically generated">
            <a:extLst>
              <a:ext uri="{FF2B5EF4-FFF2-40B4-BE49-F238E27FC236}">
                <a16:creationId xmlns:a16="http://schemas.microsoft.com/office/drawing/2014/main" id="{DEE21644-01DC-8D10-C6DB-8219678481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63207"/>
            <a:ext cx="10515600" cy="3276174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4826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3846D-3F8A-7146-847E-1BAFCF478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C3DDD0-A1C1-BC41-BD3A-E56362A2D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4905632"/>
            <a:ext cx="10515601" cy="158724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wordplay: </a:t>
            </a:r>
            <a:r>
              <a:rPr lang="en-US" i="1" dirty="0" err="1"/>
              <a:t>periwhelker</a:t>
            </a:r>
            <a:r>
              <a:rPr lang="en-US" dirty="0"/>
              <a:t> = periwinkle</a:t>
            </a:r>
          </a:p>
          <a:p>
            <a:r>
              <a:rPr lang="en-US" dirty="0"/>
              <a:t>how about?</a:t>
            </a:r>
          </a:p>
          <a:p>
            <a:pPr lvl="1"/>
            <a:r>
              <a:rPr lang="en-US" dirty="0" err="1"/>
              <a:t>Nnn</a:t>
            </a:r>
            <a:r>
              <a:rPr lang="en-US" dirty="0"/>
              <a:t> </a:t>
            </a:r>
            <a:r>
              <a:rPr lang="en-US" dirty="0" err="1"/>
              <a:t>ttt</a:t>
            </a:r>
            <a:r>
              <a:rPr lang="en-US" dirty="0"/>
              <a:t> </a:t>
            </a:r>
            <a:r>
              <a:rPr lang="en-US" dirty="0" err="1"/>
              <a:t>wrd</a:t>
            </a:r>
            <a:r>
              <a:rPr lang="en-US" dirty="0"/>
              <a:t>?	(</a:t>
            </a:r>
            <a:r>
              <a:rPr lang="en-US" i="1" dirty="0"/>
              <a:t>Not a word</a:t>
            </a:r>
            <a:r>
              <a:rPr lang="en-US" dirty="0"/>
              <a:t>)</a:t>
            </a:r>
          </a:p>
          <a:p>
            <a:pPr lvl="1"/>
            <a:r>
              <a:rPr lang="en-US" dirty="0" err="1"/>
              <a:t>Dmn</a:t>
            </a:r>
            <a:r>
              <a:rPr lang="en-US" dirty="0"/>
              <a:t> </a:t>
            </a:r>
            <a:r>
              <a:rPr lang="en-US" dirty="0" err="1"/>
              <a:t>ttt</a:t>
            </a:r>
            <a:r>
              <a:rPr lang="en-US" dirty="0"/>
              <a:t> </a:t>
            </a:r>
            <a:r>
              <a:rPr lang="en-US" dirty="0" err="1"/>
              <a:t>thg</a:t>
            </a:r>
            <a:r>
              <a:rPr lang="en-US" dirty="0"/>
              <a:t>. 	(</a:t>
            </a:r>
            <a:r>
              <a:rPr lang="en-US" i="1" dirty="0"/>
              <a:t>Damn that thing</a:t>
            </a:r>
            <a:r>
              <a:rPr lang="en-US" dirty="0"/>
              <a:t>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DAEEC34-9D46-B3ED-7517-F0D8D7004D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199" y="1919379"/>
            <a:ext cx="8261969" cy="2986253"/>
          </a:xfr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B5B0B8-137B-22B8-C067-E2E45C4870E2}"/>
              </a:ext>
            </a:extLst>
          </p:cNvPr>
          <p:cNvSpPr txBox="1"/>
          <p:nvPr/>
        </p:nvSpPr>
        <p:spPr>
          <a:xfrm>
            <a:off x="5871079" y="1952368"/>
            <a:ext cx="3229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Finnegan's Wake </a:t>
            </a:r>
            <a:r>
              <a:rPr lang="en-US" dirty="0"/>
              <a:t>by James Joyce</a:t>
            </a:r>
          </a:p>
          <a:p>
            <a:r>
              <a:rPr lang="en-US" dirty="0"/>
              <a:t>Book 3: Episode 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D5C111-5406-DC4D-5DA3-18742F33B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651" y="5013783"/>
            <a:ext cx="2137943" cy="15997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1E20225-6561-0A3E-D30A-292758EDB574}"/>
              </a:ext>
            </a:extLst>
          </p:cNvPr>
          <p:cNvSpPr txBox="1"/>
          <p:nvPr/>
        </p:nvSpPr>
        <p:spPr>
          <a:xfrm>
            <a:off x="8554594" y="6146276"/>
            <a:ext cx="304692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/>
              <a:t>clemsonhgic.wpengine.com</a:t>
            </a:r>
            <a:r>
              <a:rPr lang="en-US" sz="1400" dirty="0"/>
              <a:t>/</a:t>
            </a:r>
          </a:p>
        </p:txBody>
      </p:sp>
      <p:sp>
        <p:nvSpPr>
          <p:cNvPr id="3" name="Down Arrow Callout 2">
            <a:extLst>
              <a:ext uri="{FF2B5EF4-FFF2-40B4-BE49-F238E27FC236}">
                <a16:creationId xmlns:a16="http://schemas.microsoft.com/office/drawing/2014/main" id="{B864E951-5ABB-EE89-ADDC-93E71C86FD5D}"/>
              </a:ext>
            </a:extLst>
          </p:cNvPr>
          <p:cNvSpPr/>
          <p:nvPr/>
        </p:nvSpPr>
        <p:spPr>
          <a:xfrm>
            <a:off x="5965672" y="3318389"/>
            <a:ext cx="2070287" cy="745435"/>
          </a:xfrm>
          <a:prstGeom prst="downArrowCallou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/>
              <a:t>disemvowelled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11461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341E6-BA45-1D44-8D3B-B2FB8974A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10A1ECE-02E8-BB48-87B8-E358D31B65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38984"/>
          <a:stretch/>
        </p:blipFill>
        <p:spPr>
          <a:xfrm>
            <a:off x="864392" y="4565960"/>
            <a:ext cx="8414952" cy="113097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517CEC-1D7C-A344-88CC-420601A31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4626" y="1630030"/>
            <a:ext cx="4242747" cy="103752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E6388-D9A3-7B4A-A93F-EC833A9DE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99735" y="2606899"/>
            <a:ext cx="10439401" cy="191364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400" dirty="0">
                <a:hlinkClick r:id="rId4"/>
              </a:rPr>
              <a:t>https://www.nytimes.com/2018/12/29/style/vowels-no-more.html</a:t>
            </a:r>
            <a:endParaRPr lang="en-US" sz="2400" dirty="0"/>
          </a:p>
          <a:p>
            <a:pPr lvl="1"/>
            <a:r>
              <a:rPr lang="en-US" dirty="0"/>
              <a:t>tech companies like </a:t>
            </a:r>
            <a:r>
              <a:rPr lang="en-US" b="1" dirty="0"/>
              <a:t>Tumblr</a:t>
            </a:r>
            <a:r>
              <a:rPr lang="en-US" dirty="0"/>
              <a:t> and </a:t>
            </a:r>
            <a:r>
              <a:rPr lang="en-US" b="1" dirty="0"/>
              <a:t>Flickr</a:t>
            </a:r>
            <a:r>
              <a:rPr lang="en-US" dirty="0"/>
              <a:t> arrived on the scene, dropping e’s both for distinctiveness and because the altered names made it easier to trademark, claim domain names on the internet and conduct other practical business.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EF4D474-63DB-3E4E-BA0D-F4C90BEE4B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4081797"/>
            <a:ext cx="2405450" cy="20993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7678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F700E-E62E-8A4F-9E1F-D4D25CD9A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6: Part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1A012-C579-C847-AC55-96011765F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2703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Read </a:t>
            </a:r>
            <a:r>
              <a:rPr lang="en-US" dirty="0">
                <a:hlinkClick r:id="rId2"/>
              </a:rPr>
              <a:t>https://en.wikipedia.org/wiki/Disemvoweling</a:t>
            </a:r>
            <a:endParaRPr lang="en-US" dirty="0"/>
          </a:p>
          <a:p>
            <a:r>
              <a:rPr lang="en-US" dirty="0"/>
              <a:t>Part 2A:</a:t>
            </a:r>
          </a:p>
          <a:p>
            <a:pPr lvl="1"/>
            <a:r>
              <a:rPr lang="en-US" sz="2800" dirty="0"/>
              <a:t>write a Perl program to remove vowels </a:t>
            </a:r>
            <a:r>
              <a:rPr lang="en-US" sz="2800" i="1" dirty="0"/>
              <a:t>a, e, </a:t>
            </a:r>
            <a:r>
              <a:rPr lang="en-US" sz="2800" i="1" dirty="0" err="1"/>
              <a:t>i</a:t>
            </a:r>
            <a:r>
              <a:rPr lang="en-US" sz="2800" i="1" dirty="0"/>
              <a:t>, o, u </a:t>
            </a:r>
            <a:r>
              <a:rPr lang="en-US" sz="2800" dirty="0"/>
              <a:t>from words typed into the command line (</a:t>
            </a:r>
            <a:r>
              <a:rPr lang="en-US" sz="2800" i="1" dirty="0"/>
              <a:t>see example below</a:t>
            </a:r>
            <a:r>
              <a:rPr lang="en-US" sz="2800" dirty="0"/>
              <a:t>). (Don't worry about </a:t>
            </a:r>
            <a:r>
              <a:rPr lang="en-US" sz="2800" i="1" dirty="0"/>
              <a:t>y</a:t>
            </a:r>
            <a:r>
              <a:rPr lang="en-US" sz="2800" dirty="0"/>
              <a:t>.) </a:t>
            </a:r>
          </a:p>
          <a:p>
            <a:r>
              <a:rPr lang="en-US" dirty="0"/>
              <a:t>Hint: use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split</a:t>
            </a:r>
            <a:r>
              <a:rPr lang="en-US" dirty="0"/>
              <a:t>, read the documentation (</a:t>
            </a:r>
            <a:r>
              <a:rPr lang="en-US" i="1" dirty="0"/>
              <a:t>see next slide</a:t>
            </a:r>
            <a:r>
              <a:rPr lang="en-US" dirty="0"/>
              <a:t>)</a:t>
            </a:r>
          </a:p>
          <a:p>
            <a:r>
              <a:rPr lang="en-US" dirty="0"/>
              <a:t>Possible template for your program (</a:t>
            </a:r>
            <a:r>
              <a:rPr lang="en-US" i="1" dirty="0"/>
              <a:t>see slide ahead</a:t>
            </a:r>
            <a:r>
              <a:rPr lang="en-US" dirty="0"/>
              <a:t>)</a:t>
            </a:r>
          </a:p>
          <a:p>
            <a:r>
              <a:rPr lang="en-US" b="1" dirty="0"/>
              <a:t>Example: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87DB35-8B8A-4E13-1869-B66A1DC3A071}"/>
              </a:ext>
            </a:extLst>
          </p:cNvPr>
          <p:cNvSpPr txBox="1"/>
          <p:nvPr/>
        </p:nvSpPr>
        <p:spPr>
          <a:xfrm>
            <a:off x="1259705" y="4776114"/>
            <a:ext cx="6096000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perl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hw6.perl </a:t>
            </a:r>
            <a:r>
              <a:rPr lang="en-US" sz="2000" dirty="0">
                <a:solidFill>
                  <a:schemeClr val="accent1"/>
                </a:solidFill>
                <a:effectLst/>
                <a:latin typeface="Menlo" panose="020B0609030804020204" pitchFamily="49" charset="0"/>
              </a:rPr>
              <a:t>quick brown fox</a:t>
            </a:r>
          </a:p>
          <a:p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qck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brwn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fx</a:t>
            </a:r>
            <a:r>
              <a:rPr lang="en-US" sz="20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62192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8431-A034-C9D7-380E-D09A1C39C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6: Part 2</a:t>
            </a:r>
          </a:p>
        </p:txBody>
      </p:sp>
      <p:pic>
        <p:nvPicPr>
          <p:cNvPr id="7" name="Content Placeholder 6" descr="A close-up of a message&#10;&#10;Description automatically generated">
            <a:extLst>
              <a:ext uri="{FF2B5EF4-FFF2-40B4-BE49-F238E27FC236}">
                <a16:creationId xmlns:a16="http://schemas.microsoft.com/office/drawing/2014/main" id="{AD4754CF-F155-FC79-D154-30E4C14246D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10860131" cy="2745132"/>
          </a:xfrm>
          <a:ln>
            <a:solidFill>
              <a:schemeClr val="tx1"/>
            </a:solidFill>
          </a:ln>
        </p:spPr>
      </p:pic>
      <p:pic>
        <p:nvPicPr>
          <p:cNvPr id="9" name="Content Placeholder 8" descr="A screenshot of a computer&#10;&#10;Description automatically generated">
            <a:extLst>
              <a:ext uri="{FF2B5EF4-FFF2-40B4-BE49-F238E27FC236}">
                <a16:creationId xmlns:a16="http://schemas.microsoft.com/office/drawing/2014/main" id="{7EE7B261-DEB9-5FD0-CDB0-3ECFE66AD40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8199" y="4570757"/>
            <a:ext cx="10860131" cy="1601093"/>
          </a:xfr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CB275D-34C1-3086-AB05-17A48E700AD1}"/>
              </a:ext>
            </a:extLst>
          </p:cNvPr>
          <p:cNvSpPr txBox="1"/>
          <p:nvPr/>
        </p:nvSpPr>
        <p:spPr>
          <a:xfrm>
            <a:off x="4097877" y="1891069"/>
            <a:ext cx="43407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4"/>
              </a:rPr>
              <a:t>https://perldoc.perl.org/functions/split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474280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11" descr="A white background with black and red text&#10;&#10;Description automatically generated">
            <a:extLst>
              <a:ext uri="{FF2B5EF4-FFF2-40B4-BE49-F238E27FC236}">
                <a16:creationId xmlns:a16="http://schemas.microsoft.com/office/drawing/2014/main" id="{60EEF56D-764B-2CA7-C104-F6F3411CD0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18253"/>
            <a:ext cx="7520609" cy="2753541"/>
          </a:xfr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EA5871-6B1F-DB4D-A4D3-461A74C0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6: Part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C5C9E2-5406-5B42-9650-9C7E351B5D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2043" y="2842591"/>
            <a:ext cx="8868660" cy="3334371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Simple Recipe </a:t>
            </a:r>
            <a:r>
              <a:rPr lang="en-US" sz="2400" dirty="0"/>
              <a:t>(</a:t>
            </a:r>
            <a:r>
              <a:rPr lang="en-US" sz="2400" i="1" dirty="0"/>
              <a:t>but not resulting in the shortest program</a:t>
            </a:r>
            <a:r>
              <a:rPr lang="en-US" sz="2400" dirty="0"/>
              <a:t>)</a:t>
            </a:r>
            <a:endParaRPr lang="en-US" dirty="0"/>
          </a:p>
          <a:p>
            <a:pPr lvl="1"/>
            <a:r>
              <a:rPr lang="en-US" sz="2000" dirty="0"/>
              <a:t>Take each word from the command line, e.g. </a:t>
            </a:r>
            <a:r>
              <a:rPr lang="en-US" sz="2000" i="1" dirty="0"/>
              <a:t>rabbit</a:t>
            </a:r>
          </a:p>
          <a:p>
            <a:pPr lvl="2"/>
            <a:r>
              <a:rPr lang="en-US" dirty="0"/>
              <a:t>Split it into characters, e.g. </a:t>
            </a:r>
            <a:r>
              <a:rPr lang="en-US" i="1" dirty="0"/>
              <a:t>r a b b </a:t>
            </a:r>
            <a:r>
              <a:rPr lang="en-US" i="1" dirty="0" err="1"/>
              <a:t>i</a:t>
            </a:r>
            <a:r>
              <a:rPr lang="en-US" i="1" dirty="0"/>
              <a:t> t</a:t>
            </a:r>
          </a:p>
          <a:p>
            <a:pPr lvl="2"/>
            <a:r>
              <a:rPr lang="en-US" dirty="0"/>
              <a:t>for each character, print it if it's not a vowel</a:t>
            </a:r>
          </a:p>
          <a:p>
            <a:pPr lvl="1"/>
            <a:r>
              <a:rPr lang="en-US" sz="2000" dirty="0"/>
              <a:t>at the end of a word, print a space</a:t>
            </a:r>
          </a:p>
          <a:p>
            <a:r>
              <a:rPr lang="en-US" sz="2000" dirty="0"/>
              <a:t>at the end of all the words, print a newline</a:t>
            </a:r>
          </a:p>
          <a:p>
            <a:r>
              <a:rPr lang="en-US" sz="2400" dirty="0"/>
              <a:t>Could make use of hash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%vowel</a:t>
            </a:r>
            <a:r>
              <a:rPr lang="en-US" sz="2400" dirty="0"/>
              <a:t>: </a:t>
            </a:r>
          </a:p>
          <a:p>
            <a:pPr lvl="1"/>
            <a:r>
              <a:rPr lang="en-US" sz="2000" dirty="0"/>
              <a:t>suppose 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$char</a:t>
            </a:r>
            <a:r>
              <a:rPr lang="en-US" sz="2000" dirty="0"/>
              <a:t> is a consonant or a vowel, what happens with </a:t>
            </a: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$vowel{$</a:t>
            </a:r>
            <a:r>
              <a:rPr lang="en-US" sz="14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char</a:t>
            </a:r>
            <a:r>
              <a:rPr lang="en-US" sz="1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 </a:t>
            </a:r>
            <a:r>
              <a:rPr lang="en-US" sz="16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?</a:t>
            </a:r>
            <a:endParaRPr lang="en-US" sz="1200" dirty="0">
              <a:latin typeface="Calibri" panose="020F0502020204030204" pitchFamily="34" charset="0"/>
              <a:ea typeface="Menlo" panose="020B0609030804020204" pitchFamily="49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5980B8-F074-A512-0C8C-5E8E12203A5C}"/>
              </a:ext>
            </a:extLst>
          </p:cNvPr>
          <p:cNvSpPr txBox="1"/>
          <p:nvPr/>
        </p:nvSpPr>
        <p:spPr>
          <a:xfrm>
            <a:off x="838200" y="1518143"/>
            <a:ext cx="29081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File: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hw6template.perl</a:t>
            </a:r>
            <a:endParaRPr lang="en-US" sz="20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791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7C68D-D9C9-D545-A371-7161832BB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6: Part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C112A-2432-454F-9FA2-F73AB217F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Part 2B:</a:t>
            </a:r>
          </a:p>
          <a:p>
            <a:pPr lvl="1"/>
            <a:r>
              <a:rPr lang="en-US" sz="2800" dirty="0"/>
              <a:t>Modify your program for part 2A to </a:t>
            </a:r>
            <a:r>
              <a:rPr lang="en-US" sz="2800" b="1" dirty="0"/>
              <a:t>not</a:t>
            </a:r>
            <a:r>
              <a:rPr lang="en-US" sz="2800" dirty="0"/>
              <a:t> delete leading vowels</a:t>
            </a:r>
          </a:p>
          <a:p>
            <a:pPr lvl="1"/>
            <a:r>
              <a:rPr lang="en-US" sz="2800" dirty="0"/>
              <a:t>Example:</a:t>
            </a:r>
          </a:p>
          <a:p>
            <a:pPr lvl="2"/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a sentence is unreadable</a:t>
            </a:r>
          </a:p>
          <a:p>
            <a:pPr lvl="2"/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sntnc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nrdbl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	</a:t>
            </a:r>
            <a:r>
              <a:rPr lang="en-US" sz="28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(</a:t>
            </a:r>
            <a:r>
              <a:rPr lang="en-US" sz="2800" i="1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leading vowels deleted</a:t>
            </a:r>
            <a:r>
              <a:rPr lang="en-US" sz="28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)</a:t>
            </a:r>
          </a:p>
          <a:p>
            <a:pPr lvl="2"/>
            <a:r>
              <a:rPr lang="en-US" sz="2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 </a:t>
            </a:r>
            <a:r>
              <a:rPr lang="en-US" sz="2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sntnc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 </a:t>
            </a:r>
            <a:r>
              <a:rPr lang="en-US" sz="2400" dirty="0" err="1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nrdbl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</a:t>
            </a:r>
            <a:r>
              <a:rPr lang="en-US" sz="28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(</a:t>
            </a:r>
            <a:r>
              <a:rPr lang="en-US" sz="2800" i="1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more legible</a:t>
            </a:r>
            <a:r>
              <a:rPr lang="en-US" sz="28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)</a:t>
            </a:r>
            <a:endParaRPr lang="en-US" sz="2400" dirty="0">
              <a:latin typeface="Calibri" panose="020F0502020204030204" pitchFamily="34" charset="0"/>
              <a:ea typeface="Menlo" panose="020B0609030804020204" pitchFamily="49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005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0AFF-06C7-C2FE-C65B-0453B7289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6: Part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ABABC-A421-6D32-01C7-11C5F7B9F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60974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Part 3:</a:t>
            </a:r>
          </a:p>
          <a:p>
            <a:pPr lvl="1"/>
            <a:r>
              <a:rPr lang="en-US" dirty="0"/>
              <a:t>Modify your program from Part 2 B to work on text files. Use it on 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ppch1.txt</a:t>
            </a:r>
            <a:endParaRPr lang="en-US" sz="2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dirty="0">
                <a:solidFill>
                  <a:schemeClr val="accent1"/>
                </a:solidFill>
              </a:rPr>
              <a:t>Is it readable?</a:t>
            </a:r>
          </a:p>
          <a:p>
            <a:pPr lvl="1"/>
            <a:r>
              <a:rPr lang="en-US" dirty="0"/>
              <a:t>Example:</a:t>
            </a:r>
          </a:p>
          <a:p>
            <a:pPr lvl="2"/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hw6p3.perl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ppch1.txt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</a:p>
          <a:p>
            <a:pPr lvl="1"/>
            <a:r>
              <a:rPr lang="en-US" dirty="0"/>
              <a:t>Recall 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read.perl</a:t>
            </a:r>
            <a:r>
              <a:rPr lang="en-US" dirty="0"/>
              <a:t> (</a:t>
            </a:r>
            <a:r>
              <a:rPr lang="en-US" i="1" dirty="0"/>
              <a:t>template for file reading</a:t>
            </a:r>
            <a:r>
              <a:rPr lang="en-US" dirty="0"/>
              <a:t>) and 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split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lvl="1"/>
            <a:r>
              <a:rPr lang="en-US" dirty="0"/>
              <a:t>Input file: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ppch1.txt</a:t>
            </a:r>
            <a:r>
              <a:rPr lang="en-US" dirty="0"/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496EC1-0E64-6E84-CB0C-9E95DCCF3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055" y="3996558"/>
            <a:ext cx="6286500" cy="23495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887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5871-6B1F-DB4D-A4D3-461A74C04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385486-0601-65A6-7D44-C7119424E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Email to me: </a:t>
            </a:r>
            <a:r>
              <a:rPr lang="en-US" sz="3200" dirty="0">
                <a:hlinkClick r:id="rId2"/>
              </a:rPr>
              <a:t>sandiway@arizona.edu</a:t>
            </a: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Subject: 438/538 Homework 6: </a:t>
            </a:r>
            <a:r>
              <a:rPr lang="en-US" sz="3200" b="1" i="1" dirty="0">
                <a:solidFill>
                  <a:srgbClr val="C00000"/>
                </a:solidFill>
              </a:rPr>
              <a:t>YOUR 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Submit code and example runs in one PDF file</a:t>
            </a:r>
          </a:p>
          <a:p>
            <a:pPr marL="742950" lvl="1" indent="-285750"/>
            <a:r>
              <a:rPr lang="en-US" sz="2800" i="1" dirty="0"/>
              <a:t>submit partial code if you cannot complete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Submit a real file, not a link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Due </a:t>
            </a:r>
            <a:r>
              <a:rPr lang="en-US" sz="3200" b="1" dirty="0"/>
              <a:t>Sunday</a:t>
            </a:r>
            <a:r>
              <a:rPr lang="en-US" sz="3200" dirty="0"/>
              <a:t> midnight: </a:t>
            </a:r>
          </a:p>
          <a:p>
            <a:pPr marL="742950" lvl="1" indent="-285750"/>
            <a:r>
              <a:rPr lang="en-US" sz="2800" dirty="0"/>
              <a:t>to be reviewed in class next </a:t>
            </a:r>
            <a:r>
              <a:rPr lang="en-US" sz="2800" b="1" dirty="0"/>
              <a:t>Tuesday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922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1722</Words>
  <Application>Microsoft Macintosh PowerPoint</Application>
  <PresentationFormat>Widescreen</PresentationFormat>
  <Paragraphs>214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Menlo</vt:lpstr>
      <vt:lpstr>Monaco</vt:lpstr>
      <vt:lpstr>Open Sans</vt:lpstr>
      <vt:lpstr>Office Theme</vt:lpstr>
      <vt:lpstr>LING/C SC/PSYC 438/538</vt:lpstr>
      <vt:lpstr>Today's Topics</vt:lpstr>
      <vt:lpstr>Perl Hash: %hash</vt:lpstr>
      <vt:lpstr>Perl Hash: %hash</vt:lpstr>
      <vt:lpstr>Perl Hash: %hash</vt:lpstr>
      <vt:lpstr>More on Hash tables</vt:lpstr>
      <vt:lpstr>More on Hash tables</vt:lpstr>
      <vt:lpstr>Perl each and Python .items()</vt:lpstr>
      <vt:lpstr>More on Hash tables</vt:lpstr>
      <vt:lpstr>Python dict</vt:lpstr>
      <vt:lpstr>More on Hash tables</vt:lpstr>
      <vt:lpstr>Python dict</vt:lpstr>
      <vt:lpstr>Python Part-of-Speech dict</vt:lpstr>
      <vt:lpstr>Python Part-of-Speech dict</vt:lpstr>
      <vt:lpstr>Python Part-of-Speech dict</vt:lpstr>
      <vt:lpstr>Perl Part-of-Speech hash</vt:lpstr>
      <vt:lpstr>Python dict</vt:lpstr>
      <vt:lpstr>Homework 6: Part 1</vt:lpstr>
      <vt:lpstr>Homework 6: Part 1</vt:lpstr>
      <vt:lpstr>PowerPoint Presentation</vt:lpstr>
      <vt:lpstr>Homework 6: Part 2</vt:lpstr>
      <vt:lpstr>Homework 6: Part 2</vt:lpstr>
      <vt:lpstr>Background</vt:lpstr>
      <vt:lpstr>Background</vt:lpstr>
      <vt:lpstr>Homework 6: Part 2</vt:lpstr>
      <vt:lpstr>Homework 6: Part 2</vt:lpstr>
      <vt:lpstr>Homework 6: Part 2</vt:lpstr>
      <vt:lpstr>Homework 6: Part 2</vt:lpstr>
      <vt:lpstr>Homework 6: Part 3</vt:lpstr>
      <vt:lpstr>Homework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LING/C SC/PSYC 438/538</dc:title>
  <dc:creator>sandiway@mac.com</dc:creator>
  <cp:lastModifiedBy>sandiway@mac.com</cp:lastModifiedBy>
  <cp:revision>23</cp:revision>
  <cp:lastPrinted>2026-09-16T22:11:04Z</cp:lastPrinted>
  <dcterms:created xsi:type="dcterms:W3CDTF">2022-09-28T15:01:21Z</dcterms:created>
  <dcterms:modified xsi:type="dcterms:W3CDTF">2026-09-17T22:31:47Z</dcterms:modified>
</cp:coreProperties>
</file>