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20" r:id="rId2"/>
    <p:sldId id="380" r:id="rId3"/>
    <p:sldId id="399" r:id="rId4"/>
    <p:sldId id="268" r:id="rId5"/>
    <p:sldId id="391" r:id="rId6"/>
    <p:sldId id="397" r:id="rId7"/>
    <p:sldId id="259" r:id="rId8"/>
    <p:sldId id="398" r:id="rId9"/>
    <p:sldId id="264" r:id="rId10"/>
    <p:sldId id="325" r:id="rId11"/>
    <p:sldId id="341" r:id="rId12"/>
    <p:sldId id="400" r:id="rId13"/>
    <p:sldId id="385" r:id="rId14"/>
    <p:sldId id="388" r:id="rId15"/>
    <p:sldId id="342" r:id="rId16"/>
    <p:sldId id="317" r:id="rId17"/>
    <p:sldId id="386" r:id="rId18"/>
    <p:sldId id="344" r:id="rId19"/>
    <p:sldId id="343" r:id="rId20"/>
    <p:sldId id="387" r:id="rId21"/>
    <p:sldId id="338" r:id="rId22"/>
    <p:sldId id="321" r:id="rId23"/>
    <p:sldId id="322" r:id="rId24"/>
    <p:sldId id="339" r:id="rId25"/>
    <p:sldId id="29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07"/>
    <p:restoredTop sz="96327"/>
  </p:normalViewPr>
  <p:slideViewPr>
    <p:cSldViewPr snapToGrid="0">
      <p:cViewPr varScale="1">
        <p:scale>
          <a:sx n="102" d="100"/>
          <a:sy n="102" d="100"/>
        </p:scale>
        <p:origin x="208" y="7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Users/sandiway/Desktop/scrabbl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t>Number of </a:t>
            </a:r>
            <a:r>
              <a:rPr lang="en-US" sz="2400" b="1" dirty="0"/>
              <a:t>English</a:t>
            </a:r>
            <a:r>
              <a:rPr lang="en-US" sz="1800" dirty="0"/>
              <a:t> words</a:t>
            </a:r>
            <a:r>
              <a:rPr lang="en-US" sz="1800" baseline="0" dirty="0"/>
              <a:t> vs. word length</a:t>
            </a:r>
            <a:endParaRPr lang="en-US" sz="1800" dirty="0"/>
          </a:p>
        </c:rich>
      </c:tx>
      <c:layout>
        <c:manualLayout>
          <c:xMode val="edge"/>
          <c:yMode val="edge"/>
          <c:x val="0.26569439689604019"/>
          <c:y val="2.3349139965684117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smooth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Sheet1!$B$3:$O$3</c:f>
              <c:numCache>
                <c:formatCode>General</c:formatCode>
                <c:ptCount val="14"/>
                <c:pt idx="0">
                  <c:v>2</c:v>
                </c:pt>
                <c:pt idx="1">
                  <c:v>3</c:v>
                </c:pt>
                <c:pt idx="2">
                  <c:v>4</c:v>
                </c:pt>
                <c:pt idx="3">
                  <c:v>5</c:v>
                </c:pt>
                <c:pt idx="4">
                  <c:v>6</c:v>
                </c:pt>
                <c:pt idx="5">
                  <c:v>7</c:v>
                </c:pt>
                <c:pt idx="6">
                  <c:v>8</c:v>
                </c:pt>
                <c:pt idx="7">
                  <c:v>9</c:v>
                </c:pt>
                <c:pt idx="8">
                  <c:v>10</c:v>
                </c:pt>
                <c:pt idx="9">
                  <c:v>11</c:v>
                </c:pt>
                <c:pt idx="10">
                  <c:v>12</c:v>
                </c:pt>
                <c:pt idx="11">
                  <c:v>13</c:v>
                </c:pt>
                <c:pt idx="12">
                  <c:v>14</c:v>
                </c:pt>
                <c:pt idx="13">
                  <c:v>15</c:v>
                </c:pt>
              </c:numCache>
            </c:numRef>
          </c:xVal>
          <c:yVal>
            <c:numRef>
              <c:f>Sheet1!$B$2:$O$2</c:f>
              <c:numCache>
                <c:formatCode>General</c:formatCode>
                <c:ptCount val="14"/>
                <c:pt idx="0">
                  <c:v>99</c:v>
                </c:pt>
                <c:pt idx="1">
                  <c:v>1024</c:v>
                </c:pt>
                <c:pt idx="2">
                  <c:v>4030</c:v>
                </c:pt>
                <c:pt idx="3">
                  <c:v>8938</c:v>
                </c:pt>
                <c:pt idx="4">
                  <c:v>15788</c:v>
                </c:pt>
                <c:pt idx="5">
                  <c:v>24029</c:v>
                </c:pt>
                <c:pt idx="6">
                  <c:v>29766</c:v>
                </c:pt>
                <c:pt idx="7">
                  <c:v>29150</c:v>
                </c:pt>
                <c:pt idx="8">
                  <c:v>22326</c:v>
                </c:pt>
                <c:pt idx="9">
                  <c:v>16165</c:v>
                </c:pt>
                <c:pt idx="10">
                  <c:v>11417</c:v>
                </c:pt>
                <c:pt idx="11">
                  <c:v>7750</c:v>
                </c:pt>
                <c:pt idx="12">
                  <c:v>5059</c:v>
                </c:pt>
                <c:pt idx="13">
                  <c:v>3157</c:v>
                </c:pt>
              </c:numCache>
            </c:numRef>
          </c:yVal>
          <c:smooth val="1"/>
          <c:extLst>
            <c:ext xmlns:c16="http://schemas.microsoft.com/office/drawing/2014/chart" uri="{C3380CC4-5D6E-409C-BE32-E72D297353CC}">
              <c16:uniqueId val="{00000000-63EB-7444-A2FC-369E2F429044}"/>
            </c:ext>
          </c:extLst>
        </c:ser>
        <c:dLbls>
          <c:showLegendKey val="0"/>
          <c:showVal val="0"/>
          <c:showCatName val="0"/>
          <c:showSerName val="0"/>
          <c:showPercent val="0"/>
          <c:showBubbleSize val="0"/>
        </c:dLbls>
        <c:axId val="1826467664"/>
        <c:axId val="2138343904"/>
      </c:scatterChart>
      <c:valAx>
        <c:axId val="1826467664"/>
        <c:scaling>
          <c:orientation val="minMax"/>
          <c:max val="15"/>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word length </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138343904"/>
        <c:crosses val="autoZero"/>
        <c:crossBetween val="midCat"/>
        <c:majorUnit val="1"/>
      </c:valAx>
      <c:valAx>
        <c:axId val="21383439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count</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826467664"/>
        <c:crosses val="autoZero"/>
        <c:crossBetween val="midCat"/>
      </c:valAx>
      <c:spPr>
        <a:noFill/>
        <a:ln>
          <a:solidFill>
            <a:schemeClr val="tx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2DEDE-485A-7E72-5C72-A385B0B60B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DB271A-A86A-09BE-93BC-EE7F873A35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14AFDC-5073-9685-AEC9-7D9A3B357B4B}"/>
              </a:ext>
            </a:extLst>
          </p:cNvPr>
          <p:cNvSpPr>
            <a:spLocks noGrp="1"/>
          </p:cNvSpPr>
          <p:nvPr>
            <p:ph type="dt" sz="half" idx="10"/>
          </p:nvPr>
        </p:nvSpPr>
        <p:spPr/>
        <p:txBody>
          <a:bodyPr/>
          <a:lstStyle/>
          <a:p>
            <a:fld id="{E453A0CF-D00F-424A-8075-C84DB557F9CF}" type="datetimeFigureOut">
              <a:rPr lang="en-US" smtClean="0"/>
              <a:t>9/14/26</a:t>
            </a:fld>
            <a:endParaRPr lang="en-US"/>
          </a:p>
        </p:txBody>
      </p:sp>
      <p:sp>
        <p:nvSpPr>
          <p:cNvPr id="5" name="Footer Placeholder 4">
            <a:extLst>
              <a:ext uri="{FF2B5EF4-FFF2-40B4-BE49-F238E27FC236}">
                <a16:creationId xmlns:a16="http://schemas.microsoft.com/office/drawing/2014/main" id="{9EB2A155-3171-F543-442D-549C0AEC28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85DE0-0C7C-3955-DC06-F146851D8840}"/>
              </a:ext>
            </a:extLst>
          </p:cNvPr>
          <p:cNvSpPr>
            <a:spLocks noGrp="1"/>
          </p:cNvSpPr>
          <p:nvPr>
            <p:ph type="sldNum" sz="quarter" idx="12"/>
          </p:nvPr>
        </p:nvSpPr>
        <p:spPr/>
        <p:txBody>
          <a:bodyPr/>
          <a:lstStyle/>
          <a:p>
            <a:fld id="{E75D20AC-B6D8-634E-9256-F8D8350DCF6E}" type="slidenum">
              <a:rPr lang="en-US" smtClean="0"/>
              <a:t>‹#›</a:t>
            </a:fld>
            <a:endParaRPr lang="en-US"/>
          </a:p>
        </p:txBody>
      </p:sp>
    </p:spTree>
    <p:extLst>
      <p:ext uri="{BB962C8B-B14F-4D97-AF65-F5344CB8AC3E}">
        <p14:creationId xmlns:p14="http://schemas.microsoft.com/office/powerpoint/2010/main" val="3945868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9B397-02FE-01E8-711F-F33671DDEB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79D901-A872-951E-ABD6-F7EA02524E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B128F7-65C4-C667-2F19-08A1561B6AD6}"/>
              </a:ext>
            </a:extLst>
          </p:cNvPr>
          <p:cNvSpPr>
            <a:spLocks noGrp="1"/>
          </p:cNvSpPr>
          <p:nvPr>
            <p:ph type="dt" sz="half" idx="10"/>
          </p:nvPr>
        </p:nvSpPr>
        <p:spPr/>
        <p:txBody>
          <a:bodyPr/>
          <a:lstStyle/>
          <a:p>
            <a:fld id="{E453A0CF-D00F-424A-8075-C84DB557F9CF}" type="datetimeFigureOut">
              <a:rPr lang="en-US" smtClean="0"/>
              <a:t>9/14/26</a:t>
            </a:fld>
            <a:endParaRPr lang="en-US"/>
          </a:p>
        </p:txBody>
      </p:sp>
      <p:sp>
        <p:nvSpPr>
          <p:cNvPr id="5" name="Footer Placeholder 4">
            <a:extLst>
              <a:ext uri="{FF2B5EF4-FFF2-40B4-BE49-F238E27FC236}">
                <a16:creationId xmlns:a16="http://schemas.microsoft.com/office/drawing/2014/main" id="{4E6D8712-D4B9-9855-F9E2-51F4DFCBE9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96D526-C0B4-C6FC-3ADD-AA775FC597A0}"/>
              </a:ext>
            </a:extLst>
          </p:cNvPr>
          <p:cNvSpPr>
            <a:spLocks noGrp="1"/>
          </p:cNvSpPr>
          <p:nvPr>
            <p:ph type="sldNum" sz="quarter" idx="12"/>
          </p:nvPr>
        </p:nvSpPr>
        <p:spPr/>
        <p:txBody>
          <a:bodyPr/>
          <a:lstStyle/>
          <a:p>
            <a:fld id="{E75D20AC-B6D8-634E-9256-F8D8350DCF6E}" type="slidenum">
              <a:rPr lang="en-US" smtClean="0"/>
              <a:t>‹#›</a:t>
            </a:fld>
            <a:endParaRPr lang="en-US"/>
          </a:p>
        </p:txBody>
      </p:sp>
    </p:spTree>
    <p:extLst>
      <p:ext uri="{BB962C8B-B14F-4D97-AF65-F5344CB8AC3E}">
        <p14:creationId xmlns:p14="http://schemas.microsoft.com/office/powerpoint/2010/main" val="3970679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66241-65FA-8EBC-97FB-B1C7C11AD8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975322-EBE6-E68F-FD5B-1BD661CB8E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64DBF8-B2A7-880B-D873-5793DF953A61}"/>
              </a:ext>
            </a:extLst>
          </p:cNvPr>
          <p:cNvSpPr>
            <a:spLocks noGrp="1"/>
          </p:cNvSpPr>
          <p:nvPr>
            <p:ph type="dt" sz="half" idx="10"/>
          </p:nvPr>
        </p:nvSpPr>
        <p:spPr/>
        <p:txBody>
          <a:bodyPr/>
          <a:lstStyle/>
          <a:p>
            <a:fld id="{E453A0CF-D00F-424A-8075-C84DB557F9CF}" type="datetimeFigureOut">
              <a:rPr lang="en-US" smtClean="0"/>
              <a:t>9/14/26</a:t>
            </a:fld>
            <a:endParaRPr lang="en-US"/>
          </a:p>
        </p:txBody>
      </p:sp>
      <p:sp>
        <p:nvSpPr>
          <p:cNvPr id="5" name="Footer Placeholder 4">
            <a:extLst>
              <a:ext uri="{FF2B5EF4-FFF2-40B4-BE49-F238E27FC236}">
                <a16:creationId xmlns:a16="http://schemas.microsoft.com/office/drawing/2014/main" id="{A05EB16E-0DD6-11D6-97EF-CB7665F699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26B9B9-CF45-CF8F-845A-CAF3ED272DF6}"/>
              </a:ext>
            </a:extLst>
          </p:cNvPr>
          <p:cNvSpPr>
            <a:spLocks noGrp="1"/>
          </p:cNvSpPr>
          <p:nvPr>
            <p:ph type="sldNum" sz="quarter" idx="12"/>
          </p:nvPr>
        </p:nvSpPr>
        <p:spPr/>
        <p:txBody>
          <a:bodyPr/>
          <a:lstStyle/>
          <a:p>
            <a:fld id="{E75D20AC-B6D8-634E-9256-F8D8350DCF6E}" type="slidenum">
              <a:rPr lang="en-US" smtClean="0"/>
              <a:t>‹#›</a:t>
            </a:fld>
            <a:endParaRPr lang="en-US"/>
          </a:p>
        </p:txBody>
      </p:sp>
    </p:spTree>
    <p:extLst>
      <p:ext uri="{BB962C8B-B14F-4D97-AF65-F5344CB8AC3E}">
        <p14:creationId xmlns:p14="http://schemas.microsoft.com/office/powerpoint/2010/main" val="378544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6507F-8123-1011-9A3F-0A7A9E31DF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5FFCA6-2514-468F-366E-30F4BDAF9C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82CEB4-CBA9-B0FE-6406-1F774BB9EF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DB3EB46-B789-107F-2DC6-E5AC5D65E1B1}"/>
              </a:ext>
            </a:extLst>
          </p:cNvPr>
          <p:cNvSpPr>
            <a:spLocks noGrp="1"/>
          </p:cNvSpPr>
          <p:nvPr>
            <p:ph type="dt" sz="half" idx="10"/>
          </p:nvPr>
        </p:nvSpPr>
        <p:spPr/>
        <p:txBody>
          <a:bodyPr/>
          <a:lstStyle/>
          <a:p>
            <a:fld id="{E453A0CF-D00F-424A-8075-C84DB557F9CF}" type="datetimeFigureOut">
              <a:rPr lang="en-US" smtClean="0"/>
              <a:t>9/14/26</a:t>
            </a:fld>
            <a:endParaRPr lang="en-US"/>
          </a:p>
        </p:txBody>
      </p:sp>
      <p:sp>
        <p:nvSpPr>
          <p:cNvPr id="6" name="Footer Placeholder 5">
            <a:extLst>
              <a:ext uri="{FF2B5EF4-FFF2-40B4-BE49-F238E27FC236}">
                <a16:creationId xmlns:a16="http://schemas.microsoft.com/office/drawing/2014/main" id="{3EED73EB-FB37-5A8B-1544-322E1BAE67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442A21-D6E8-C84E-E78D-664C0E406F0A}"/>
              </a:ext>
            </a:extLst>
          </p:cNvPr>
          <p:cNvSpPr>
            <a:spLocks noGrp="1"/>
          </p:cNvSpPr>
          <p:nvPr>
            <p:ph type="sldNum" sz="quarter" idx="12"/>
          </p:nvPr>
        </p:nvSpPr>
        <p:spPr/>
        <p:txBody>
          <a:bodyPr/>
          <a:lstStyle/>
          <a:p>
            <a:fld id="{E75D20AC-B6D8-634E-9256-F8D8350DCF6E}" type="slidenum">
              <a:rPr lang="en-US" smtClean="0"/>
              <a:t>‹#›</a:t>
            </a:fld>
            <a:endParaRPr lang="en-US"/>
          </a:p>
        </p:txBody>
      </p:sp>
    </p:spTree>
    <p:extLst>
      <p:ext uri="{BB962C8B-B14F-4D97-AF65-F5344CB8AC3E}">
        <p14:creationId xmlns:p14="http://schemas.microsoft.com/office/powerpoint/2010/main" val="2352555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A127B-4390-72DF-295D-115EB2735A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F126CB-2BFA-CB20-2173-B4F2D41F9C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93111A-123E-4410-E466-EF10A3FDB9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3BD3E0-E7FD-F3D0-C804-A972B75749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A415C1-95A6-4EF1-65E1-2F2BCBF685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1436A4-BA5F-D46F-614A-82014B406B53}"/>
              </a:ext>
            </a:extLst>
          </p:cNvPr>
          <p:cNvSpPr>
            <a:spLocks noGrp="1"/>
          </p:cNvSpPr>
          <p:nvPr>
            <p:ph type="dt" sz="half" idx="10"/>
          </p:nvPr>
        </p:nvSpPr>
        <p:spPr/>
        <p:txBody>
          <a:bodyPr/>
          <a:lstStyle/>
          <a:p>
            <a:fld id="{E453A0CF-D00F-424A-8075-C84DB557F9CF}" type="datetimeFigureOut">
              <a:rPr lang="en-US" smtClean="0"/>
              <a:t>9/14/26</a:t>
            </a:fld>
            <a:endParaRPr lang="en-US"/>
          </a:p>
        </p:txBody>
      </p:sp>
      <p:sp>
        <p:nvSpPr>
          <p:cNvPr id="8" name="Footer Placeholder 7">
            <a:extLst>
              <a:ext uri="{FF2B5EF4-FFF2-40B4-BE49-F238E27FC236}">
                <a16:creationId xmlns:a16="http://schemas.microsoft.com/office/drawing/2014/main" id="{248D032C-2CE0-FABC-C518-1D9CCA79FB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0605B2-2773-E281-4173-2B57A66FAB5F}"/>
              </a:ext>
            </a:extLst>
          </p:cNvPr>
          <p:cNvSpPr>
            <a:spLocks noGrp="1"/>
          </p:cNvSpPr>
          <p:nvPr>
            <p:ph type="sldNum" sz="quarter" idx="12"/>
          </p:nvPr>
        </p:nvSpPr>
        <p:spPr/>
        <p:txBody>
          <a:bodyPr/>
          <a:lstStyle/>
          <a:p>
            <a:fld id="{E75D20AC-B6D8-634E-9256-F8D8350DCF6E}" type="slidenum">
              <a:rPr lang="en-US" smtClean="0"/>
              <a:t>‹#›</a:t>
            </a:fld>
            <a:endParaRPr lang="en-US"/>
          </a:p>
        </p:txBody>
      </p:sp>
    </p:spTree>
    <p:extLst>
      <p:ext uri="{BB962C8B-B14F-4D97-AF65-F5344CB8AC3E}">
        <p14:creationId xmlns:p14="http://schemas.microsoft.com/office/powerpoint/2010/main" val="3205212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A42D5-2A66-1812-2968-043F4EF1D3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F1A2B7-6E1B-5988-D367-BA8403E0AB44}"/>
              </a:ext>
            </a:extLst>
          </p:cNvPr>
          <p:cNvSpPr>
            <a:spLocks noGrp="1"/>
          </p:cNvSpPr>
          <p:nvPr>
            <p:ph type="dt" sz="half" idx="10"/>
          </p:nvPr>
        </p:nvSpPr>
        <p:spPr/>
        <p:txBody>
          <a:bodyPr/>
          <a:lstStyle/>
          <a:p>
            <a:fld id="{E453A0CF-D00F-424A-8075-C84DB557F9CF}" type="datetimeFigureOut">
              <a:rPr lang="en-US" smtClean="0"/>
              <a:t>9/14/26</a:t>
            </a:fld>
            <a:endParaRPr lang="en-US"/>
          </a:p>
        </p:txBody>
      </p:sp>
      <p:sp>
        <p:nvSpPr>
          <p:cNvPr id="4" name="Footer Placeholder 3">
            <a:extLst>
              <a:ext uri="{FF2B5EF4-FFF2-40B4-BE49-F238E27FC236}">
                <a16:creationId xmlns:a16="http://schemas.microsoft.com/office/drawing/2014/main" id="{B59C36CD-9F42-0C49-3FC5-FE1F915E26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885781-41A3-263A-1BC8-622EDB577A43}"/>
              </a:ext>
            </a:extLst>
          </p:cNvPr>
          <p:cNvSpPr>
            <a:spLocks noGrp="1"/>
          </p:cNvSpPr>
          <p:nvPr>
            <p:ph type="sldNum" sz="quarter" idx="12"/>
          </p:nvPr>
        </p:nvSpPr>
        <p:spPr/>
        <p:txBody>
          <a:bodyPr/>
          <a:lstStyle/>
          <a:p>
            <a:fld id="{E75D20AC-B6D8-634E-9256-F8D8350DCF6E}" type="slidenum">
              <a:rPr lang="en-US" smtClean="0"/>
              <a:t>‹#›</a:t>
            </a:fld>
            <a:endParaRPr lang="en-US"/>
          </a:p>
        </p:txBody>
      </p:sp>
    </p:spTree>
    <p:extLst>
      <p:ext uri="{BB962C8B-B14F-4D97-AF65-F5344CB8AC3E}">
        <p14:creationId xmlns:p14="http://schemas.microsoft.com/office/powerpoint/2010/main" val="4257082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872C23-A812-076D-8326-2030BB12CC32}"/>
              </a:ext>
            </a:extLst>
          </p:cNvPr>
          <p:cNvSpPr>
            <a:spLocks noGrp="1"/>
          </p:cNvSpPr>
          <p:nvPr>
            <p:ph type="dt" sz="half" idx="10"/>
          </p:nvPr>
        </p:nvSpPr>
        <p:spPr/>
        <p:txBody>
          <a:bodyPr/>
          <a:lstStyle/>
          <a:p>
            <a:fld id="{E453A0CF-D00F-424A-8075-C84DB557F9CF}" type="datetimeFigureOut">
              <a:rPr lang="en-US" smtClean="0"/>
              <a:t>9/14/26</a:t>
            </a:fld>
            <a:endParaRPr lang="en-US"/>
          </a:p>
        </p:txBody>
      </p:sp>
      <p:sp>
        <p:nvSpPr>
          <p:cNvPr id="3" name="Footer Placeholder 2">
            <a:extLst>
              <a:ext uri="{FF2B5EF4-FFF2-40B4-BE49-F238E27FC236}">
                <a16:creationId xmlns:a16="http://schemas.microsoft.com/office/drawing/2014/main" id="{002871D0-8611-1E38-A1DE-2BE0FF73DD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6963E67-19E7-11DC-2163-B300941CFC8A}"/>
              </a:ext>
            </a:extLst>
          </p:cNvPr>
          <p:cNvSpPr>
            <a:spLocks noGrp="1"/>
          </p:cNvSpPr>
          <p:nvPr>
            <p:ph type="sldNum" sz="quarter" idx="12"/>
          </p:nvPr>
        </p:nvSpPr>
        <p:spPr/>
        <p:txBody>
          <a:bodyPr/>
          <a:lstStyle/>
          <a:p>
            <a:fld id="{E75D20AC-B6D8-634E-9256-F8D8350DCF6E}" type="slidenum">
              <a:rPr lang="en-US" smtClean="0"/>
              <a:t>‹#›</a:t>
            </a:fld>
            <a:endParaRPr lang="en-US"/>
          </a:p>
        </p:txBody>
      </p:sp>
    </p:spTree>
    <p:extLst>
      <p:ext uri="{BB962C8B-B14F-4D97-AF65-F5344CB8AC3E}">
        <p14:creationId xmlns:p14="http://schemas.microsoft.com/office/powerpoint/2010/main" val="3828116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249FE-0117-4237-D3F4-FF1E5B58F0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C327C4-8DC1-9082-96DB-DEF026ADFE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12B276-FBEA-8BD2-82E0-ECAF15CECF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0484D3-2C69-BBAE-93E5-166B85A61360}"/>
              </a:ext>
            </a:extLst>
          </p:cNvPr>
          <p:cNvSpPr>
            <a:spLocks noGrp="1"/>
          </p:cNvSpPr>
          <p:nvPr>
            <p:ph type="dt" sz="half" idx="10"/>
          </p:nvPr>
        </p:nvSpPr>
        <p:spPr/>
        <p:txBody>
          <a:bodyPr/>
          <a:lstStyle/>
          <a:p>
            <a:fld id="{E453A0CF-D00F-424A-8075-C84DB557F9CF}" type="datetimeFigureOut">
              <a:rPr lang="en-US" smtClean="0"/>
              <a:t>9/14/26</a:t>
            </a:fld>
            <a:endParaRPr lang="en-US"/>
          </a:p>
        </p:txBody>
      </p:sp>
      <p:sp>
        <p:nvSpPr>
          <p:cNvPr id="6" name="Footer Placeholder 5">
            <a:extLst>
              <a:ext uri="{FF2B5EF4-FFF2-40B4-BE49-F238E27FC236}">
                <a16:creationId xmlns:a16="http://schemas.microsoft.com/office/drawing/2014/main" id="{4F57BB32-490A-7119-1011-CB5A72F836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D79D77-101E-8156-D38A-6682C93753C6}"/>
              </a:ext>
            </a:extLst>
          </p:cNvPr>
          <p:cNvSpPr>
            <a:spLocks noGrp="1"/>
          </p:cNvSpPr>
          <p:nvPr>
            <p:ph type="sldNum" sz="quarter" idx="12"/>
          </p:nvPr>
        </p:nvSpPr>
        <p:spPr/>
        <p:txBody>
          <a:bodyPr/>
          <a:lstStyle/>
          <a:p>
            <a:fld id="{E75D20AC-B6D8-634E-9256-F8D8350DCF6E}" type="slidenum">
              <a:rPr lang="en-US" smtClean="0"/>
              <a:t>‹#›</a:t>
            </a:fld>
            <a:endParaRPr lang="en-US"/>
          </a:p>
        </p:txBody>
      </p:sp>
    </p:spTree>
    <p:extLst>
      <p:ext uri="{BB962C8B-B14F-4D97-AF65-F5344CB8AC3E}">
        <p14:creationId xmlns:p14="http://schemas.microsoft.com/office/powerpoint/2010/main" val="2574357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CF2D1-2638-2C75-6BAE-7021D77E46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48C75B-980F-B8D4-1619-4FB250760F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1E29AB-90B9-1687-A2EB-720F4AFD6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298AF9-2C43-E652-7348-86087BA5EB4B}"/>
              </a:ext>
            </a:extLst>
          </p:cNvPr>
          <p:cNvSpPr>
            <a:spLocks noGrp="1"/>
          </p:cNvSpPr>
          <p:nvPr>
            <p:ph type="dt" sz="half" idx="10"/>
          </p:nvPr>
        </p:nvSpPr>
        <p:spPr/>
        <p:txBody>
          <a:bodyPr/>
          <a:lstStyle/>
          <a:p>
            <a:fld id="{E453A0CF-D00F-424A-8075-C84DB557F9CF}" type="datetimeFigureOut">
              <a:rPr lang="en-US" smtClean="0"/>
              <a:t>9/14/26</a:t>
            </a:fld>
            <a:endParaRPr lang="en-US"/>
          </a:p>
        </p:txBody>
      </p:sp>
      <p:sp>
        <p:nvSpPr>
          <p:cNvPr id="6" name="Footer Placeholder 5">
            <a:extLst>
              <a:ext uri="{FF2B5EF4-FFF2-40B4-BE49-F238E27FC236}">
                <a16:creationId xmlns:a16="http://schemas.microsoft.com/office/drawing/2014/main" id="{5CDEDA44-93F7-4F7B-6FA5-8C1EEC177E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CD89D0-8B8A-028D-A127-74C5482A8746}"/>
              </a:ext>
            </a:extLst>
          </p:cNvPr>
          <p:cNvSpPr>
            <a:spLocks noGrp="1"/>
          </p:cNvSpPr>
          <p:nvPr>
            <p:ph type="sldNum" sz="quarter" idx="12"/>
          </p:nvPr>
        </p:nvSpPr>
        <p:spPr/>
        <p:txBody>
          <a:bodyPr/>
          <a:lstStyle/>
          <a:p>
            <a:fld id="{E75D20AC-B6D8-634E-9256-F8D8350DCF6E}" type="slidenum">
              <a:rPr lang="en-US" smtClean="0"/>
              <a:t>‹#›</a:t>
            </a:fld>
            <a:endParaRPr lang="en-US"/>
          </a:p>
        </p:txBody>
      </p:sp>
    </p:spTree>
    <p:extLst>
      <p:ext uri="{BB962C8B-B14F-4D97-AF65-F5344CB8AC3E}">
        <p14:creationId xmlns:p14="http://schemas.microsoft.com/office/powerpoint/2010/main" val="2701080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817C4-B768-A404-6C07-0A1F935563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C8254E-391E-3D43-3469-04E62FD284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2324A9-6427-670A-B67B-C00C73352171}"/>
              </a:ext>
            </a:extLst>
          </p:cNvPr>
          <p:cNvSpPr>
            <a:spLocks noGrp="1"/>
          </p:cNvSpPr>
          <p:nvPr>
            <p:ph type="dt" sz="half" idx="10"/>
          </p:nvPr>
        </p:nvSpPr>
        <p:spPr/>
        <p:txBody>
          <a:bodyPr/>
          <a:lstStyle/>
          <a:p>
            <a:fld id="{E453A0CF-D00F-424A-8075-C84DB557F9CF}" type="datetimeFigureOut">
              <a:rPr lang="en-US" smtClean="0"/>
              <a:t>9/14/26</a:t>
            </a:fld>
            <a:endParaRPr lang="en-US"/>
          </a:p>
        </p:txBody>
      </p:sp>
      <p:sp>
        <p:nvSpPr>
          <p:cNvPr id="5" name="Footer Placeholder 4">
            <a:extLst>
              <a:ext uri="{FF2B5EF4-FFF2-40B4-BE49-F238E27FC236}">
                <a16:creationId xmlns:a16="http://schemas.microsoft.com/office/drawing/2014/main" id="{21A5B023-B60E-A70D-E709-99A25E3E55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BF2914-5D20-B967-D0C1-663CBBFE493E}"/>
              </a:ext>
            </a:extLst>
          </p:cNvPr>
          <p:cNvSpPr>
            <a:spLocks noGrp="1"/>
          </p:cNvSpPr>
          <p:nvPr>
            <p:ph type="sldNum" sz="quarter" idx="12"/>
          </p:nvPr>
        </p:nvSpPr>
        <p:spPr/>
        <p:txBody>
          <a:bodyPr/>
          <a:lstStyle/>
          <a:p>
            <a:fld id="{E75D20AC-B6D8-634E-9256-F8D8350DCF6E}" type="slidenum">
              <a:rPr lang="en-US" smtClean="0"/>
              <a:t>‹#›</a:t>
            </a:fld>
            <a:endParaRPr lang="en-US"/>
          </a:p>
        </p:txBody>
      </p:sp>
    </p:spTree>
    <p:extLst>
      <p:ext uri="{BB962C8B-B14F-4D97-AF65-F5344CB8AC3E}">
        <p14:creationId xmlns:p14="http://schemas.microsoft.com/office/powerpoint/2010/main" val="3431754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0E4363-DA63-73D7-99A5-E8BA90AA9F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F1E5FD-B7D4-7E37-2EBA-4B747B478C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A8E7D1-7E78-2AED-3338-9CB687285407}"/>
              </a:ext>
            </a:extLst>
          </p:cNvPr>
          <p:cNvSpPr>
            <a:spLocks noGrp="1"/>
          </p:cNvSpPr>
          <p:nvPr>
            <p:ph type="dt" sz="half" idx="10"/>
          </p:nvPr>
        </p:nvSpPr>
        <p:spPr/>
        <p:txBody>
          <a:bodyPr/>
          <a:lstStyle/>
          <a:p>
            <a:fld id="{E453A0CF-D00F-424A-8075-C84DB557F9CF}" type="datetimeFigureOut">
              <a:rPr lang="en-US" smtClean="0"/>
              <a:t>9/14/26</a:t>
            </a:fld>
            <a:endParaRPr lang="en-US"/>
          </a:p>
        </p:txBody>
      </p:sp>
      <p:sp>
        <p:nvSpPr>
          <p:cNvPr id="5" name="Footer Placeholder 4">
            <a:extLst>
              <a:ext uri="{FF2B5EF4-FFF2-40B4-BE49-F238E27FC236}">
                <a16:creationId xmlns:a16="http://schemas.microsoft.com/office/drawing/2014/main" id="{7ACBC92E-4311-AA77-0F79-958A97AD53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254D2D-08EA-1AD4-F287-21E7A0DBE20C}"/>
              </a:ext>
            </a:extLst>
          </p:cNvPr>
          <p:cNvSpPr>
            <a:spLocks noGrp="1"/>
          </p:cNvSpPr>
          <p:nvPr>
            <p:ph type="sldNum" sz="quarter" idx="12"/>
          </p:nvPr>
        </p:nvSpPr>
        <p:spPr/>
        <p:txBody>
          <a:bodyPr/>
          <a:lstStyle/>
          <a:p>
            <a:fld id="{E75D20AC-B6D8-634E-9256-F8D8350DCF6E}" type="slidenum">
              <a:rPr lang="en-US" smtClean="0"/>
              <a:t>‹#›</a:t>
            </a:fld>
            <a:endParaRPr lang="en-US"/>
          </a:p>
        </p:txBody>
      </p:sp>
    </p:spTree>
    <p:extLst>
      <p:ext uri="{BB962C8B-B14F-4D97-AF65-F5344CB8AC3E}">
        <p14:creationId xmlns:p14="http://schemas.microsoft.com/office/powerpoint/2010/main" val="3669622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F63A1E-4A07-6612-A3A8-33A2CCD62E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E1E705-FF8F-19B7-5F75-69ACE31FFF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88E9DF-3B47-B30F-65D8-013D4F8F63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53A0CF-D00F-424A-8075-C84DB557F9CF}" type="datetimeFigureOut">
              <a:rPr lang="en-US" smtClean="0"/>
              <a:t>9/14/26</a:t>
            </a:fld>
            <a:endParaRPr lang="en-US"/>
          </a:p>
        </p:txBody>
      </p:sp>
      <p:sp>
        <p:nvSpPr>
          <p:cNvPr id="5" name="Footer Placeholder 4">
            <a:extLst>
              <a:ext uri="{FF2B5EF4-FFF2-40B4-BE49-F238E27FC236}">
                <a16:creationId xmlns:a16="http://schemas.microsoft.com/office/drawing/2014/main" id="{21DFDED2-6A67-8B77-E2D7-CC79E3B4A5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9B29AF-6434-FBDB-0E3A-7AB2EDD8F3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5D20AC-B6D8-634E-9256-F8D8350DCF6E}" type="slidenum">
              <a:rPr lang="en-US" smtClean="0"/>
              <a:t>‹#›</a:t>
            </a:fld>
            <a:endParaRPr lang="en-US"/>
          </a:p>
        </p:txBody>
      </p:sp>
    </p:spTree>
    <p:extLst>
      <p:ext uri="{BB962C8B-B14F-4D97-AF65-F5344CB8AC3E}">
        <p14:creationId xmlns:p14="http://schemas.microsoft.com/office/powerpoint/2010/main" val="25430797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perldoc.perl.org/functions/sort" TargetMode="Externa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hyperlink" Target="https://perldoc.perl.org/functions/sprintf"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s://man7.org/linux/man-pages/man1/sort.1.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docs.python.org/3/tutorial/inputoutput.html#reading-and-writing-file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docs.python.org/3/howto/sorting.html"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LING/C SC/PSYC 438/538</a:t>
            </a:r>
          </a:p>
        </p:txBody>
      </p:sp>
      <p:sp>
        <p:nvSpPr>
          <p:cNvPr id="3" name="Subtitle 2"/>
          <p:cNvSpPr>
            <a:spLocks noGrp="1"/>
          </p:cNvSpPr>
          <p:nvPr>
            <p:ph type="subTitle" idx="1"/>
          </p:nvPr>
        </p:nvSpPr>
        <p:spPr/>
        <p:txBody>
          <a:bodyPr/>
          <a:lstStyle/>
          <a:p>
            <a:r>
              <a:rPr lang="en-US" dirty="0"/>
              <a:t>Lecture 7</a:t>
            </a:r>
          </a:p>
          <a:p>
            <a:r>
              <a:rPr lang="en-US" dirty="0"/>
              <a:t>Prof. </a:t>
            </a:r>
            <a:r>
              <a:rPr lang="en-US" dirty="0" err="1"/>
              <a:t>Sandiway</a:t>
            </a:r>
            <a:r>
              <a:rPr lang="en-US" dirty="0"/>
              <a:t> Fong</a:t>
            </a:r>
          </a:p>
        </p:txBody>
      </p:sp>
    </p:spTree>
    <p:extLst>
      <p:ext uri="{BB962C8B-B14F-4D97-AF65-F5344CB8AC3E}">
        <p14:creationId xmlns:p14="http://schemas.microsoft.com/office/powerpoint/2010/main" val="3505892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5E4C2-A281-7C01-A8C7-74C3F4098A9A}"/>
              </a:ext>
            </a:extLst>
          </p:cNvPr>
          <p:cNvSpPr>
            <a:spLocks noGrp="1"/>
          </p:cNvSpPr>
          <p:nvPr>
            <p:ph type="title"/>
          </p:nvPr>
        </p:nvSpPr>
        <p:spPr/>
        <p:txBody>
          <a:bodyPr/>
          <a:lstStyle/>
          <a:p>
            <a:r>
              <a:rPr lang="en-US" dirty="0"/>
              <a:t>Today's Topics</a:t>
            </a:r>
          </a:p>
        </p:txBody>
      </p:sp>
      <p:sp>
        <p:nvSpPr>
          <p:cNvPr id="3" name="Content Placeholder 2">
            <a:extLst>
              <a:ext uri="{FF2B5EF4-FFF2-40B4-BE49-F238E27FC236}">
                <a16:creationId xmlns:a16="http://schemas.microsoft.com/office/drawing/2014/main" id="{A058D20F-C5F8-1085-A777-07E42A3A28C6}"/>
              </a:ext>
            </a:extLst>
          </p:cNvPr>
          <p:cNvSpPr>
            <a:spLocks noGrp="1"/>
          </p:cNvSpPr>
          <p:nvPr>
            <p:ph idx="1"/>
          </p:nvPr>
        </p:nvSpPr>
        <p:spPr/>
        <p:txBody>
          <a:bodyPr>
            <a:normAutofit/>
          </a:bodyPr>
          <a:lstStyle/>
          <a:p>
            <a:r>
              <a:rPr lang="en-US" sz="3600" dirty="0"/>
              <a:t>Homework 5 Review</a:t>
            </a:r>
          </a:p>
          <a:p>
            <a:pPr lvl="1"/>
            <a:r>
              <a:rPr lang="en-US" sz="3200" dirty="0"/>
              <a:t>best to send a pdf file (.zip doesn't always work)</a:t>
            </a:r>
          </a:p>
          <a:p>
            <a:pPr lvl="1"/>
            <a:endParaRPr lang="en-US" sz="3200" dirty="0"/>
          </a:p>
          <a:p>
            <a:pPr lvl="1"/>
            <a:endParaRPr lang="en-US" sz="3200" dirty="0"/>
          </a:p>
        </p:txBody>
      </p:sp>
      <p:pic>
        <p:nvPicPr>
          <p:cNvPr id="5" name="Picture 4">
            <a:extLst>
              <a:ext uri="{FF2B5EF4-FFF2-40B4-BE49-F238E27FC236}">
                <a16:creationId xmlns:a16="http://schemas.microsoft.com/office/drawing/2014/main" id="{07DA5355-D653-74C8-64FD-460AA1375931}"/>
              </a:ext>
            </a:extLst>
          </p:cNvPr>
          <p:cNvPicPr>
            <a:picLocks noChangeAspect="1"/>
          </p:cNvPicPr>
          <p:nvPr/>
        </p:nvPicPr>
        <p:blipFill>
          <a:blip r:embed="rId2"/>
          <a:stretch>
            <a:fillRect/>
          </a:stretch>
        </p:blipFill>
        <p:spPr>
          <a:xfrm>
            <a:off x="1424487" y="2951163"/>
            <a:ext cx="7213600" cy="3225800"/>
          </a:xfrm>
          <a:prstGeom prst="rect">
            <a:avLst/>
          </a:prstGeom>
          <a:ln>
            <a:solidFill>
              <a:schemeClr val="tx1"/>
            </a:solidFill>
          </a:ln>
        </p:spPr>
      </p:pic>
    </p:spTree>
    <p:extLst>
      <p:ext uri="{BB962C8B-B14F-4D97-AF65-F5344CB8AC3E}">
        <p14:creationId xmlns:p14="http://schemas.microsoft.com/office/powerpoint/2010/main" val="59003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82D60-80FA-3029-D2ED-CB54E81621F0}"/>
              </a:ext>
            </a:extLst>
          </p:cNvPr>
          <p:cNvSpPr>
            <a:spLocks noGrp="1"/>
          </p:cNvSpPr>
          <p:nvPr>
            <p:ph type="title"/>
          </p:nvPr>
        </p:nvSpPr>
        <p:spPr/>
        <p:txBody>
          <a:bodyPr/>
          <a:lstStyle/>
          <a:p>
            <a:r>
              <a:rPr lang="en-US" dirty="0"/>
              <a:t>Today's Topics</a:t>
            </a:r>
          </a:p>
        </p:txBody>
      </p:sp>
      <p:sp>
        <p:nvSpPr>
          <p:cNvPr id="3" name="Content Placeholder 2">
            <a:extLst>
              <a:ext uri="{FF2B5EF4-FFF2-40B4-BE49-F238E27FC236}">
                <a16:creationId xmlns:a16="http://schemas.microsoft.com/office/drawing/2014/main" id="{34AE603D-E237-4792-FAA1-67CCEB124A84}"/>
              </a:ext>
            </a:extLst>
          </p:cNvPr>
          <p:cNvSpPr>
            <a:spLocks noGrp="1"/>
          </p:cNvSpPr>
          <p:nvPr>
            <p:ph idx="1"/>
          </p:nvPr>
        </p:nvSpPr>
        <p:spPr/>
        <p:txBody>
          <a:bodyPr/>
          <a:lstStyle/>
          <a:p>
            <a:r>
              <a:rPr lang="en-US" sz="3600" dirty="0"/>
              <a:t>Worked file I/O example: </a:t>
            </a:r>
          </a:p>
          <a:p>
            <a:pPr lvl="1"/>
            <a:r>
              <a:rPr lang="en-US" sz="2800" dirty="0" err="1">
                <a:latin typeface="Menlo" panose="020B0609030804020204" pitchFamily="49" charset="0"/>
                <a:ea typeface="Menlo" panose="020B0609030804020204" pitchFamily="49" charset="0"/>
                <a:cs typeface="Menlo" panose="020B0609030804020204" pitchFamily="49" charset="0"/>
              </a:rPr>
              <a:t>falconheavylaunch.txt</a:t>
            </a:r>
            <a:endParaRPr lang="en-US" sz="2800" dirty="0">
              <a:latin typeface="Menlo" panose="020B0609030804020204" pitchFamily="49" charset="0"/>
              <a:ea typeface="Menlo" panose="020B0609030804020204" pitchFamily="49" charset="0"/>
              <a:cs typeface="Menlo" panose="020B0609030804020204" pitchFamily="49" charset="0"/>
            </a:endParaRPr>
          </a:p>
          <a:p>
            <a:pPr lvl="1"/>
            <a:r>
              <a:rPr lang="en-US" sz="3200" dirty="0"/>
              <a:t>I'll be assuming Bash/</a:t>
            </a:r>
            <a:r>
              <a:rPr lang="en-US" sz="3200" dirty="0" err="1"/>
              <a:t>Zsh</a:t>
            </a:r>
            <a:r>
              <a:rPr lang="en-US" sz="3200" dirty="0"/>
              <a:t> (</a:t>
            </a:r>
            <a:r>
              <a:rPr lang="en-US" sz="3200" i="1" dirty="0"/>
              <a:t>from macOS or Ubuntu</a:t>
            </a:r>
            <a:r>
              <a:rPr lang="en-US" sz="3200" dirty="0"/>
              <a:t>)</a:t>
            </a:r>
          </a:p>
          <a:p>
            <a:r>
              <a:rPr lang="en-US" sz="3600" dirty="0"/>
              <a:t>Sorting</a:t>
            </a:r>
          </a:p>
          <a:p>
            <a:endParaRPr lang="en-US" dirty="0"/>
          </a:p>
        </p:txBody>
      </p:sp>
    </p:spTree>
    <p:extLst>
      <p:ext uri="{BB962C8B-B14F-4D97-AF65-F5344CB8AC3E}">
        <p14:creationId xmlns:p14="http://schemas.microsoft.com/office/powerpoint/2010/main" val="3228457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descr="A graph with a line and a number of words&#10;&#10;AI-generated content may be incorrect.">
            <a:extLst>
              <a:ext uri="{FF2B5EF4-FFF2-40B4-BE49-F238E27FC236}">
                <a16:creationId xmlns:a16="http://schemas.microsoft.com/office/drawing/2014/main" id="{486E2ED0-F0EC-A618-55CF-2DF4483EBF7D}"/>
              </a:ext>
            </a:extLst>
          </p:cNvPr>
          <p:cNvPicPr>
            <a:picLocks noGrp="1" noChangeAspect="1"/>
          </p:cNvPicPr>
          <p:nvPr>
            <p:ph idx="1"/>
          </p:nvPr>
        </p:nvPicPr>
        <p:blipFill>
          <a:blip r:embed="rId2"/>
          <a:stretch>
            <a:fillRect/>
          </a:stretch>
        </p:blipFill>
        <p:spPr>
          <a:xfrm>
            <a:off x="1597572" y="1825625"/>
            <a:ext cx="7844383" cy="5100720"/>
          </a:xfrm>
        </p:spPr>
      </p:pic>
      <p:sp>
        <p:nvSpPr>
          <p:cNvPr id="2" name="Title 1">
            <a:extLst>
              <a:ext uri="{FF2B5EF4-FFF2-40B4-BE49-F238E27FC236}">
                <a16:creationId xmlns:a16="http://schemas.microsoft.com/office/drawing/2014/main" id="{0AE30777-4BAD-941F-665D-E52654E5795D}"/>
              </a:ext>
            </a:extLst>
          </p:cNvPr>
          <p:cNvSpPr>
            <a:spLocks noGrp="1"/>
          </p:cNvSpPr>
          <p:nvPr>
            <p:ph type="title"/>
          </p:nvPr>
        </p:nvSpPr>
        <p:spPr>
          <a:xfrm>
            <a:off x="838200" y="556995"/>
            <a:ext cx="10515600" cy="1133693"/>
          </a:xfrm>
        </p:spPr>
        <p:txBody>
          <a:bodyPr vert="horz" lIns="91440" tIns="45720" rIns="91440" bIns="45720" rtlCol="0">
            <a:normAutofit/>
          </a:bodyPr>
          <a:lstStyle/>
          <a:p>
            <a:r>
              <a:rPr lang="en-US" sz="5200" kern="1200" dirty="0">
                <a:latin typeface="+mj-lt"/>
                <a:ea typeface="+mj-ea"/>
                <a:cs typeface="+mj-cs"/>
              </a:rPr>
              <a:t>A particular set of Scrabble Words</a:t>
            </a:r>
          </a:p>
        </p:txBody>
      </p:sp>
      <p:sp>
        <p:nvSpPr>
          <p:cNvPr id="4" name="TextBox 3">
            <a:extLst>
              <a:ext uri="{FF2B5EF4-FFF2-40B4-BE49-F238E27FC236}">
                <a16:creationId xmlns:a16="http://schemas.microsoft.com/office/drawing/2014/main" id="{867F0CB1-39A0-1043-62D2-66E6892E638E}"/>
              </a:ext>
            </a:extLst>
          </p:cNvPr>
          <p:cNvSpPr txBox="1"/>
          <p:nvPr/>
        </p:nvSpPr>
        <p:spPr>
          <a:xfrm>
            <a:off x="2627376" y="1786018"/>
            <a:ext cx="6096000" cy="461665"/>
          </a:xfrm>
          <a:prstGeom prst="rect">
            <a:avLst/>
          </a:prstGeom>
          <a:noFill/>
        </p:spPr>
        <p:txBody>
          <a:bodyPr wrap="square">
            <a:spAutoFit/>
          </a:bodyPr>
          <a:lstStyle/>
          <a:p>
            <a:r>
              <a:rPr lang="en-US" sz="2400" kern="1200" dirty="0">
                <a:latin typeface="+mj-lt"/>
                <a:ea typeface="+mj-ea"/>
                <a:cs typeface="+mj-cs"/>
              </a:rPr>
              <a:t>(# letters ≥ 2)</a:t>
            </a:r>
            <a:endParaRPr lang="en-US" sz="2400" dirty="0"/>
          </a:p>
        </p:txBody>
      </p:sp>
      <p:sp>
        <p:nvSpPr>
          <p:cNvPr id="3" name="Rounded Rectangle 2">
            <a:extLst>
              <a:ext uri="{FF2B5EF4-FFF2-40B4-BE49-F238E27FC236}">
                <a16:creationId xmlns:a16="http://schemas.microsoft.com/office/drawing/2014/main" id="{446398BD-A5F9-21AF-AC14-BD40334FC9D9}"/>
              </a:ext>
            </a:extLst>
          </p:cNvPr>
          <p:cNvSpPr/>
          <p:nvPr/>
        </p:nvSpPr>
        <p:spPr>
          <a:xfrm>
            <a:off x="3499945" y="4065929"/>
            <a:ext cx="956441" cy="620111"/>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26 x 26</a:t>
            </a:r>
          </a:p>
        </p:txBody>
      </p:sp>
      <p:sp>
        <p:nvSpPr>
          <p:cNvPr id="5" name="Rounded Rectangle 4">
            <a:extLst>
              <a:ext uri="{FF2B5EF4-FFF2-40B4-BE49-F238E27FC236}">
                <a16:creationId xmlns:a16="http://schemas.microsoft.com/office/drawing/2014/main" id="{07D7E79F-A0EB-DD41-019A-AEB464703512}"/>
              </a:ext>
            </a:extLst>
          </p:cNvPr>
          <p:cNvSpPr/>
          <p:nvPr/>
        </p:nvSpPr>
        <p:spPr>
          <a:xfrm>
            <a:off x="4998390" y="3445818"/>
            <a:ext cx="840827" cy="620111"/>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26</a:t>
            </a:r>
            <a:r>
              <a:rPr lang="en-US" baseline="30000" dirty="0"/>
              <a:t>3</a:t>
            </a:r>
          </a:p>
        </p:txBody>
      </p:sp>
      <p:sp>
        <p:nvSpPr>
          <p:cNvPr id="7" name="Rounded Rectangle 6">
            <a:extLst>
              <a:ext uri="{FF2B5EF4-FFF2-40B4-BE49-F238E27FC236}">
                <a16:creationId xmlns:a16="http://schemas.microsoft.com/office/drawing/2014/main" id="{1B433D7C-F146-3AC0-B78A-BF945292E1E6}"/>
              </a:ext>
            </a:extLst>
          </p:cNvPr>
          <p:cNvSpPr/>
          <p:nvPr/>
        </p:nvSpPr>
        <p:spPr>
          <a:xfrm>
            <a:off x="6219751" y="2825707"/>
            <a:ext cx="840827" cy="620111"/>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26</a:t>
            </a:r>
            <a:r>
              <a:rPr lang="en-US" baseline="30000" dirty="0"/>
              <a:t>4</a:t>
            </a:r>
          </a:p>
        </p:txBody>
      </p:sp>
      <p:sp>
        <p:nvSpPr>
          <p:cNvPr id="8" name="Rounded Rectangle 7">
            <a:extLst>
              <a:ext uri="{FF2B5EF4-FFF2-40B4-BE49-F238E27FC236}">
                <a16:creationId xmlns:a16="http://schemas.microsoft.com/office/drawing/2014/main" id="{A9AF0DBF-1B5D-F4CC-EF46-2A81478A52BD}"/>
              </a:ext>
            </a:extLst>
          </p:cNvPr>
          <p:cNvSpPr/>
          <p:nvPr/>
        </p:nvSpPr>
        <p:spPr>
          <a:xfrm>
            <a:off x="7512163" y="2225879"/>
            <a:ext cx="840827" cy="620111"/>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26</a:t>
            </a:r>
            <a:r>
              <a:rPr lang="en-US" baseline="30000" dirty="0"/>
              <a:t>5</a:t>
            </a:r>
          </a:p>
        </p:txBody>
      </p:sp>
      <p:sp>
        <p:nvSpPr>
          <p:cNvPr id="9" name="Up Arrow Callout 8">
            <a:extLst>
              <a:ext uri="{FF2B5EF4-FFF2-40B4-BE49-F238E27FC236}">
                <a16:creationId xmlns:a16="http://schemas.microsoft.com/office/drawing/2014/main" id="{3335BF79-7D4B-626E-AF4D-5CA33830A577}"/>
              </a:ext>
            </a:extLst>
          </p:cNvPr>
          <p:cNvSpPr/>
          <p:nvPr/>
        </p:nvSpPr>
        <p:spPr>
          <a:xfrm>
            <a:off x="858682" y="2825707"/>
            <a:ext cx="788275" cy="2325114"/>
          </a:xfrm>
          <a:prstGeom prst="up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log scale</a:t>
            </a:r>
          </a:p>
          <a:p>
            <a:pPr algn="ctr"/>
            <a:r>
              <a:rPr lang="en-US" sz="1600" dirty="0"/>
              <a:t>(exponential)</a:t>
            </a:r>
          </a:p>
        </p:txBody>
      </p:sp>
      <p:sp>
        <p:nvSpPr>
          <p:cNvPr id="10" name="Up-Down Arrow 9">
            <a:extLst>
              <a:ext uri="{FF2B5EF4-FFF2-40B4-BE49-F238E27FC236}">
                <a16:creationId xmlns:a16="http://schemas.microsoft.com/office/drawing/2014/main" id="{849D2394-35D6-2A16-6816-1920A3EA2FB2}"/>
              </a:ext>
            </a:extLst>
          </p:cNvPr>
          <p:cNvSpPr/>
          <p:nvPr/>
        </p:nvSpPr>
        <p:spPr>
          <a:xfrm>
            <a:off x="8930086" y="2863374"/>
            <a:ext cx="619897" cy="1137920"/>
          </a:xfrm>
          <a:prstGeom prst="up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C9E5E6B-C52A-0AE4-6BA9-F13271B48082}"/>
              </a:ext>
            </a:extLst>
          </p:cNvPr>
          <p:cNvSpPr txBox="1"/>
          <p:nvPr/>
        </p:nvSpPr>
        <p:spPr>
          <a:xfrm>
            <a:off x="9702286" y="2784098"/>
            <a:ext cx="1285103" cy="1323439"/>
          </a:xfrm>
          <a:prstGeom prst="rect">
            <a:avLst/>
          </a:prstGeom>
          <a:noFill/>
        </p:spPr>
        <p:txBody>
          <a:bodyPr wrap="square" rtlCol="0">
            <a:spAutoFit/>
          </a:bodyPr>
          <a:lstStyle/>
          <a:p>
            <a:r>
              <a:rPr lang="en-US" sz="2000" dirty="0"/>
              <a:t>gap should continue to widen</a:t>
            </a:r>
          </a:p>
        </p:txBody>
      </p:sp>
      <p:sp>
        <p:nvSpPr>
          <p:cNvPr id="16" name="Rounded Rectangle 15">
            <a:extLst>
              <a:ext uri="{FF2B5EF4-FFF2-40B4-BE49-F238E27FC236}">
                <a16:creationId xmlns:a16="http://schemas.microsoft.com/office/drawing/2014/main" id="{0D165811-EA3B-D3EA-6A43-618B4D247F06}"/>
              </a:ext>
            </a:extLst>
          </p:cNvPr>
          <p:cNvSpPr/>
          <p:nvPr/>
        </p:nvSpPr>
        <p:spPr>
          <a:xfrm>
            <a:off x="8711501" y="1786018"/>
            <a:ext cx="840827" cy="620111"/>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26</a:t>
            </a:r>
            <a:r>
              <a:rPr lang="en-US" baseline="30000" dirty="0"/>
              <a:t>6</a:t>
            </a:r>
          </a:p>
        </p:txBody>
      </p:sp>
    </p:spTree>
    <p:extLst>
      <p:ext uri="{BB962C8B-B14F-4D97-AF65-F5344CB8AC3E}">
        <p14:creationId xmlns:p14="http://schemas.microsoft.com/office/powerpoint/2010/main" val="1378885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animBg="1"/>
      <p:bldP spid="7" grpId="0" animBg="1"/>
      <p:bldP spid="8" grpId="0" animBg="1"/>
      <p:bldP spid="9" grpId="0" animBg="1"/>
      <p:bldP spid="10" grpId="0" animBg="1"/>
      <p:bldP spid="11" grpId="0"/>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929EE-8A60-324E-B073-4D5935464C87}"/>
              </a:ext>
            </a:extLst>
          </p:cNvPr>
          <p:cNvSpPr>
            <a:spLocks noGrp="1"/>
          </p:cNvSpPr>
          <p:nvPr>
            <p:ph type="title"/>
          </p:nvPr>
        </p:nvSpPr>
        <p:spPr/>
        <p:txBody>
          <a:bodyPr/>
          <a:lstStyle/>
          <a:p>
            <a:r>
              <a:rPr lang="en-US" sz="4400" kern="1200" dirty="0">
                <a:latin typeface="+mj-lt"/>
                <a:ea typeface="+mj-ea"/>
                <a:cs typeface="+mj-cs"/>
              </a:rPr>
              <a:t>Scrabble Words Statistics</a:t>
            </a:r>
            <a:endParaRPr lang="en-US" dirty="0"/>
          </a:p>
        </p:txBody>
      </p:sp>
      <p:graphicFrame>
        <p:nvGraphicFramePr>
          <p:cNvPr id="4" name="Content Placeholder 3">
            <a:extLst>
              <a:ext uri="{FF2B5EF4-FFF2-40B4-BE49-F238E27FC236}">
                <a16:creationId xmlns:a16="http://schemas.microsoft.com/office/drawing/2014/main" id="{E85F620B-05CE-FD50-BFC7-37045EC0F66D}"/>
              </a:ext>
            </a:extLst>
          </p:cNvPr>
          <p:cNvGraphicFramePr>
            <a:graphicFrameLocks noGrp="1"/>
          </p:cNvGraphicFramePr>
          <p:nvPr>
            <p:ph idx="1"/>
            <p:extLst>
              <p:ext uri="{D42A27DB-BD31-4B8C-83A1-F6EECF244321}">
                <p14:modId xmlns:p14="http://schemas.microsoft.com/office/powerpoint/2010/main" val="1522261518"/>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6782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556B0-944F-B9AB-876D-E8B04A5946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8E413D-6B70-05AB-3191-874D3F4D66CF}"/>
              </a:ext>
            </a:extLst>
          </p:cNvPr>
          <p:cNvSpPr>
            <a:spLocks noGrp="1"/>
          </p:cNvSpPr>
          <p:nvPr>
            <p:ph type="title"/>
          </p:nvPr>
        </p:nvSpPr>
        <p:spPr/>
        <p:txBody>
          <a:bodyPr/>
          <a:lstStyle/>
          <a:p>
            <a:r>
              <a:rPr lang="en-US" dirty="0"/>
              <a:t>Homework 5 Review</a:t>
            </a:r>
          </a:p>
        </p:txBody>
      </p:sp>
      <p:sp>
        <p:nvSpPr>
          <p:cNvPr id="3" name="Content Placeholder 2">
            <a:extLst>
              <a:ext uri="{FF2B5EF4-FFF2-40B4-BE49-F238E27FC236}">
                <a16:creationId xmlns:a16="http://schemas.microsoft.com/office/drawing/2014/main" id="{2198A137-49F2-F23E-3FC7-93B7572BBEB0}"/>
              </a:ext>
            </a:extLst>
          </p:cNvPr>
          <p:cNvSpPr>
            <a:spLocks noGrp="1"/>
          </p:cNvSpPr>
          <p:nvPr>
            <p:ph idx="1"/>
          </p:nvPr>
        </p:nvSpPr>
        <p:spPr>
          <a:xfrm>
            <a:off x="838200" y="1825626"/>
            <a:ext cx="10515600" cy="1098328"/>
          </a:xfrm>
        </p:spPr>
        <p:txBody>
          <a:bodyPr>
            <a:normAutofit/>
          </a:bodyPr>
          <a:lstStyle/>
          <a:p>
            <a:r>
              <a:rPr lang="en-US" dirty="0">
                <a:solidFill>
                  <a:srgbClr val="000000"/>
                </a:solidFill>
                <a:effectLst/>
                <a:latin typeface="Calibri" panose="020F0502020204030204" pitchFamily="34" charset="0"/>
                <a:cs typeface="Calibri" panose="020F0502020204030204" pitchFamily="34" charset="0"/>
              </a:rPr>
              <a:t>Question 1: </a:t>
            </a:r>
            <a:r>
              <a:rPr lang="en-US" dirty="0"/>
              <a:t>print out the number of words. </a:t>
            </a:r>
          </a:p>
          <a:p>
            <a:r>
              <a:rPr lang="en-US" dirty="0"/>
              <a:t>Bash:</a:t>
            </a:r>
          </a:p>
          <a:p>
            <a:endParaRPr lang="en-US" dirty="0"/>
          </a:p>
        </p:txBody>
      </p:sp>
      <p:pic>
        <p:nvPicPr>
          <p:cNvPr id="5" name="Picture 4">
            <a:extLst>
              <a:ext uri="{FF2B5EF4-FFF2-40B4-BE49-F238E27FC236}">
                <a16:creationId xmlns:a16="http://schemas.microsoft.com/office/drawing/2014/main" id="{AA53E069-BBAE-A396-5144-00CA5EEDF814}"/>
              </a:ext>
            </a:extLst>
          </p:cNvPr>
          <p:cNvPicPr>
            <a:picLocks noChangeAspect="1"/>
          </p:cNvPicPr>
          <p:nvPr/>
        </p:nvPicPr>
        <p:blipFill>
          <a:blip r:embed="rId2"/>
          <a:stretch>
            <a:fillRect/>
          </a:stretch>
        </p:blipFill>
        <p:spPr>
          <a:xfrm>
            <a:off x="1250211" y="2792523"/>
            <a:ext cx="10086053" cy="26513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0470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31D3F-7DAB-D842-B44C-9145B58E2273}"/>
              </a:ext>
            </a:extLst>
          </p:cNvPr>
          <p:cNvSpPr>
            <a:spLocks noGrp="1"/>
          </p:cNvSpPr>
          <p:nvPr>
            <p:ph type="title"/>
          </p:nvPr>
        </p:nvSpPr>
        <p:spPr/>
        <p:txBody>
          <a:bodyPr/>
          <a:lstStyle/>
          <a:p>
            <a:r>
              <a:rPr lang="en-US" dirty="0"/>
              <a:t>Homework 5 Review</a:t>
            </a:r>
          </a:p>
        </p:txBody>
      </p:sp>
      <p:sp>
        <p:nvSpPr>
          <p:cNvPr id="3" name="Content Placeholder 2">
            <a:extLst>
              <a:ext uri="{FF2B5EF4-FFF2-40B4-BE49-F238E27FC236}">
                <a16:creationId xmlns:a16="http://schemas.microsoft.com/office/drawing/2014/main" id="{6CA50D77-AD6E-33D7-C9A2-24E436726E3B}"/>
              </a:ext>
            </a:extLst>
          </p:cNvPr>
          <p:cNvSpPr>
            <a:spLocks noGrp="1"/>
          </p:cNvSpPr>
          <p:nvPr>
            <p:ph idx="1"/>
          </p:nvPr>
        </p:nvSpPr>
        <p:spPr>
          <a:xfrm>
            <a:off x="838200" y="1825625"/>
            <a:ext cx="10515600" cy="2647521"/>
          </a:xfrm>
        </p:spPr>
        <p:txBody>
          <a:bodyPr>
            <a:normAutofit fontScale="92500" lnSpcReduction="20000"/>
          </a:bodyPr>
          <a:lstStyle/>
          <a:p>
            <a:r>
              <a:rPr lang="en-US" dirty="0">
                <a:solidFill>
                  <a:srgbClr val="000000"/>
                </a:solidFill>
                <a:effectLst/>
                <a:latin typeface="Calibri" panose="020F0502020204030204" pitchFamily="34" charset="0"/>
                <a:cs typeface="Calibri" panose="020F0502020204030204" pitchFamily="34" charset="0"/>
              </a:rPr>
              <a:t>Question 1: </a:t>
            </a:r>
            <a:r>
              <a:rPr lang="en-US" dirty="0"/>
              <a:t>print out the number of words. </a:t>
            </a:r>
          </a:p>
          <a:p>
            <a:r>
              <a:rPr lang="en-US" dirty="0">
                <a:solidFill>
                  <a:srgbClr val="000000"/>
                </a:solidFill>
                <a:effectLst/>
                <a:latin typeface="Calibri" panose="020F0502020204030204" pitchFamily="34" charset="0"/>
                <a:cs typeface="Calibri" panose="020F0502020204030204" pitchFamily="34" charset="0"/>
              </a:rPr>
              <a:t>Example:</a:t>
            </a:r>
          </a:p>
          <a:p>
            <a:pPr marL="457200" lvl="1">
              <a:buNone/>
            </a:pPr>
            <a:r>
              <a:rPr lang="en-US" sz="2200" dirty="0">
                <a:solidFill>
                  <a:srgbClr val="000000"/>
                </a:solidFill>
                <a:effectLst/>
                <a:latin typeface="Menlo" panose="020B0609030804020204" pitchFamily="49" charset="0"/>
              </a:rPr>
              <a:t>$ </a:t>
            </a:r>
            <a:r>
              <a:rPr lang="en-US" sz="2200" dirty="0" err="1">
                <a:solidFill>
                  <a:srgbClr val="000000"/>
                </a:solidFill>
                <a:latin typeface="Menlo" panose="020B0609030804020204" pitchFamily="49" charset="0"/>
              </a:rPr>
              <a:t>perl</a:t>
            </a:r>
            <a:r>
              <a:rPr lang="en-US" sz="2200" dirty="0">
                <a:solidFill>
                  <a:srgbClr val="000000"/>
                </a:solidFill>
                <a:latin typeface="Menlo" panose="020B0609030804020204" pitchFamily="49" charset="0"/>
              </a:rPr>
              <a:t> -e 'open($</a:t>
            </a:r>
            <a:r>
              <a:rPr lang="en-US" sz="2200" dirty="0" err="1">
                <a:solidFill>
                  <a:srgbClr val="000000"/>
                </a:solidFill>
                <a:latin typeface="Menlo" panose="020B0609030804020204" pitchFamily="49" charset="0"/>
              </a:rPr>
              <a:t>fh</a:t>
            </a:r>
            <a:r>
              <a:rPr lang="en-US" sz="2200" dirty="0">
                <a:solidFill>
                  <a:srgbClr val="000000"/>
                </a:solidFill>
                <a:latin typeface="Menlo" panose="020B0609030804020204" pitchFamily="49" charset="0"/>
              </a:rPr>
              <a:t>, </a:t>
            </a:r>
            <a:r>
              <a:rPr lang="en-US" sz="2200" dirty="0">
                <a:solidFill>
                  <a:srgbClr val="FF0000"/>
                </a:solidFill>
                <a:latin typeface="Menlo" panose="020B0609030804020204" pitchFamily="49" charset="0"/>
              </a:rPr>
              <a:t>$ARGV[0]</a:t>
            </a:r>
            <a:r>
              <a:rPr lang="en-US" sz="2200" dirty="0">
                <a:solidFill>
                  <a:srgbClr val="000000"/>
                </a:solidFill>
                <a:latin typeface="Menlo" panose="020B0609030804020204" pitchFamily="49" charset="0"/>
              </a:rPr>
              <a:t>); …' </a:t>
            </a:r>
            <a:r>
              <a:rPr lang="en-US" sz="2200" dirty="0">
                <a:solidFill>
                  <a:srgbClr val="FF0000"/>
                </a:solidFill>
                <a:latin typeface="Menlo" panose="020B0609030804020204" pitchFamily="49" charset="0"/>
              </a:rPr>
              <a:t>5letters.txt</a:t>
            </a:r>
          </a:p>
          <a:p>
            <a:pPr marL="457200" lvl="1">
              <a:buNone/>
            </a:pPr>
            <a:endParaRPr lang="en-US" sz="2200" dirty="0">
              <a:solidFill>
                <a:srgbClr val="FF0000"/>
              </a:solidFill>
              <a:latin typeface="Menlo" panose="020B0609030804020204" pitchFamily="49" charset="0"/>
            </a:endParaRPr>
          </a:p>
          <a:p>
            <a:pPr marL="457200" lvl="1" indent="0">
              <a:buNone/>
            </a:pPr>
            <a:r>
              <a:rPr lang="en-US" sz="2200" dirty="0">
                <a:latin typeface="Menlo" panose="020B0609030804020204" pitchFamily="49" charset="0"/>
                <a:ea typeface="Menlo" panose="020B0609030804020204" pitchFamily="49" charset="0"/>
                <a:cs typeface="Menlo" panose="020B0609030804020204" pitchFamily="49" charset="0"/>
              </a:rPr>
              <a:t>$ for </a:t>
            </a:r>
            <a:r>
              <a:rPr lang="en-US" sz="2200" dirty="0" err="1">
                <a:solidFill>
                  <a:schemeClr val="accent2">
                    <a:lumMod val="75000"/>
                  </a:schemeClr>
                </a:solidFill>
                <a:latin typeface="Menlo" panose="020B0609030804020204" pitchFamily="49" charset="0"/>
                <a:ea typeface="Menlo" panose="020B0609030804020204" pitchFamily="49" charset="0"/>
                <a:cs typeface="Menlo" panose="020B0609030804020204" pitchFamily="49" charset="0"/>
              </a:rPr>
              <a:t>i</a:t>
            </a:r>
            <a:r>
              <a:rPr lang="en-US" sz="2200" dirty="0">
                <a:latin typeface="Menlo" panose="020B0609030804020204" pitchFamily="49" charset="0"/>
                <a:ea typeface="Menlo" panose="020B0609030804020204" pitchFamily="49" charset="0"/>
                <a:cs typeface="Menlo" panose="020B0609030804020204" pitchFamily="49" charset="0"/>
              </a:rPr>
              <a:t> in {5..7}; do echo ${</a:t>
            </a:r>
            <a:r>
              <a:rPr lang="en-US" sz="2200" dirty="0" err="1">
                <a:solidFill>
                  <a:schemeClr val="accent2">
                    <a:lumMod val="75000"/>
                  </a:schemeClr>
                </a:solidFill>
                <a:latin typeface="Menlo" panose="020B0609030804020204" pitchFamily="49" charset="0"/>
                <a:ea typeface="Menlo" panose="020B0609030804020204" pitchFamily="49" charset="0"/>
                <a:cs typeface="Menlo" panose="020B0609030804020204" pitchFamily="49" charset="0"/>
              </a:rPr>
              <a:t>i</a:t>
            </a:r>
            <a:r>
              <a:rPr lang="en-US" sz="2200" dirty="0">
                <a:latin typeface="Menlo" panose="020B0609030804020204" pitchFamily="49" charset="0"/>
                <a:ea typeface="Menlo" panose="020B0609030804020204" pitchFamily="49" charset="0"/>
                <a:cs typeface="Menlo" panose="020B0609030804020204" pitchFamily="49" charset="0"/>
              </a:rPr>
              <a:t>}</a:t>
            </a:r>
            <a:r>
              <a:rPr lang="en-US" sz="2200" dirty="0" err="1">
                <a:latin typeface="Menlo" panose="020B0609030804020204" pitchFamily="49" charset="0"/>
                <a:ea typeface="Menlo" panose="020B0609030804020204" pitchFamily="49" charset="0"/>
                <a:cs typeface="Menlo" panose="020B0609030804020204" pitchFamily="49" charset="0"/>
              </a:rPr>
              <a:t>letters.txt</a:t>
            </a:r>
            <a:r>
              <a:rPr lang="en-US" sz="2200" dirty="0">
                <a:latin typeface="Menlo" panose="020B0609030804020204" pitchFamily="49" charset="0"/>
                <a:ea typeface="Menlo" panose="020B0609030804020204" pitchFamily="49" charset="0"/>
                <a:cs typeface="Menlo" panose="020B0609030804020204" pitchFamily="49" charset="0"/>
              </a:rPr>
              <a:t>; done</a:t>
            </a:r>
          </a:p>
          <a:p>
            <a:pPr marL="457200" lvl="1" indent="0">
              <a:buNone/>
            </a:pPr>
            <a:r>
              <a:rPr lang="en-US" sz="2200" dirty="0">
                <a:latin typeface="Menlo" panose="020B0609030804020204" pitchFamily="49" charset="0"/>
                <a:ea typeface="Menlo" panose="020B0609030804020204" pitchFamily="49" charset="0"/>
                <a:cs typeface="Menlo" panose="020B0609030804020204" pitchFamily="49" charset="0"/>
              </a:rPr>
              <a:t>5letters.txt</a:t>
            </a:r>
          </a:p>
          <a:p>
            <a:pPr marL="457200" lvl="1" indent="0">
              <a:buNone/>
            </a:pPr>
            <a:r>
              <a:rPr lang="en-US" sz="2200" dirty="0">
                <a:latin typeface="Menlo" panose="020B0609030804020204" pitchFamily="49" charset="0"/>
                <a:ea typeface="Menlo" panose="020B0609030804020204" pitchFamily="49" charset="0"/>
                <a:cs typeface="Menlo" panose="020B0609030804020204" pitchFamily="49" charset="0"/>
              </a:rPr>
              <a:t>6letters.txt</a:t>
            </a:r>
          </a:p>
          <a:p>
            <a:pPr marL="457200" lvl="1" indent="0">
              <a:buNone/>
            </a:pPr>
            <a:r>
              <a:rPr lang="en-US" sz="2200" dirty="0">
                <a:latin typeface="Menlo" panose="020B0609030804020204" pitchFamily="49" charset="0"/>
                <a:ea typeface="Menlo" panose="020B0609030804020204" pitchFamily="49" charset="0"/>
                <a:cs typeface="Menlo" panose="020B0609030804020204" pitchFamily="49" charset="0"/>
              </a:rPr>
              <a:t>7letters.txt</a:t>
            </a:r>
          </a:p>
        </p:txBody>
      </p:sp>
    </p:spTree>
    <p:extLst>
      <p:ext uri="{BB962C8B-B14F-4D97-AF65-F5344CB8AC3E}">
        <p14:creationId xmlns:p14="http://schemas.microsoft.com/office/powerpoint/2010/main" val="149274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150FE-70AF-E2BF-0573-A7BD607B67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FFB5BA-D287-4EB7-3DE0-0DA07DC90C52}"/>
              </a:ext>
            </a:extLst>
          </p:cNvPr>
          <p:cNvSpPr>
            <a:spLocks noGrp="1"/>
          </p:cNvSpPr>
          <p:nvPr>
            <p:ph type="title"/>
          </p:nvPr>
        </p:nvSpPr>
        <p:spPr/>
        <p:txBody>
          <a:bodyPr/>
          <a:lstStyle/>
          <a:p>
            <a:r>
              <a:rPr lang="en-US" dirty="0"/>
              <a:t>Homework 5 Review</a:t>
            </a:r>
          </a:p>
        </p:txBody>
      </p:sp>
      <p:sp>
        <p:nvSpPr>
          <p:cNvPr id="3" name="Content Placeholder 2">
            <a:extLst>
              <a:ext uri="{FF2B5EF4-FFF2-40B4-BE49-F238E27FC236}">
                <a16:creationId xmlns:a16="http://schemas.microsoft.com/office/drawing/2014/main" id="{1EED4911-9C69-F724-8181-BD755D8CD398}"/>
              </a:ext>
            </a:extLst>
          </p:cNvPr>
          <p:cNvSpPr>
            <a:spLocks noGrp="1"/>
          </p:cNvSpPr>
          <p:nvPr>
            <p:ph idx="1"/>
          </p:nvPr>
        </p:nvSpPr>
        <p:spPr>
          <a:xfrm>
            <a:off x="838199" y="1825625"/>
            <a:ext cx="10665941" cy="1325563"/>
          </a:xfrm>
        </p:spPr>
        <p:txBody>
          <a:bodyPr>
            <a:normAutofit/>
          </a:bodyPr>
          <a:lstStyle/>
          <a:p>
            <a:r>
              <a:rPr lang="en-US" sz="3600" dirty="0"/>
              <a:t>Question 2: which words s</a:t>
            </a:r>
            <a:r>
              <a:rPr lang="en-US" sz="3600" dirty="0">
                <a:solidFill>
                  <a:prstClr val="black"/>
                </a:solidFill>
              </a:rPr>
              <a:t>pell the same forwards as backwards?</a:t>
            </a:r>
          </a:p>
        </p:txBody>
      </p:sp>
      <p:pic>
        <p:nvPicPr>
          <p:cNvPr id="5" name="Picture 4">
            <a:extLst>
              <a:ext uri="{FF2B5EF4-FFF2-40B4-BE49-F238E27FC236}">
                <a16:creationId xmlns:a16="http://schemas.microsoft.com/office/drawing/2014/main" id="{0850D833-A68D-E6AC-C055-650E28A8E80B}"/>
              </a:ext>
            </a:extLst>
          </p:cNvPr>
          <p:cNvPicPr>
            <a:picLocks noChangeAspect="1"/>
          </p:cNvPicPr>
          <p:nvPr/>
        </p:nvPicPr>
        <p:blipFill>
          <a:blip r:embed="rId2"/>
          <a:stretch>
            <a:fillRect/>
          </a:stretch>
        </p:blipFill>
        <p:spPr>
          <a:xfrm>
            <a:off x="1192766" y="2972096"/>
            <a:ext cx="10099139" cy="21102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2946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D69C3-8C4D-38F8-D49B-A3AEAC5BC6D1}"/>
              </a:ext>
            </a:extLst>
          </p:cNvPr>
          <p:cNvSpPr>
            <a:spLocks noGrp="1"/>
          </p:cNvSpPr>
          <p:nvPr>
            <p:ph type="title"/>
          </p:nvPr>
        </p:nvSpPr>
        <p:spPr/>
        <p:txBody>
          <a:bodyPr/>
          <a:lstStyle/>
          <a:p>
            <a:r>
              <a:rPr lang="en-US" dirty="0"/>
              <a:t>Homework 5 Review</a:t>
            </a:r>
          </a:p>
        </p:txBody>
      </p:sp>
      <p:sp>
        <p:nvSpPr>
          <p:cNvPr id="3" name="Content Placeholder 2">
            <a:extLst>
              <a:ext uri="{FF2B5EF4-FFF2-40B4-BE49-F238E27FC236}">
                <a16:creationId xmlns:a16="http://schemas.microsoft.com/office/drawing/2014/main" id="{77CF21F0-B8A9-7F29-F485-EC3EDE65EB78}"/>
              </a:ext>
            </a:extLst>
          </p:cNvPr>
          <p:cNvSpPr>
            <a:spLocks noGrp="1"/>
          </p:cNvSpPr>
          <p:nvPr>
            <p:ph idx="1"/>
          </p:nvPr>
        </p:nvSpPr>
        <p:spPr>
          <a:xfrm>
            <a:off x="838200" y="2261285"/>
            <a:ext cx="10515600" cy="3915677"/>
          </a:xfrm>
        </p:spPr>
        <p:txBody>
          <a:bodyPr>
            <a:normAutofit lnSpcReduction="10000"/>
          </a:bodyPr>
          <a:lstStyle/>
          <a:p>
            <a:r>
              <a:rPr lang="en-US" sz="3500" b="1" dirty="0"/>
              <a:t>Results:</a:t>
            </a:r>
          </a:p>
          <a:p>
            <a:pPr lvl="1"/>
            <a:r>
              <a:rPr lang="en-US" dirty="0">
                <a:solidFill>
                  <a:srgbClr val="000000"/>
                </a:solidFill>
                <a:effectLst/>
                <a:latin typeface="Menlo" panose="020B0609030804020204" pitchFamily="49" charset="0"/>
                <a:ea typeface="Menlo" panose="020B0609030804020204" pitchFamily="49" charset="0"/>
                <a:cs typeface="Menlo" panose="020B0609030804020204" pitchFamily="49" charset="0"/>
              </a:rPr>
              <a:t>ALULA ANANA AYAYA CIVIC DEKED DELED DERED DEWED KAIAK KAYAK LAHAL LAVAL LEMEL LEVEL MADAM MALAM MINIM QAJAQ RADAR REFER ROTOR SAGAS SAMAS SEDES SELES SEMES SENES SERES SEXES SHAHS SIMIS SIRIS SOLOS STATS STETS STOTS SULUS SUSUS TENET TOROT </a:t>
            </a:r>
          </a:p>
          <a:p>
            <a:pPr lvl="1"/>
            <a:r>
              <a:rPr lang="en-US" dirty="0">
                <a:latin typeface="Menlo" panose="020B0609030804020204" pitchFamily="49" charset="0"/>
                <a:ea typeface="Menlo" panose="020B0609030804020204" pitchFamily="49" charset="0"/>
                <a:cs typeface="Menlo" panose="020B0609030804020204" pitchFamily="49" charset="0"/>
              </a:rPr>
              <a:t>ARAARA ATAATA DEGGED DENNED HAJJAH HALLAH MALLAM MARRAM PULLUP REDDER SELLES SERRES SESSES SUCCUS TALLAT TERRET TIRRIT</a:t>
            </a:r>
            <a:endParaRPr lang="en-US" dirty="0">
              <a:solidFill>
                <a:srgbClr val="000000"/>
              </a:solidFill>
              <a:effectLst/>
              <a:latin typeface="Menlo" panose="020B0609030804020204" pitchFamily="49" charset="0"/>
              <a:ea typeface="Menlo" panose="020B0609030804020204" pitchFamily="49" charset="0"/>
              <a:cs typeface="Menlo" panose="020B0609030804020204" pitchFamily="49" charset="0"/>
            </a:endParaRPr>
          </a:p>
          <a:p>
            <a:pPr lvl="1"/>
            <a:r>
              <a:rPr lang="en-US" dirty="0">
                <a:solidFill>
                  <a:srgbClr val="000000"/>
                </a:solidFill>
                <a:effectLst/>
                <a:latin typeface="Menlo" panose="020B0609030804020204" pitchFamily="49" charset="0"/>
              </a:rPr>
              <a:t>DEIFIED HADEDAH HALALAH REIFIER REPAPER</a:t>
            </a:r>
            <a:r>
              <a:rPr lang="en-US" dirty="0">
                <a:solidFill>
                  <a:srgbClr val="000000"/>
                </a:solidFill>
                <a:latin typeface="Menlo" panose="020B0609030804020204" pitchFamily="49" charset="0"/>
              </a:rPr>
              <a:t> </a:t>
            </a:r>
            <a:r>
              <a:rPr lang="en-US" dirty="0">
                <a:solidFill>
                  <a:srgbClr val="000000"/>
                </a:solidFill>
                <a:effectLst/>
                <a:latin typeface="Menlo" panose="020B0609030804020204" pitchFamily="49" charset="0"/>
              </a:rPr>
              <a:t>REVIVER ROTATOR</a:t>
            </a:r>
            <a:r>
              <a:rPr lang="en-US" dirty="0">
                <a:solidFill>
                  <a:srgbClr val="000000"/>
                </a:solidFill>
                <a:latin typeface="Menlo" panose="020B0609030804020204" pitchFamily="49" charset="0"/>
              </a:rPr>
              <a:t> </a:t>
            </a:r>
            <a:r>
              <a:rPr lang="en-US" dirty="0">
                <a:solidFill>
                  <a:srgbClr val="000000"/>
                </a:solidFill>
                <a:effectLst/>
                <a:latin typeface="Menlo" panose="020B0609030804020204" pitchFamily="49" charset="0"/>
              </a:rPr>
              <a:t>SEITIES SEMEMES SLAHALS</a:t>
            </a:r>
          </a:p>
          <a:p>
            <a:pPr lvl="1"/>
            <a:endParaRPr lang="en-US" dirty="0">
              <a:solidFill>
                <a:srgbClr val="000000"/>
              </a:solidFill>
              <a:effectLst/>
              <a:latin typeface="Menlo" panose="020B0609030804020204" pitchFamily="49" charset="0"/>
            </a:endParaRPr>
          </a:p>
        </p:txBody>
      </p:sp>
      <p:sp>
        <p:nvSpPr>
          <p:cNvPr id="4" name="TextBox 3">
            <a:extLst>
              <a:ext uri="{FF2B5EF4-FFF2-40B4-BE49-F238E27FC236}">
                <a16:creationId xmlns:a16="http://schemas.microsoft.com/office/drawing/2014/main" id="{EBCC6107-B16E-6071-B17A-3CCB25832919}"/>
              </a:ext>
            </a:extLst>
          </p:cNvPr>
          <p:cNvSpPr txBox="1"/>
          <p:nvPr/>
        </p:nvSpPr>
        <p:spPr>
          <a:xfrm>
            <a:off x="4010192" y="1505337"/>
            <a:ext cx="5708935" cy="95410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wrap="none" rtlCol="0">
            <a:spAutoFit/>
          </a:bodyPr>
          <a:lstStyle/>
          <a:p>
            <a:r>
              <a:rPr lang="en-US" sz="2800" dirty="0"/>
              <a:t>Is it true for n = 8,9,10…? </a:t>
            </a:r>
          </a:p>
          <a:p>
            <a:r>
              <a:rPr lang="en-US" sz="2800" dirty="0"/>
              <a:t>How long before the streak is broken?</a:t>
            </a:r>
          </a:p>
        </p:txBody>
      </p:sp>
    </p:spTree>
    <p:extLst>
      <p:ext uri="{BB962C8B-B14F-4D97-AF65-F5344CB8AC3E}">
        <p14:creationId xmlns:p14="http://schemas.microsoft.com/office/powerpoint/2010/main" val="51451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7055CD4B-61F5-B11E-17E7-E89855B1D7A9}"/>
              </a:ext>
            </a:extLst>
          </p:cNvPr>
          <p:cNvPicPr>
            <a:picLocks noChangeAspect="1"/>
          </p:cNvPicPr>
          <p:nvPr/>
        </p:nvPicPr>
        <p:blipFill rotWithShape="1">
          <a:blip r:embed="rId2"/>
          <a:srcRect l="11570" r="23986" b="1"/>
          <a:stretch/>
        </p:blipFill>
        <p:spPr>
          <a:xfrm>
            <a:off x="6087762" y="435951"/>
            <a:ext cx="6104238" cy="598609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le 1">
            <a:extLst>
              <a:ext uri="{FF2B5EF4-FFF2-40B4-BE49-F238E27FC236}">
                <a16:creationId xmlns:a16="http://schemas.microsoft.com/office/drawing/2014/main" id="{37DCF220-0E33-A74E-BD6A-BC09F21FBCAD}"/>
              </a:ext>
            </a:extLst>
          </p:cNvPr>
          <p:cNvSpPr>
            <a:spLocks noGrp="1"/>
          </p:cNvSpPr>
          <p:nvPr>
            <p:ph type="title"/>
          </p:nvPr>
        </p:nvSpPr>
        <p:spPr>
          <a:xfrm>
            <a:off x="640080" y="325369"/>
            <a:ext cx="4368602" cy="1103417"/>
          </a:xfrm>
        </p:spPr>
        <p:txBody>
          <a:bodyPr anchor="b">
            <a:normAutofit/>
          </a:bodyPr>
          <a:lstStyle/>
          <a:p>
            <a:r>
              <a:rPr lang="en-US" sz="5400" dirty="0"/>
              <a:t>Perl: file I/O</a:t>
            </a:r>
          </a:p>
        </p:txBody>
      </p:sp>
      <p:sp>
        <p:nvSpPr>
          <p:cNvPr id="3" name="Content Placeholder 2">
            <a:extLst>
              <a:ext uri="{FF2B5EF4-FFF2-40B4-BE49-F238E27FC236}">
                <a16:creationId xmlns:a16="http://schemas.microsoft.com/office/drawing/2014/main" id="{0D8668F8-2709-4343-94DD-75A0AA7E8BBA}"/>
              </a:ext>
            </a:extLst>
          </p:cNvPr>
          <p:cNvSpPr>
            <a:spLocks noGrp="1"/>
          </p:cNvSpPr>
          <p:nvPr>
            <p:ph idx="1"/>
          </p:nvPr>
        </p:nvSpPr>
        <p:spPr>
          <a:xfrm>
            <a:off x="640081" y="1428786"/>
            <a:ext cx="5455920" cy="4764781"/>
          </a:xfrm>
        </p:spPr>
        <p:txBody>
          <a:bodyPr>
            <a:normAutofit fontScale="92500" lnSpcReduction="10000"/>
          </a:bodyPr>
          <a:lstStyle/>
          <a:p>
            <a:r>
              <a:rPr lang="en-US" sz="2400" b="1" dirty="0"/>
              <a:t>What does this code do?</a:t>
            </a:r>
          </a:p>
          <a:p>
            <a:pPr marL="0" indent="0">
              <a:buNone/>
            </a:pPr>
            <a:r>
              <a:rPr lang="en-US" sz="1800" dirty="0" err="1">
                <a:effectLst/>
                <a:latin typeface="Menlo" panose="020B0609030804020204" pitchFamily="49" charset="0"/>
              </a:rPr>
              <a:t>perl</a:t>
            </a:r>
            <a:r>
              <a:rPr lang="en-US" sz="1800" dirty="0">
                <a:effectLst/>
                <a:latin typeface="Menlo" panose="020B0609030804020204" pitchFamily="49" charset="0"/>
              </a:rPr>
              <a:t> -e 'open $f, "</a:t>
            </a:r>
            <a:r>
              <a:rPr lang="en-US" sz="1800" dirty="0" err="1">
                <a:solidFill>
                  <a:schemeClr val="accent1"/>
                </a:solidFill>
                <a:effectLst/>
                <a:latin typeface="Menlo" panose="020B0609030804020204" pitchFamily="49" charset="0"/>
              </a:rPr>
              <a:t>falconheavylaunch.txt</a:t>
            </a:r>
            <a:r>
              <a:rPr lang="en-US" sz="1800" dirty="0">
                <a:effectLst/>
                <a:latin typeface="Menlo" panose="020B0609030804020204" pitchFamily="49" charset="0"/>
              </a:rPr>
              <a:t>"; while (&lt;$f&gt;) {print(</a:t>
            </a:r>
            <a:r>
              <a:rPr lang="en-US" sz="1800" dirty="0">
                <a:solidFill>
                  <a:srgbClr val="FF0000"/>
                </a:solidFill>
                <a:effectLst/>
                <a:latin typeface="Menlo" panose="020B0609030804020204" pitchFamily="49" charset="0"/>
              </a:rPr>
              <a:t>(split " ")[0]</a:t>
            </a:r>
            <a:r>
              <a:rPr lang="en-US" sz="1800" dirty="0">
                <a:effectLst/>
                <a:latin typeface="Menlo" panose="020B0609030804020204" pitchFamily="49" charset="0"/>
              </a:rPr>
              <a:t>,"\n")}'</a:t>
            </a:r>
          </a:p>
          <a:p>
            <a:pPr lvl="0"/>
            <a:r>
              <a:rPr lang="en-US" sz="2400" i="1" dirty="0">
                <a:solidFill>
                  <a:srgbClr val="C00000"/>
                </a:solidFill>
                <a:latin typeface="Calibri" panose="020F0502020204030204" pitchFamily="34" charset="0"/>
                <a:cs typeface="Calibri" panose="020F0502020204030204" pitchFamily="34" charset="0"/>
              </a:rPr>
              <a:t>try it!</a:t>
            </a:r>
            <a:r>
              <a:rPr lang="en-US" sz="2400" i="1" dirty="0">
                <a:solidFill>
                  <a:prstClr val="black"/>
                </a:solidFill>
                <a:latin typeface="Calibri" panose="020F0502020204030204" pitchFamily="34" charset="0"/>
                <a:cs typeface="Calibri" panose="020F0502020204030204" pitchFamily="34" charset="0"/>
              </a:rPr>
              <a:t> </a:t>
            </a:r>
            <a:endParaRPr lang="en-US" sz="1800" dirty="0">
              <a:effectLst/>
              <a:latin typeface="Menlo" panose="020B0609030804020204" pitchFamily="49" charset="0"/>
            </a:endParaRPr>
          </a:p>
          <a:p>
            <a:pPr lvl="1"/>
            <a:endParaRPr lang="en-US" sz="2000" dirty="0">
              <a:latin typeface="Menlo" panose="020B0609030804020204" pitchFamily="49" charset="0"/>
            </a:endParaRPr>
          </a:p>
          <a:p>
            <a:pPr marL="0" indent="0">
              <a:buNone/>
            </a:pPr>
            <a:r>
              <a:rPr lang="en-US" sz="1800" dirty="0" err="1">
                <a:effectLst/>
                <a:latin typeface="Menlo" panose="020B0609030804020204" pitchFamily="49" charset="0"/>
              </a:rPr>
              <a:t>perl</a:t>
            </a:r>
            <a:r>
              <a:rPr lang="en-US" sz="1800" dirty="0">
                <a:effectLst/>
                <a:latin typeface="Menlo" panose="020B0609030804020204" pitchFamily="49" charset="0"/>
              </a:rPr>
              <a:t> -e 'open $f, "</a:t>
            </a:r>
            <a:r>
              <a:rPr lang="en-US" sz="1800" dirty="0" err="1">
                <a:solidFill>
                  <a:schemeClr val="accent1"/>
                </a:solidFill>
                <a:effectLst/>
                <a:latin typeface="Menlo" panose="020B0609030804020204" pitchFamily="49" charset="0"/>
              </a:rPr>
              <a:t>falconheavylaunch.txt</a:t>
            </a:r>
            <a:r>
              <a:rPr lang="en-US" sz="1800" dirty="0">
                <a:effectLst/>
                <a:latin typeface="Menlo" panose="020B0609030804020204" pitchFamily="49" charset="0"/>
              </a:rPr>
              <a:t>"; while (&lt;$f&gt;) {print((split " ")[0],"\n")}'  </a:t>
            </a:r>
            <a:r>
              <a:rPr lang="en-US" sz="1800" dirty="0">
                <a:solidFill>
                  <a:schemeClr val="accent1"/>
                </a:solidFill>
                <a:effectLst/>
                <a:latin typeface="Menlo" panose="020B0609030804020204" pitchFamily="49" charset="0"/>
              </a:rPr>
              <a:t>|</a:t>
            </a:r>
            <a:r>
              <a:rPr lang="en-US" sz="1800" dirty="0">
                <a:effectLst/>
                <a:latin typeface="Menlo" panose="020B0609030804020204" pitchFamily="49" charset="0"/>
              </a:rPr>
              <a:t> </a:t>
            </a:r>
            <a:r>
              <a:rPr lang="en-US" sz="1800" dirty="0" err="1">
                <a:solidFill>
                  <a:schemeClr val="accent1"/>
                </a:solidFill>
                <a:effectLst/>
                <a:latin typeface="Menlo" panose="020B0609030804020204" pitchFamily="49" charset="0"/>
              </a:rPr>
              <a:t>wc</a:t>
            </a:r>
            <a:r>
              <a:rPr lang="en-US" sz="1800" dirty="0">
                <a:solidFill>
                  <a:schemeClr val="accent1"/>
                </a:solidFill>
                <a:effectLst/>
                <a:latin typeface="Menlo" panose="020B0609030804020204" pitchFamily="49" charset="0"/>
              </a:rPr>
              <a:t> -l</a:t>
            </a:r>
          </a:p>
          <a:p>
            <a:r>
              <a:rPr lang="en-US" sz="2400" i="1" dirty="0">
                <a:effectLst/>
                <a:latin typeface="Calibri" panose="020F0502020204030204" pitchFamily="34" charset="0"/>
                <a:cs typeface="Calibri" panose="020F0502020204030204" pitchFamily="34" charset="0"/>
              </a:rPr>
              <a:t>reports 49 lines</a:t>
            </a:r>
          </a:p>
          <a:p>
            <a:endParaRPr lang="en-US" sz="2400" i="1" dirty="0">
              <a:latin typeface="Calibri" panose="020F0502020204030204" pitchFamily="34" charset="0"/>
              <a:cs typeface="Calibri" panose="020F0502020204030204" pitchFamily="34" charset="0"/>
            </a:endParaRPr>
          </a:p>
          <a:p>
            <a:pPr marL="0" indent="0">
              <a:buNone/>
            </a:pPr>
            <a:r>
              <a:rPr lang="en-US" sz="1800" dirty="0" err="1">
                <a:solidFill>
                  <a:srgbClr val="000000"/>
                </a:solidFill>
                <a:latin typeface="Menlo" panose="020B0609030804020204" pitchFamily="49" charset="0"/>
                <a:ea typeface="Menlo" panose="020B0609030804020204" pitchFamily="49" charset="0"/>
                <a:cs typeface="Menlo" panose="020B0609030804020204" pitchFamily="49" charset="0"/>
              </a:rPr>
              <a:t>perl</a:t>
            </a:r>
            <a:r>
              <a:rPr lang="en-US" sz="1800" dirty="0">
                <a:solidFill>
                  <a:srgbClr val="000000"/>
                </a:solidFill>
                <a:latin typeface="Menlo" panose="020B0609030804020204" pitchFamily="49" charset="0"/>
                <a:ea typeface="Menlo" panose="020B0609030804020204" pitchFamily="49" charset="0"/>
                <a:cs typeface="Menlo" panose="020B0609030804020204" pitchFamily="49" charset="0"/>
              </a:rPr>
              <a:t> -e 'open $f, "</a:t>
            </a:r>
            <a:r>
              <a:rPr lang="en-US" sz="1800" dirty="0" err="1">
                <a:solidFill>
                  <a:schemeClr val="accent1"/>
                </a:solidFill>
                <a:latin typeface="Menlo" panose="020B0609030804020204" pitchFamily="49" charset="0"/>
                <a:ea typeface="Menlo" panose="020B0609030804020204" pitchFamily="49" charset="0"/>
                <a:cs typeface="Menlo" panose="020B0609030804020204" pitchFamily="49" charset="0"/>
              </a:rPr>
              <a:t>falconheavylaunch.txt</a:t>
            </a:r>
            <a:r>
              <a:rPr lang="en-US" sz="1800" dirty="0">
                <a:solidFill>
                  <a:srgbClr val="000000"/>
                </a:solidFill>
                <a:latin typeface="Menlo" panose="020B0609030804020204" pitchFamily="49" charset="0"/>
                <a:ea typeface="Menlo" panose="020B0609030804020204" pitchFamily="49" charset="0"/>
                <a:cs typeface="Menlo" panose="020B0609030804020204" pitchFamily="49" charset="0"/>
              </a:rPr>
              <a:t>"; while (&lt;$f&gt;) {</a:t>
            </a:r>
            <a:r>
              <a:rPr lang="en-US" sz="1800" dirty="0">
                <a:solidFill>
                  <a:srgbClr val="FF0000"/>
                </a:solidFill>
                <a:latin typeface="Menlo" panose="020B0609030804020204" pitchFamily="49" charset="0"/>
                <a:ea typeface="Menlo" panose="020B0609030804020204" pitchFamily="49" charset="0"/>
                <a:cs typeface="Menlo" panose="020B0609030804020204" pitchFamily="49" charset="0"/>
              </a:rPr>
              <a:t>@words = split " "</a:t>
            </a:r>
            <a:r>
              <a:rPr lang="en-US" sz="1800" dirty="0">
                <a:solidFill>
                  <a:srgbClr val="000000"/>
                </a:solidFill>
                <a:latin typeface="Menlo" panose="020B0609030804020204" pitchFamily="49" charset="0"/>
                <a:ea typeface="Menlo" panose="020B0609030804020204" pitchFamily="49" charset="0"/>
                <a:cs typeface="Menlo" panose="020B0609030804020204" pitchFamily="49" charset="0"/>
              </a:rPr>
              <a:t>; </a:t>
            </a:r>
            <a:r>
              <a:rPr lang="en-US" sz="1800" dirty="0">
                <a:solidFill>
                  <a:srgbClr val="FF0000"/>
                </a:solidFill>
                <a:latin typeface="Menlo" panose="020B0609030804020204" pitchFamily="49" charset="0"/>
                <a:ea typeface="Menlo" panose="020B0609030804020204" pitchFamily="49" charset="0"/>
                <a:cs typeface="Menlo" panose="020B0609030804020204" pitchFamily="49" charset="0"/>
              </a:rPr>
              <a:t>$sum+=@words</a:t>
            </a:r>
            <a:r>
              <a:rPr lang="en-US" sz="1800" dirty="0">
                <a:solidFill>
                  <a:srgbClr val="000000"/>
                </a:solidFill>
                <a:latin typeface="Menlo" panose="020B0609030804020204" pitchFamily="49" charset="0"/>
                <a:ea typeface="Menlo" panose="020B0609030804020204" pitchFamily="49" charset="0"/>
                <a:cs typeface="Menlo" panose="020B0609030804020204" pitchFamily="49" charset="0"/>
              </a:rPr>
              <a:t>}; print $sum'</a:t>
            </a:r>
          </a:p>
          <a:p>
            <a:pPr lvl="0"/>
            <a:r>
              <a:rPr lang="en-US" sz="2400" i="1" dirty="0">
                <a:solidFill>
                  <a:prstClr val="black"/>
                </a:solidFill>
                <a:latin typeface="Calibri" panose="020F0502020204030204" pitchFamily="34" charset="0"/>
                <a:cs typeface="Calibri" panose="020F0502020204030204" pitchFamily="34" charset="0"/>
              </a:rPr>
              <a:t>reports 669 words</a:t>
            </a:r>
          </a:p>
          <a:p>
            <a:endParaRPr lang="en-US" sz="1800" dirty="0">
              <a:solidFill>
                <a:prstClr val="black"/>
              </a:solidFill>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2752364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9255C-A12B-CF33-8283-9D49DA782D0F}"/>
              </a:ext>
            </a:extLst>
          </p:cNvPr>
          <p:cNvSpPr>
            <a:spLocks noGrp="1"/>
          </p:cNvSpPr>
          <p:nvPr>
            <p:ph type="title"/>
          </p:nvPr>
        </p:nvSpPr>
        <p:spPr/>
        <p:txBody>
          <a:bodyPr/>
          <a:lstStyle/>
          <a:p>
            <a:r>
              <a:rPr lang="en-US" dirty="0"/>
              <a:t>Perl: file I/O</a:t>
            </a:r>
          </a:p>
        </p:txBody>
      </p:sp>
      <p:sp>
        <p:nvSpPr>
          <p:cNvPr id="3" name="Content Placeholder 2">
            <a:extLst>
              <a:ext uri="{FF2B5EF4-FFF2-40B4-BE49-F238E27FC236}">
                <a16:creationId xmlns:a16="http://schemas.microsoft.com/office/drawing/2014/main" id="{A7C909F6-486F-36EE-EF34-5A6B8553076F}"/>
              </a:ext>
            </a:extLst>
          </p:cNvPr>
          <p:cNvSpPr>
            <a:spLocks noGrp="1"/>
          </p:cNvSpPr>
          <p:nvPr>
            <p:ph idx="1"/>
          </p:nvPr>
        </p:nvSpPr>
        <p:spPr/>
        <p:txBody>
          <a:bodyPr/>
          <a:lstStyle/>
          <a:p>
            <a:pPr marL="0" indent="0">
              <a:buNone/>
            </a:pPr>
            <a:r>
              <a:rPr lang="en-US" dirty="0"/>
              <a:t>And another bit more. Looking ahead:</a:t>
            </a:r>
          </a:p>
          <a:p>
            <a:pPr lvl="1"/>
            <a:r>
              <a:rPr lang="en-US" sz="2800" dirty="0"/>
              <a:t> </a:t>
            </a:r>
            <a:r>
              <a:rPr lang="en-US" sz="2200" dirty="0">
                <a:latin typeface="Menlo" panose="020B0609030804020204" pitchFamily="49" charset="0"/>
                <a:ea typeface="Menlo" panose="020B0609030804020204" pitchFamily="49" charset="0"/>
                <a:cs typeface="Menlo" panose="020B0609030804020204" pitchFamily="49" charset="0"/>
              </a:rPr>
              <a:t>%</a:t>
            </a:r>
            <a:r>
              <a:rPr lang="en-US" sz="2200" dirty="0" err="1">
                <a:latin typeface="Menlo" panose="020B0609030804020204" pitchFamily="49" charset="0"/>
                <a:ea typeface="Menlo" panose="020B0609030804020204" pitchFamily="49" charset="0"/>
                <a:cs typeface="Menlo" panose="020B0609030804020204" pitchFamily="49" charset="0"/>
              </a:rPr>
              <a:t>freq</a:t>
            </a:r>
            <a:r>
              <a:rPr lang="en-US" sz="2800" dirty="0"/>
              <a:t> (is a hash table, or key/value </a:t>
            </a:r>
            <a:r>
              <a:rPr lang="en-US" sz="2200" dirty="0" err="1">
                <a:latin typeface="Menlo" panose="020B0609030804020204" pitchFamily="49" charset="0"/>
                <a:ea typeface="Menlo" panose="020B0609030804020204" pitchFamily="49" charset="0"/>
                <a:cs typeface="Menlo" panose="020B0609030804020204" pitchFamily="49" charset="0"/>
              </a:rPr>
              <a:t>dict</a:t>
            </a:r>
            <a:r>
              <a:rPr lang="en-US" sz="2800" dirty="0"/>
              <a:t> – Python)</a:t>
            </a:r>
          </a:p>
          <a:p>
            <a:pPr lvl="1"/>
            <a:r>
              <a:rPr lang="en-US" sz="2200" dirty="0">
                <a:latin typeface="Menlo" panose="020B0609030804020204" pitchFamily="49" charset="0"/>
                <a:ea typeface="Menlo" panose="020B0609030804020204" pitchFamily="49" charset="0"/>
                <a:cs typeface="Menlo" panose="020B0609030804020204" pitchFamily="49" charset="0"/>
              </a:rPr>
              <a:t>$</a:t>
            </a:r>
            <a:r>
              <a:rPr lang="en-US" sz="2200" dirty="0" err="1">
                <a:latin typeface="Menlo" panose="020B0609030804020204" pitchFamily="49" charset="0"/>
                <a:ea typeface="Menlo" panose="020B0609030804020204" pitchFamily="49" charset="0"/>
                <a:cs typeface="Menlo" panose="020B0609030804020204" pitchFamily="49" charset="0"/>
              </a:rPr>
              <a:t>freq</a:t>
            </a:r>
            <a:r>
              <a:rPr lang="en-US" sz="2200" dirty="0">
                <a:latin typeface="Menlo" panose="020B0609030804020204" pitchFamily="49" charset="0"/>
                <a:ea typeface="Menlo" panose="020B0609030804020204" pitchFamily="49" charset="0"/>
                <a:cs typeface="Menlo" panose="020B0609030804020204" pitchFamily="49" charset="0"/>
              </a:rPr>
              <a:t>{</a:t>
            </a:r>
            <a:r>
              <a:rPr lang="en-US" sz="2200" i="1" dirty="0">
                <a:latin typeface="Menlo" panose="020B0609030804020204" pitchFamily="49" charset="0"/>
                <a:ea typeface="Menlo" panose="020B0609030804020204" pitchFamily="49" charset="0"/>
                <a:cs typeface="Menlo" panose="020B0609030804020204" pitchFamily="49" charset="0"/>
              </a:rPr>
              <a:t>word</a:t>
            </a:r>
            <a:r>
              <a:rPr lang="en-US" sz="2200" dirty="0">
                <a:latin typeface="Menlo" panose="020B0609030804020204" pitchFamily="49" charset="0"/>
                <a:ea typeface="Menlo" panose="020B0609030804020204" pitchFamily="49" charset="0"/>
                <a:cs typeface="Menlo" panose="020B0609030804020204" pitchFamily="49" charset="0"/>
              </a:rPr>
              <a:t>}</a:t>
            </a:r>
            <a:r>
              <a:rPr lang="en-US" sz="2800" dirty="0"/>
              <a:t> will hold the number of times </a:t>
            </a:r>
            <a:r>
              <a:rPr lang="en-US" sz="2800" i="1" dirty="0"/>
              <a:t>word</a:t>
            </a:r>
            <a:r>
              <a:rPr lang="en-US" sz="2800" dirty="0"/>
              <a:t> occurs</a:t>
            </a:r>
          </a:p>
          <a:p>
            <a:pPr lvl="1"/>
            <a:r>
              <a:rPr lang="en-US" sz="2200" dirty="0">
                <a:latin typeface="Menlo" panose="020B0609030804020204" pitchFamily="49" charset="0"/>
                <a:ea typeface="Menlo" panose="020B0609030804020204" pitchFamily="49" charset="0"/>
                <a:cs typeface="Menlo" panose="020B0609030804020204" pitchFamily="49" charset="0"/>
              </a:rPr>
              <a:t>keys %</a:t>
            </a:r>
            <a:r>
              <a:rPr lang="en-US" sz="2200" dirty="0" err="1">
                <a:latin typeface="Menlo" panose="020B0609030804020204" pitchFamily="49" charset="0"/>
                <a:ea typeface="Menlo" panose="020B0609030804020204" pitchFamily="49" charset="0"/>
                <a:cs typeface="Menlo" panose="020B0609030804020204" pitchFamily="49" charset="0"/>
              </a:rPr>
              <a:t>freq</a:t>
            </a:r>
            <a:r>
              <a:rPr lang="en-US" sz="2800" dirty="0"/>
              <a:t> will be the list of keys, i.e. </a:t>
            </a:r>
            <a:r>
              <a:rPr lang="en-US" sz="2800" i="1" dirty="0"/>
              <a:t>words</a:t>
            </a:r>
            <a:r>
              <a:rPr lang="en-US" sz="2800" dirty="0"/>
              <a:t>, recorded</a:t>
            </a:r>
          </a:p>
          <a:p>
            <a:pPr lvl="1"/>
            <a:r>
              <a:rPr lang="en-US" sz="2200" dirty="0">
                <a:latin typeface="Menlo" panose="020B0609030804020204" pitchFamily="49" charset="0"/>
                <a:ea typeface="Menlo" panose="020B0609030804020204" pitchFamily="49" charset="0"/>
                <a:cs typeface="Menlo" panose="020B0609030804020204" pitchFamily="49" charset="0"/>
              </a:rPr>
              <a:t>values %</a:t>
            </a:r>
            <a:r>
              <a:rPr lang="en-US" sz="2200" dirty="0" err="1">
                <a:latin typeface="Menlo" panose="020B0609030804020204" pitchFamily="49" charset="0"/>
                <a:ea typeface="Menlo" panose="020B0609030804020204" pitchFamily="49" charset="0"/>
                <a:cs typeface="Menlo" panose="020B0609030804020204" pitchFamily="49" charset="0"/>
              </a:rPr>
              <a:t>freq</a:t>
            </a:r>
            <a:r>
              <a:rPr lang="en-US" sz="2800" dirty="0"/>
              <a:t> will be the list of values, i.e. </a:t>
            </a:r>
            <a:r>
              <a:rPr lang="en-US" sz="2800" i="1" dirty="0"/>
              <a:t>count for each word</a:t>
            </a:r>
            <a:r>
              <a:rPr lang="en-US" sz="2800" dirty="0"/>
              <a:t>, recorded</a:t>
            </a:r>
          </a:p>
          <a:p>
            <a:pPr lvl="1"/>
            <a:endParaRPr lang="en-US" sz="2800" dirty="0"/>
          </a:p>
          <a:p>
            <a:pPr lvl="1"/>
            <a:r>
              <a:rPr lang="en-US" dirty="0" err="1">
                <a:solidFill>
                  <a:srgbClr val="000000"/>
                </a:solidFill>
                <a:effectLst/>
                <a:latin typeface="Menlo" panose="020B0609030804020204" pitchFamily="49" charset="0"/>
              </a:rPr>
              <a:t>perl</a:t>
            </a:r>
            <a:r>
              <a:rPr lang="en-US" dirty="0">
                <a:solidFill>
                  <a:srgbClr val="000000"/>
                </a:solidFill>
                <a:effectLst/>
                <a:latin typeface="Menlo" panose="020B0609030804020204" pitchFamily="49" charset="0"/>
              </a:rPr>
              <a:t> -e 'open $f, "</a:t>
            </a:r>
            <a:r>
              <a:rPr lang="en-US" dirty="0" err="1">
                <a:solidFill>
                  <a:schemeClr val="accent1"/>
                </a:solidFill>
                <a:effectLst/>
                <a:latin typeface="Menlo" panose="020B0609030804020204" pitchFamily="49" charset="0"/>
              </a:rPr>
              <a:t>falconheavylaunch.txt</a:t>
            </a:r>
            <a:r>
              <a:rPr lang="en-US" dirty="0">
                <a:solidFill>
                  <a:srgbClr val="000000"/>
                </a:solidFill>
                <a:effectLst/>
                <a:latin typeface="Menlo" panose="020B0609030804020204" pitchFamily="49" charset="0"/>
              </a:rPr>
              <a:t>"; while (&lt;$f&gt;) {</a:t>
            </a:r>
            <a:r>
              <a:rPr lang="en-US" dirty="0">
                <a:solidFill>
                  <a:srgbClr val="FF0000"/>
                </a:solidFill>
                <a:effectLst/>
                <a:latin typeface="Menlo" panose="020B0609030804020204" pitchFamily="49" charset="0"/>
              </a:rPr>
              <a:t>for</a:t>
            </a:r>
            <a:r>
              <a:rPr lang="en-US" dirty="0">
                <a:solidFill>
                  <a:srgbClr val="000000"/>
                </a:solidFill>
                <a:effectLst/>
                <a:latin typeface="Menlo" panose="020B0609030804020204" pitchFamily="49" charset="0"/>
              </a:rPr>
              <a:t> (split " ") {</a:t>
            </a:r>
            <a:r>
              <a:rPr lang="en-US" dirty="0">
                <a:solidFill>
                  <a:srgbClr val="FF0000"/>
                </a:solidFill>
                <a:effectLst/>
                <a:latin typeface="Menlo" panose="020B0609030804020204" pitchFamily="49" charset="0"/>
              </a:rPr>
              <a:t>$</a:t>
            </a:r>
            <a:r>
              <a:rPr lang="en-US" dirty="0" err="1">
                <a:solidFill>
                  <a:srgbClr val="FF0000"/>
                </a:solidFill>
                <a:effectLst/>
                <a:latin typeface="Menlo" panose="020B0609030804020204" pitchFamily="49" charset="0"/>
              </a:rPr>
              <a:t>freq</a:t>
            </a:r>
            <a:r>
              <a:rPr lang="en-US" dirty="0">
                <a:solidFill>
                  <a:srgbClr val="FF0000"/>
                </a:solidFill>
                <a:effectLst/>
                <a:latin typeface="Menlo" panose="020B0609030804020204" pitchFamily="49" charset="0"/>
              </a:rPr>
              <a:t>{$_}++</a:t>
            </a:r>
            <a:r>
              <a:rPr lang="en-US" dirty="0">
                <a:solidFill>
                  <a:srgbClr val="000000"/>
                </a:solidFill>
                <a:effectLst/>
                <a:latin typeface="Menlo" panose="020B0609030804020204" pitchFamily="49" charset="0"/>
              </a:rPr>
              <a:t>}};'</a:t>
            </a:r>
          </a:p>
        </p:txBody>
      </p:sp>
    </p:spTree>
    <p:extLst>
      <p:ext uri="{BB962C8B-B14F-4D97-AF65-F5344CB8AC3E}">
        <p14:creationId xmlns:p14="http://schemas.microsoft.com/office/powerpoint/2010/main" val="268107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A659B-BFCA-CA86-F96C-55EA09B17984}"/>
              </a:ext>
            </a:extLst>
          </p:cNvPr>
          <p:cNvSpPr>
            <a:spLocks noGrp="1"/>
          </p:cNvSpPr>
          <p:nvPr>
            <p:ph type="title"/>
          </p:nvPr>
        </p:nvSpPr>
        <p:spPr/>
        <p:txBody>
          <a:bodyPr/>
          <a:lstStyle/>
          <a:p>
            <a:r>
              <a:rPr lang="en-US" dirty="0"/>
              <a:t>Perl: hash tables</a:t>
            </a:r>
          </a:p>
        </p:txBody>
      </p:sp>
      <p:pic>
        <p:nvPicPr>
          <p:cNvPr id="5" name="Content Placeholder 4">
            <a:extLst>
              <a:ext uri="{FF2B5EF4-FFF2-40B4-BE49-F238E27FC236}">
                <a16:creationId xmlns:a16="http://schemas.microsoft.com/office/drawing/2014/main" id="{E18EF9C1-9AE3-B262-4527-2D6CC666BE36}"/>
              </a:ext>
            </a:extLst>
          </p:cNvPr>
          <p:cNvPicPr>
            <a:picLocks noGrp="1" noChangeAspect="1"/>
          </p:cNvPicPr>
          <p:nvPr>
            <p:ph idx="1"/>
          </p:nvPr>
        </p:nvPicPr>
        <p:blipFill>
          <a:blip r:embed="rId2"/>
          <a:stretch>
            <a:fillRect/>
          </a:stretch>
        </p:blipFill>
        <p:spPr>
          <a:xfrm>
            <a:off x="3032745" y="1825625"/>
            <a:ext cx="6126510" cy="4351338"/>
          </a:xfrm>
          <a:prstGeom prst="rect">
            <a:avLst/>
          </a:prstGeom>
          <a:ln>
            <a:solidFill>
              <a:schemeClr val="tx1"/>
            </a:solidFill>
          </a:ln>
        </p:spPr>
      </p:pic>
      <p:sp>
        <p:nvSpPr>
          <p:cNvPr id="6" name="TextBox 5">
            <a:extLst>
              <a:ext uri="{FF2B5EF4-FFF2-40B4-BE49-F238E27FC236}">
                <a16:creationId xmlns:a16="http://schemas.microsoft.com/office/drawing/2014/main" id="{D046A77C-529D-54E0-1FDC-0B2DD5A1E21A}"/>
              </a:ext>
            </a:extLst>
          </p:cNvPr>
          <p:cNvSpPr txBox="1"/>
          <p:nvPr/>
        </p:nvSpPr>
        <p:spPr>
          <a:xfrm>
            <a:off x="1277655" y="2379945"/>
            <a:ext cx="1439818" cy="369332"/>
          </a:xfrm>
          <a:prstGeom prst="rect">
            <a:avLst/>
          </a:prstGeom>
          <a:noFill/>
        </p:spPr>
        <p:txBody>
          <a:bodyPr wrap="none" rtlCol="0">
            <a:spAutoFit/>
          </a:bodyPr>
          <a:lstStyle/>
          <a:p>
            <a:r>
              <a:rPr lang="en-US" dirty="0" err="1">
                <a:latin typeface="Menlo" panose="020B0609030804020204" pitchFamily="49" charset="0"/>
                <a:ea typeface="Menlo" panose="020B0609030804020204" pitchFamily="49" charset="0"/>
                <a:cs typeface="Menlo" panose="020B0609030804020204" pitchFamily="49" charset="0"/>
              </a:rPr>
              <a:t>perlintro</a:t>
            </a:r>
            <a:endParaRPr lang="en-US" dirty="0">
              <a:latin typeface="Menlo" panose="020B0609030804020204" pitchFamily="49" charset="0"/>
              <a:ea typeface="Menlo" panose="020B0609030804020204" pitchFamily="49" charset="0"/>
              <a:cs typeface="Menlo" panose="020B0609030804020204" pitchFamily="49" charset="0"/>
            </a:endParaRPr>
          </a:p>
        </p:txBody>
      </p:sp>
    </p:spTree>
    <p:extLst>
      <p:ext uri="{BB962C8B-B14F-4D97-AF65-F5344CB8AC3E}">
        <p14:creationId xmlns:p14="http://schemas.microsoft.com/office/powerpoint/2010/main" val="1586121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6DE2-FC2D-8944-D085-839D21117A99}"/>
              </a:ext>
            </a:extLst>
          </p:cNvPr>
          <p:cNvSpPr>
            <a:spLocks noGrp="1"/>
          </p:cNvSpPr>
          <p:nvPr>
            <p:ph type="title"/>
          </p:nvPr>
        </p:nvSpPr>
        <p:spPr/>
        <p:txBody>
          <a:bodyPr/>
          <a:lstStyle/>
          <a:p>
            <a:r>
              <a:rPr lang="en-US" dirty="0"/>
              <a:t>Perl: file I/O</a:t>
            </a:r>
          </a:p>
        </p:txBody>
      </p:sp>
      <p:sp>
        <p:nvSpPr>
          <p:cNvPr id="3" name="Content Placeholder 2">
            <a:extLst>
              <a:ext uri="{FF2B5EF4-FFF2-40B4-BE49-F238E27FC236}">
                <a16:creationId xmlns:a16="http://schemas.microsoft.com/office/drawing/2014/main" id="{A4ADFC21-88AC-DE7D-C887-EC6C600B1016}"/>
              </a:ext>
            </a:extLst>
          </p:cNvPr>
          <p:cNvSpPr>
            <a:spLocks noGrp="1"/>
          </p:cNvSpPr>
          <p:nvPr>
            <p:ph idx="1"/>
          </p:nvPr>
        </p:nvSpPr>
        <p:spPr>
          <a:xfrm>
            <a:off x="838200" y="1825625"/>
            <a:ext cx="10515600" cy="1807261"/>
          </a:xfrm>
        </p:spPr>
        <p:txBody>
          <a:bodyPr/>
          <a:lstStyle/>
          <a:p>
            <a:r>
              <a:rPr lang="en-US" dirty="0"/>
              <a:t>Unfortunately:</a:t>
            </a:r>
          </a:p>
          <a:p>
            <a:pPr lvl="1"/>
            <a:r>
              <a:rPr lang="en-US" sz="2400" dirty="0" err="1">
                <a:solidFill>
                  <a:srgbClr val="000000"/>
                </a:solidFill>
                <a:effectLst/>
                <a:latin typeface="Menlo" panose="020B0609030804020204" pitchFamily="49" charset="0"/>
              </a:rPr>
              <a:t>perl</a:t>
            </a:r>
            <a:r>
              <a:rPr lang="en-US" sz="2400" dirty="0">
                <a:solidFill>
                  <a:srgbClr val="000000"/>
                </a:solidFill>
                <a:effectLst/>
                <a:latin typeface="Menlo" panose="020B0609030804020204" pitchFamily="49" charset="0"/>
              </a:rPr>
              <a:t> -e 'open $f, "</a:t>
            </a:r>
            <a:r>
              <a:rPr lang="en-US" sz="2400" dirty="0" err="1">
                <a:solidFill>
                  <a:schemeClr val="accent1"/>
                </a:solidFill>
                <a:effectLst/>
                <a:latin typeface="Menlo" panose="020B0609030804020204" pitchFamily="49" charset="0"/>
              </a:rPr>
              <a:t>falconheavylaunch.txt</a:t>
            </a:r>
            <a:r>
              <a:rPr lang="en-US" sz="2400" dirty="0">
                <a:solidFill>
                  <a:srgbClr val="000000"/>
                </a:solidFill>
                <a:effectLst/>
                <a:latin typeface="Menlo" panose="020B0609030804020204" pitchFamily="49" charset="0"/>
              </a:rPr>
              <a:t>"; while (&lt;$f&gt;) {</a:t>
            </a:r>
            <a:r>
              <a:rPr lang="en-US" sz="2400" dirty="0">
                <a:solidFill>
                  <a:srgbClr val="FF0000"/>
                </a:solidFill>
                <a:effectLst/>
                <a:latin typeface="Menlo" panose="020B0609030804020204" pitchFamily="49" charset="0"/>
              </a:rPr>
              <a:t>for</a:t>
            </a:r>
            <a:r>
              <a:rPr lang="en-US" sz="2400" dirty="0">
                <a:solidFill>
                  <a:srgbClr val="000000"/>
                </a:solidFill>
                <a:effectLst/>
                <a:latin typeface="Menlo" panose="020B0609030804020204" pitchFamily="49" charset="0"/>
              </a:rPr>
              <a:t> (split " ") {</a:t>
            </a:r>
            <a:r>
              <a:rPr lang="en-US" sz="2400" dirty="0">
                <a:solidFill>
                  <a:srgbClr val="FF0000"/>
                </a:solidFill>
                <a:effectLst/>
                <a:latin typeface="Menlo" panose="020B0609030804020204" pitchFamily="49" charset="0"/>
              </a:rPr>
              <a:t>$</a:t>
            </a:r>
            <a:r>
              <a:rPr lang="en-US" sz="2400" dirty="0" err="1">
                <a:solidFill>
                  <a:srgbClr val="FF0000"/>
                </a:solidFill>
                <a:effectLst/>
                <a:latin typeface="Menlo" panose="020B0609030804020204" pitchFamily="49" charset="0"/>
              </a:rPr>
              <a:t>freq</a:t>
            </a:r>
            <a:r>
              <a:rPr lang="en-US" sz="2400" dirty="0">
                <a:solidFill>
                  <a:srgbClr val="FF0000"/>
                </a:solidFill>
                <a:effectLst/>
                <a:latin typeface="Menlo" panose="020B0609030804020204" pitchFamily="49" charset="0"/>
              </a:rPr>
              <a:t>{$_}++</a:t>
            </a:r>
            <a:r>
              <a:rPr lang="en-US" sz="2400" dirty="0">
                <a:solidFill>
                  <a:srgbClr val="000000"/>
                </a:solidFill>
                <a:effectLst/>
                <a:latin typeface="Menlo" panose="020B0609030804020204" pitchFamily="49" charset="0"/>
              </a:rPr>
              <a:t>}}; </a:t>
            </a:r>
            <a:r>
              <a:rPr lang="en-US" sz="2400" dirty="0">
                <a:solidFill>
                  <a:schemeClr val="accent6">
                    <a:lumMod val="75000"/>
                  </a:schemeClr>
                </a:solidFill>
                <a:effectLst/>
                <a:latin typeface="Menlo" panose="020B0609030804020204" pitchFamily="49" charset="0"/>
              </a:rPr>
              <a:t>print %</a:t>
            </a:r>
            <a:r>
              <a:rPr lang="en-US" sz="2400" dirty="0" err="1">
                <a:solidFill>
                  <a:schemeClr val="accent6">
                    <a:lumMod val="75000"/>
                  </a:schemeClr>
                </a:solidFill>
                <a:effectLst/>
                <a:latin typeface="Menlo" panose="020B0609030804020204" pitchFamily="49" charset="0"/>
              </a:rPr>
              <a:t>freq</a:t>
            </a:r>
            <a:r>
              <a:rPr lang="en-US" sz="2400" dirty="0">
                <a:solidFill>
                  <a:srgbClr val="000000"/>
                </a:solidFill>
                <a:effectLst/>
                <a:latin typeface="Menlo" panose="020B0609030804020204" pitchFamily="49" charset="0"/>
              </a:rPr>
              <a:t>'</a:t>
            </a:r>
          </a:p>
          <a:p>
            <a:r>
              <a:rPr lang="en-US" dirty="0"/>
              <a:t>pretty-printing for hash tables is non-existent:</a:t>
            </a:r>
          </a:p>
          <a:p>
            <a:pPr lvl="1"/>
            <a:endParaRPr lang="en-US" dirty="0"/>
          </a:p>
        </p:txBody>
      </p:sp>
      <p:pic>
        <p:nvPicPr>
          <p:cNvPr id="5" name="Picture 4" descr="A screen shot of a computer code&#10;&#10;Description automatically generated">
            <a:extLst>
              <a:ext uri="{FF2B5EF4-FFF2-40B4-BE49-F238E27FC236}">
                <a16:creationId xmlns:a16="http://schemas.microsoft.com/office/drawing/2014/main" id="{674BB28E-255C-EA60-3E94-E6790CC4DE68}"/>
              </a:ext>
            </a:extLst>
          </p:cNvPr>
          <p:cNvPicPr>
            <a:picLocks noChangeAspect="1"/>
          </p:cNvPicPr>
          <p:nvPr/>
        </p:nvPicPr>
        <p:blipFill>
          <a:blip r:embed="rId2"/>
          <a:stretch>
            <a:fillRect/>
          </a:stretch>
        </p:blipFill>
        <p:spPr>
          <a:xfrm>
            <a:off x="219142" y="3721786"/>
            <a:ext cx="11753715" cy="2310714"/>
          </a:xfrm>
          <a:prstGeom prst="rect">
            <a:avLst/>
          </a:prstGeom>
        </p:spPr>
      </p:pic>
    </p:spTree>
    <p:extLst>
      <p:ext uri="{BB962C8B-B14F-4D97-AF65-F5344CB8AC3E}">
        <p14:creationId xmlns:p14="http://schemas.microsoft.com/office/powerpoint/2010/main" val="2491967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4C3A7-65E0-05FF-E997-A680272B7D69}"/>
              </a:ext>
            </a:extLst>
          </p:cNvPr>
          <p:cNvSpPr>
            <a:spLocks noGrp="1"/>
          </p:cNvSpPr>
          <p:nvPr>
            <p:ph type="title"/>
          </p:nvPr>
        </p:nvSpPr>
        <p:spPr/>
        <p:txBody>
          <a:bodyPr/>
          <a:lstStyle/>
          <a:p>
            <a:r>
              <a:rPr lang="en-US" dirty="0"/>
              <a:t>Perl Arrays: sorting</a:t>
            </a:r>
          </a:p>
        </p:txBody>
      </p:sp>
      <p:sp>
        <p:nvSpPr>
          <p:cNvPr id="3" name="Content Placeholder 2">
            <a:extLst>
              <a:ext uri="{FF2B5EF4-FFF2-40B4-BE49-F238E27FC236}">
                <a16:creationId xmlns:a16="http://schemas.microsoft.com/office/drawing/2014/main" id="{AA2FD389-0A51-05E0-7C8D-DEA7D632A84B}"/>
              </a:ext>
            </a:extLst>
          </p:cNvPr>
          <p:cNvSpPr>
            <a:spLocks noGrp="1"/>
          </p:cNvSpPr>
          <p:nvPr>
            <p:ph idx="1"/>
          </p:nvPr>
        </p:nvSpPr>
        <p:spPr>
          <a:xfrm>
            <a:off x="838200" y="1825625"/>
            <a:ext cx="10515600" cy="2279236"/>
          </a:xfrm>
        </p:spPr>
        <p:txBody>
          <a:bodyPr>
            <a:normAutofit lnSpcReduction="10000"/>
          </a:bodyPr>
          <a:lstStyle/>
          <a:p>
            <a:r>
              <a:rPr lang="en-US" dirty="0"/>
              <a:t>Example:</a:t>
            </a:r>
          </a:p>
          <a:p>
            <a:pPr lvl="1"/>
            <a:r>
              <a:rPr lang="en-US" sz="2000" dirty="0" err="1">
                <a:solidFill>
                  <a:srgbClr val="000000"/>
                </a:solidFill>
                <a:effectLst/>
                <a:latin typeface="Menlo" panose="020B0609030804020204" pitchFamily="49" charset="0"/>
              </a:rPr>
              <a:t>perl</a:t>
            </a:r>
            <a:r>
              <a:rPr lang="en-US" sz="2000" dirty="0">
                <a:solidFill>
                  <a:srgbClr val="000000"/>
                </a:solidFill>
                <a:effectLst/>
                <a:latin typeface="Menlo" panose="020B0609030804020204" pitchFamily="49" charset="0"/>
              </a:rPr>
              <a:t> -e '@a=sort </a:t>
            </a:r>
            <a:r>
              <a:rPr lang="en-US" sz="2000" dirty="0">
                <a:solidFill>
                  <a:schemeClr val="accent1"/>
                </a:solidFill>
                <a:effectLst/>
                <a:latin typeface="Menlo" panose="020B0609030804020204" pitchFamily="49" charset="0"/>
              </a:rPr>
              <a:t>@ARGV</a:t>
            </a:r>
            <a:r>
              <a:rPr lang="en-US" sz="2000" dirty="0">
                <a:solidFill>
                  <a:srgbClr val="000000"/>
                </a:solidFill>
                <a:effectLst/>
                <a:latin typeface="Menlo" panose="020B0609030804020204" pitchFamily="49" charset="0"/>
              </a:rPr>
              <a:t>; print "@a\n"' </a:t>
            </a:r>
            <a:r>
              <a:rPr lang="en-US" sz="2000" dirty="0">
                <a:solidFill>
                  <a:schemeClr val="accent1"/>
                </a:solidFill>
                <a:effectLst/>
                <a:latin typeface="Menlo" panose="020B0609030804020204" pitchFamily="49" charset="0"/>
              </a:rPr>
              <a:t>3 2 99 7 13 100</a:t>
            </a:r>
            <a:r>
              <a:rPr lang="en-US" sz="2000" dirty="0">
                <a:solidFill>
                  <a:srgbClr val="000000"/>
                </a:solidFill>
                <a:effectLst/>
                <a:latin typeface="Menlo" panose="020B0609030804020204" pitchFamily="49" charset="0"/>
              </a:rPr>
              <a:t> </a:t>
            </a:r>
          </a:p>
          <a:p>
            <a:pPr lvl="1"/>
            <a:r>
              <a:rPr lang="en-US" sz="2000" dirty="0">
                <a:solidFill>
                  <a:schemeClr val="accent2"/>
                </a:solidFill>
                <a:effectLst/>
                <a:latin typeface="Menlo" panose="020B0609030804020204" pitchFamily="49" charset="0"/>
              </a:rPr>
              <a:t>100 13 2 3 7 99</a:t>
            </a:r>
          </a:p>
          <a:p>
            <a:pPr lvl="1"/>
            <a:r>
              <a:rPr lang="en-US" sz="2000" dirty="0" err="1">
                <a:latin typeface="Menlo" panose="020B0609030804020204" pitchFamily="49" charset="0"/>
                <a:ea typeface="Menlo" panose="020B0609030804020204" pitchFamily="49" charset="0"/>
                <a:cs typeface="Menlo" panose="020B0609030804020204" pitchFamily="49" charset="0"/>
              </a:rPr>
              <a:t>perl</a:t>
            </a:r>
            <a:r>
              <a:rPr lang="en-US" sz="2000" dirty="0">
                <a:latin typeface="Menlo" panose="020B0609030804020204" pitchFamily="49" charset="0"/>
                <a:ea typeface="Menlo" panose="020B0609030804020204" pitchFamily="49" charset="0"/>
                <a:cs typeface="Menlo" panose="020B0609030804020204" pitchFamily="49" charset="0"/>
              </a:rPr>
              <a:t> -e '@a=sort </a:t>
            </a:r>
            <a:r>
              <a:rPr lang="en-US" sz="2000" dirty="0">
                <a:solidFill>
                  <a:schemeClr val="accent1"/>
                </a:solidFill>
                <a:latin typeface="Menlo" panose="020B0609030804020204" pitchFamily="49" charset="0"/>
                <a:ea typeface="Menlo" panose="020B0609030804020204" pitchFamily="49" charset="0"/>
                <a:cs typeface="Menlo" panose="020B0609030804020204" pitchFamily="49" charset="0"/>
              </a:rPr>
              <a:t>@ARGV</a:t>
            </a:r>
            <a:r>
              <a:rPr lang="en-US" sz="2000" dirty="0">
                <a:latin typeface="Menlo" panose="020B0609030804020204" pitchFamily="49" charset="0"/>
                <a:ea typeface="Menlo" panose="020B0609030804020204" pitchFamily="49" charset="0"/>
                <a:cs typeface="Menlo" panose="020B0609030804020204" pitchFamily="49" charset="0"/>
              </a:rPr>
              <a:t>; print "@a\n"' </a:t>
            </a:r>
            <a:r>
              <a:rPr lang="en-US" sz="2000" dirty="0" err="1">
                <a:solidFill>
                  <a:schemeClr val="accent1"/>
                </a:solidFill>
                <a:latin typeface="Menlo" panose="020B0609030804020204" pitchFamily="49" charset="0"/>
                <a:ea typeface="Menlo" panose="020B0609030804020204" pitchFamily="49" charset="0"/>
                <a:cs typeface="Menlo" panose="020B0609030804020204" pitchFamily="49" charset="0"/>
              </a:rPr>
              <a:t>mary</a:t>
            </a:r>
            <a:r>
              <a:rPr lang="en-US" sz="2000" dirty="0">
                <a:solidFill>
                  <a:schemeClr val="accent1"/>
                </a:solidFill>
                <a:latin typeface="Menlo" panose="020B0609030804020204" pitchFamily="49" charset="0"/>
                <a:ea typeface="Menlo" panose="020B0609030804020204" pitchFamily="49" charset="0"/>
                <a:cs typeface="Menlo" panose="020B0609030804020204" pitchFamily="49" charset="0"/>
              </a:rPr>
              <a:t> 77 john </a:t>
            </a:r>
            <a:r>
              <a:rPr lang="en-US" sz="2000" dirty="0" err="1">
                <a:solidFill>
                  <a:schemeClr val="accent1"/>
                </a:solidFill>
                <a:latin typeface="Menlo" panose="020B0609030804020204" pitchFamily="49" charset="0"/>
                <a:ea typeface="Menlo" panose="020B0609030804020204" pitchFamily="49" charset="0"/>
                <a:cs typeface="Menlo" panose="020B0609030804020204" pitchFamily="49" charset="0"/>
              </a:rPr>
              <a:t>vicky</a:t>
            </a:r>
            <a:r>
              <a:rPr lang="en-US" sz="2000" dirty="0">
                <a:solidFill>
                  <a:schemeClr val="accent1"/>
                </a:solidFill>
                <a:latin typeface="Menlo" panose="020B0609030804020204" pitchFamily="49" charset="0"/>
                <a:ea typeface="Menlo" panose="020B0609030804020204" pitchFamily="49" charset="0"/>
                <a:cs typeface="Menlo" panose="020B0609030804020204" pitchFamily="49" charset="0"/>
              </a:rPr>
              <a:t> Pete</a:t>
            </a:r>
          </a:p>
          <a:p>
            <a:pPr lvl="1"/>
            <a:r>
              <a:rPr lang="en-US" sz="2000" dirty="0">
                <a:solidFill>
                  <a:schemeClr val="accent2"/>
                </a:solidFill>
                <a:latin typeface="Menlo" panose="020B0609030804020204" pitchFamily="49" charset="0"/>
                <a:ea typeface="Menlo" panose="020B0609030804020204" pitchFamily="49" charset="0"/>
                <a:cs typeface="Menlo" panose="020B0609030804020204" pitchFamily="49" charset="0"/>
              </a:rPr>
              <a:t>77 Pete john </a:t>
            </a:r>
            <a:r>
              <a:rPr lang="en-US" sz="2000" dirty="0" err="1">
                <a:solidFill>
                  <a:schemeClr val="accent2"/>
                </a:solidFill>
                <a:latin typeface="Menlo" panose="020B0609030804020204" pitchFamily="49" charset="0"/>
                <a:ea typeface="Menlo" panose="020B0609030804020204" pitchFamily="49" charset="0"/>
                <a:cs typeface="Menlo" panose="020B0609030804020204" pitchFamily="49" charset="0"/>
              </a:rPr>
              <a:t>mary</a:t>
            </a:r>
            <a:r>
              <a:rPr lang="en-US" sz="2000" dirty="0">
                <a:solidFill>
                  <a:schemeClr val="accent2"/>
                </a:solidFill>
                <a:latin typeface="Menlo" panose="020B0609030804020204" pitchFamily="49" charset="0"/>
                <a:ea typeface="Menlo" panose="020B0609030804020204" pitchFamily="49" charset="0"/>
                <a:cs typeface="Menlo" panose="020B0609030804020204" pitchFamily="49" charset="0"/>
              </a:rPr>
              <a:t> </a:t>
            </a:r>
            <a:r>
              <a:rPr lang="en-US" sz="2000" dirty="0" err="1">
                <a:solidFill>
                  <a:schemeClr val="accent2"/>
                </a:solidFill>
                <a:latin typeface="Menlo" panose="020B0609030804020204" pitchFamily="49" charset="0"/>
                <a:ea typeface="Menlo" panose="020B0609030804020204" pitchFamily="49" charset="0"/>
                <a:cs typeface="Menlo" panose="020B0609030804020204" pitchFamily="49" charset="0"/>
              </a:rPr>
              <a:t>vicky</a:t>
            </a:r>
            <a:endParaRPr lang="en-US" sz="2000" dirty="0">
              <a:solidFill>
                <a:schemeClr val="accent2"/>
              </a:solidFill>
              <a:latin typeface="Menlo" panose="020B0609030804020204" pitchFamily="49" charset="0"/>
              <a:ea typeface="Menlo" panose="020B0609030804020204" pitchFamily="49" charset="0"/>
              <a:cs typeface="Menlo" panose="020B0609030804020204" pitchFamily="49" charset="0"/>
            </a:endParaRPr>
          </a:p>
          <a:p>
            <a:r>
              <a:rPr lang="en-US" dirty="0"/>
              <a:t>Standard order:</a:t>
            </a:r>
          </a:p>
        </p:txBody>
      </p:sp>
      <p:pic>
        <p:nvPicPr>
          <p:cNvPr id="4" name="Content Placeholder 4">
            <a:extLst>
              <a:ext uri="{FF2B5EF4-FFF2-40B4-BE49-F238E27FC236}">
                <a16:creationId xmlns:a16="http://schemas.microsoft.com/office/drawing/2014/main" id="{E5153263-0995-63A0-5097-BAA7FE743351}"/>
              </a:ext>
            </a:extLst>
          </p:cNvPr>
          <p:cNvPicPr>
            <a:picLocks noChangeAspect="1"/>
          </p:cNvPicPr>
          <p:nvPr/>
        </p:nvPicPr>
        <p:blipFill>
          <a:blip r:embed="rId2"/>
          <a:stretch>
            <a:fillRect/>
          </a:stretch>
        </p:blipFill>
        <p:spPr>
          <a:xfrm>
            <a:off x="3948345" y="3640521"/>
            <a:ext cx="4295310" cy="2852354"/>
          </a:xfrm>
          <a:prstGeom prst="rect">
            <a:avLst/>
          </a:prstGeom>
          <a:ln>
            <a:solidFill>
              <a:schemeClr val="tx1"/>
            </a:solidFill>
          </a:ln>
        </p:spPr>
      </p:pic>
      <p:sp>
        <p:nvSpPr>
          <p:cNvPr id="5" name="Down Arrow Callout 4">
            <a:extLst>
              <a:ext uri="{FF2B5EF4-FFF2-40B4-BE49-F238E27FC236}">
                <a16:creationId xmlns:a16="http://schemas.microsoft.com/office/drawing/2014/main" id="{C32C957C-53F1-5B7F-86F1-8C6C98B36B08}"/>
              </a:ext>
            </a:extLst>
          </p:cNvPr>
          <p:cNvSpPr/>
          <p:nvPr/>
        </p:nvSpPr>
        <p:spPr>
          <a:xfrm>
            <a:off x="2176669" y="4033028"/>
            <a:ext cx="1262269" cy="2067339"/>
          </a:xfrm>
          <a:prstGeom prst="down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ascending</a:t>
            </a:r>
          </a:p>
        </p:txBody>
      </p:sp>
    </p:spTree>
    <p:extLst>
      <p:ext uri="{BB962C8B-B14F-4D97-AF65-F5344CB8AC3E}">
        <p14:creationId xmlns:p14="http://schemas.microsoft.com/office/powerpoint/2010/main" val="120433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40AFF-2429-8FF2-7FE2-164462FC8689}"/>
              </a:ext>
            </a:extLst>
          </p:cNvPr>
          <p:cNvSpPr>
            <a:spLocks noGrp="1"/>
          </p:cNvSpPr>
          <p:nvPr>
            <p:ph type="title"/>
          </p:nvPr>
        </p:nvSpPr>
        <p:spPr/>
        <p:txBody>
          <a:bodyPr/>
          <a:lstStyle/>
          <a:p>
            <a:r>
              <a:rPr lang="en-US" dirty="0"/>
              <a:t>Perl: file I/O</a:t>
            </a:r>
          </a:p>
        </p:txBody>
      </p:sp>
      <p:sp>
        <p:nvSpPr>
          <p:cNvPr id="3" name="Content Placeholder 2">
            <a:extLst>
              <a:ext uri="{FF2B5EF4-FFF2-40B4-BE49-F238E27FC236}">
                <a16:creationId xmlns:a16="http://schemas.microsoft.com/office/drawing/2014/main" id="{6D536D59-E57C-28D1-501A-3B4851F433A1}"/>
              </a:ext>
            </a:extLst>
          </p:cNvPr>
          <p:cNvSpPr>
            <a:spLocks noGrp="1"/>
          </p:cNvSpPr>
          <p:nvPr>
            <p:ph idx="1"/>
          </p:nvPr>
        </p:nvSpPr>
        <p:spPr>
          <a:xfrm>
            <a:off x="838199" y="1825625"/>
            <a:ext cx="10900719" cy="4667250"/>
          </a:xfrm>
        </p:spPr>
        <p:txBody>
          <a:bodyPr>
            <a:normAutofit fontScale="62500" lnSpcReduction="20000"/>
          </a:bodyPr>
          <a:lstStyle/>
          <a:p>
            <a:pPr>
              <a:defRPr/>
            </a:pPr>
            <a:r>
              <a:rPr lang="en-US" sz="3800" dirty="0">
                <a:solidFill>
                  <a:prstClr val="black"/>
                </a:solidFill>
                <a:latin typeface="Calibri" panose="020F0502020204030204"/>
              </a:rPr>
              <a:t>P</a:t>
            </a:r>
            <a:r>
              <a:rPr kumimoji="0" lang="en-US" sz="3800" b="0" i="0" u="none" strike="noStrike" kern="1200" cap="none" spc="0" normalizeH="0" baseline="0" noProof="0" dirty="0" err="1">
                <a:ln>
                  <a:noFill/>
                </a:ln>
                <a:solidFill>
                  <a:prstClr val="black"/>
                </a:solidFill>
                <a:effectLst/>
                <a:uLnTx/>
                <a:uFillTx/>
                <a:latin typeface="Calibri" panose="020F0502020204030204"/>
                <a:ea typeface="+mn-ea"/>
                <a:cs typeface="+mn-cs"/>
              </a:rPr>
              <a:t>rint</a:t>
            </a:r>
            <a:r>
              <a:rPr kumimoji="0" lang="en-US" sz="3800" b="0" i="0" u="none" strike="noStrike" kern="1200" cap="none" spc="0" normalizeH="0" baseline="0" noProof="0" dirty="0">
                <a:ln>
                  <a:noFill/>
                </a:ln>
                <a:solidFill>
                  <a:prstClr val="black"/>
                </a:solidFill>
                <a:effectLst/>
                <a:uLnTx/>
                <a:uFillTx/>
                <a:latin typeface="Calibri" panose="020F0502020204030204"/>
                <a:ea typeface="+mn-ea"/>
                <a:cs typeface="+mn-cs"/>
              </a:rPr>
              <a:t> the word frequency table sorted in descending order:</a:t>
            </a:r>
          </a:p>
          <a:p>
            <a:pPr lvl="1">
              <a:defRPr/>
            </a:pPr>
            <a:r>
              <a:rPr kumimoji="0" lang="en-US" sz="2600" b="0" i="0" u="none" strike="noStrike" kern="1200" cap="none" spc="0" normalizeH="0" baseline="0" noProof="0" dirty="0">
                <a:ln>
                  <a:noFill/>
                </a:ln>
                <a:solidFill>
                  <a:prstClr val="black"/>
                </a:solidFill>
                <a:effectLst/>
                <a:uLnTx/>
                <a:uFillTx/>
                <a:latin typeface="Menlo" panose="020B0609030804020204" pitchFamily="49" charset="0"/>
                <a:ea typeface="Menlo" panose="020B0609030804020204" pitchFamily="49" charset="0"/>
                <a:cs typeface="Menlo" panose="020B0609030804020204" pitchFamily="49" charset="0"/>
              </a:rPr>
              <a:t>sort {$</a:t>
            </a:r>
            <a:r>
              <a:rPr kumimoji="0" lang="en-US" sz="2600" b="0" i="0" u="none" strike="noStrike" kern="1200" cap="none" spc="0" normalizeH="0" baseline="0" noProof="0" dirty="0" err="1">
                <a:ln>
                  <a:noFill/>
                </a:ln>
                <a:solidFill>
                  <a:prstClr val="black"/>
                </a:solidFill>
                <a:effectLst/>
                <a:uLnTx/>
                <a:uFillTx/>
                <a:latin typeface="Menlo" panose="020B0609030804020204" pitchFamily="49" charset="0"/>
                <a:ea typeface="Menlo" panose="020B0609030804020204" pitchFamily="49" charset="0"/>
                <a:cs typeface="Menlo" panose="020B0609030804020204" pitchFamily="49" charset="0"/>
              </a:rPr>
              <a:t>freq</a:t>
            </a:r>
            <a:r>
              <a:rPr kumimoji="0" lang="en-US" sz="2600" b="0" i="0" u="none" strike="noStrike" kern="1200" cap="none" spc="0" normalizeH="0" baseline="0" noProof="0" dirty="0">
                <a:ln>
                  <a:noFill/>
                </a:ln>
                <a:solidFill>
                  <a:prstClr val="black"/>
                </a:solidFill>
                <a:effectLst/>
                <a:uLnTx/>
                <a:uFillTx/>
                <a:latin typeface="Menlo" panose="020B0609030804020204" pitchFamily="49" charset="0"/>
                <a:ea typeface="Menlo" panose="020B0609030804020204" pitchFamily="49" charset="0"/>
                <a:cs typeface="Menlo" panose="020B0609030804020204" pitchFamily="49" charset="0"/>
              </a:rPr>
              <a:t>{$b} &lt;=&gt; $</a:t>
            </a:r>
            <a:r>
              <a:rPr kumimoji="0" lang="en-US" sz="2600" b="0" i="0" u="none" strike="noStrike" kern="1200" cap="none" spc="0" normalizeH="0" baseline="0" noProof="0" dirty="0" err="1">
                <a:ln>
                  <a:noFill/>
                </a:ln>
                <a:solidFill>
                  <a:prstClr val="black"/>
                </a:solidFill>
                <a:effectLst/>
                <a:uLnTx/>
                <a:uFillTx/>
                <a:latin typeface="Menlo" panose="020B0609030804020204" pitchFamily="49" charset="0"/>
                <a:ea typeface="Menlo" panose="020B0609030804020204" pitchFamily="49" charset="0"/>
                <a:cs typeface="Menlo" panose="020B0609030804020204" pitchFamily="49" charset="0"/>
              </a:rPr>
              <a:t>freq</a:t>
            </a:r>
            <a:r>
              <a:rPr kumimoji="0" lang="en-US" sz="2600" b="0" i="0" u="none" strike="noStrike" kern="1200" cap="none" spc="0" normalizeH="0" baseline="0" noProof="0" dirty="0">
                <a:ln>
                  <a:noFill/>
                </a:ln>
                <a:solidFill>
                  <a:prstClr val="black"/>
                </a:solidFill>
                <a:effectLst/>
                <a:uLnTx/>
                <a:uFillTx/>
                <a:latin typeface="Menlo" panose="020B0609030804020204" pitchFamily="49" charset="0"/>
                <a:ea typeface="Menlo" panose="020B0609030804020204" pitchFamily="49" charset="0"/>
                <a:cs typeface="Menlo" panose="020B0609030804020204" pitchFamily="49" charset="0"/>
              </a:rPr>
              <a:t>{$a}} keys %</a:t>
            </a:r>
            <a:r>
              <a:rPr kumimoji="0" lang="en-US" sz="2600" b="0" i="0" u="none" strike="noStrike" kern="1200" cap="none" spc="0" normalizeH="0" baseline="0" noProof="0" dirty="0" err="1">
                <a:ln>
                  <a:noFill/>
                </a:ln>
                <a:solidFill>
                  <a:prstClr val="black"/>
                </a:solidFill>
                <a:effectLst/>
                <a:uLnTx/>
                <a:uFillTx/>
                <a:latin typeface="Menlo" panose="020B0609030804020204" pitchFamily="49" charset="0"/>
                <a:ea typeface="Menlo" panose="020B0609030804020204" pitchFamily="49" charset="0"/>
                <a:cs typeface="Menlo" panose="020B0609030804020204" pitchFamily="49" charset="0"/>
              </a:rPr>
              <a:t>freq</a:t>
            </a:r>
            <a:endParaRPr kumimoji="0" lang="en-US" sz="2600" b="0" i="0" u="none" strike="noStrike" kern="1200" cap="none" spc="0" normalizeH="0" baseline="0" noProof="0" dirty="0">
              <a:ln>
                <a:noFill/>
              </a:ln>
              <a:solidFill>
                <a:prstClr val="black"/>
              </a:solidFill>
              <a:effectLst/>
              <a:uLnTx/>
              <a:uFillTx/>
              <a:latin typeface="Menlo" panose="020B0609030804020204" pitchFamily="49" charset="0"/>
              <a:ea typeface="Menlo" panose="020B0609030804020204" pitchFamily="49" charset="0"/>
              <a:cs typeface="Menlo" panose="020B0609030804020204" pitchFamily="49" charset="0"/>
            </a:endParaRPr>
          </a:p>
          <a:p>
            <a:pPr lvl="1">
              <a:lnSpc>
                <a:spcPct val="170000"/>
              </a:lnSpc>
              <a:spcBef>
                <a:spcPts val="1000"/>
              </a:spcBef>
            </a:pPr>
            <a:r>
              <a:rPr lang="en-US" sz="2900" dirty="0" err="1">
                <a:solidFill>
                  <a:srgbClr val="000000"/>
                </a:solidFill>
                <a:effectLst/>
                <a:latin typeface="Menlo" panose="020B0609030804020204" pitchFamily="49" charset="0"/>
              </a:rPr>
              <a:t>perl</a:t>
            </a:r>
            <a:r>
              <a:rPr lang="en-US" sz="2900" dirty="0">
                <a:solidFill>
                  <a:srgbClr val="000000"/>
                </a:solidFill>
                <a:effectLst/>
                <a:latin typeface="Menlo" panose="020B0609030804020204" pitchFamily="49" charset="0"/>
              </a:rPr>
              <a:t> -e 'open $f, "</a:t>
            </a:r>
            <a:r>
              <a:rPr lang="en-US" sz="2900" dirty="0" err="1">
                <a:solidFill>
                  <a:srgbClr val="000000"/>
                </a:solidFill>
                <a:effectLst/>
                <a:latin typeface="Menlo" panose="020B0609030804020204" pitchFamily="49" charset="0"/>
              </a:rPr>
              <a:t>falconheavylaunch.txt</a:t>
            </a:r>
            <a:r>
              <a:rPr lang="en-US" sz="2900" dirty="0">
                <a:solidFill>
                  <a:srgbClr val="000000"/>
                </a:solidFill>
                <a:effectLst/>
                <a:latin typeface="Menlo" panose="020B0609030804020204" pitchFamily="49" charset="0"/>
              </a:rPr>
              <a:t>"; while (&lt;$f&gt;) {for (split " ") {$</a:t>
            </a:r>
            <a:r>
              <a:rPr lang="en-US" sz="2900" dirty="0" err="1">
                <a:solidFill>
                  <a:srgbClr val="000000"/>
                </a:solidFill>
                <a:effectLst/>
                <a:latin typeface="Menlo" panose="020B0609030804020204" pitchFamily="49" charset="0"/>
              </a:rPr>
              <a:t>freq</a:t>
            </a:r>
            <a:r>
              <a:rPr lang="en-US" sz="2900" dirty="0">
                <a:solidFill>
                  <a:srgbClr val="000000"/>
                </a:solidFill>
                <a:effectLst/>
                <a:latin typeface="Menlo" panose="020B0609030804020204" pitchFamily="49" charset="0"/>
              </a:rPr>
              <a:t>{$_}++}}; </a:t>
            </a:r>
            <a:r>
              <a:rPr lang="en-US" sz="2900" dirty="0">
                <a:solidFill>
                  <a:srgbClr val="FF0000"/>
                </a:solidFill>
                <a:effectLst/>
                <a:latin typeface="Menlo" panose="020B0609030804020204" pitchFamily="49" charset="0"/>
              </a:rPr>
              <a:t>for (sort {$</a:t>
            </a:r>
            <a:r>
              <a:rPr lang="en-US" sz="2900" dirty="0" err="1">
                <a:solidFill>
                  <a:srgbClr val="FF0000"/>
                </a:solidFill>
                <a:effectLst/>
                <a:latin typeface="Menlo" panose="020B0609030804020204" pitchFamily="49" charset="0"/>
              </a:rPr>
              <a:t>freq</a:t>
            </a:r>
            <a:r>
              <a:rPr lang="en-US" sz="2900" dirty="0">
                <a:solidFill>
                  <a:srgbClr val="FF0000"/>
                </a:solidFill>
                <a:effectLst/>
                <a:latin typeface="Menlo" panose="020B0609030804020204" pitchFamily="49" charset="0"/>
              </a:rPr>
              <a:t>{$b} &lt;=&gt; $</a:t>
            </a:r>
            <a:r>
              <a:rPr lang="en-US" sz="2900" dirty="0" err="1">
                <a:solidFill>
                  <a:srgbClr val="FF0000"/>
                </a:solidFill>
                <a:effectLst/>
                <a:latin typeface="Menlo" panose="020B0609030804020204" pitchFamily="49" charset="0"/>
              </a:rPr>
              <a:t>freq</a:t>
            </a:r>
            <a:r>
              <a:rPr lang="en-US" sz="2900" dirty="0">
                <a:solidFill>
                  <a:srgbClr val="FF0000"/>
                </a:solidFill>
                <a:effectLst/>
                <a:latin typeface="Menlo" panose="020B0609030804020204" pitchFamily="49" charset="0"/>
              </a:rPr>
              <a:t>{$a}} keys %</a:t>
            </a:r>
            <a:r>
              <a:rPr lang="en-US" sz="2900" dirty="0" err="1">
                <a:solidFill>
                  <a:srgbClr val="FF0000"/>
                </a:solidFill>
                <a:effectLst/>
                <a:latin typeface="Menlo" panose="020B0609030804020204" pitchFamily="49" charset="0"/>
              </a:rPr>
              <a:t>freq</a:t>
            </a:r>
            <a:r>
              <a:rPr lang="en-US" sz="2900" dirty="0">
                <a:solidFill>
                  <a:srgbClr val="FF0000"/>
                </a:solidFill>
                <a:effectLst/>
                <a:latin typeface="Menlo" panose="020B0609030804020204" pitchFamily="49" charset="0"/>
              </a:rPr>
              <a:t>) {</a:t>
            </a:r>
            <a:r>
              <a:rPr lang="en-US" sz="2900" dirty="0" err="1">
                <a:solidFill>
                  <a:srgbClr val="FF0000"/>
                </a:solidFill>
                <a:effectLst/>
                <a:latin typeface="Menlo" panose="020B0609030804020204" pitchFamily="49" charset="0"/>
              </a:rPr>
              <a:t>printf</a:t>
            </a:r>
            <a:r>
              <a:rPr lang="en-US" sz="2900" dirty="0">
                <a:solidFill>
                  <a:srgbClr val="FF0000"/>
                </a:solidFill>
                <a:effectLst/>
                <a:latin typeface="Menlo" panose="020B0609030804020204" pitchFamily="49" charset="0"/>
              </a:rPr>
              <a:t> "%-20s %s\n", $_, $</a:t>
            </a:r>
            <a:r>
              <a:rPr lang="en-US" sz="2900" dirty="0" err="1">
                <a:solidFill>
                  <a:srgbClr val="FF0000"/>
                </a:solidFill>
                <a:effectLst/>
                <a:latin typeface="Menlo" panose="020B0609030804020204" pitchFamily="49" charset="0"/>
              </a:rPr>
              <a:t>freq</a:t>
            </a:r>
            <a:r>
              <a:rPr lang="en-US" sz="2900" dirty="0">
                <a:solidFill>
                  <a:srgbClr val="FF0000"/>
                </a:solidFill>
                <a:effectLst/>
                <a:latin typeface="Menlo" panose="020B0609030804020204" pitchFamily="49" charset="0"/>
              </a:rPr>
              <a:t>{$_}}</a:t>
            </a:r>
            <a:r>
              <a:rPr lang="en-US" sz="2900" dirty="0">
                <a:solidFill>
                  <a:srgbClr val="000000"/>
                </a:solidFill>
                <a:effectLst/>
                <a:latin typeface="Menlo" panose="020B0609030804020204" pitchFamily="49" charset="0"/>
              </a:rPr>
              <a:t>' | </a:t>
            </a:r>
            <a:r>
              <a:rPr lang="en-US" sz="2900" dirty="0">
                <a:solidFill>
                  <a:schemeClr val="accent1"/>
                </a:solidFill>
                <a:effectLst/>
                <a:latin typeface="Menlo" panose="020B0609030804020204" pitchFamily="49" charset="0"/>
              </a:rPr>
              <a:t>head -10</a:t>
            </a:r>
            <a:endParaRPr lang="en-US" dirty="0">
              <a:solidFill>
                <a:schemeClr val="accent1"/>
              </a:solidFill>
              <a:effectLst/>
              <a:latin typeface="Menlo" panose="020B0609030804020204" pitchFamily="49" charset="0"/>
            </a:endParaRPr>
          </a:p>
          <a:p>
            <a:pPr marL="457200" lvl="1" indent="0">
              <a:buNone/>
            </a:pPr>
            <a:r>
              <a:rPr lang="en-US" sz="2600" dirty="0">
                <a:solidFill>
                  <a:srgbClr val="000000"/>
                </a:solidFill>
                <a:effectLst/>
                <a:latin typeface="Menlo" panose="020B0609030804020204" pitchFamily="49" charset="0"/>
              </a:rPr>
              <a:t>the                  49</a:t>
            </a:r>
          </a:p>
          <a:p>
            <a:pPr marL="457200" lvl="1" indent="0">
              <a:buNone/>
            </a:pPr>
            <a:r>
              <a:rPr lang="en-US" sz="2600" dirty="0">
                <a:solidFill>
                  <a:srgbClr val="000000"/>
                </a:solidFill>
                <a:effectLst/>
                <a:latin typeface="Menlo" panose="020B0609030804020204" pitchFamily="49" charset="0"/>
              </a:rPr>
              <a:t>of                   19</a:t>
            </a:r>
          </a:p>
          <a:p>
            <a:pPr marL="457200" lvl="1" indent="0">
              <a:buNone/>
            </a:pPr>
            <a:r>
              <a:rPr lang="en-US" sz="2600" dirty="0">
                <a:solidFill>
                  <a:srgbClr val="000000"/>
                </a:solidFill>
                <a:effectLst/>
                <a:latin typeface="Menlo" panose="020B0609030804020204" pitchFamily="49" charset="0"/>
              </a:rPr>
              <a:t>to                   18</a:t>
            </a:r>
          </a:p>
          <a:p>
            <a:pPr marL="457200" lvl="1" indent="0">
              <a:buNone/>
            </a:pPr>
            <a:r>
              <a:rPr lang="en-US" sz="2600" dirty="0">
                <a:solidFill>
                  <a:srgbClr val="000000"/>
                </a:solidFill>
                <a:effectLst/>
                <a:latin typeface="Menlo" panose="020B0609030804020204" pitchFamily="49" charset="0"/>
              </a:rPr>
              <a:t>a                    14</a:t>
            </a:r>
          </a:p>
          <a:p>
            <a:pPr marL="457200" lvl="1" indent="0">
              <a:buNone/>
            </a:pPr>
            <a:r>
              <a:rPr lang="en-US" sz="2600" dirty="0">
                <a:solidFill>
                  <a:srgbClr val="000000"/>
                </a:solidFill>
                <a:effectLst/>
                <a:latin typeface="Menlo" panose="020B0609030804020204" pitchFamily="49" charset="0"/>
              </a:rPr>
              <a:t>and                  14</a:t>
            </a:r>
          </a:p>
          <a:p>
            <a:pPr marL="457200" lvl="1" indent="0">
              <a:buNone/>
            </a:pPr>
            <a:r>
              <a:rPr lang="en-US" sz="2600" dirty="0">
                <a:solidFill>
                  <a:srgbClr val="000000"/>
                </a:solidFill>
                <a:effectLst/>
                <a:latin typeface="Menlo" panose="020B0609030804020204" pitchFamily="49" charset="0"/>
              </a:rPr>
              <a:t>-                    11</a:t>
            </a:r>
          </a:p>
          <a:p>
            <a:pPr marL="457200" lvl="1" indent="0">
              <a:buNone/>
            </a:pPr>
            <a:r>
              <a:rPr lang="en-US" sz="2600" dirty="0">
                <a:solidFill>
                  <a:srgbClr val="000000"/>
                </a:solidFill>
                <a:effectLst/>
                <a:latin typeface="Menlo" panose="020B0609030804020204" pitchFamily="49" charset="0"/>
              </a:rPr>
              <a:t>on                   9</a:t>
            </a:r>
          </a:p>
          <a:p>
            <a:pPr marL="457200" lvl="1" indent="0">
              <a:buNone/>
            </a:pPr>
            <a:r>
              <a:rPr lang="en-US" sz="2600" dirty="0">
                <a:solidFill>
                  <a:srgbClr val="000000"/>
                </a:solidFill>
                <a:effectLst/>
                <a:latin typeface="Menlo" panose="020B0609030804020204" pitchFamily="49" charset="0"/>
              </a:rPr>
              <a:t>as                   8</a:t>
            </a:r>
          </a:p>
          <a:p>
            <a:pPr marL="457200" lvl="1" indent="0">
              <a:buNone/>
            </a:pPr>
            <a:r>
              <a:rPr lang="en-US" sz="2600" dirty="0">
                <a:solidFill>
                  <a:srgbClr val="000000"/>
                </a:solidFill>
                <a:effectLst/>
                <a:latin typeface="Menlo" panose="020B0609030804020204" pitchFamily="49" charset="0"/>
              </a:rPr>
              <a:t>was                  8</a:t>
            </a:r>
          </a:p>
          <a:p>
            <a:pPr marL="457200" lvl="1" indent="0">
              <a:buNone/>
            </a:pPr>
            <a:r>
              <a:rPr lang="en-US" sz="2600" dirty="0">
                <a:solidFill>
                  <a:srgbClr val="000000"/>
                </a:solidFill>
                <a:effectLst/>
                <a:latin typeface="Menlo" panose="020B0609030804020204" pitchFamily="49" charset="0"/>
              </a:rPr>
              <a:t>is                   7</a:t>
            </a:r>
          </a:p>
          <a:p>
            <a:pPr marL="457200" lvl="1" indent="0">
              <a:buNone/>
            </a:pPr>
            <a:r>
              <a:rPr lang="en-US" sz="2600" dirty="0">
                <a:solidFill>
                  <a:srgbClr val="000000"/>
                </a:solidFill>
                <a:latin typeface="Menlo" panose="020B0609030804020204" pitchFamily="49" charset="0"/>
              </a:rPr>
              <a:t>…			   …</a:t>
            </a:r>
            <a:endParaRPr lang="en-US" sz="2600" dirty="0">
              <a:solidFill>
                <a:srgbClr val="000000"/>
              </a:solidFill>
              <a:effectLst/>
              <a:latin typeface="Menlo" panose="020B0609030804020204" pitchFamily="49" charset="0"/>
            </a:endParaRPr>
          </a:p>
        </p:txBody>
      </p:sp>
      <p:sp>
        <p:nvSpPr>
          <p:cNvPr id="4" name="Rounded Rectangle 3">
            <a:extLst>
              <a:ext uri="{FF2B5EF4-FFF2-40B4-BE49-F238E27FC236}">
                <a16:creationId xmlns:a16="http://schemas.microsoft.com/office/drawing/2014/main" id="{CE48DA2C-F385-707D-3ABE-C057E0507916}"/>
              </a:ext>
            </a:extLst>
          </p:cNvPr>
          <p:cNvSpPr/>
          <p:nvPr/>
        </p:nvSpPr>
        <p:spPr>
          <a:xfrm>
            <a:off x="1152939" y="3682241"/>
            <a:ext cx="725557" cy="271856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eft Arrow Callout 4">
            <a:extLst>
              <a:ext uri="{FF2B5EF4-FFF2-40B4-BE49-F238E27FC236}">
                <a16:creationId xmlns:a16="http://schemas.microsoft.com/office/drawing/2014/main" id="{ECBB7133-7B7B-6952-77BA-527C4A6B5564}"/>
              </a:ext>
            </a:extLst>
          </p:cNvPr>
          <p:cNvSpPr/>
          <p:nvPr/>
        </p:nvSpPr>
        <p:spPr>
          <a:xfrm>
            <a:off x="1878496" y="4343399"/>
            <a:ext cx="1083365" cy="1192695"/>
          </a:xfrm>
          <a:prstGeom prst="leftArrowCallou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keys</a:t>
            </a:r>
          </a:p>
        </p:txBody>
      </p:sp>
      <p:sp>
        <p:nvSpPr>
          <p:cNvPr id="8" name="Rounded Rectangle 7">
            <a:extLst>
              <a:ext uri="{FF2B5EF4-FFF2-40B4-BE49-F238E27FC236}">
                <a16:creationId xmlns:a16="http://schemas.microsoft.com/office/drawing/2014/main" id="{CCCEDDE7-280C-1978-99C1-221A2BC9200D}"/>
              </a:ext>
            </a:extLst>
          </p:cNvPr>
          <p:cNvSpPr/>
          <p:nvPr/>
        </p:nvSpPr>
        <p:spPr>
          <a:xfrm>
            <a:off x="3839818" y="3682239"/>
            <a:ext cx="725557" cy="271856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 Arrow Callout 8">
            <a:extLst>
              <a:ext uri="{FF2B5EF4-FFF2-40B4-BE49-F238E27FC236}">
                <a16:creationId xmlns:a16="http://schemas.microsoft.com/office/drawing/2014/main" id="{5A8D1C0A-1F7F-4799-BE6C-88B06EC687C9}"/>
              </a:ext>
            </a:extLst>
          </p:cNvPr>
          <p:cNvSpPr/>
          <p:nvPr/>
        </p:nvSpPr>
        <p:spPr>
          <a:xfrm>
            <a:off x="4565375" y="4343399"/>
            <a:ext cx="1209260" cy="1192695"/>
          </a:xfrm>
          <a:prstGeom prst="leftArrowCallou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values</a:t>
            </a:r>
          </a:p>
        </p:txBody>
      </p:sp>
    </p:spTree>
    <p:extLst>
      <p:ext uri="{BB962C8B-B14F-4D97-AF65-F5344CB8AC3E}">
        <p14:creationId xmlns:p14="http://schemas.microsoft.com/office/powerpoint/2010/main" val="77778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Perl Arrays: sorting</a:t>
            </a:r>
          </a:p>
        </p:txBody>
      </p:sp>
      <p:sp>
        <p:nvSpPr>
          <p:cNvPr id="3" name="Content Placeholder 2"/>
          <p:cNvSpPr>
            <a:spLocks noGrp="1"/>
          </p:cNvSpPr>
          <p:nvPr>
            <p:ph sz="half" idx="1"/>
          </p:nvPr>
        </p:nvSpPr>
        <p:spPr>
          <a:xfrm>
            <a:off x="838200" y="1825625"/>
            <a:ext cx="5181600" cy="3258608"/>
          </a:xfrm>
        </p:spPr>
        <p:txBody>
          <a:bodyPr>
            <a:noAutofit/>
          </a:bodyPr>
          <a:lstStyle/>
          <a:p>
            <a:pPr marL="0" indent="0">
              <a:buNone/>
            </a:pPr>
            <a:r>
              <a:rPr lang="en-US" sz="2400" dirty="0">
                <a:hlinkClick r:id="rId2"/>
              </a:rPr>
              <a:t>https://perldoc.perl.org/functions/sort</a:t>
            </a:r>
            <a:endParaRPr lang="en-US" sz="2400" dirty="0"/>
          </a:p>
          <a:p>
            <a:pPr marL="0" indent="0">
              <a:buNone/>
            </a:pPr>
            <a:r>
              <a:rPr lang="en-US" sz="2400" dirty="0"/>
              <a:t>Numeric sort? </a:t>
            </a:r>
          </a:p>
          <a:p>
            <a:r>
              <a:rPr lang="en-US" sz="2400" b="1" dirty="0"/>
              <a:t>Idea</a:t>
            </a:r>
            <a:r>
              <a:rPr lang="en-US" sz="2400" dirty="0"/>
              <a:t>: to pass an inline comparison function as parameter…</a:t>
            </a:r>
          </a:p>
          <a:p>
            <a:r>
              <a:rPr lang="en-US" sz="2400" b="1" dirty="0"/>
              <a:t>Note</a:t>
            </a:r>
            <a:r>
              <a:rPr lang="en-US" sz="2400" dirty="0"/>
              <a:t>: function fc (fold case) </a:t>
            </a:r>
          </a:p>
          <a:p>
            <a:pPr marL="0" indent="0">
              <a:buNone/>
            </a:pPr>
            <a:r>
              <a:rPr lang="en-US" sz="2000" dirty="0">
                <a:solidFill>
                  <a:schemeClr val="accent1"/>
                </a:solidFill>
                <a:latin typeface="Menlo" charset="0"/>
                <a:ea typeface="Menlo" charset="0"/>
                <a:cs typeface="Menlo" charset="0"/>
              </a:rPr>
              <a:t>use feature 'fc';</a:t>
            </a:r>
          </a:p>
        </p:txBody>
      </p:sp>
      <p:pic>
        <p:nvPicPr>
          <p:cNvPr id="5" name="Picture 4" descr="Screen Shot 2013-09-04 at 11.01.3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988" y="5160464"/>
            <a:ext cx="10023372" cy="555092"/>
          </a:xfrm>
          <a:prstGeom prst="rect">
            <a:avLst/>
          </a:prstGeom>
        </p:spPr>
      </p:pic>
      <p:pic>
        <p:nvPicPr>
          <p:cNvPr id="6" name="Picture 5" descr="Screen Shot 2013-09-04 at 11.02.1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5791787"/>
            <a:ext cx="10241623" cy="542391"/>
          </a:xfrm>
          <a:prstGeom prst="rect">
            <a:avLst/>
          </a:prstGeom>
        </p:spPr>
      </p:pic>
      <p:pic>
        <p:nvPicPr>
          <p:cNvPr id="8" name="Picture 7" descr="Screen Shot 2013-09-05 at 12.00.33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9640" y="4549641"/>
            <a:ext cx="2898993" cy="302349"/>
          </a:xfrm>
          <a:prstGeom prst="rect">
            <a:avLst/>
          </a:prstGeom>
          <a:ln>
            <a:solidFill>
              <a:schemeClr val="tx1"/>
            </a:solidFill>
          </a:ln>
        </p:spPr>
      </p:pic>
      <p:pic>
        <p:nvPicPr>
          <p:cNvPr id="10" name="Content Placeholder 9" descr="Screen Shot 2013-09-04 at 11.00.27 PM.png">
            <a:extLst>
              <a:ext uri="{FF2B5EF4-FFF2-40B4-BE49-F238E27FC236}">
                <a16:creationId xmlns:a16="http://schemas.microsoft.com/office/drawing/2014/main" id="{6091947F-3F05-0C4A-B958-E402B449EC39}"/>
              </a:ext>
            </a:extLst>
          </p:cNvPr>
          <p:cNvPicPr>
            <a:picLocks noGrp="1" noChangeAspect="1"/>
          </p:cNvPicPr>
          <p:nvPr>
            <p:ph sz="half" idx="2"/>
          </p:nvPr>
        </p:nvPicPr>
        <p:blipFill>
          <a:blip r:embed="rId6">
            <a:extLst>
              <a:ext uri="{28A0092B-C50C-407E-A947-70E740481C1C}">
                <a14:useLocalDpi xmlns:a14="http://schemas.microsoft.com/office/drawing/2010/main" val="0"/>
              </a:ext>
            </a:extLst>
          </a:blip>
          <a:stretch>
            <a:fillRect/>
          </a:stretch>
        </p:blipFill>
        <p:spPr>
          <a:xfrm>
            <a:off x="6807560" y="1441039"/>
            <a:ext cx="4114800" cy="3733800"/>
          </a:xfrm>
          <a:prstGeom prst="rect">
            <a:avLst/>
          </a:prstGeom>
          <a:ln>
            <a:solidFill>
              <a:schemeClr val="tx1"/>
            </a:solidFill>
          </a:ln>
        </p:spPr>
      </p:pic>
      <p:sp>
        <p:nvSpPr>
          <p:cNvPr id="4" name="Rounded Rectangle 3">
            <a:extLst>
              <a:ext uri="{FF2B5EF4-FFF2-40B4-BE49-F238E27FC236}">
                <a16:creationId xmlns:a16="http://schemas.microsoft.com/office/drawing/2014/main" id="{E4562CE9-23BF-FE73-5FB9-500951AAFB11}"/>
              </a:ext>
            </a:extLst>
          </p:cNvPr>
          <p:cNvSpPr/>
          <p:nvPr/>
        </p:nvSpPr>
        <p:spPr>
          <a:xfrm>
            <a:off x="6807560" y="4611757"/>
            <a:ext cx="3509257" cy="563082"/>
          </a:xfrm>
          <a:custGeom>
            <a:avLst/>
            <a:gdLst>
              <a:gd name="csX0" fmla="*/ 0 w 3509257"/>
              <a:gd name="csY0" fmla="*/ 93849 h 563082"/>
              <a:gd name="csX1" fmla="*/ 93849 w 3509257"/>
              <a:gd name="csY1" fmla="*/ 0 h 563082"/>
              <a:gd name="csX2" fmla="*/ 824592 w 3509257"/>
              <a:gd name="csY2" fmla="*/ 0 h 563082"/>
              <a:gd name="csX3" fmla="*/ 1455688 w 3509257"/>
              <a:gd name="csY3" fmla="*/ 0 h 563082"/>
              <a:gd name="csX4" fmla="*/ 2053569 w 3509257"/>
              <a:gd name="csY4" fmla="*/ 0 h 563082"/>
              <a:gd name="csX5" fmla="*/ 2751096 w 3509257"/>
              <a:gd name="csY5" fmla="*/ 0 h 563082"/>
              <a:gd name="csX6" fmla="*/ 3415408 w 3509257"/>
              <a:gd name="csY6" fmla="*/ 0 h 563082"/>
              <a:gd name="csX7" fmla="*/ 3509257 w 3509257"/>
              <a:gd name="csY7" fmla="*/ 93849 h 563082"/>
              <a:gd name="csX8" fmla="*/ 3509257 w 3509257"/>
              <a:gd name="csY8" fmla="*/ 469233 h 563082"/>
              <a:gd name="csX9" fmla="*/ 3415408 w 3509257"/>
              <a:gd name="csY9" fmla="*/ 563082 h 563082"/>
              <a:gd name="csX10" fmla="*/ 2751096 w 3509257"/>
              <a:gd name="csY10" fmla="*/ 563082 h 563082"/>
              <a:gd name="csX11" fmla="*/ 2120000 w 3509257"/>
              <a:gd name="csY11" fmla="*/ 563082 h 563082"/>
              <a:gd name="csX12" fmla="*/ 1389257 w 3509257"/>
              <a:gd name="csY12" fmla="*/ 563082 h 563082"/>
              <a:gd name="csX13" fmla="*/ 658514 w 3509257"/>
              <a:gd name="csY13" fmla="*/ 563082 h 563082"/>
              <a:gd name="csX14" fmla="*/ 93849 w 3509257"/>
              <a:gd name="csY14" fmla="*/ 563082 h 563082"/>
              <a:gd name="csX15" fmla="*/ 0 w 3509257"/>
              <a:gd name="csY15" fmla="*/ 469233 h 563082"/>
              <a:gd name="csX16" fmla="*/ 0 w 3509257"/>
              <a:gd name="csY16" fmla="*/ 93849 h 5630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509257" h="563082" extrusionOk="0">
                <a:moveTo>
                  <a:pt x="0" y="93849"/>
                </a:moveTo>
                <a:cubicBezTo>
                  <a:pt x="-7231" y="37558"/>
                  <a:pt x="40879" y="427"/>
                  <a:pt x="93849" y="0"/>
                </a:cubicBezTo>
                <a:cubicBezTo>
                  <a:pt x="264562" y="26517"/>
                  <a:pt x="492251" y="-888"/>
                  <a:pt x="824592" y="0"/>
                </a:cubicBezTo>
                <a:cubicBezTo>
                  <a:pt x="1156933" y="888"/>
                  <a:pt x="1227917" y="-17517"/>
                  <a:pt x="1455688" y="0"/>
                </a:cubicBezTo>
                <a:cubicBezTo>
                  <a:pt x="1683459" y="17517"/>
                  <a:pt x="1861889" y="-10875"/>
                  <a:pt x="2053569" y="0"/>
                </a:cubicBezTo>
                <a:cubicBezTo>
                  <a:pt x="2245249" y="10875"/>
                  <a:pt x="2562083" y="3394"/>
                  <a:pt x="2751096" y="0"/>
                </a:cubicBezTo>
                <a:cubicBezTo>
                  <a:pt x="2940109" y="-3394"/>
                  <a:pt x="3200064" y="-13873"/>
                  <a:pt x="3415408" y="0"/>
                </a:cubicBezTo>
                <a:cubicBezTo>
                  <a:pt x="3471811" y="-7441"/>
                  <a:pt x="3499897" y="50244"/>
                  <a:pt x="3509257" y="93849"/>
                </a:cubicBezTo>
                <a:cubicBezTo>
                  <a:pt x="3515709" y="194329"/>
                  <a:pt x="3512282" y="375332"/>
                  <a:pt x="3509257" y="469233"/>
                </a:cubicBezTo>
                <a:cubicBezTo>
                  <a:pt x="3513802" y="522157"/>
                  <a:pt x="3458362" y="561646"/>
                  <a:pt x="3415408" y="563082"/>
                </a:cubicBezTo>
                <a:cubicBezTo>
                  <a:pt x="3091634" y="532837"/>
                  <a:pt x="3007427" y="563521"/>
                  <a:pt x="2751096" y="563082"/>
                </a:cubicBezTo>
                <a:cubicBezTo>
                  <a:pt x="2494765" y="562643"/>
                  <a:pt x="2300506" y="583873"/>
                  <a:pt x="2120000" y="563082"/>
                </a:cubicBezTo>
                <a:cubicBezTo>
                  <a:pt x="1939494" y="542291"/>
                  <a:pt x="1712844" y="592733"/>
                  <a:pt x="1389257" y="563082"/>
                </a:cubicBezTo>
                <a:cubicBezTo>
                  <a:pt x="1065670" y="533431"/>
                  <a:pt x="1020664" y="586994"/>
                  <a:pt x="658514" y="563082"/>
                </a:cubicBezTo>
                <a:cubicBezTo>
                  <a:pt x="296364" y="539170"/>
                  <a:pt x="213354" y="550564"/>
                  <a:pt x="93849" y="563082"/>
                </a:cubicBezTo>
                <a:cubicBezTo>
                  <a:pt x="39146" y="560376"/>
                  <a:pt x="-3117" y="516405"/>
                  <a:pt x="0" y="469233"/>
                </a:cubicBezTo>
                <a:cubicBezTo>
                  <a:pt x="17955" y="288418"/>
                  <a:pt x="5052" y="219600"/>
                  <a:pt x="0" y="93849"/>
                </a:cubicBezTo>
                <a:close/>
              </a:path>
            </a:pathLst>
          </a:custGeom>
          <a:noFill/>
          <a:ln w="19050">
            <a:solidFill>
              <a:srgbClr val="FF0000"/>
            </a:solidFill>
            <a:extLst>
              <a:ext uri="{C807C97D-BFC1-408E-A445-0C87EB9F89A2}">
                <ask:lineSketchStyleProps xmlns:ask="http://schemas.microsoft.com/office/drawing/2018/sketchyshapes" sd="1219033472">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7391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50628-E467-CB28-FB14-8D0A8180121A}"/>
              </a:ext>
            </a:extLst>
          </p:cNvPr>
          <p:cNvSpPr>
            <a:spLocks noGrp="1"/>
          </p:cNvSpPr>
          <p:nvPr>
            <p:ph type="title"/>
          </p:nvPr>
        </p:nvSpPr>
        <p:spPr/>
        <p:txBody>
          <a:bodyPr/>
          <a:lstStyle/>
          <a:p>
            <a:r>
              <a:rPr lang="en-US" dirty="0"/>
              <a:t>Perl: file I/O</a:t>
            </a:r>
          </a:p>
        </p:txBody>
      </p:sp>
      <p:sp>
        <p:nvSpPr>
          <p:cNvPr id="3" name="Content Placeholder 2">
            <a:extLst>
              <a:ext uri="{FF2B5EF4-FFF2-40B4-BE49-F238E27FC236}">
                <a16:creationId xmlns:a16="http://schemas.microsoft.com/office/drawing/2014/main" id="{5C5A7517-A1CC-69C0-1935-D6E912A14E39}"/>
              </a:ext>
            </a:extLst>
          </p:cNvPr>
          <p:cNvSpPr>
            <a:spLocks noGrp="1"/>
          </p:cNvSpPr>
          <p:nvPr>
            <p:ph idx="1"/>
          </p:nvPr>
        </p:nvSpPr>
        <p:spPr>
          <a:xfrm>
            <a:off x="838200" y="1825625"/>
            <a:ext cx="10515600" cy="2264762"/>
          </a:xfrm>
        </p:spPr>
        <p:txBody>
          <a:bodyPr>
            <a:normAutofit lnSpcReduction="10000"/>
          </a:bodyPr>
          <a:lstStyle/>
          <a:p>
            <a:r>
              <a:rPr lang="en-US" dirty="0"/>
              <a:t>Save the sorted output into a file </a:t>
            </a:r>
            <a:r>
              <a:rPr lang="en-US" sz="2400" dirty="0" err="1">
                <a:latin typeface="Menlo" panose="020B0609030804020204" pitchFamily="49" charset="0"/>
                <a:ea typeface="Menlo" panose="020B0609030804020204" pitchFamily="49" charset="0"/>
                <a:cs typeface="Menlo" panose="020B0609030804020204" pitchFamily="49" charset="0"/>
              </a:rPr>
              <a:t>sorted.txt</a:t>
            </a:r>
            <a:endParaRPr lang="en-US" dirty="0">
              <a:latin typeface="Menlo" panose="020B0609030804020204" pitchFamily="49" charset="0"/>
              <a:ea typeface="Menlo" panose="020B0609030804020204" pitchFamily="49" charset="0"/>
              <a:cs typeface="Menlo" panose="020B0609030804020204" pitchFamily="49" charset="0"/>
            </a:endParaRPr>
          </a:p>
          <a:p>
            <a:pPr lvl="1"/>
            <a:r>
              <a:rPr lang="en-US" sz="2000" dirty="0" err="1">
                <a:solidFill>
                  <a:srgbClr val="000000"/>
                </a:solidFill>
                <a:effectLst/>
                <a:latin typeface="Menlo" panose="020B0609030804020204" pitchFamily="49" charset="0"/>
              </a:rPr>
              <a:t>perl</a:t>
            </a:r>
            <a:r>
              <a:rPr lang="en-US" sz="2000" dirty="0">
                <a:solidFill>
                  <a:srgbClr val="000000"/>
                </a:solidFill>
                <a:effectLst/>
                <a:latin typeface="Menlo" panose="020B0609030804020204" pitchFamily="49" charset="0"/>
              </a:rPr>
              <a:t> -e 'open $f, "</a:t>
            </a:r>
            <a:r>
              <a:rPr lang="en-US" sz="2000" dirty="0" err="1">
                <a:solidFill>
                  <a:schemeClr val="accent6">
                    <a:lumMod val="75000"/>
                  </a:schemeClr>
                </a:solidFill>
                <a:effectLst/>
                <a:latin typeface="Menlo" panose="020B0609030804020204" pitchFamily="49" charset="0"/>
              </a:rPr>
              <a:t>falconheavylaunch.txt</a:t>
            </a:r>
            <a:r>
              <a:rPr lang="en-US" sz="2000" dirty="0">
                <a:solidFill>
                  <a:srgbClr val="000000"/>
                </a:solidFill>
                <a:effectLst/>
                <a:latin typeface="Menlo" panose="020B0609030804020204" pitchFamily="49" charset="0"/>
              </a:rPr>
              <a:t>"; while (&lt;$f&gt;) {for (split " ") {$</a:t>
            </a:r>
            <a:r>
              <a:rPr lang="en-US" sz="2000" dirty="0" err="1">
                <a:solidFill>
                  <a:srgbClr val="000000"/>
                </a:solidFill>
                <a:effectLst/>
                <a:latin typeface="Menlo" panose="020B0609030804020204" pitchFamily="49" charset="0"/>
              </a:rPr>
              <a:t>freq</a:t>
            </a:r>
            <a:r>
              <a:rPr lang="en-US" sz="2000" dirty="0">
                <a:solidFill>
                  <a:srgbClr val="000000"/>
                </a:solidFill>
                <a:effectLst/>
                <a:latin typeface="Menlo" panose="020B0609030804020204" pitchFamily="49" charset="0"/>
              </a:rPr>
              <a:t>{$_}++}}; for (sort {$</a:t>
            </a:r>
            <a:r>
              <a:rPr lang="en-US" sz="2000" dirty="0" err="1">
                <a:solidFill>
                  <a:srgbClr val="000000"/>
                </a:solidFill>
                <a:effectLst/>
                <a:latin typeface="Menlo" panose="020B0609030804020204" pitchFamily="49" charset="0"/>
              </a:rPr>
              <a:t>freq</a:t>
            </a:r>
            <a:r>
              <a:rPr lang="en-US" sz="2000" dirty="0">
                <a:solidFill>
                  <a:srgbClr val="000000"/>
                </a:solidFill>
                <a:effectLst/>
                <a:latin typeface="Menlo" panose="020B0609030804020204" pitchFamily="49" charset="0"/>
              </a:rPr>
              <a:t>{$b} &lt;=&gt; $</a:t>
            </a:r>
            <a:r>
              <a:rPr lang="en-US" sz="2000" dirty="0" err="1">
                <a:solidFill>
                  <a:srgbClr val="000000"/>
                </a:solidFill>
                <a:effectLst/>
                <a:latin typeface="Menlo" panose="020B0609030804020204" pitchFamily="49" charset="0"/>
              </a:rPr>
              <a:t>freq</a:t>
            </a:r>
            <a:r>
              <a:rPr lang="en-US" sz="2000" dirty="0">
                <a:solidFill>
                  <a:srgbClr val="000000"/>
                </a:solidFill>
                <a:effectLst/>
                <a:latin typeface="Menlo" panose="020B0609030804020204" pitchFamily="49" charset="0"/>
              </a:rPr>
              <a:t>{$a}} keys %</a:t>
            </a:r>
            <a:r>
              <a:rPr lang="en-US" sz="2000" dirty="0" err="1">
                <a:solidFill>
                  <a:srgbClr val="000000"/>
                </a:solidFill>
                <a:effectLst/>
                <a:latin typeface="Menlo" panose="020B0609030804020204" pitchFamily="49" charset="0"/>
              </a:rPr>
              <a:t>freq</a:t>
            </a:r>
            <a:r>
              <a:rPr lang="en-US" sz="2000" dirty="0">
                <a:solidFill>
                  <a:srgbClr val="000000"/>
                </a:solidFill>
                <a:effectLst/>
                <a:latin typeface="Menlo" panose="020B0609030804020204" pitchFamily="49" charset="0"/>
              </a:rPr>
              <a:t>) {</a:t>
            </a:r>
            <a:r>
              <a:rPr lang="en-US" sz="2000" dirty="0" err="1">
                <a:solidFill>
                  <a:srgbClr val="000000"/>
                </a:solidFill>
                <a:effectLst/>
                <a:latin typeface="Menlo" panose="020B0609030804020204" pitchFamily="49" charset="0"/>
              </a:rPr>
              <a:t>printf</a:t>
            </a:r>
            <a:r>
              <a:rPr lang="en-US" sz="2000" dirty="0">
                <a:solidFill>
                  <a:srgbClr val="000000"/>
                </a:solidFill>
                <a:effectLst/>
                <a:latin typeface="Menlo" panose="020B0609030804020204" pitchFamily="49" charset="0"/>
              </a:rPr>
              <a:t> "%-20s %s\n", $_, $</a:t>
            </a:r>
            <a:r>
              <a:rPr lang="en-US" sz="2000" dirty="0" err="1">
                <a:solidFill>
                  <a:srgbClr val="000000"/>
                </a:solidFill>
                <a:effectLst/>
                <a:latin typeface="Menlo" panose="020B0609030804020204" pitchFamily="49" charset="0"/>
              </a:rPr>
              <a:t>freq</a:t>
            </a:r>
            <a:r>
              <a:rPr lang="en-US" sz="2000" dirty="0">
                <a:solidFill>
                  <a:srgbClr val="000000"/>
                </a:solidFill>
                <a:effectLst/>
                <a:latin typeface="Menlo" panose="020B0609030804020204" pitchFamily="49" charset="0"/>
              </a:rPr>
              <a:t>{$_}}' </a:t>
            </a:r>
            <a:r>
              <a:rPr lang="en-US" sz="2000" dirty="0">
                <a:solidFill>
                  <a:srgbClr val="FF0000"/>
                </a:solidFill>
                <a:effectLst/>
                <a:latin typeface="Menlo" panose="020B0609030804020204" pitchFamily="49" charset="0"/>
              </a:rPr>
              <a:t>&gt; </a:t>
            </a:r>
            <a:r>
              <a:rPr lang="en-US" sz="2000" dirty="0" err="1">
                <a:solidFill>
                  <a:srgbClr val="FF0000"/>
                </a:solidFill>
                <a:effectLst/>
                <a:latin typeface="Menlo" panose="020B0609030804020204" pitchFamily="49" charset="0"/>
              </a:rPr>
              <a:t>sorted.txt</a:t>
            </a:r>
            <a:endParaRPr lang="en-US" sz="2000" dirty="0">
              <a:solidFill>
                <a:srgbClr val="FF0000"/>
              </a:solidFill>
            </a:endParaRPr>
          </a:p>
          <a:p>
            <a:r>
              <a:rPr lang="en-US" dirty="0"/>
              <a:t>Then show it in 3 column format </a:t>
            </a:r>
          </a:p>
          <a:p>
            <a:pPr lvl="1"/>
            <a:r>
              <a:rPr lang="en-US" dirty="0"/>
              <a:t>Terminal command </a:t>
            </a:r>
            <a:r>
              <a:rPr lang="en-US" sz="2000" dirty="0">
                <a:latin typeface="Menlo" panose="020B0609030804020204" pitchFamily="49" charset="0"/>
                <a:ea typeface="Menlo" panose="020B0609030804020204" pitchFamily="49" charset="0"/>
                <a:cs typeface="Menlo" panose="020B0609030804020204" pitchFamily="49" charset="0"/>
              </a:rPr>
              <a:t>pr -3t </a:t>
            </a:r>
            <a:r>
              <a:rPr kumimoji="0" lang="en-US" sz="2000" b="0" i="0" u="none" strike="noStrike" kern="1200" cap="none" spc="0" normalizeH="0" baseline="0" noProof="0" dirty="0" err="1">
                <a:ln>
                  <a:noFill/>
                </a:ln>
                <a:solidFill>
                  <a:prstClr val="black"/>
                </a:solidFill>
                <a:effectLst/>
                <a:uLnTx/>
                <a:uFillTx/>
                <a:latin typeface="Menlo" panose="020B0609030804020204" pitchFamily="49" charset="0"/>
                <a:ea typeface="Menlo" panose="020B0609030804020204" pitchFamily="49" charset="0"/>
                <a:cs typeface="Menlo" panose="020B0609030804020204" pitchFamily="49" charset="0"/>
              </a:rPr>
              <a:t>sorted.txt</a:t>
            </a:r>
            <a:endParaRPr lang="en-US" dirty="0"/>
          </a:p>
        </p:txBody>
      </p:sp>
      <p:pic>
        <p:nvPicPr>
          <p:cNvPr id="5" name="Picture 4" descr="A white paper with black text&#10;&#10;Description automatically generated">
            <a:extLst>
              <a:ext uri="{FF2B5EF4-FFF2-40B4-BE49-F238E27FC236}">
                <a16:creationId xmlns:a16="http://schemas.microsoft.com/office/drawing/2014/main" id="{92E87165-2BB2-17AB-8902-EAA21B00A76E}"/>
              </a:ext>
            </a:extLst>
          </p:cNvPr>
          <p:cNvPicPr>
            <a:picLocks noChangeAspect="1"/>
          </p:cNvPicPr>
          <p:nvPr/>
        </p:nvPicPr>
        <p:blipFill>
          <a:blip r:embed="rId2"/>
          <a:stretch>
            <a:fillRect/>
          </a:stretch>
        </p:blipFill>
        <p:spPr>
          <a:xfrm>
            <a:off x="2385989" y="3991533"/>
            <a:ext cx="7420022" cy="2315991"/>
          </a:xfrm>
          <a:prstGeom prst="rect">
            <a:avLst/>
          </a:prstGeom>
          <a:ln>
            <a:solidFill>
              <a:schemeClr val="tx1"/>
            </a:solidFill>
          </a:ln>
        </p:spPr>
      </p:pic>
    </p:spTree>
    <p:extLst>
      <p:ext uri="{BB962C8B-B14F-4D97-AF65-F5344CB8AC3E}">
        <p14:creationId xmlns:p14="http://schemas.microsoft.com/office/powerpoint/2010/main" val="238714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5B1AD-A904-9E6B-2058-4A116A4D27DA}"/>
              </a:ext>
            </a:extLst>
          </p:cNvPr>
          <p:cNvSpPr>
            <a:spLocks noGrp="1"/>
          </p:cNvSpPr>
          <p:nvPr>
            <p:ph type="title"/>
          </p:nvPr>
        </p:nvSpPr>
        <p:spPr/>
        <p:txBody>
          <a:bodyPr/>
          <a:lstStyle/>
          <a:p>
            <a:r>
              <a:rPr lang="en-US" dirty="0"/>
              <a:t>Perl: file I/O</a:t>
            </a:r>
          </a:p>
        </p:txBody>
      </p:sp>
      <p:sp>
        <p:nvSpPr>
          <p:cNvPr id="3" name="Content Placeholder 2">
            <a:extLst>
              <a:ext uri="{FF2B5EF4-FFF2-40B4-BE49-F238E27FC236}">
                <a16:creationId xmlns:a16="http://schemas.microsoft.com/office/drawing/2014/main" id="{819FF743-D1C4-3F56-7C5B-3CE7340CFA7B}"/>
              </a:ext>
            </a:extLst>
          </p:cNvPr>
          <p:cNvSpPr>
            <a:spLocks noGrp="1"/>
          </p:cNvSpPr>
          <p:nvPr>
            <p:ph idx="1"/>
          </p:nvPr>
        </p:nvSpPr>
        <p:spPr>
          <a:xfrm>
            <a:off x="838199" y="1825625"/>
            <a:ext cx="10974859" cy="4351338"/>
          </a:xfrm>
        </p:spPr>
        <p:txBody>
          <a:bodyPr/>
          <a:lstStyle/>
          <a:p>
            <a:pPr marL="0" indent="0">
              <a:buNone/>
            </a:pPr>
            <a:r>
              <a:rPr lang="en-US" sz="3200" dirty="0"/>
              <a:t>Strictly speaking, we'd like to remove prefix/suffix punctuation, </a:t>
            </a:r>
          </a:p>
          <a:p>
            <a:r>
              <a:rPr lang="en-US" dirty="0"/>
              <a:t>i.e. avoid accumulating "words" like:</a:t>
            </a:r>
          </a:p>
          <a:p>
            <a:pPr marL="457200" lvl="1" indent="0">
              <a:buNone/>
            </a:pPr>
            <a:r>
              <a:rPr lang="en-US" sz="2000" dirty="0">
                <a:solidFill>
                  <a:srgbClr val="000000"/>
                </a:solidFill>
                <a:effectLst/>
                <a:latin typeface="Menlo" panose="020B0609030804020204" pitchFamily="49" charset="0"/>
              </a:rPr>
              <a:t>"It'll               2</a:t>
            </a:r>
          </a:p>
          <a:p>
            <a:pPr marL="457200" lvl="1" indent="0">
              <a:buNone/>
            </a:pPr>
            <a:r>
              <a:rPr lang="en-US" sz="2000" dirty="0">
                <a:solidFill>
                  <a:srgbClr val="000000"/>
                </a:solidFill>
                <a:latin typeface="Menlo" panose="020B0609030804020204" pitchFamily="49" charset="0"/>
              </a:rPr>
              <a:t>…</a:t>
            </a:r>
            <a:endParaRPr lang="en-US" sz="2000" dirty="0">
              <a:solidFill>
                <a:srgbClr val="000000"/>
              </a:solidFill>
              <a:effectLst/>
              <a:latin typeface="Menlo" panose="020B0609030804020204" pitchFamily="49" charset="0"/>
            </a:endParaRPr>
          </a:p>
          <a:p>
            <a:pPr marL="457200" lvl="1" indent="0">
              <a:buNone/>
            </a:pPr>
            <a:r>
              <a:rPr lang="en-US" sz="2000" dirty="0">
                <a:solidFill>
                  <a:srgbClr val="000000"/>
                </a:solidFill>
                <a:effectLst/>
                <a:latin typeface="Menlo" panose="020B0609030804020204" pitchFamily="49" charset="0"/>
              </a:rPr>
              <a:t>sea.                 1</a:t>
            </a:r>
          </a:p>
          <a:p>
            <a:pPr marL="457200" lvl="1" indent="0">
              <a:buNone/>
            </a:pPr>
            <a:r>
              <a:rPr lang="en-US" sz="2000" dirty="0">
                <a:solidFill>
                  <a:srgbClr val="000000"/>
                </a:solidFill>
                <a:effectLst/>
                <a:latin typeface="Menlo" panose="020B0609030804020204" pitchFamily="49" charset="0"/>
              </a:rPr>
              <a:t>literally."          1</a:t>
            </a:r>
          </a:p>
          <a:p>
            <a:r>
              <a:rPr lang="en-US" dirty="0"/>
              <a:t>We haven't covered regex yet: </a:t>
            </a:r>
          </a:p>
          <a:p>
            <a:pPr lvl="1"/>
            <a:r>
              <a:rPr lang="en-US" dirty="0">
                <a:solidFill>
                  <a:srgbClr val="000000"/>
                </a:solidFill>
                <a:effectLst/>
                <a:latin typeface="Menlo" panose="020B0609030804020204" pitchFamily="49" charset="0"/>
              </a:rPr>
              <a:t>for $w (split " ") {</a:t>
            </a:r>
            <a:r>
              <a:rPr lang="en-US" dirty="0">
                <a:solidFill>
                  <a:srgbClr val="FF0000"/>
                </a:solidFill>
                <a:effectLst/>
                <a:latin typeface="Menlo" panose="020B0609030804020204" pitchFamily="49" charset="0"/>
              </a:rPr>
              <a:t>$w=~s/(^\W+)|(\W+$)//g</a:t>
            </a:r>
            <a:r>
              <a:rPr lang="en-US" dirty="0">
                <a:solidFill>
                  <a:srgbClr val="000000"/>
                </a:solidFill>
                <a:effectLst/>
                <a:latin typeface="Menlo" panose="020B0609030804020204" pitchFamily="49" charset="0"/>
              </a:rPr>
              <a:t>; $</a:t>
            </a:r>
            <a:r>
              <a:rPr lang="en-US" dirty="0" err="1">
                <a:solidFill>
                  <a:srgbClr val="000000"/>
                </a:solidFill>
                <a:effectLst/>
                <a:latin typeface="Menlo" panose="020B0609030804020204" pitchFamily="49" charset="0"/>
              </a:rPr>
              <a:t>freq</a:t>
            </a:r>
            <a:r>
              <a:rPr lang="en-US" dirty="0">
                <a:solidFill>
                  <a:srgbClr val="000000"/>
                </a:solidFill>
                <a:effectLst/>
                <a:latin typeface="Menlo" panose="020B0609030804020204" pitchFamily="49" charset="0"/>
              </a:rPr>
              <a:t>{$w}++}</a:t>
            </a:r>
          </a:p>
          <a:p>
            <a:endParaRPr lang="en-US" dirty="0"/>
          </a:p>
        </p:txBody>
      </p:sp>
    </p:spTree>
    <p:extLst>
      <p:ext uri="{BB962C8B-B14F-4D97-AF65-F5344CB8AC3E}">
        <p14:creationId xmlns:p14="http://schemas.microsoft.com/office/powerpoint/2010/main" val="686963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2E651-8AC0-540A-673E-FC03728F7862}"/>
              </a:ext>
            </a:extLst>
          </p:cNvPr>
          <p:cNvSpPr>
            <a:spLocks noGrp="1"/>
          </p:cNvSpPr>
          <p:nvPr>
            <p:ph type="title"/>
          </p:nvPr>
        </p:nvSpPr>
        <p:spPr/>
        <p:txBody>
          <a:bodyPr/>
          <a:lstStyle/>
          <a:p>
            <a:r>
              <a:rPr lang="en-US" dirty="0"/>
              <a:t>Formatted printing</a:t>
            </a:r>
          </a:p>
        </p:txBody>
      </p:sp>
      <p:pic>
        <p:nvPicPr>
          <p:cNvPr id="5" name="Content Placeholder 4">
            <a:extLst>
              <a:ext uri="{FF2B5EF4-FFF2-40B4-BE49-F238E27FC236}">
                <a16:creationId xmlns:a16="http://schemas.microsoft.com/office/drawing/2014/main" id="{5CF7E702-547C-9854-F728-5274D9E2FE89}"/>
              </a:ext>
            </a:extLst>
          </p:cNvPr>
          <p:cNvPicPr>
            <a:picLocks noGrp="1" noChangeAspect="1"/>
          </p:cNvPicPr>
          <p:nvPr>
            <p:ph sz="half" idx="1"/>
          </p:nvPr>
        </p:nvPicPr>
        <p:blipFill>
          <a:blip r:embed="rId2"/>
          <a:stretch>
            <a:fillRect/>
          </a:stretch>
        </p:blipFill>
        <p:spPr>
          <a:xfrm>
            <a:off x="874240" y="2801019"/>
            <a:ext cx="5181600" cy="2994561"/>
          </a:xfrm>
          <a:ln>
            <a:solidFill>
              <a:schemeClr val="tx1"/>
            </a:solidFill>
          </a:ln>
        </p:spPr>
      </p:pic>
      <p:pic>
        <p:nvPicPr>
          <p:cNvPr id="8" name="Content Placeholder 7">
            <a:extLst>
              <a:ext uri="{FF2B5EF4-FFF2-40B4-BE49-F238E27FC236}">
                <a16:creationId xmlns:a16="http://schemas.microsoft.com/office/drawing/2014/main" id="{DF7B3B0F-0346-114F-0641-93CEF52DF52D}"/>
              </a:ext>
            </a:extLst>
          </p:cNvPr>
          <p:cNvPicPr>
            <a:picLocks noGrp="1" noChangeAspect="1"/>
          </p:cNvPicPr>
          <p:nvPr>
            <p:ph sz="half" idx="2"/>
          </p:nvPr>
        </p:nvPicPr>
        <p:blipFill>
          <a:blip r:embed="rId3"/>
          <a:stretch>
            <a:fillRect/>
          </a:stretch>
        </p:blipFill>
        <p:spPr>
          <a:xfrm>
            <a:off x="6208243" y="2775862"/>
            <a:ext cx="5181600" cy="2708309"/>
          </a:xfrm>
          <a:ln>
            <a:solidFill>
              <a:schemeClr val="tx1"/>
            </a:solidFill>
          </a:ln>
        </p:spPr>
      </p:pic>
      <p:sp>
        <p:nvSpPr>
          <p:cNvPr id="9" name="Rounded Rectangle 8">
            <a:extLst>
              <a:ext uri="{FF2B5EF4-FFF2-40B4-BE49-F238E27FC236}">
                <a16:creationId xmlns:a16="http://schemas.microsoft.com/office/drawing/2014/main" id="{7E17C570-ADFF-8336-80FF-E40F5C6A502B}"/>
              </a:ext>
            </a:extLst>
          </p:cNvPr>
          <p:cNvSpPr/>
          <p:nvPr/>
        </p:nvSpPr>
        <p:spPr>
          <a:xfrm>
            <a:off x="874241" y="3762635"/>
            <a:ext cx="1744362" cy="26567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7D9E537B-6D67-D326-FF21-7A4D92E69323}"/>
              </a:ext>
            </a:extLst>
          </p:cNvPr>
          <p:cNvSpPr/>
          <p:nvPr/>
        </p:nvSpPr>
        <p:spPr>
          <a:xfrm>
            <a:off x="6315333" y="4154605"/>
            <a:ext cx="3606114" cy="23707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DF3E12F-4A03-C750-8CFF-DDD0BC1A9FB5}"/>
              </a:ext>
            </a:extLst>
          </p:cNvPr>
          <p:cNvSpPr txBox="1"/>
          <p:nvPr/>
        </p:nvSpPr>
        <p:spPr>
          <a:xfrm>
            <a:off x="2375072" y="1861891"/>
            <a:ext cx="7289456" cy="461665"/>
          </a:xfrm>
          <a:prstGeom prst="rect">
            <a:avLst/>
          </a:prstGeom>
          <a:noFill/>
          <a:ln>
            <a:solidFill>
              <a:schemeClr val="tx1"/>
            </a:solidFill>
          </a:ln>
        </p:spPr>
        <p:txBody>
          <a:bodyPr wrap="square">
            <a:spAutoFit/>
          </a:bodyPr>
          <a:lstStyle/>
          <a:p>
            <a:r>
              <a:rPr lang="en-US" sz="2400" dirty="0" err="1">
                <a:effectLst/>
                <a:latin typeface="Menlo" panose="020B0609030804020204" pitchFamily="49" charset="0"/>
              </a:rPr>
              <a:t>printf</a:t>
            </a:r>
            <a:r>
              <a:rPr lang="en-US" sz="2400" dirty="0">
                <a:effectLst/>
                <a:latin typeface="Menlo" panose="020B0609030804020204" pitchFamily="49" charset="0"/>
              </a:rPr>
              <a:t> </a:t>
            </a:r>
            <a:r>
              <a:rPr lang="en-US" sz="2400" dirty="0">
                <a:solidFill>
                  <a:schemeClr val="accent1"/>
                </a:solidFill>
                <a:effectLst/>
                <a:latin typeface="Menlo" panose="020B0609030804020204" pitchFamily="49" charset="0"/>
              </a:rPr>
              <a:t>"%-20s %s\n"</a:t>
            </a:r>
            <a:r>
              <a:rPr lang="en-US" sz="2400" dirty="0">
                <a:effectLst/>
                <a:latin typeface="Menlo" panose="020B0609030804020204" pitchFamily="49" charset="0"/>
              </a:rPr>
              <a:t>, $_, $</a:t>
            </a:r>
            <a:r>
              <a:rPr lang="en-US" sz="2400" dirty="0" err="1">
                <a:effectLst/>
                <a:latin typeface="Menlo" panose="020B0609030804020204" pitchFamily="49" charset="0"/>
              </a:rPr>
              <a:t>freq</a:t>
            </a:r>
            <a:r>
              <a:rPr lang="en-US" sz="2400" dirty="0">
                <a:effectLst/>
                <a:latin typeface="Menlo" panose="020B0609030804020204" pitchFamily="49" charset="0"/>
              </a:rPr>
              <a:t>{$_}</a:t>
            </a:r>
            <a:endParaRPr lang="en-US" sz="2400" dirty="0"/>
          </a:p>
        </p:txBody>
      </p:sp>
      <p:sp>
        <p:nvSpPr>
          <p:cNvPr id="14" name="TextBox 13">
            <a:extLst>
              <a:ext uri="{FF2B5EF4-FFF2-40B4-BE49-F238E27FC236}">
                <a16:creationId xmlns:a16="http://schemas.microsoft.com/office/drawing/2014/main" id="{B85E1F5A-B09E-43C6-1370-052331DAD58D}"/>
              </a:ext>
            </a:extLst>
          </p:cNvPr>
          <p:cNvSpPr txBox="1"/>
          <p:nvPr/>
        </p:nvSpPr>
        <p:spPr>
          <a:xfrm>
            <a:off x="838200" y="5950880"/>
            <a:ext cx="6098058" cy="369332"/>
          </a:xfrm>
          <a:prstGeom prst="rect">
            <a:avLst/>
          </a:prstGeom>
          <a:noFill/>
        </p:spPr>
        <p:txBody>
          <a:bodyPr wrap="square">
            <a:spAutoFit/>
          </a:bodyPr>
          <a:lstStyle/>
          <a:p>
            <a:r>
              <a:rPr lang="en-US" dirty="0">
                <a:hlinkClick r:id="rId4"/>
              </a:rPr>
              <a:t>https://perldoc.perl.org/functions/sprintf</a:t>
            </a:r>
            <a:endParaRPr lang="en-US" dirty="0"/>
          </a:p>
        </p:txBody>
      </p:sp>
    </p:spTree>
    <p:extLst>
      <p:ext uri="{BB962C8B-B14F-4D97-AF65-F5344CB8AC3E}">
        <p14:creationId xmlns:p14="http://schemas.microsoft.com/office/powerpoint/2010/main" val="1576145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D43B7-18CB-D99C-BCD3-71CF8CDF4466}"/>
              </a:ext>
            </a:extLst>
          </p:cNvPr>
          <p:cNvSpPr>
            <a:spLocks noGrp="1"/>
          </p:cNvSpPr>
          <p:nvPr>
            <p:ph type="title"/>
          </p:nvPr>
        </p:nvSpPr>
        <p:spPr/>
        <p:txBody>
          <a:bodyPr/>
          <a:lstStyle/>
          <a:p>
            <a:r>
              <a:rPr lang="en-US" dirty="0"/>
              <a:t>Perl: file I/O</a:t>
            </a:r>
          </a:p>
        </p:txBody>
      </p:sp>
      <p:sp>
        <p:nvSpPr>
          <p:cNvPr id="3" name="Content Placeholder 2">
            <a:extLst>
              <a:ext uri="{FF2B5EF4-FFF2-40B4-BE49-F238E27FC236}">
                <a16:creationId xmlns:a16="http://schemas.microsoft.com/office/drawing/2014/main" id="{E74B1BBA-A044-6683-9467-5A4E0C3F3A75}"/>
              </a:ext>
            </a:extLst>
          </p:cNvPr>
          <p:cNvSpPr>
            <a:spLocks noGrp="1"/>
          </p:cNvSpPr>
          <p:nvPr>
            <p:ph idx="1"/>
          </p:nvPr>
        </p:nvSpPr>
        <p:spPr>
          <a:xfrm>
            <a:off x="838200" y="1690688"/>
            <a:ext cx="10950146" cy="4802187"/>
          </a:xfrm>
        </p:spPr>
        <p:txBody>
          <a:bodyPr>
            <a:normAutofit fontScale="70000" lnSpcReduction="20000"/>
          </a:bodyPr>
          <a:lstStyle/>
          <a:p>
            <a:r>
              <a:rPr lang="en-US" sz="3300" dirty="0"/>
              <a:t>Alternative: use shell command </a:t>
            </a:r>
            <a:r>
              <a:rPr lang="en-US" sz="2900" dirty="0">
                <a:solidFill>
                  <a:prstClr val="black"/>
                </a:solidFill>
                <a:latin typeface="Menlo" panose="020B0609030804020204" pitchFamily="49" charset="0"/>
                <a:ea typeface="Menlo" panose="020B0609030804020204" pitchFamily="49" charset="0"/>
                <a:cs typeface="Menlo" panose="020B0609030804020204" pitchFamily="49" charset="0"/>
              </a:rPr>
              <a:t>sort</a:t>
            </a:r>
            <a:r>
              <a:rPr lang="en-US" sz="3300" dirty="0"/>
              <a:t> (instead of Perl </a:t>
            </a:r>
            <a:r>
              <a:rPr lang="en-US" sz="2900" dirty="0">
                <a:latin typeface="Menlo" panose="020B0609030804020204" pitchFamily="49" charset="0"/>
                <a:ea typeface="Menlo" panose="020B0609030804020204" pitchFamily="49" charset="0"/>
                <a:cs typeface="Menlo" panose="020B0609030804020204" pitchFamily="49" charset="0"/>
              </a:rPr>
              <a:t>sort</a:t>
            </a:r>
            <a:r>
              <a:rPr lang="en-US" sz="3300" dirty="0"/>
              <a:t>):</a:t>
            </a:r>
          </a:p>
          <a:p>
            <a:pPr lvl="1"/>
            <a:r>
              <a:rPr lang="en-US" sz="2100" dirty="0">
                <a:latin typeface="Menlo" panose="020B0609030804020204" pitchFamily="49" charset="0"/>
              </a:rPr>
              <a:t>s</a:t>
            </a:r>
            <a:r>
              <a:rPr lang="en-US" sz="2100" dirty="0">
                <a:effectLst/>
                <a:latin typeface="Menlo" panose="020B0609030804020204" pitchFamily="49" charset="0"/>
              </a:rPr>
              <a:t>ort -k 2nr</a:t>
            </a:r>
            <a:r>
              <a:rPr lang="en-US" sz="2800" dirty="0">
                <a:effectLst/>
              </a:rPr>
              <a:t>	</a:t>
            </a:r>
            <a:r>
              <a:rPr lang="en-US" sz="2800" i="1" dirty="0">
                <a:effectLst/>
              </a:rPr>
              <a:t>sort by key field #2 numerically</a:t>
            </a:r>
            <a:r>
              <a:rPr lang="en-US" sz="2800" dirty="0">
                <a:effectLst/>
              </a:rPr>
              <a:t> (n)</a:t>
            </a:r>
            <a:r>
              <a:rPr lang="en-US" sz="2800" i="1" dirty="0">
                <a:effectLst/>
              </a:rPr>
              <a:t> in reverse order </a:t>
            </a:r>
            <a:r>
              <a:rPr lang="en-US" sz="2800" dirty="0">
                <a:effectLst/>
              </a:rPr>
              <a:t>(r)</a:t>
            </a:r>
            <a:endParaRPr lang="en-US" sz="2100" dirty="0">
              <a:effectLst/>
            </a:endParaRPr>
          </a:p>
          <a:p>
            <a:pPr lvl="1"/>
            <a:r>
              <a:rPr lang="en-US" dirty="0">
                <a:hlinkClick r:id="rId2"/>
              </a:rPr>
              <a:t>https://man7.org/linux/man-pages/man1/sort.1.html</a:t>
            </a:r>
            <a:endParaRPr lang="en-US" dirty="0"/>
          </a:p>
          <a:p>
            <a:pPr lvl="1">
              <a:lnSpc>
                <a:spcPct val="120000"/>
              </a:lnSpc>
              <a:spcBef>
                <a:spcPts val="1000"/>
              </a:spcBef>
            </a:pPr>
            <a:r>
              <a:rPr lang="en-US" dirty="0" err="1">
                <a:solidFill>
                  <a:srgbClr val="000000"/>
                </a:solidFill>
                <a:effectLst/>
                <a:latin typeface="Menlo" panose="020B0609030804020204" pitchFamily="49" charset="0"/>
              </a:rPr>
              <a:t>perl</a:t>
            </a:r>
            <a:r>
              <a:rPr lang="en-US" dirty="0">
                <a:solidFill>
                  <a:srgbClr val="000000"/>
                </a:solidFill>
                <a:effectLst/>
                <a:latin typeface="Menlo" panose="020B0609030804020204" pitchFamily="49" charset="0"/>
              </a:rPr>
              <a:t> -e 'open $f, "</a:t>
            </a:r>
            <a:r>
              <a:rPr lang="en-US" dirty="0" err="1">
                <a:solidFill>
                  <a:srgbClr val="000000"/>
                </a:solidFill>
                <a:effectLst/>
                <a:latin typeface="Menlo" panose="020B0609030804020204" pitchFamily="49" charset="0"/>
              </a:rPr>
              <a:t>falconheavylaunch.txt</a:t>
            </a:r>
            <a:r>
              <a:rPr lang="en-US" dirty="0">
                <a:solidFill>
                  <a:srgbClr val="000000"/>
                </a:solidFill>
                <a:effectLst/>
                <a:latin typeface="Menlo" panose="020B0609030804020204" pitchFamily="49" charset="0"/>
              </a:rPr>
              <a:t>"; while (&lt;$f&gt;) {for (split " ") {$</a:t>
            </a:r>
            <a:r>
              <a:rPr lang="en-US" dirty="0" err="1">
                <a:solidFill>
                  <a:srgbClr val="000000"/>
                </a:solidFill>
                <a:effectLst/>
                <a:latin typeface="Menlo" panose="020B0609030804020204" pitchFamily="49" charset="0"/>
              </a:rPr>
              <a:t>freq</a:t>
            </a:r>
            <a:r>
              <a:rPr lang="en-US" dirty="0">
                <a:solidFill>
                  <a:srgbClr val="000000"/>
                </a:solidFill>
                <a:effectLst/>
                <a:latin typeface="Menlo" panose="020B0609030804020204" pitchFamily="49" charset="0"/>
              </a:rPr>
              <a:t>{$_}++}}; for (keys %</a:t>
            </a:r>
            <a:r>
              <a:rPr lang="en-US" dirty="0" err="1">
                <a:solidFill>
                  <a:srgbClr val="000000"/>
                </a:solidFill>
                <a:effectLst/>
                <a:latin typeface="Menlo" panose="020B0609030804020204" pitchFamily="49" charset="0"/>
              </a:rPr>
              <a:t>freq</a:t>
            </a:r>
            <a:r>
              <a:rPr lang="en-US" dirty="0">
                <a:solidFill>
                  <a:srgbClr val="000000"/>
                </a:solidFill>
                <a:effectLst/>
                <a:latin typeface="Menlo" panose="020B0609030804020204" pitchFamily="49" charset="0"/>
              </a:rPr>
              <a:t>) {</a:t>
            </a:r>
            <a:r>
              <a:rPr lang="en-US" dirty="0">
                <a:solidFill>
                  <a:schemeClr val="accent1"/>
                </a:solidFill>
                <a:effectLst/>
                <a:latin typeface="Menlo" panose="020B0609030804020204" pitchFamily="49" charset="0"/>
              </a:rPr>
              <a:t>print $_," ", $</a:t>
            </a:r>
            <a:r>
              <a:rPr lang="en-US" dirty="0" err="1">
                <a:solidFill>
                  <a:schemeClr val="accent1"/>
                </a:solidFill>
                <a:effectLst/>
                <a:latin typeface="Menlo" panose="020B0609030804020204" pitchFamily="49" charset="0"/>
              </a:rPr>
              <a:t>freq</a:t>
            </a:r>
            <a:r>
              <a:rPr lang="en-US" dirty="0">
                <a:solidFill>
                  <a:schemeClr val="accent1"/>
                </a:solidFill>
                <a:effectLst/>
                <a:latin typeface="Menlo" panose="020B0609030804020204" pitchFamily="49" charset="0"/>
              </a:rPr>
              <a:t>{$_}, "\n"</a:t>
            </a:r>
            <a:r>
              <a:rPr lang="en-US" dirty="0">
                <a:solidFill>
                  <a:srgbClr val="000000"/>
                </a:solidFill>
                <a:effectLst/>
                <a:latin typeface="Menlo" panose="020B0609030804020204" pitchFamily="49" charset="0"/>
              </a:rPr>
              <a:t>}' </a:t>
            </a:r>
            <a:r>
              <a:rPr lang="en-US" dirty="0">
                <a:solidFill>
                  <a:srgbClr val="FF0000"/>
                </a:solidFill>
                <a:effectLst/>
                <a:latin typeface="Menlo" panose="020B0609030804020204" pitchFamily="49" charset="0"/>
              </a:rPr>
              <a:t>| sort -k 2nr | pr -t5</a:t>
            </a:r>
          </a:p>
          <a:p>
            <a:pPr marL="0" indent="0">
              <a:spcBef>
                <a:spcPts val="300"/>
              </a:spcBef>
              <a:buNone/>
            </a:pPr>
            <a:endParaRPr lang="en-US" sz="2000" dirty="0">
              <a:latin typeface="Menlo" panose="020B0609030804020204" pitchFamily="49" charset="0"/>
              <a:ea typeface="Menlo" panose="020B0609030804020204" pitchFamily="49" charset="0"/>
              <a:cs typeface="Menlo" panose="020B0609030804020204" pitchFamily="49" charset="0"/>
            </a:endParaRPr>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the 49       	reporters 2   	With 1   	ever 1 		military. 1</a:t>
            </a:r>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of 19       	rocket, 2     	about 1   	exciting 1 	missed 1</a:t>
            </a:r>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to 18       	said 2     	across 1   	experimental 	mission, 1</a:t>
            </a:r>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a 14       	satellites 2  	advance 1   	explosion 1 	moons. 1</a:t>
            </a:r>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and 14       	strapped 2    	allied 1   	far 1 		much 1</a:t>
            </a:r>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- 11       	that's 2     	around 1   	fascinating 1 	not 1</a:t>
            </a:r>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on 9       	told 2     	attempt 1   	final 1 	occasions, 1</a:t>
            </a:r>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as 8       	upper-stage 2 	available. 1  	fire 1 		occurring 1</a:t>
            </a:r>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was 8       	vehicle 2     	back 1   	first 1 	old 1</a:t>
            </a:r>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is 7       	where 2     	batches 1   	fit 1 		open 1</a:t>
            </a:r>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Falcon 6      	"I 1     	becomes 1   	five 1 		or 1</a:t>
            </a:r>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The 6       	"That 1     	been 1   	flight 1 	orbit. 1</a:t>
            </a:r>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rocket 6      	"That's 1     	believes 1   	folded 1 	origami-like</a:t>
            </a:r>
            <a:endParaRPr lang="en-US" dirty="0"/>
          </a:p>
          <a:p>
            <a:pPr marL="0" indent="0">
              <a:spcBef>
                <a:spcPts val="300"/>
              </a:spcBef>
              <a:buNone/>
            </a:pPr>
            <a:r>
              <a:rPr lang="en-US" sz="2000" dirty="0">
                <a:latin typeface="Menlo" panose="020B0609030804020204" pitchFamily="49" charset="0"/>
                <a:ea typeface="Menlo" panose="020B0609030804020204" pitchFamily="49" charset="0"/>
                <a:cs typeface="Menlo" panose="020B0609030804020204" pitchFamily="49" charset="0"/>
              </a:rPr>
              <a:t>…</a:t>
            </a:r>
          </a:p>
        </p:txBody>
      </p:sp>
    </p:spTree>
    <p:extLst>
      <p:ext uri="{BB962C8B-B14F-4D97-AF65-F5344CB8AC3E}">
        <p14:creationId xmlns:p14="http://schemas.microsoft.com/office/powerpoint/2010/main" val="24550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6" end="1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7" end="1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Python: Files</a:t>
            </a:r>
          </a:p>
        </p:txBody>
      </p:sp>
      <p:sp>
        <p:nvSpPr>
          <p:cNvPr id="3" name="Content Placeholder 2"/>
          <p:cNvSpPr>
            <a:spLocks noGrp="1"/>
          </p:cNvSpPr>
          <p:nvPr>
            <p:ph idx="1"/>
          </p:nvPr>
        </p:nvSpPr>
        <p:spPr>
          <a:xfrm>
            <a:off x="838199" y="1825625"/>
            <a:ext cx="11155327" cy="980340"/>
          </a:xfrm>
        </p:spPr>
        <p:txBody>
          <a:bodyPr>
            <a:normAutofit fontScale="85000" lnSpcReduction="10000"/>
          </a:bodyPr>
          <a:lstStyle/>
          <a:p>
            <a:r>
              <a:rPr lang="en-US" dirty="0"/>
              <a:t>Like all other programming languages, uses a file handle, called </a:t>
            </a:r>
            <a:r>
              <a:rPr lang="en-US" b="1" dirty="0"/>
              <a:t>file variable</a:t>
            </a:r>
            <a:r>
              <a:rPr lang="en-US" dirty="0"/>
              <a:t>: open()</a:t>
            </a:r>
          </a:p>
          <a:p>
            <a:r>
              <a:rPr lang="en-US" sz="2400" dirty="0" err="1">
                <a:latin typeface="Menlo" panose="020B0609030804020204" pitchFamily="49" charset="0"/>
                <a:ea typeface="Menlo" panose="020B0609030804020204" pitchFamily="49" charset="0"/>
                <a:cs typeface="Menlo" panose="020B0609030804020204" pitchFamily="49" charset="0"/>
              </a:rPr>
              <a:t>infile</a:t>
            </a:r>
            <a:r>
              <a:rPr lang="en-US" sz="2400" dirty="0">
                <a:latin typeface="Menlo" panose="020B0609030804020204" pitchFamily="49" charset="0"/>
                <a:ea typeface="Menlo" panose="020B0609030804020204" pitchFamily="49" charset="0"/>
                <a:cs typeface="Menlo" panose="020B0609030804020204" pitchFamily="49" charset="0"/>
              </a:rPr>
              <a:t> = open("</a:t>
            </a:r>
            <a:r>
              <a:rPr lang="en-US" sz="2400" dirty="0" err="1">
                <a:latin typeface="Menlo" panose="020B0609030804020204" pitchFamily="49" charset="0"/>
                <a:ea typeface="Menlo" panose="020B0609030804020204" pitchFamily="49" charset="0"/>
                <a:cs typeface="Menlo" panose="020B0609030804020204" pitchFamily="49" charset="0"/>
              </a:rPr>
              <a:t>file.txt","r</a:t>
            </a:r>
            <a:r>
              <a:rPr lang="en-US" sz="2400" dirty="0">
                <a:latin typeface="Menlo" panose="020B0609030804020204" pitchFamily="49" charset="0"/>
                <a:ea typeface="Menlo" panose="020B0609030804020204" pitchFamily="49" charset="0"/>
                <a:cs typeface="Menlo" panose="020B0609030804020204" pitchFamily="49" charset="0"/>
              </a:rPr>
              <a:t>")	</a:t>
            </a:r>
            <a:r>
              <a:rPr lang="en-US" sz="2400" dirty="0" err="1">
                <a:latin typeface="Menlo" panose="020B0609030804020204" pitchFamily="49" charset="0"/>
                <a:ea typeface="Menlo" panose="020B0609030804020204" pitchFamily="49" charset="0"/>
                <a:cs typeface="Menlo" panose="020B0609030804020204" pitchFamily="49" charset="0"/>
              </a:rPr>
              <a:t>outfile</a:t>
            </a:r>
            <a:r>
              <a:rPr lang="en-US" sz="2400" dirty="0">
                <a:latin typeface="Menlo" panose="020B0609030804020204" pitchFamily="49" charset="0"/>
                <a:ea typeface="Menlo" panose="020B0609030804020204" pitchFamily="49" charset="0"/>
                <a:cs typeface="Menlo" panose="020B0609030804020204" pitchFamily="49" charset="0"/>
              </a:rPr>
              <a:t> = open("</a:t>
            </a:r>
            <a:r>
              <a:rPr lang="en-US" sz="2400" dirty="0" err="1">
                <a:latin typeface="Menlo" panose="020B0609030804020204" pitchFamily="49" charset="0"/>
                <a:ea typeface="Menlo" panose="020B0609030804020204" pitchFamily="49" charset="0"/>
                <a:cs typeface="Menlo" panose="020B0609030804020204" pitchFamily="49" charset="0"/>
              </a:rPr>
              <a:t>results.txt","w</a:t>
            </a:r>
            <a:r>
              <a:rPr lang="en-US" sz="2400" dirty="0">
                <a:latin typeface="Menlo" panose="020B0609030804020204" pitchFamily="49" charset="0"/>
                <a:ea typeface="Menlo" panose="020B0609030804020204" pitchFamily="49" charset="0"/>
                <a:cs typeface="Menlo" panose="020B0609030804020204" pitchFamily="49" charset="0"/>
              </a:rPr>
              <a:t>")</a:t>
            </a:r>
          </a:p>
        </p:txBody>
      </p:sp>
      <p:pic>
        <p:nvPicPr>
          <p:cNvPr id="4" name="Picture 3" descr="Screen Shot 2014-11-04 at 9.55.4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9650" y="3446575"/>
            <a:ext cx="7632700" cy="2057400"/>
          </a:xfrm>
          <a:prstGeom prst="rect">
            <a:avLst/>
          </a:prstGeom>
        </p:spPr>
        <p:style>
          <a:lnRef idx="2">
            <a:schemeClr val="accent1"/>
          </a:lnRef>
          <a:fillRef idx="1">
            <a:schemeClr val="lt1"/>
          </a:fillRef>
          <a:effectRef idx="0">
            <a:schemeClr val="accent1"/>
          </a:effectRef>
          <a:fontRef idx="minor">
            <a:schemeClr val="dk1"/>
          </a:fontRef>
        </p:style>
      </p:pic>
      <p:pic>
        <p:nvPicPr>
          <p:cNvPr id="5" name="Picture 4" descr="Screen Shot 2014-11-04 at 9.57.1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7550" y="5547685"/>
            <a:ext cx="3149600" cy="1193800"/>
          </a:xfrm>
          <a:prstGeom prst="rect">
            <a:avLst/>
          </a:prstGeom>
        </p:spPr>
        <p:style>
          <a:lnRef idx="2">
            <a:schemeClr val="accent3"/>
          </a:lnRef>
          <a:fillRef idx="1">
            <a:schemeClr val="lt1"/>
          </a:fillRef>
          <a:effectRef idx="0">
            <a:schemeClr val="accent3"/>
          </a:effectRef>
          <a:fontRef idx="minor">
            <a:schemeClr val="dk1"/>
          </a:fontRef>
        </p:style>
      </p:pic>
      <p:pic>
        <p:nvPicPr>
          <p:cNvPr id="6" name="Picture 5" descr="Screen Shot 2014-11-04 at 9.57.0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751" y="5503975"/>
            <a:ext cx="3556000" cy="1206500"/>
          </a:xfrm>
          <a:prstGeom prst="rect">
            <a:avLst/>
          </a:prstGeom>
        </p:spPr>
        <p:style>
          <a:lnRef idx="2">
            <a:schemeClr val="accent2"/>
          </a:lnRef>
          <a:fillRef idx="1">
            <a:schemeClr val="lt1"/>
          </a:fillRef>
          <a:effectRef idx="0">
            <a:schemeClr val="accent2"/>
          </a:effectRef>
          <a:fontRef idx="minor">
            <a:schemeClr val="dk1"/>
          </a:fontRef>
        </p:style>
      </p:pic>
      <p:pic>
        <p:nvPicPr>
          <p:cNvPr id="8" name="Picture 7">
            <a:extLst>
              <a:ext uri="{FF2B5EF4-FFF2-40B4-BE49-F238E27FC236}">
                <a16:creationId xmlns:a16="http://schemas.microsoft.com/office/drawing/2014/main" id="{346080BB-8D8C-A04E-BF52-3CF4496F3302}"/>
              </a:ext>
            </a:extLst>
          </p:cNvPr>
          <p:cNvPicPr>
            <a:picLocks noChangeAspect="1"/>
          </p:cNvPicPr>
          <p:nvPr/>
        </p:nvPicPr>
        <p:blipFill>
          <a:blip r:embed="rId5"/>
          <a:stretch>
            <a:fillRect/>
          </a:stretch>
        </p:blipFill>
        <p:spPr>
          <a:xfrm>
            <a:off x="1060048" y="2591263"/>
            <a:ext cx="4724400" cy="825500"/>
          </a:xfrm>
          <a:prstGeom prst="rect">
            <a:avLst/>
          </a:prstGeom>
          <a:ln>
            <a:solidFill>
              <a:schemeClr val="tx1"/>
            </a:solidFill>
          </a:ln>
        </p:spPr>
      </p:pic>
      <p:sp>
        <p:nvSpPr>
          <p:cNvPr id="9" name="Right Arrow Callout 8">
            <a:extLst>
              <a:ext uri="{FF2B5EF4-FFF2-40B4-BE49-F238E27FC236}">
                <a16:creationId xmlns:a16="http://schemas.microsoft.com/office/drawing/2014/main" id="{39FAF6BF-30D5-F744-A3DD-C02DF55EF547}"/>
              </a:ext>
            </a:extLst>
          </p:cNvPr>
          <p:cNvSpPr/>
          <p:nvPr/>
        </p:nvSpPr>
        <p:spPr>
          <a:xfrm>
            <a:off x="5034987" y="5775767"/>
            <a:ext cx="2442259" cy="775504"/>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same as</a:t>
            </a:r>
          </a:p>
        </p:txBody>
      </p:sp>
    </p:spTree>
    <p:extLst>
      <p:ext uri="{BB962C8B-B14F-4D97-AF65-F5344CB8AC3E}">
        <p14:creationId xmlns:p14="http://schemas.microsoft.com/office/powerpoint/2010/main" val="3216105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1A403-00AE-8F44-9838-DE116A55AC17}"/>
              </a:ext>
            </a:extLst>
          </p:cNvPr>
          <p:cNvSpPr>
            <a:spLocks noGrp="1"/>
          </p:cNvSpPr>
          <p:nvPr>
            <p:ph type="title"/>
          </p:nvPr>
        </p:nvSpPr>
        <p:spPr/>
        <p:txBody>
          <a:bodyPr/>
          <a:lstStyle/>
          <a:p>
            <a:r>
              <a:rPr lang="en-US" dirty="0"/>
              <a:t>Python: Files</a:t>
            </a:r>
          </a:p>
        </p:txBody>
      </p:sp>
      <p:sp>
        <p:nvSpPr>
          <p:cNvPr id="3" name="Content Placeholder 2">
            <a:extLst>
              <a:ext uri="{FF2B5EF4-FFF2-40B4-BE49-F238E27FC236}">
                <a16:creationId xmlns:a16="http://schemas.microsoft.com/office/drawing/2014/main" id="{2537DE38-ED90-B648-9C34-E1899C04F521}"/>
              </a:ext>
            </a:extLst>
          </p:cNvPr>
          <p:cNvSpPr>
            <a:spLocks noGrp="1"/>
          </p:cNvSpPr>
          <p:nvPr>
            <p:ph idx="1"/>
          </p:nvPr>
        </p:nvSpPr>
        <p:spPr/>
        <p:txBody>
          <a:bodyPr/>
          <a:lstStyle/>
          <a:p>
            <a:r>
              <a:rPr lang="en-US" dirty="0">
                <a:hlinkClick r:id="rId2"/>
              </a:rPr>
              <a:t>https://docs.python.org/3/tutorial/inputoutput.html#reading-and-writing-files</a:t>
            </a:r>
            <a:endParaRPr lang="en-US" dirty="0"/>
          </a:p>
          <a:p>
            <a:endParaRPr lang="en-US" dirty="0"/>
          </a:p>
        </p:txBody>
      </p:sp>
      <p:pic>
        <p:nvPicPr>
          <p:cNvPr id="5" name="Picture 4">
            <a:extLst>
              <a:ext uri="{FF2B5EF4-FFF2-40B4-BE49-F238E27FC236}">
                <a16:creationId xmlns:a16="http://schemas.microsoft.com/office/drawing/2014/main" id="{6A917364-4808-D744-A4A7-F937CD893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704" y="2686844"/>
            <a:ext cx="9410700" cy="2628900"/>
          </a:xfrm>
          <a:prstGeom prst="rect">
            <a:avLst/>
          </a:prstGeom>
          <a:ln>
            <a:solidFill>
              <a:schemeClr val="tx1"/>
            </a:solidFill>
          </a:ln>
        </p:spPr>
      </p:pic>
    </p:spTree>
    <p:extLst>
      <p:ext uri="{BB962C8B-B14F-4D97-AF65-F5344CB8AC3E}">
        <p14:creationId xmlns:p14="http://schemas.microsoft.com/office/powerpoint/2010/main" val="1811041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1352F-84B2-D640-B890-619560879A16}"/>
              </a:ext>
            </a:extLst>
          </p:cNvPr>
          <p:cNvSpPr>
            <a:spLocks noGrp="1"/>
          </p:cNvSpPr>
          <p:nvPr>
            <p:ph type="title"/>
          </p:nvPr>
        </p:nvSpPr>
        <p:spPr/>
        <p:txBody>
          <a:bodyPr/>
          <a:lstStyle/>
          <a:p>
            <a:r>
              <a:rPr lang="en-US" dirty="0"/>
              <a:t>Python: Files</a:t>
            </a:r>
          </a:p>
        </p:txBody>
      </p:sp>
      <p:pic>
        <p:nvPicPr>
          <p:cNvPr id="5" name="Content Placeholder 4">
            <a:extLst>
              <a:ext uri="{FF2B5EF4-FFF2-40B4-BE49-F238E27FC236}">
                <a16:creationId xmlns:a16="http://schemas.microsoft.com/office/drawing/2014/main" id="{100D87AB-FA72-4549-A112-5A1F7A36E98F}"/>
              </a:ext>
            </a:extLst>
          </p:cNvPr>
          <p:cNvPicPr>
            <a:picLocks noGrp="1" noChangeAspect="1"/>
          </p:cNvPicPr>
          <p:nvPr>
            <p:ph idx="1"/>
          </p:nvPr>
        </p:nvPicPr>
        <p:blipFill>
          <a:blip r:embed="rId2"/>
          <a:stretch>
            <a:fillRect/>
          </a:stretch>
        </p:blipFill>
        <p:spPr>
          <a:xfrm>
            <a:off x="843053" y="2296633"/>
            <a:ext cx="10484622" cy="3402417"/>
          </a:xfrm>
          <a:ln>
            <a:solidFill>
              <a:schemeClr val="tx1"/>
            </a:solidFill>
          </a:ln>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3293412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1352F-84B2-D640-B890-619560879A16}"/>
              </a:ext>
            </a:extLst>
          </p:cNvPr>
          <p:cNvSpPr>
            <a:spLocks noGrp="1"/>
          </p:cNvSpPr>
          <p:nvPr>
            <p:ph type="title"/>
          </p:nvPr>
        </p:nvSpPr>
        <p:spPr/>
        <p:txBody>
          <a:bodyPr/>
          <a:lstStyle/>
          <a:p>
            <a:r>
              <a:rPr lang="en-US"/>
              <a:t>Python: Files</a:t>
            </a:r>
          </a:p>
        </p:txBody>
      </p:sp>
      <p:pic>
        <p:nvPicPr>
          <p:cNvPr id="5" name="Content Placeholder 4">
            <a:extLst>
              <a:ext uri="{FF2B5EF4-FFF2-40B4-BE49-F238E27FC236}">
                <a16:creationId xmlns:a16="http://schemas.microsoft.com/office/drawing/2014/main" id="{18CD53D2-BECE-624E-8EE6-0D47E5954F35}"/>
              </a:ext>
            </a:extLst>
          </p:cNvPr>
          <p:cNvPicPr>
            <a:picLocks noGrp="1" noChangeAspect="1"/>
          </p:cNvPicPr>
          <p:nvPr>
            <p:ph idx="1"/>
          </p:nvPr>
        </p:nvPicPr>
        <p:blipFill>
          <a:blip r:embed="rId2"/>
          <a:stretch>
            <a:fillRect/>
          </a:stretch>
        </p:blipFill>
        <p:spPr>
          <a:xfrm>
            <a:off x="838200" y="2232839"/>
            <a:ext cx="10381734" cy="3636334"/>
          </a:xfrm>
          <a:ln>
            <a:solidFill>
              <a:schemeClr val="tx1"/>
            </a:solidFill>
          </a:ln>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2557364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6C6C4-5C0F-934F-88D7-6ACCE157BE85}"/>
              </a:ext>
            </a:extLst>
          </p:cNvPr>
          <p:cNvSpPr>
            <a:spLocks noGrp="1"/>
          </p:cNvSpPr>
          <p:nvPr>
            <p:ph type="title"/>
          </p:nvPr>
        </p:nvSpPr>
        <p:spPr/>
        <p:txBody>
          <a:bodyPr/>
          <a:lstStyle/>
          <a:p>
            <a:r>
              <a:rPr lang="en-US" dirty="0"/>
              <a:t>Python: sorting</a:t>
            </a:r>
          </a:p>
        </p:txBody>
      </p:sp>
      <p:pic>
        <p:nvPicPr>
          <p:cNvPr id="7" name="Content Placeholder 6">
            <a:extLst>
              <a:ext uri="{FF2B5EF4-FFF2-40B4-BE49-F238E27FC236}">
                <a16:creationId xmlns:a16="http://schemas.microsoft.com/office/drawing/2014/main" id="{4581F8EC-3835-F642-AEAC-70B0CDE659A3}"/>
              </a:ext>
            </a:extLst>
          </p:cNvPr>
          <p:cNvPicPr>
            <a:picLocks noGrp="1" noChangeAspect="1"/>
          </p:cNvPicPr>
          <p:nvPr>
            <p:ph idx="1"/>
          </p:nvPr>
        </p:nvPicPr>
        <p:blipFill>
          <a:blip r:embed="rId2"/>
          <a:stretch>
            <a:fillRect/>
          </a:stretch>
        </p:blipFill>
        <p:spPr>
          <a:xfrm>
            <a:off x="838200" y="2483118"/>
            <a:ext cx="10515600" cy="3036351"/>
          </a:xfrm>
          <a:ln>
            <a:solidFill>
              <a:schemeClr val="tx1"/>
            </a:solidFill>
          </a:ln>
        </p:spPr>
      </p:pic>
      <p:sp>
        <p:nvSpPr>
          <p:cNvPr id="4" name="TextBox 3">
            <a:extLst>
              <a:ext uri="{FF2B5EF4-FFF2-40B4-BE49-F238E27FC236}">
                <a16:creationId xmlns:a16="http://schemas.microsoft.com/office/drawing/2014/main" id="{504D934A-7E74-EFF4-F706-5A7522362B17}"/>
              </a:ext>
            </a:extLst>
          </p:cNvPr>
          <p:cNvSpPr txBox="1"/>
          <p:nvPr/>
        </p:nvSpPr>
        <p:spPr>
          <a:xfrm>
            <a:off x="838200" y="1902237"/>
            <a:ext cx="6098058" cy="369332"/>
          </a:xfrm>
          <a:prstGeom prst="rect">
            <a:avLst/>
          </a:prstGeom>
          <a:noFill/>
        </p:spPr>
        <p:txBody>
          <a:bodyPr wrap="square">
            <a:spAutoFit/>
          </a:bodyPr>
          <a:lstStyle/>
          <a:p>
            <a:r>
              <a:rPr lang="en-US" dirty="0">
                <a:hlinkClick r:id="rId3"/>
              </a:rPr>
              <a:t>https://docs.python.org/3/howto/sorting.html</a:t>
            </a:r>
            <a:endParaRPr lang="en-US" dirty="0"/>
          </a:p>
        </p:txBody>
      </p:sp>
    </p:spTree>
    <p:extLst>
      <p:ext uri="{BB962C8B-B14F-4D97-AF65-F5344CB8AC3E}">
        <p14:creationId xmlns:p14="http://schemas.microsoft.com/office/powerpoint/2010/main" val="2052383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742</TotalTime>
  <Words>1335</Words>
  <Application>Microsoft Macintosh PowerPoint</Application>
  <PresentationFormat>Widescreen</PresentationFormat>
  <Paragraphs>148</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Menlo</vt:lpstr>
      <vt:lpstr>Office Theme</vt:lpstr>
      <vt:lpstr>LING/C SC/PSYC 438/538</vt:lpstr>
      <vt:lpstr>Today's Topics</vt:lpstr>
      <vt:lpstr>Today's Topics</vt:lpstr>
      <vt:lpstr>A particular set of Scrabble Words</vt:lpstr>
      <vt:lpstr>Scrabble Words Statistics</vt:lpstr>
      <vt:lpstr>Homework 5 Review</vt:lpstr>
      <vt:lpstr>Homework 5 Review</vt:lpstr>
      <vt:lpstr>Homework 5 Review</vt:lpstr>
      <vt:lpstr>Homework 5 Review</vt:lpstr>
      <vt:lpstr>Perl: file I/O</vt:lpstr>
      <vt:lpstr>Perl: file I/O</vt:lpstr>
      <vt:lpstr>Perl: hash tables</vt:lpstr>
      <vt:lpstr>Perl: file I/O</vt:lpstr>
      <vt:lpstr>Perl Arrays: sorting</vt:lpstr>
      <vt:lpstr>Perl: file I/O</vt:lpstr>
      <vt:lpstr>Perl Arrays: sorting</vt:lpstr>
      <vt:lpstr>Perl: file I/O</vt:lpstr>
      <vt:lpstr>Perl: file I/O</vt:lpstr>
      <vt:lpstr>Formatted printing</vt:lpstr>
      <vt:lpstr>Perl: file I/O</vt:lpstr>
      <vt:lpstr>Python: Files</vt:lpstr>
      <vt:lpstr>Python: Files</vt:lpstr>
      <vt:lpstr>Python: Files</vt:lpstr>
      <vt:lpstr>Python: Files</vt:lpstr>
      <vt:lpstr>Python: sorting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LING/C SC/PSYC 438/538</dc:title>
  <dc:creator>sandiway@mac.com</dc:creator>
  <cp:lastModifiedBy>sandiway@mac.com</cp:lastModifiedBy>
  <cp:revision>19</cp:revision>
  <cp:lastPrinted>2023-09-09T21:12:07Z</cp:lastPrinted>
  <dcterms:created xsi:type="dcterms:W3CDTF">2023-09-09T16:18:15Z</dcterms:created>
  <dcterms:modified xsi:type="dcterms:W3CDTF">2026-09-15T01:35:36Z</dcterms:modified>
</cp:coreProperties>
</file>