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0" r:id="rId2"/>
    <p:sldId id="380" r:id="rId3"/>
    <p:sldId id="391" r:id="rId4"/>
    <p:sldId id="393" r:id="rId5"/>
    <p:sldId id="392" r:id="rId6"/>
    <p:sldId id="280" r:id="rId7"/>
    <p:sldId id="290" r:id="rId8"/>
    <p:sldId id="291" r:id="rId9"/>
    <p:sldId id="381" r:id="rId10"/>
    <p:sldId id="388" r:id="rId11"/>
    <p:sldId id="257" r:id="rId12"/>
    <p:sldId id="383" r:id="rId13"/>
    <p:sldId id="382" r:id="rId14"/>
    <p:sldId id="267" r:id="rId15"/>
    <p:sldId id="304" r:id="rId16"/>
    <p:sldId id="306" r:id="rId17"/>
    <p:sldId id="307" r:id="rId18"/>
    <p:sldId id="308" r:id="rId19"/>
    <p:sldId id="310" r:id="rId20"/>
    <p:sldId id="309" r:id="rId21"/>
    <p:sldId id="263" r:id="rId22"/>
    <p:sldId id="264" r:id="rId23"/>
    <p:sldId id="266" r:id="rId24"/>
    <p:sldId id="319" r:id="rId25"/>
    <p:sldId id="354" r:id="rId26"/>
    <p:sldId id="321" r:id="rId27"/>
    <p:sldId id="322" r:id="rId28"/>
    <p:sldId id="355" r:id="rId29"/>
    <p:sldId id="384" r:id="rId30"/>
    <p:sldId id="385" r:id="rId31"/>
    <p:sldId id="386" r:id="rId32"/>
    <p:sldId id="324" r:id="rId33"/>
    <p:sldId id="325" r:id="rId34"/>
    <p:sldId id="340" r:id="rId35"/>
    <p:sldId id="260" r:id="rId36"/>
    <p:sldId id="268" r:id="rId37"/>
    <p:sldId id="261" r:id="rId38"/>
    <p:sldId id="269" r:id="rId39"/>
    <p:sldId id="262" r:id="rId40"/>
    <p:sldId id="270" r:id="rId41"/>
    <p:sldId id="39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E46BC-8134-118F-C006-7C31B4DEB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A6C6D-DF2C-2561-EF17-E2D4DC962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84B0A-939A-B41E-0A9E-681C1496F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E58D8-E6BA-7390-18D6-B634C060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64045-ECD9-F861-6135-F90B4E742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5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86BAA-35B1-A52A-224C-A53BEBF3C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603D9B-230A-FFF8-AE4E-58EF8B576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FCA95-AFAA-DA56-AE20-D84DA2F49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965C4-F87D-14E9-304C-F763A15A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6308C-034E-3099-6657-32424775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50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25E378-0581-D6F3-64DD-09B18BB9C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AB5EB-9243-C233-518E-A34144D51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B4567-2868-E48F-C2FD-CEC7675DD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C4FB1-8587-1C7F-1042-F94BD31F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0D3D-30BD-8C6A-6807-2D1ABF931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4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72398-D6A0-F4B2-A66F-088703D2E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A6574-5E34-8525-CB4A-C7FDAF325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F7E30-6583-2D68-2BB8-04900E56F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06AFD-5ED0-695C-37ED-8C32F098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856FD-21FD-ECFD-C2C8-4B24311CA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6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CEA52-3CF1-446F-5701-3BB0B8EE0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8C373-09F2-4EE0-26A6-63FF6E89A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0BFA2-5F3A-DC5E-8F87-097E65618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59D42-0941-C507-924B-CBBBBDA32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35645-FB45-7F66-78DC-F09385C13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93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4D323-FC05-EBBC-71E8-9D080F904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73EF5-CAEB-D473-6057-22F9C9B9C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85BAF-AE0E-9922-82FA-5F5391A0D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AAAB7-6D55-8570-BBFE-74E07F2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41E50-E7CF-B9E9-9F7D-4EC7C522B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AB09E-4A26-6EEA-455B-A8440EBA1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6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F3B1D-17AD-3213-1ED6-CE7F0C799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905520-38D8-0ECD-E436-34B47891E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902804-B964-20F8-5607-4E5D4C57D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4FA715-F816-E61B-EEA4-D70513366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AD3AFF-159A-0064-C5B7-E811FFE94D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8F82BA-7A29-3237-E745-488F487BA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72A53E-DAD7-B25A-490A-873A3E168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EF7EF3-44B6-96FA-2D9C-12FFCFFF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7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40ACC-6C14-D255-3A09-5DB484882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46C8E-AF93-67BA-5942-D9A914C6E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BF3E76-2120-40D1-7EAB-35B60D63F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D7AC5E-946B-EF8F-993B-EA824C12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34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648B6-170C-882D-9D79-02B7AA1D1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42CB2-E9A6-CDEE-6B9E-61B10E59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46EC0-B9D3-0AA8-7F7D-8A40C28F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2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C3FBC-B4C5-B662-21FA-DB37D877C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10D8B-37F8-67B6-28F5-6453C36AD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D2828-FBED-2E43-9595-893C61F76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B91149-0C13-1B29-4CDE-88F471E0A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FD7E7E-5651-2797-26AA-33BF281A1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DF8F8C-30DF-F0FE-9DF0-82F397807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7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BF726-F08E-3630-4749-572775CE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DE0A35-28C4-8224-FA7B-474FE4EAD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2AC1B-55F5-3543-640D-A663D5DC3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AAA1B-3D56-7C70-A3AC-7EA94BF8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DC547-9B1E-3394-18C0-B76FD2F94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9F00-8DD5-1D0A-A030-3310AF6D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1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A69D6B-9FDB-2BB8-049B-34AB1675F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559C2-54A3-30D6-4E14-45BD74A68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D2686-ECD8-3BEF-4DFF-85AFA5C05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E67B1-DCFE-E540-B5D8-A01BA5212A7A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68365-49FA-15C0-ADAA-E0FDBB6EEB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830C0-FDA5-788E-11BD-4E17A41CD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5FB50-B382-2D47-B42A-5E0B74C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31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perldoc.perl.org/functions/split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sandiway@arizona.ed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LING/C SC/PSYC 438/538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Lecture 6</a:t>
            </a:r>
          </a:p>
          <a:p>
            <a:r>
              <a:rPr lang="en-US" dirty="0"/>
              <a:t>Prof. </a:t>
            </a:r>
            <a:r>
              <a:rPr lang="en-US" dirty="0" err="1"/>
              <a:t>Sandiway</a:t>
            </a:r>
            <a:r>
              <a:rPr lang="en-US" dirty="0"/>
              <a:t> Fong</a:t>
            </a:r>
          </a:p>
        </p:txBody>
      </p:sp>
    </p:spTree>
    <p:extLst>
      <p:ext uri="{BB962C8B-B14F-4D97-AF65-F5344CB8AC3E}">
        <p14:creationId xmlns:p14="http://schemas.microsoft.com/office/powerpoint/2010/main" val="350589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02B1B-E663-7FF3-50CD-5F772C338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Equality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1F2189A6-D66B-73CF-B635-E3E5B607A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87"/>
          <a:stretch/>
        </p:blipFill>
        <p:spPr>
          <a:xfrm>
            <a:off x="838200" y="1995927"/>
            <a:ext cx="9494841" cy="143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65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2A5E02-E237-12A5-EB1F-185EFF0B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 equality (numeric and string)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0B77B-E3F3-8D36-E382-2D1405CBC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9034851" cy="466725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</a:rPr>
              <a:t>What does </a:t>
            </a:r>
            <a:r>
              <a:rPr lang="en-US" sz="4000" dirty="0">
                <a:solidFill>
                  <a:srgbClr val="FF0000"/>
                </a:solidFill>
              </a:rPr>
              <a:t>eq</a:t>
            </a:r>
            <a:r>
              <a:rPr lang="en-US" sz="4000" dirty="0">
                <a:solidFill>
                  <a:prstClr val="black"/>
                </a:solidFill>
              </a:rPr>
              <a:t> do?</a:t>
            </a:r>
          </a:p>
          <a:p>
            <a:r>
              <a:rPr lang="en-US" sz="2300" dirty="0" err="1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23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"windy" eq "Windy"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endParaRPr lang="en-US" sz="2300" dirty="0">
              <a:solidFill>
                <a:prstClr val="black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2300" dirty="0" err="1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300" dirty="0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'use feature </a:t>
            </a:r>
            <a:r>
              <a:rPr lang="en-US" sz="23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fc</a:t>
            </a:r>
            <a:r>
              <a:rPr lang="en-US" sz="2300" dirty="0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$x = "windy" eq </a:t>
            </a:r>
            <a:r>
              <a:rPr lang="en-US" sz="23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fc</a:t>
            </a:r>
            <a:r>
              <a:rPr lang="en-US" sz="2300" dirty="0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("Windy"); print "$x\n"'</a:t>
            </a:r>
          </a:p>
          <a:p>
            <a:r>
              <a:rPr lang="en-US" sz="23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  <a:p>
            <a:r>
              <a:rPr lang="en-US" sz="2300" dirty="0" err="1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300" dirty="0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23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"windy" eq "windy"</a:t>
            </a:r>
            <a:r>
              <a:rPr lang="en-US" sz="2300" dirty="0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r>
              <a:rPr lang="en-US" sz="23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  <a:p>
            <a:r>
              <a:rPr lang="en-US" sz="2300" dirty="0" err="1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23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0.0 eq 1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endParaRPr lang="en-US" sz="2300" dirty="0">
              <a:solidFill>
                <a:srgbClr val="000000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2300" dirty="0" err="1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23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0.0 eq 0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r>
              <a:rPr lang="en-US" sz="23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  <a:p>
            <a:r>
              <a:rPr lang="en-US" sz="2300" dirty="0" err="1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0.0 eq "0"; print "$x\n"'</a:t>
            </a:r>
          </a:p>
          <a:p>
            <a:r>
              <a:rPr lang="en-US" sz="23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  <a:p>
            <a:r>
              <a:rPr lang="en-US" sz="2300" dirty="0" err="1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3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0.0 eq "windy"; print "$x\n"'</a:t>
            </a:r>
          </a:p>
        </p:txBody>
      </p:sp>
      <p:pic>
        <p:nvPicPr>
          <p:cNvPr id="2" name="Content Placeholder 1" descr="Table&#10;&#10;Description automatically generated">
            <a:extLst>
              <a:ext uri="{FF2B5EF4-FFF2-40B4-BE49-F238E27FC236}">
                <a16:creationId xmlns:a16="http://schemas.microsoft.com/office/drawing/2014/main" id="{A5C9D747-8751-C2E4-1BB3-09CB8A4D66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28668" y="3206577"/>
            <a:ext cx="3225132" cy="3063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Left Arrow Callout 4">
            <a:extLst>
              <a:ext uri="{FF2B5EF4-FFF2-40B4-BE49-F238E27FC236}">
                <a16:creationId xmlns:a16="http://schemas.microsoft.com/office/drawing/2014/main" id="{B6CC5289-AFCC-55B9-C94A-4141E2626D95}"/>
              </a:ext>
            </a:extLst>
          </p:cNvPr>
          <p:cNvSpPr/>
          <p:nvPr/>
        </p:nvSpPr>
        <p:spPr>
          <a:xfrm>
            <a:off x="5782538" y="4465188"/>
            <a:ext cx="2113923" cy="54665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08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implicit coercion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DAA407-6033-4482-F2AF-59D71DBCE12A}"/>
              </a:ext>
            </a:extLst>
          </p:cNvPr>
          <p:cNvSpPr txBox="1"/>
          <p:nvPr/>
        </p:nvSpPr>
        <p:spPr>
          <a:xfrm>
            <a:off x="4120073" y="1690688"/>
            <a:ext cx="3556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chemeClr val="bg1"/>
                </a:solidFill>
                <a:effectLst/>
              </a:rPr>
              <a:t>returns</a:t>
            </a:r>
            <a:r>
              <a:rPr lang="en-US" b="0" i="0" u="none" strike="noStrike" dirty="0">
                <a:solidFill>
                  <a:schemeClr val="bg1"/>
                </a:solidFill>
                <a:effectLst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US" sz="1600" b="0" i="0" u="none" strike="noStrike" dirty="0">
                <a:solidFill>
                  <a:schemeClr val="bg1"/>
                </a:solidFill>
                <a:effectLst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  <a:r>
              <a:rPr lang="en-US" b="0" i="0" u="none" strike="noStrike" dirty="0">
                <a:solidFill>
                  <a:schemeClr val="bg1"/>
                </a:solidFill>
                <a:effectLst/>
              </a:rPr>
              <a:t> for true and </a:t>
            </a:r>
            <a:r>
              <a:rPr lang="en-US" sz="1600" dirty="0">
                <a:solidFill>
                  <a:schemeClr val="bg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""</a:t>
            </a:r>
            <a:r>
              <a:rPr lang="en-US" b="0" i="0" u="none" strike="noStrike" dirty="0">
                <a:solidFill>
                  <a:schemeClr val="bg1"/>
                </a:solidFill>
                <a:effectLst/>
              </a:rPr>
              <a:t> for false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2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2A5E02-E237-12A5-EB1F-185EFF0B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 equality (numeric and string)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0B77B-E3F3-8D36-E382-2D1405CBC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181336" cy="3697845"/>
          </a:xfrm>
        </p:spPr>
        <p:txBody>
          <a:bodyPr>
            <a:normAutofit/>
          </a:bodyPr>
          <a:lstStyle/>
          <a:p>
            <a:r>
              <a:rPr lang="en-US" sz="3400" dirty="0"/>
              <a:t>What does </a:t>
            </a:r>
            <a:r>
              <a:rPr lang="en-US" sz="3400" dirty="0">
                <a:solidFill>
                  <a:srgbClr val="FF0000"/>
                </a:solidFill>
              </a:rPr>
              <a:t>==</a:t>
            </a:r>
            <a:r>
              <a:rPr lang="en-US" sz="3400" dirty="0"/>
              <a:t> do?</a:t>
            </a:r>
          </a:p>
          <a:p>
            <a:pPr lvl="1"/>
            <a:r>
              <a:rPr lang="en-US" sz="1900" dirty="0" err="1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19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19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0.0 == 1</a:t>
            </a:r>
            <a:r>
              <a:rPr lang="en-US" sz="19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pPr lvl="1"/>
            <a:endParaRPr lang="en-US" sz="1900" dirty="0">
              <a:solidFill>
                <a:srgbClr val="000000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1"/>
            <a:r>
              <a:rPr lang="en-US" sz="1900" dirty="0" err="1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19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19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0.0 == 0</a:t>
            </a:r>
            <a:r>
              <a:rPr lang="en-US" sz="1900" dirty="0">
                <a:solidFill>
                  <a:srgbClr val="0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pPr lvl="1"/>
            <a:r>
              <a:rPr lang="en-US" sz="19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  <a:p>
            <a:pPr lvl="1"/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19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0.0 == "0"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pPr lvl="1"/>
            <a:r>
              <a:rPr lang="en-US" sz="19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  <a:p>
            <a:pPr lvl="1"/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'$x = </a:t>
            </a:r>
            <a:r>
              <a:rPr lang="en-US" sz="19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0.0 == "windy"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"$x\n"'</a:t>
            </a:r>
          </a:p>
          <a:p>
            <a:pPr lvl="1"/>
            <a:r>
              <a:rPr lang="en-US" sz="19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</p:txBody>
      </p:sp>
      <p:pic>
        <p:nvPicPr>
          <p:cNvPr id="2" name="Content Placeholder 1" descr="Table&#10;&#10;Description automatically generated">
            <a:extLst>
              <a:ext uri="{FF2B5EF4-FFF2-40B4-BE49-F238E27FC236}">
                <a16:creationId xmlns:a16="http://schemas.microsoft.com/office/drawing/2014/main" id="{A5C9D747-8751-C2E4-1BB3-09CB8A4D66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47485" y="2553858"/>
            <a:ext cx="3556000" cy="3378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652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6190C-032E-D147-0789-CC31E89BD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 equality (numeric and string)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16C7EC-2E7C-C58E-1DC8-4AC24CE47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1193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Turn on warnings: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$ </a:t>
            </a:r>
            <a:r>
              <a:rPr lang="en-US" sz="20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perl</a:t>
            </a:r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-e '</a:t>
            </a:r>
            <a:r>
              <a:rPr lang="en-US" sz="2000" dirty="0">
                <a:solidFill>
                  <a:schemeClr val="accent1"/>
                </a:solidFill>
                <a:effectLst/>
                <a:latin typeface="Menlo" panose="020B0609030804020204" pitchFamily="49" charset="0"/>
              </a:rPr>
              <a:t>use warnings</a:t>
            </a:r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; "windy" == 0'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effectLst/>
                <a:latin typeface="Menlo" panose="020B0609030804020204" pitchFamily="49" charset="0"/>
              </a:rPr>
              <a:t>Useless use of numeric eq (==) in void context at -e line 1.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Argument "windy" isn't numeric in numeric eq (==) at -e line 1.</a:t>
            </a:r>
          </a:p>
          <a:p>
            <a:r>
              <a:rPr lang="en-US" dirty="0"/>
              <a:t>Data type testing:</a:t>
            </a:r>
          </a:p>
          <a:p>
            <a:pPr lvl="1"/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use Scalar::Util "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looks_like_number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";</a:t>
            </a:r>
          </a:p>
          <a:p>
            <a:pPr marL="0" indent="0">
              <a:buNone/>
            </a:pP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 </a:t>
            </a:r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'use Scalar::Util "</a:t>
            </a:r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looks_like_number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"; print </a:t>
            </a:r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looks_like_number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($ARGV[0]), "\n"' </a:t>
            </a:r>
            <a:r>
              <a:rPr lang="en-US" sz="19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1.23</a:t>
            </a:r>
          </a:p>
          <a:p>
            <a:pPr marL="0" indent="0">
              <a:buNone/>
            </a:pP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</a:p>
          <a:p>
            <a:pPr marL="0" indent="0">
              <a:buNone/>
            </a:pP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 </a:t>
            </a:r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'use Scalar::Util "</a:t>
            </a:r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looks_like_number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"; print </a:t>
            </a:r>
            <a:r>
              <a:rPr lang="en-US" sz="19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looks_like_number</a:t>
            </a: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($ARGV[0]), "\n"' </a:t>
            </a:r>
            <a:r>
              <a:rPr lang="en-US" sz="19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windy</a:t>
            </a:r>
          </a:p>
          <a:p>
            <a:pPr marL="0" indent="0">
              <a:buNone/>
            </a:pPr>
            <a:endParaRPr lang="en-US" sz="19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0" indent="0">
              <a:buNone/>
            </a:pPr>
            <a:r>
              <a:rPr lang="en-US" sz="19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 </a:t>
            </a:r>
          </a:p>
        </p:txBody>
      </p:sp>
    </p:spTree>
    <p:extLst>
      <p:ext uri="{BB962C8B-B14F-4D97-AF65-F5344CB8AC3E}">
        <p14:creationId xmlns:p14="http://schemas.microsoft.com/office/powerpoint/2010/main" val="14468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Implicit Coercion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74859" cy="4351338"/>
          </a:xfrm>
        </p:spPr>
        <p:txBody>
          <a:bodyPr>
            <a:normAutofit/>
          </a:bodyPr>
          <a:lstStyle/>
          <a:p>
            <a:r>
              <a:rPr lang="en-US" sz="3200" dirty="0"/>
              <a:t>Example:</a:t>
            </a:r>
          </a:p>
          <a:p>
            <a:pPr lvl="1"/>
            <a:r>
              <a:rPr lang="en-US" sz="2900" dirty="0"/>
              <a:t>the following program </a:t>
            </a:r>
          </a:p>
          <a:p>
            <a:pPr marL="57150" indent="0">
              <a:buNone/>
            </a:pPr>
            <a:r>
              <a:rPr lang="en-US" sz="2400" dirty="0">
                <a:latin typeface="Monaco"/>
                <a:cs typeface="Monaco"/>
              </a:rPr>
              <a:t>my @a = </a:t>
            </a:r>
            <a:r>
              <a:rPr lang="en-US" sz="2400" dirty="0" err="1">
                <a:latin typeface="Monaco"/>
                <a:cs typeface="Monaco"/>
              </a:rPr>
              <a:t>qw</a:t>
            </a:r>
            <a:r>
              <a:rPr lang="en-US" sz="2400" dirty="0">
                <a:latin typeface="Monaco"/>
                <a:cs typeface="Monaco"/>
              </a:rPr>
              <a:t>(one, two, three);</a:t>
            </a:r>
          </a:p>
          <a:p>
            <a:pPr marL="57150" indent="0">
              <a:buNone/>
            </a:pPr>
            <a:r>
              <a:rPr lang="en-US" sz="2400" dirty="0">
                <a:latin typeface="Monaco"/>
                <a:cs typeface="Monaco"/>
              </a:rPr>
              <a:t>my $string = @a." is my number";</a:t>
            </a:r>
          </a:p>
          <a:p>
            <a:pPr marL="57150" indent="0">
              <a:buNone/>
            </a:pPr>
            <a:r>
              <a:rPr lang="en-US" sz="2400" dirty="0">
                <a:latin typeface="Monaco"/>
                <a:cs typeface="Monaco"/>
              </a:rPr>
              <a:t>print "$string\n"; </a:t>
            </a:r>
            <a:endParaRPr lang="en-US" sz="2900" dirty="0"/>
          </a:p>
          <a:p>
            <a:pPr lvl="1"/>
            <a:r>
              <a:rPr lang="en-US" sz="2900" dirty="0"/>
              <a:t>prints</a:t>
            </a:r>
          </a:p>
          <a:p>
            <a:pPr lvl="1">
              <a:buNone/>
            </a:pPr>
            <a:r>
              <a:rPr lang="en-US" sz="2900" i="1" dirty="0">
                <a:solidFill>
                  <a:schemeClr val="accent1"/>
                </a:solidFill>
              </a:rPr>
              <a:t>	3 is my number</a:t>
            </a:r>
          </a:p>
          <a:p>
            <a:pPr lvl="1"/>
            <a:r>
              <a:rPr lang="en-US" sz="2900" dirty="0"/>
              <a:t>Note: . (</a:t>
            </a:r>
            <a:r>
              <a:rPr lang="en-US" sz="2900" i="1" dirty="0"/>
              <a:t>period</a:t>
            </a:r>
            <a:r>
              <a:rPr lang="en-US" sz="2900" dirty="0"/>
              <a:t>) is the string concatenation operator (</a:t>
            </a:r>
            <a:r>
              <a:rPr lang="en-US" sz="2900" i="1" dirty="0"/>
              <a:t>scalar context</a:t>
            </a:r>
            <a:r>
              <a:rPr lang="en-US" sz="2900" dirty="0"/>
              <a:t>)</a:t>
            </a:r>
          </a:p>
          <a:p>
            <a:pPr lvl="1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4721A-C856-8C47-B688-5BB83C48511E}"/>
              </a:ext>
            </a:extLst>
          </p:cNvPr>
          <p:cNvSpPr txBox="1"/>
          <p:nvPr/>
        </p:nvSpPr>
        <p:spPr>
          <a:xfrm>
            <a:off x="7317118" y="2708874"/>
            <a:ext cx="4461478" cy="89255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/>
              <a:t>Note: </a:t>
            </a:r>
            <a:r>
              <a:rPr lang="en-US" sz="2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qw</a:t>
            </a:r>
            <a:r>
              <a:rPr lang="en-US" sz="2800" dirty="0"/>
              <a:t> = quoted word, </a:t>
            </a:r>
            <a:r>
              <a:rPr lang="en-US" sz="2400" dirty="0"/>
              <a:t>cf.</a:t>
            </a:r>
            <a:endParaRPr lang="en-US" sz="2800" dirty="0"/>
          </a:p>
          <a:p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("one", "two", "three")</a:t>
            </a:r>
          </a:p>
        </p:txBody>
      </p:sp>
    </p:spTree>
    <p:extLst>
      <p:ext uri="{BB962C8B-B14F-4D97-AF65-F5344CB8AC3E}">
        <p14:creationId xmlns:p14="http://schemas.microsoft.com/office/powerpoint/2010/main" val="311030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Coercion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1172568" cy="4351338"/>
          </a:xfrm>
        </p:spPr>
        <p:txBody>
          <a:bodyPr>
            <a:normAutofit/>
          </a:bodyPr>
          <a:lstStyle/>
          <a:p>
            <a:r>
              <a:rPr lang="en-US" sz="22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2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</a:t>
            </a:r>
            <a:r>
              <a:rPr lang="en-US" sz="22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print "4" * 4</a:t>
            </a:r>
            <a:r>
              <a:rPr lang="en-US" sz="22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, "\n"'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558ED5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16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2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2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</a:t>
            </a:r>
            <a:r>
              <a:rPr lang="en-US" sz="22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print "4" x 4</a:t>
            </a:r>
            <a:r>
              <a:rPr lang="en-US" sz="22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, "\n"'		</a:t>
            </a:r>
            <a:r>
              <a:rPr lang="en-US" dirty="0"/>
              <a:t>(“x” </a:t>
            </a:r>
            <a:r>
              <a:rPr lang="en-US" i="1" dirty="0"/>
              <a:t>is the repetition operator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558ED5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4444</a:t>
            </a:r>
          </a:p>
          <a:p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</a:t>
            </a:r>
            <a:r>
              <a:rPr lang="en-US" sz="2000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@a = (4) x 4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 print "@a\n"'</a:t>
            </a:r>
            <a:r>
              <a:rPr lang="en-US" dirty="0"/>
              <a:t>	 (</a:t>
            </a:r>
            <a:r>
              <a:rPr lang="en-US" i="1" dirty="0"/>
              <a:t>list context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4 4 4 4</a:t>
            </a:r>
            <a:endParaRPr lang="en-US" sz="2400" dirty="0"/>
          </a:p>
          <a:p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@a = (4) x 4</a:t>
            </a:r>
            <a:r>
              <a:rPr lang="en-US" dirty="0"/>
              <a:t>		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558ED5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(4, 4, 4, 4)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E310A9-E9BE-3C57-6510-BC979CC2D3C2}"/>
              </a:ext>
            </a:extLst>
          </p:cNvPr>
          <p:cNvSpPr txBox="1"/>
          <p:nvPr/>
        </p:nvSpPr>
        <p:spPr>
          <a:xfrm>
            <a:off x="6639699" y="1699406"/>
            <a:ext cx="265258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$ python3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&gt;&gt;&gt; print("4"*4)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4444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&gt;&gt;&gt; </a:t>
            </a:r>
          </a:p>
        </p:txBody>
      </p:sp>
    </p:spTree>
    <p:extLst>
      <p:ext uri="{BB962C8B-B14F-4D97-AF65-F5344CB8AC3E}">
        <p14:creationId xmlns:p14="http://schemas.microsoft.com/office/powerpoint/2010/main" val="333614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Looping: while and for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742441" cy="2683224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373913"/>
            <a:ext cx="8243638" cy="213661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FB95F8-A097-3743-BA87-05AE19D6771B}"/>
              </a:ext>
            </a:extLst>
          </p:cNvPr>
          <p:cNvSpPr txBox="1"/>
          <p:nvPr/>
        </p:nvSpPr>
        <p:spPr>
          <a:xfrm>
            <a:off x="3820563" y="4445252"/>
            <a:ext cx="7950253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Python: use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range(start, end, step) </a:t>
            </a:r>
            <a:r>
              <a:rPr lang="en-US" sz="2000" dirty="0"/>
              <a:t>instead. Or </a:t>
            </a:r>
            <a:r>
              <a:rPr lang="en-US" sz="2000" dirty="0" err="1"/>
              <a:t>Numpy</a:t>
            </a:r>
            <a:r>
              <a:rPr lang="en-US" sz="2000" dirty="0"/>
              <a:t>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arange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()</a:t>
            </a:r>
            <a:endParaRPr lang="en-US" sz="20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354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62D75-059A-9445-B087-104DEC49E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Looping: foreach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9ACD26D-DA5C-2B40-8045-0CC3A0ED39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5827" y="1942248"/>
            <a:ext cx="10137973" cy="608521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602FC3-D58E-AD46-B248-862E9492CC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677646" y="2571183"/>
            <a:ext cx="5669780" cy="360578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02AC0-D521-78C2-0C41-7256D04B9172}"/>
              </a:ext>
            </a:extLst>
          </p:cNvPr>
          <p:cNvSpPr txBox="1"/>
          <p:nvPr/>
        </p:nvSpPr>
        <p:spPr>
          <a:xfrm>
            <a:off x="7546210" y="2660100"/>
            <a:ext cx="3421514" cy="5847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/>
              <a:t>$_ implicit variable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67063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23034-8F4D-6449-B100-A89F47C35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Looping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91DE2-769E-8D4C-BA0C-29DFCBCDE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-e 'for (@ARGV) {print $_ * $_, " "}' 1 2 3 4 5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1 4 9 16 25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243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C1876-86AE-9645-B4AD-8BED8724F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 list ranges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F0D89FF-2736-D44A-8772-85048BDB62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3721100" cy="12192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73862-4AB9-0C40-B681-7F9003919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1621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Python equivalent:</a:t>
            </a:r>
          </a:p>
          <a:p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for 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in range(1,1000001):</a:t>
            </a:r>
          </a:p>
          <a:p>
            <a:pPr marL="457200" lvl="1" indent="0">
              <a:buNone/>
            </a:pP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# code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E07B99-1E5B-FD42-B57F-9D038230788A}"/>
              </a:ext>
            </a:extLst>
          </p:cNvPr>
          <p:cNvSpPr txBox="1"/>
          <p:nvPr/>
        </p:nvSpPr>
        <p:spPr>
          <a:xfrm>
            <a:off x="905013" y="3044825"/>
            <a:ext cx="5181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iterates setting </a:t>
            </a:r>
            <a:r>
              <a:rPr lang="en-US" sz="2000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$_</a:t>
            </a:r>
            <a:r>
              <a:rPr lang="en-US" sz="2400" dirty="0"/>
              <a:t> (</a:t>
            </a:r>
            <a:r>
              <a:rPr lang="en-US" sz="2400" i="1" dirty="0"/>
              <a:t>the default variable</a:t>
            </a:r>
            <a:r>
              <a:rPr lang="en-US" sz="2400" dirty="0"/>
              <a:t>) </a:t>
            </a:r>
          </a:p>
          <a:p>
            <a:r>
              <a:rPr lang="en-US" sz="2400" dirty="0"/>
              <a:t>from 1, 2, .., 1000000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C4DD22-CE06-6641-84F8-107386E04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113" y="4002822"/>
            <a:ext cx="3810000" cy="21844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A2B2BC-77C9-2F43-BCE7-DE2BB2D6F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193" y="3875822"/>
            <a:ext cx="6019800" cy="1676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495995-64BE-234B-8780-4834FD50F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3193" y="5749910"/>
            <a:ext cx="5513524" cy="73942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94056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5E4C2-A281-7C01-A8C7-74C3F4098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8D20F-C5F8-1085-A777-07E42A3A2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perlintro</a:t>
            </a:r>
            <a:r>
              <a:rPr lang="en-US" sz="3600" dirty="0"/>
              <a:t>: </a:t>
            </a:r>
          </a:p>
          <a:p>
            <a:pPr lvl="1"/>
            <a:r>
              <a:rPr lang="en-US" sz="3200" dirty="0"/>
              <a:t>@ARGV array and other array operations</a:t>
            </a:r>
          </a:p>
          <a:p>
            <a:pPr lvl="1"/>
            <a:r>
              <a:rPr lang="en-US" sz="3200" dirty="0"/>
              <a:t>equality </a:t>
            </a:r>
          </a:p>
          <a:p>
            <a:pPr lvl="1"/>
            <a:r>
              <a:rPr lang="en-US" sz="3200" dirty="0"/>
              <a:t>coercion </a:t>
            </a:r>
          </a:p>
          <a:p>
            <a:pPr lvl="1"/>
            <a:r>
              <a:rPr lang="en-US" sz="3200" dirty="0"/>
              <a:t>useful functions on strings: e.g. </a:t>
            </a:r>
            <a:r>
              <a:rPr lang="en-US" sz="3200" dirty="0">
                <a:solidFill>
                  <a:schemeClr val="accent1"/>
                </a:solidFill>
              </a:rPr>
              <a:t>reverse</a:t>
            </a:r>
          </a:p>
          <a:p>
            <a:pPr lvl="1"/>
            <a:r>
              <a:rPr lang="en-US" sz="3200" dirty="0">
                <a:solidFill>
                  <a:schemeClr val="accent1"/>
                </a:solidFill>
              </a:rPr>
              <a:t>file input/output</a:t>
            </a:r>
            <a:r>
              <a:rPr lang="en-US" sz="3200" dirty="0"/>
              <a:t> (I/O)</a:t>
            </a:r>
          </a:p>
          <a:p>
            <a:r>
              <a:rPr lang="en-US" sz="3600" dirty="0"/>
              <a:t>Homework 5 (</a:t>
            </a:r>
            <a:r>
              <a:rPr lang="en-US" sz="3600" dirty="0">
                <a:solidFill>
                  <a:srgbClr val="FF0000"/>
                </a:solidFill>
              </a:rPr>
              <a:t>due </a:t>
            </a:r>
            <a:r>
              <a:rPr lang="en-US" sz="3600" b="1" dirty="0">
                <a:solidFill>
                  <a:srgbClr val="FF0000"/>
                </a:solidFill>
              </a:rPr>
              <a:t>Sunday</a:t>
            </a:r>
            <a:r>
              <a:rPr lang="en-US" sz="3600" dirty="0">
                <a:solidFill>
                  <a:srgbClr val="FF0000"/>
                </a:solidFill>
              </a:rPr>
              <a:t> midnight</a:t>
            </a:r>
            <a:r>
              <a:rPr lang="en-US" sz="3600" dirty="0"/>
              <a:t>)</a:t>
            </a:r>
          </a:p>
          <a:p>
            <a:pPr lvl="1"/>
            <a:r>
              <a:rPr lang="en-US" sz="2800" i="1" dirty="0"/>
              <a:t>everything you need is in Lectures 5 &amp; 6</a:t>
            </a:r>
          </a:p>
        </p:txBody>
      </p:sp>
    </p:spTree>
    <p:extLst>
      <p:ext uri="{BB962C8B-B14F-4D97-AF65-F5344CB8AC3E}">
        <p14:creationId xmlns:p14="http://schemas.microsoft.com/office/powerpoint/2010/main" val="59003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DF4C0-BC45-A142-8642-082F5D57C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4AE09-CDD0-FE4B-A15D-DD4D6CDCC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https://perldoc.perl.org/functions/split.html</a:t>
            </a:r>
            <a:endParaRPr lang="en-US" dirty="0"/>
          </a:p>
          <a:p>
            <a:r>
              <a:rPr lang="en-US" dirty="0"/>
              <a:t>Compare: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@a = split " ", "this is a sentence."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@a = split //, "this is a sentence."</a:t>
            </a:r>
          </a:p>
          <a:p>
            <a:r>
              <a:rPr lang="en-US" b="1" dirty="0"/>
              <a:t>Exercise</a:t>
            </a:r>
            <a:r>
              <a:rPr lang="en-US" dirty="0"/>
              <a:t>: what is the size of array 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43370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Perl: useful string functions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077B808-0283-3143-AB01-E02BCB9764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chomp</a:t>
            </a:r>
            <a:r>
              <a:rPr lang="en-US" dirty="0"/>
              <a:t> (useful with file I/O) vs.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chop</a:t>
            </a:r>
          </a:p>
          <a:p>
            <a:endParaRPr lang="en-US" dirty="0"/>
          </a:p>
        </p:txBody>
      </p:sp>
      <p:pic>
        <p:nvPicPr>
          <p:cNvPr id="9" name="Picture 8" descr="Screen Shot 2013-09-12 at 12.52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015" y="3798094"/>
            <a:ext cx="4000500" cy="40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39015" y="4204494"/>
            <a:ext cx="4391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Note</a:t>
            </a:r>
            <a:r>
              <a:rPr lang="en-US" sz="2000" dirty="0"/>
              <a:t>: multiple spaces ok with " " variant</a:t>
            </a:r>
          </a:p>
        </p:txBody>
      </p:sp>
      <p:pic>
        <p:nvPicPr>
          <p:cNvPr id="10" name="Content Placeholder 9" descr="Screen Shot 2013-09-12 at 12.35.35 PM.png">
            <a:extLst>
              <a:ext uri="{FF2B5EF4-FFF2-40B4-BE49-F238E27FC236}">
                <a16:creationId xmlns:a16="http://schemas.microsoft.com/office/drawing/2014/main" id="{19D5A254-4B83-644A-9C53-B40F2432BE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37" y="1825625"/>
            <a:ext cx="3966525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741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Perl: useful string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6809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dirty="0"/>
              <a:t>Transliterate:</a:t>
            </a:r>
          </a:p>
          <a:p>
            <a:r>
              <a:rPr lang="en-US" sz="3000" dirty="0">
                <a:solidFill>
                  <a:srgbClr val="FF0000"/>
                </a:solidFill>
              </a:rPr>
              <a:t>destructive operation!</a:t>
            </a:r>
          </a:p>
          <a:p>
            <a:r>
              <a:rPr lang="en-US" sz="2600" dirty="0" err="1">
                <a:latin typeface="Menlo" charset="0"/>
                <a:ea typeface="Menlo" charset="0"/>
                <a:cs typeface="Menlo" charset="0"/>
              </a:rPr>
              <a:t>tr</a:t>
            </a:r>
            <a:r>
              <a:rPr lang="en-US" sz="2600" dirty="0">
                <a:latin typeface="Menlo" charset="0"/>
                <a:ea typeface="Menlo" charset="0"/>
                <a:cs typeface="Menlo" charset="0"/>
              </a:rPr>
              <a:t>/</a:t>
            </a:r>
            <a:r>
              <a:rPr lang="en-US" sz="2600" i="1" dirty="0" err="1">
                <a:latin typeface="Menlo" charset="0"/>
                <a:ea typeface="Menlo" charset="0"/>
                <a:cs typeface="Menlo" charset="0"/>
              </a:rPr>
              <a:t>matchingcharacters</a:t>
            </a:r>
            <a:r>
              <a:rPr lang="en-US" sz="2600" dirty="0">
                <a:latin typeface="Menlo" charset="0"/>
                <a:ea typeface="Menlo" charset="0"/>
                <a:cs typeface="Menlo" charset="0"/>
              </a:rPr>
              <a:t>/</a:t>
            </a:r>
            <a:r>
              <a:rPr lang="en-US" sz="2600" i="1" dirty="0" err="1">
                <a:latin typeface="Menlo" charset="0"/>
                <a:ea typeface="Menlo" charset="0"/>
                <a:cs typeface="Menlo" charset="0"/>
              </a:rPr>
              <a:t>replacementcharacters</a:t>
            </a:r>
            <a:r>
              <a:rPr lang="en-US" sz="2600" dirty="0">
                <a:latin typeface="Menlo" charset="0"/>
                <a:ea typeface="Menlo" charset="0"/>
                <a:cs typeface="Menlo" charset="0"/>
              </a:rPr>
              <a:t>/</a:t>
            </a:r>
            <a:r>
              <a:rPr lang="en-US" sz="2600" i="1" dirty="0">
                <a:latin typeface="Menlo" charset="0"/>
                <a:ea typeface="Menlo" charset="0"/>
                <a:cs typeface="Menlo" charset="0"/>
              </a:rPr>
              <a:t>modifiers</a:t>
            </a:r>
          </a:p>
          <a:p>
            <a:r>
              <a:rPr lang="en-US" dirty="0"/>
              <a:t>modifiers are optional: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00" y="3468022"/>
            <a:ext cx="5804007" cy="9783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78" y="4836527"/>
            <a:ext cx="2837221" cy="9783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826" y="4836527"/>
            <a:ext cx="3014921" cy="9783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57116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Perl: useful string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92489"/>
          </a:xfrm>
        </p:spPr>
        <p:txBody>
          <a:bodyPr/>
          <a:lstStyle/>
          <a:p>
            <a:r>
              <a:rPr lang="en-US" dirty="0"/>
              <a:t>Perl doesn't have a built-in t</a:t>
            </a:r>
            <a:r>
              <a:rPr lang="en-US" i="1" dirty="0"/>
              <a:t>rim-whitespace-from-both-ends-of-a-string</a:t>
            </a:r>
            <a:r>
              <a:rPr lang="en-US" dirty="0"/>
              <a:t> function.</a:t>
            </a:r>
          </a:p>
          <a:p>
            <a:r>
              <a:rPr lang="en-US" dirty="0"/>
              <a:t>Can be mimicked using regex (</a:t>
            </a:r>
            <a:r>
              <a:rPr lang="en-US" i="1" dirty="0"/>
              <a:t>more later</a:t>
            </a:r>
            <a:r>
              <a:rPr lang="en-US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72" y="3258683"/>
            <a:ext cx="4356691" cy="9162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C72B89-32AA-C545-8536-E2F36A599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927" y="3930406"/>
            <a:ext cx="6989873" cy="25729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0F5E47-2052-2248-9571-2C76FE700121}"/>
              </a:ext>
            </a:extLst>
          </p:cNvPr>
          <p:cNvSpPr txBox="1"/>
          <p:nvPr/>
        </p:nvSpPr>
        <p:spPr>
          <a:xfrm>
            <a:off x="2988570" y="4851172"/>
            <a:ext cx="1320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Python:</a:t>
            </a:r>
          </a:p>
        </p:txBody>
      </p:sp>
    </p:spTree>
    <p:extLst>
      <p:ext uri="{BB962C8B-B14F-4D97-AF65-F5344CB8AC3E}">
        <p14:creationId xmlns:p14="http://schemas.microsoft.com/office/powerpoint/2010/main" val="323275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EC559-62A1-9840-B658-4D7AA7233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0" y="2862471"/>
            <a:ext cx="3041803" cy="2907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 note on string length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CBE81-B5F6-8A46-A864-8DEA46D68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2180" y="1087727"/>
            <a:ext cx="3041803" cy="10458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FFFFFF"/>
                </a:solidFill>
              </a:rPr>
              <a:t>Terminal: newline ("\n") is of length 1 in Perl.</a:t>
            </a:r>
          </a:p>
        </p:txBody>
      </p:sp>
      <p:pic>
        <p:nvPicPr>
          <p:cNvPr id="12" name="Picture 11" descr="Text&#10;&#10;Description automatically generated with low confidence">
            <a:extLst>
              <a:ext uri="{FF2B5EF4-FFF2-40B4-BE49-F238E27FC236}">
                <a16:creationId xmlns:a16="http://schemas.microsoft.com/office/drawing/2014/main" id="{36164ED2-51BF-5541-94F1-475E2967D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040" y="599030"/>
            <a:ext cx="1074860" cy="2023266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B930344-57C9-0344-93FB-B2E1483E6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006" y="599030"/>
            <a:ext cx="2452443" cy="2023266"/>
          </a:xfrm>
          <a:prstGeom prst="rect">
            <a:avLst/>
          </a:prstGeom>
        </p:spPr>
      </p:pic>
      <p:pic>
        <p:nvPicPr>
          <p:cNvPr id="8" name="Content Placeholder 7" descr="Text&#10;&#10;Description automatically generated">
            <a:extLst>
              <a:ext uri="{FF2B5EF4-FFF2-40B4-BE49-F238E27FC236}">
                <a16:creationId xmlns:a16="http://schemas.microsoft.com/office/drawing/2014/main" id="{F4DECE02-C8E9-984A-B2B2-3881CA920B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01040" y="2730844"/>
            <a:ext cx="6989987" cy="379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EC559-62A1-9840-B658-4D7AA7233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/>
              <a:t>Python: a note on string length</a:t>
            </a:r>
          </a:p>
        </p:txBody>
      </p:sp>
      <p:pic>
        <p:nvPicPr>
          <p:cNvPr id="13" name="Content Placeholder 1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FC67E2D-1266-204D-A343-D022D52CD5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2575" y="1898857"/>
            <a:ext cx="5828261" cy="2156455"/>
          </a:xfrm>
          <a:prstGeom prst="rect">
            <a:avLst/>
          </a:prstGeom>
        </p:spPr>
      </p:pic>
      <p:pic>
        <p:nvPicPr>
          <p:cNvPr id="12" name="Content Placeholder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47E5B33-49CF-5946-94C1-B78AD6F28F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809309" y="4278908"/>
            <a:ext cx="8184510" cy="161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19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C38CC9-9A4F-2454-6CEF-03F49EEAB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Python: bytes vs. characters</a:t>
            </a:r>
          </a:p>
        </p:txBody>
      </p:sp>
      <p:pic>
        <p:nvPicPr>
          <p:cNvPr id="7" name="Content Placeholder 1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B852540-D70D-2D69-C751-6750DA9B0BF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67097" y="2410881"/>
            <a:ext cx="4547096" cy="1678677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FF6897C-39ED-F723-1606-2FA4A5992B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95221" y="2410881"/>
            <a:ext cx="5959784" cy="2205457"/>
          </a:xfrm>
          <a:ln>
            <a:solidFill>
              <a:schemeClr val="accent2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8F1666A-5648-5349-FD3C-4BA631C2B55E}"/>
              </a:ext>
            </a:extLst>
          </p:cNvPr>
          <p:cNvSpPr txBox="1"/>
          <p:nvPr/>
        </p:nvSpPr>
        <p:spPr>
          <a:xfrm>
            <a:off x="735495" y="1817465"/>
            <a:ext cx="80900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(</a:t>
            </a:r>
            <a:r>
              <a:rPr lang="en-US" sz="2800" dirty="0" err="1"/>
              <a:t>len</a:t>
            </a:r>
            <a:r>
              <a:rPr lang="en-US" sz="2800" dirty="0"/>
              <a:t>) number of characters 	  </a:t>
            </a:r>
            <a:r>
              <a:rPr lang="en-US" sz="2800" i="1" dirty="0"/>
              <a:t>vs. </a:t>
            </a:r>
            <a:r>
              <a:rPr lang="en-US" sz="2800" dirty="0"/>
              <a:t>number of bytes</a:t>
            </a:r>
          </a:p>
        </p:txBody>
      </p:sp>
    </p:spTree>
    <p:extLst>
      <p:ext uri="{BB962C8B-B14F-4D97-AF65-F5344CB8AC3E}">
        <p14:creationId xmlns:p14="http://schemas.microsoft.com/office/powerpoint/2010/main" val="266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C38CC9-9A4F-2454-6CEF-03F49EEAB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Python: size of object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20AC56B-A9B1-D7B0-3D51-96618BC565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0" y="3515173"/>
            <a:ext cx="6486940" cy="1880027"/>
          </a:xfrm>
          <a:ln>
            <a:solidFill>
              <a:schemeClr val="tx1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C1F597-FBD5-4B31-CD6A-CB03E33ED0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199" y="2065377"/>
            <a:ext cx="10050238" cy="11706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E6EB32-1C1F-B6DC-A7C2-6E52F313C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71" y="4455186"/>
            <a:ext cx="3640729" cy="15302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E3E029-8283-1959-E78C-2125C626A4EA}"/>
              </a:ext>
            </a:extLst>
          </p:cNvPr>
          <p:cNvSpPr txBox="1"/>
          <p:nvPr/>
        </p:nvSpPr>
        <p:spPr>
          <a:xfrm>
            <a:off x="7474313" y="3610724"/>
            <a:ext cx="41182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Python: inefficient in data storage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overhead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3509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19E45-0CF9-1046-AB35-9CE452FD9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Python: strings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095975-4DA9-A240-A824-CEAADB3864A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33659" y="1825625"/>
            <a:ext cx="4390681" cy="43513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994C1-EF77-E544-8C3F-7093ABE04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5723" y="1690688"/>
            <a:ext cx="5181600" cy="84603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Many methods that work on lists also work on strings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BCEAB4-FBD0-5C48-96E9-EC0EC137D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0" y="2580744"/>
            <a:ext cx="5460095" cy="30826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AAD565-F262-8F44-AB12-1BC7D03B2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1063" y="5749260"/>
            <a:ext cx="6824082" cy="8141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3082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Perl: file I/O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 1: call open()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7998" y="4117963"/>
            <a:ext cx="6877153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/>
              <a:t>Files</a:t>
            </a:r>
            <a:r>
              <a:rPr lang="en-US" sz="2400" dirty="0"/>
              <a:t>: must be opened for reading “&lt;“ or writing “&gt;” </a:t>
            </a:r>
          </a:p>
          <a:p>
            <a:r>
              <a:rPr lang="en-US" sz="2400" dirty="0"/>
              <a:t>(overwrite or append mode “&gt;&gt;”)</a:t>
            </a:r>
          </a:p>
          <a:p>
            <a:r>
              <a:rPr lang="en-US" sz="2400" dirty="0"/>
              <a:t>Shell syntax: </a:t>
            </a:r>
            <a:r>
              <a:rPr lang="en-US" sz="2400" b="1" dirty="0"/>
              <a:t>I/O</a:t>
            </a:r>
            <a:r>
              <a:rPr lang="en-US" sz="2400" dirty="0"/>
              <a:t> </a:t>
            </a:r>
            <a:r>
              <a:rPr lang="en-US" sz="2400" b="1" i="1" dirty="0"/>
              <a:t>redirection</a:t>
            </a:r>
            <a:r>
              <a:rPr lang="en-US" sz="2400" dirty="0"/>
              <a:t> “&lt;“ “&gt;”</a:t>
            </a:r>
          </a:p>
          <a:p>
            <a:r>
              <a:rPr lang="en-US" sz="2400" dirty="0"/>
              <a:t>Opening a file creates a </a:t>
            </a:r>
            <a:r>
              <a:rPr lang="en-US" sz="2400" b="1" dirty="0"/>
              <a:t>file handle </a:t>
            </a:r>
            <a:r>
              <a:rPr lang="en-US" sz="2400" dirty="0"/>
              <a:t>(Perl variable) </a:t>
            </a:r>
          </a:p>
          <a:p>
            <a:r>
              <a:rPr lang="en-US" sz="2400" dirty="0"/>
              <a:t>– not to be confused with filename</a:t>
            </a:r>
          </a:p>
          <a:p>
            <a:r>
              <a:rPr lang="en-US" sz="2400" dirty="0"/>
              <a:t>Supply the </a:t>
            </a:r>
            <a:r>
              <a:rPr lang="en-US" sz="2400" b="1" dirty="0"/>
              <a:t>file handle as an argument </a:t>
            </a:r>
            <a:r>
              <a:rPr lang="en-US" sz="2400" dirty="0"/>
              <a:t>for read/write</a:t>
            </a:r>
          </a:p>
        </p:txBody>
      </p:sp>
      <p:pic>
        <p:nvPicPr>
          <p:cNvPr id="7" name="Picture 6" descr="Screen Shot 2014-09-08 at 7.04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48" y="2251063"/>
            <a:ext cx="86233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5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54486" cy="207200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Built-in arrays:	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@ARGV</a:t>
            </a:r>
            <a:r>
              <a:rPr lang="en-US" dirty="0"/>
              <a:t>		(</a:t>
            </a:r>
            <a:r>
              <a:rPr lang="en-US" b="1" dirty="0"/>
              <a:t>command line arguments</a:t>
            </a:r>
            <a:r>
              <a:rPr lang="en-US" dirty="0"/>
              <a:t>; 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 			 coercion</a:t>
            </a:r>
            <a:r>
              <a:rPr lang="en-US" dirty="0"/>
              <a:t> possible)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$ARGV[0]</a:t>
            </a:r>
            <a:r>
              <a:rPr lang="en-US" dirty="0"/>
              <a:t>	(1</a:t>
            </a:r>
            <a:r>
              <a:rPr lang="en-US" baseline="30000" dirty="0"/>
              <a:t>st</a:t>
            </a:r>
            <a:r>
              <a:rPr lang="en-US" dirty="0"/>
              <a:t> argument)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$0</a:t>
            </a:r>
            <a:r>
              <a:rPr lang="en-US" dirty="0"/>
              <a:t>		(program name)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@_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		(sub(routine) arguments)</a:t>
            </a:r>
          </a:p>
          <a:p>
            <a:r>
              <a:rPr lang="en-US" b="1" dirty="0"/>
              <a:t>Example</a:t>
            </a:r>
            <a:r>
              <a:rPr lang="en-US" dirty="0"/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D2C9CD-7EC6-5C45-B660-1A518E4EFDB9}"/>
              </a:ext>
            </a:extLst>
          </p:cNvPr>
          <p:cNvSpPr txBox="1"/>
          <p:nvPr/>
        </p:nvSpPr>
        <p:spPr>
          <a:xfrm>
            <a:off x="2428184" y="3353888"/>
            <a:ext cx="19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myprog.perl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pic>
        <p:nvPicPr>
          <p:cNvPr id="5" name="Picture 4" descr="A close-up of a number&#10;&#10;AI-generated content may be incorrect.">
            <a:extLst>
              <a:ext uri="{FF2B5EF4-FFF2-40B4-BE49-F238E27FC236}">
                <a16:creationId xmlns:a16="http://schemas.microsoft.com/office/drawing/2014/main" id="{C74320EB-C65E-DAB0-7132-4AEB0133F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943155"/>
            <a:ext cx="4753482" cy="14366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5AE0FC-AF9A-6440-6BA9-6C650C987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686" y="1825625"/>
            <a:ext cx="4155710" cy="4033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322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Perl: file I/O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5289"/>
          </a:xfrm>
        </p:spPr>
        <p:txBody>
          <a:bodyPr/>
          <a:lstStyle/>
          <a:p>
            <a:r>
              <a:rPr lang="en-US" dirty="0"/>
              <a:t>Step 2: use the 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&lt;&gt;</a:t>
            </a:r>
            <a:r>
              <a:rPr lang="en-US" dirty="0"/>
              <a:t> operator:</a:t>
            </a:r>
          </a:p>
        </p:txBody>
      </p:sp>
      <p:pic>
        <p:nvPicPr>
          <p:cNvPr id="4" name="Picture 3" descr="Screen Shot 2014-09-08 at 7.32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61" y="2330914"/>
            <a:ext cx="8610600" cy="1943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3464" y="4555160"/>
            <a:ext cx="8045792" cy="1446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/>
              <a:t>Note</a:t>
            </a:r>
            <a:r>
              <a:rPr lang="en-US" sz="2400" dirty="0"/>
              <a:t>: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$in</a:t>
            </a:r>
            <a:r>
              <a:rPr lang="en-US" sz="2400" dirty="0"/>
              <a:t> is the file handle instantiated by the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open()</a:t>
            </a:r>
            <a:r>
              <a:rPr lang="en-US" sz="2400" dirty="0"/>
              <a:t> call, e.g.</a:t>
            </a:r>
          </a:p>
          <a:p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open($in, "&lt;", "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inputfile.txt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");</a:t>
            </a:r>
          </a:p>
          <a:p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or</a:t>
            </a:r>
            <a:endParaRPr lang="en-US" sz="2000" dirty="0">
              <a:latin typeface="Calibri" panose="020F0502020204030204" pitchFamily="34" charset="0"/>
              <a:ea typeface="Menlo" panose="020B0609030804020204" pitchFamily="49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open($in, "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inputfile.txt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");</a:t>
            </a:r>
          </a:p>
        </p:txBody>
      </p:sp>
    </p:spTree>
    <p:extLst>
      <p:ext uri="{BB962C8B-B14F-4D97-AF65-F5344CB8AC3E}">
        <p14:creationId xmlns:p14="http://schemas.microsoft.com/office/powerpoint/2010/main" val="385952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Perl: file I/O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4620"/>
          </a:xfrm>
        </p:spPr>
        <p:txBody>
          <a:bodyPr/>
          <a:lstStyle/>
          <a:p>
            <a:r>
              <a:rPr lang="en-US" dirty="0"/>
              <a:t>Line by line:</a:t>
            </a:r>
          </a:p>
        </p:txBody>
      </p:sp>
      <p:pic>
        <p:nvPicPr>
          <p:cNvPr id="4" name="Picture 3" descr="Screen Shot 2014-09-08 at 7.50.4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980" y="1690688"/>
            <a:ext cx="5981700" cy="1282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4243" y="2992241"/>
            <a:ext cx="8829638" cy="147732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Menlo" charset="0"/>
                <a:ea typeface="Menlo" charset="0"/>
                <a:cs typeface="Menlo" charset="0"/>
              </a:rPr>
              <a:t>open($</a:t>
            </a:r>
            <a:r>
              <a:rPr lang="en-US" dirty="0" err="1">
                <a:latin typeface="Menlo" charset="0"/>
                <a:ea typeface="Menlo" charset="0"/>
                <a:cs typeface="Menlo" charset="0"/>
              </a:rPr>
              <a:t>txtfile</a:t>
            </a:r>
            <a:r>
              <a:rPr lang="en-US" dirty="0">
                <a:latin typeface="Menlo" charset="0"/>
                <a:ea typeface="Menlo" charset="0"/>
                <a:cs typeface="Menlo" charset="0"/>
              </a:rPr>
              <a:t>, $ARGV[0]) or die "File $ARGV[0] not found!\n";</a:t>
            </a:r>
          </a:p>
          <a:p>
            <a:r>
              <a:rPr lang="en-US" dirty="0">
                <a:latin typeface="Menlo" charset="0"/>
                <a:ea typeface="Menlo" charset="0"/>
                <a:cs typeface="Menlo" charset="0"/>
              </a:rPr>
              <a:t>while ($line = &lt;$</a:t>
            </a:r>
            <a:r>
              <a:rPr lang="en-US" dirty="0" err="1">
                <a:latin typeface="Menlo" charset="0"/>
                <a:ea typeface="Menlo" charset="0"/>
                <a:cs typeface="Menlo" charset="0"/>
              </a:rPr>
              <a:t>txtfile</a:t>
            </a:r>
            <a:r>
              <a:rPr lang="en-US" dirty="0">
                <a:latin typeface="Menlo" charset="0"/>
                <a:ea typeface="Menlo" charset="0"/>
                <a:cs typeface="Menlo" charset="0"/>
              </a:rPr>
              <a:t>&gt;) {</a:t>
            </a:r>
          </a:p>
          <a:p>
            <a:r>
              <a:rPr lang="en-US" dirty="0">
                <a:latin typeface="Menlo" charset="0"/>
                <a:ea typeface="Menlo" charset="0"/>
                <a:cs typeface="Menlo" charset="0"/>
              </a:rPr>
              <a:t>    print "$line";</a:t>
            </a:r>
          </a:p>
          <a:p>
            <a:r>
              <a:rPr lang="en-US" dirty="0">
                <a:latin typeface="Menlo" charset="0"/>
                <a:ea typeface="Menlo" charset="0"/>
                <a:cs typeface="Menlo" charset="0"/>
              </a:rPr>
              <a:t>}</a:t>
            </a:r>
          </a:p>
          <a:p>
            <a:r>
              <a:rPr lang="en-US" dirty="0">
                <a:latin typeface="Menlo" charset="0"/>
                <a:ea typeface="Menlo" charset="0"/>
                <a:cs typeface="Menlo" charset="0"/>
              </a:rPr>
              <a:t>close($</a:t>
            </a:r>
            <a:r>
              <a:rPr lang="en-US" dirty="0" err="1">
                <a:latin typeface="Menlo" charset="0"/>
                <a:ea typeface="Menlo" charset="0"/>
                <a:cs typeface="Menlo" charset="0"/>
              </a:rPr>
              <a:t>txtfile</a:t>
            </a:r>
            <a:r>
              <a:rPr lang="en-US" dirty="0">
                <a:latin typeface="Menlo" charset="0"/>
                <a:ea typeface="Menlo" charset="0"/>
                <a:cs typeface="Menlo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612" y="4491261"/>
            <a:ext cx="1189466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14350"/>
            <a:r>
              <a:rPr lang="en-US" sz="2400" b="1" dirty="0"/>
              <a:t>Notes</a:t>
            </a:r>
            <a:r>
              <a:rPr lang="en-US" sz="2400" dirty="0"/>
              <a:t>: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/>
              <a:t>command </a:t>
            </a:r>
            <a:r>
              <a:rPr lang="en-US" b="1" dirty="0"/>
              <a:t>$line = &lt;$</a:t>
            </a:r>
            <a:r>
              <a:rPr lang="en-US" b="1" dirty="0" err="1"/>
              <a:t>txtfile</a:t>
            </a:r>
            <a:r>
              <a:rPr lang="en-US" dirty="0"/>
              <a:t>&gt; inside the while condition reads in a line from the file referenced by the </a:t>
            </a:r>
            <a:r>
              <a:rPr lang="en-US" i="1" dirty="0"/>
              <a:t>file handle </a:t>
            </a:r>
            <a:r>
              <a:rPr lang="en-US" b="1" dirty="0"/>
              <a:t>$</a:t>
            </a:r>
            <a:r>
              <a:rPr lang="en-US" b="1" dirty="0" err="1"/>
              <a:t>txtfile</a:t>
            </a:r>
            <a:r>
              <a:rPr lang="en-US" b="1" dirty="0"/>
              <a:t> 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/>
              <a:t>and places that line into the variable </a:t>
            </a:r>
            <a:r>
              <a:rPr lang="en-US" b="1" dirty="0"/>
              <a:t>$line</a:t>
            </a:r>
            <a:r>
              <a:rPr lang="en-US" dirty="0"/>
              <a:t> (</a:t>
            </a:r>
            <a:r>
              <a:rPr lang="en-US" i="1" dirty="0">
                <a:solidFill>
                  <a:srgbClr val="FF0000"/>
                </a:solidFill>
              </a:rPr>
              <a:t>including the newline at the end of the line</a:t>
            </a:r>
            <a:r>
              <a:rPr lang="en-US" dirty="0"/>
              <a:t>) 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/>
              <a:t>At the end of the file, </a:t>
            </a:r>
            <a:r>
              <a:rPr lang="en-US" b="1" dirty="0"/>
              <a:t>$line </a:t>
            </a:r>
            <a:r>
              <a:rPr lang="en-US" dirty="0"/>
              <a:t>is just an empty string (equivalent to false).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/>
              <a:t>the filename is the first argument to the Perl program (arguments go in </a:t>
            </a:r>
            <a:r>
              <a:rPr lang="en-US" b="1" dirty="0"/>
              <a:t>@ARGV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E10294-7543-4FD2-2585-654FEAFE6028}"/>
              </a:ext>
            </a:extLst>
          </p:cNvPr>
          <p:cNvSpPr txBox="1"/>
          <p:nvPr/>
        </p:nvSpPr>
        <p:spPr>
          <a:xfrm>
            <a:off x="394425" y="2992241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read.perl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95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uiExpand="1" build="p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BECFC-3582-2A48-ADC5-93191817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Perl: file I/O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D374B1-4BD2-2748-9DEE-173E05FCB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6371" y="1825625"/>
            <a:ext cx="6779258" cy="4351338"/>
          </a:xfrm>
        </p:spPr>
      </p:pic>
    </p:spTree>
    <p:extLst>
      <p:ext uri="{BB962C8B-B14F-4D97-AF65-F5344CB8AC3E}">
        <p14:creationId xmlns:p14="http://schemas.microsoft.com/office/powerpoint/2010/main" val="11963628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DCF220-0E33-A74E-BD6A-BC09F21FB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103417"/>
          </a:xfrm>
        </p:spPr>
        <p:txBody>
          <a:bodyPr anchor="b">
            <a:normAutofit/>
          </a:bodyPr>
          <a:lstStyle/>
          <a:p>
            <a:r>
              <a:rPr lang="en-US" sz="5400" dirty="0"/>
              <a:t>Perl: file I/O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668F8-2709-4343-94DD-75A0AA7E8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428786"/>
            <a:ext cx="7082893" cy="4764781"/>
          </a:xfrm>
        </p:spPr>
        <p:txBody>
          <a:bodyPr>
            <a:normAutofit/>
          </a:bodyPr>
          <a:lstStyle/>
          <a:p>
            <a:r>
              <a:rPr lang="en-US" sz="2400" b="1" dirty="0"/>
              <a:t>What does this code do?</a:t>
            </a:r>
          </a:p>
          <a:p>
            <a:r>
              <a:rPr lang="en-US" sz="2000" dirty="0" err="1">
                <a:effectLst/>
                <a:latin typeface="Menlo" panose="020B0609030804020204" pitchFamily="49" charset="0"/>
              </a:rPr>
              <a:t>perl</a:t>
            </a:r>
            <a:r>
              <a:rPr lang="en-US" sz="2000" dirty="0">
                <a:effectLst/>
                <a:latin typeface="Menlo" panose="020B0609030804020204" pitchFamily="49" charset="0"/>
              </a:rPr>
              <a:t> -e 'open $f, "</a:t>
            </a:r>
            <a:r>
              <a:rPr lang="en-US" sz="2000" dirty="0" err="1">
                <a:effectLst/>
                <a:latin typeface="Menlo" panose="020B0609030804020204" pitchFamily="49" charset="0"/>
              </a:rPr>
              <a:t>falconheavylaunch.txt</a:t>
            </a:r>
            <a:r>
              <a:rPr lang="en-US" sz="2000" dirty="0">
                <a:effectLst/>
                <a:latin typeface="Menlo" panose="020B0609030804020204" pitchFamily="49" charset="0"/>
              </a:rPr>
              <a:t>"; while (&lt;$f&gt;) {print((split " ")[0],"\n")}'</a:t>
            </a:r>
          </a:p>
          <a:p>
            <a:pPr lvl="1"/>
            <a:endParaRPr lang="en-US" sz="2000" dirty="0">
              <a:latin typeface="Menlo" panose="020B0609030804020204" pitchFamily="49" charset="0"/>
            </a:endParaRPr>
          </a:p>
          <a:p>
            <a:r>
              <a:rPr lang="en-US" sz="2000" dirty="0" err="1">
                <a:effectLst/>
                <a:latin typeface="Menlo" panose="020B0609030804020204" pitchFamily="49" charset="0"/>
              </a:rPr>
              <a:t>perl</a:t>
            </a:r>
            <a:r>
              <a:rPr lang="en-US" sz="2000" dirty="0">
                <a:effectLst/>
                <a:latin typeface="Menlo" panose="020B0609030804020204" pitchFamily="49" charset="0"/>
              </a:rPr>
              <a:t> -e 'open $f, "</a:t>
            </a:r>
            <a:r>
              <a:rPr lang="en-US" sz="2000" dirty="0" err="1">
                <a:effectLst/>
                <a:latin typeface="Menlo" panose="020B0609030804020204" pitchFamily="49" charset="0"/>
              </a:rPr>
              <a:t>falconheavylaunch.txt</a:t>
            </a:r>
            <a:r>
              <a:rPr lang="en-US" sz="2000" dirty="0">
                <a:effectLst/>
                <a:latin typeface="Menlo" panose="020B0609030804020204" pitchFamily="49" charset="0"/>
              </a:rPr>
              <a:t>"; while (&lt;$f&gt;) {print((split " ")[0],"\n")}'  </a:t>
            </a:r>
            <a:r>
              <a:rPr lang="en-US" sz="2000" dirty="0">
                <a:solidFill>
                  <a:schemeClr val="accent1"/>
                </a:solidFill>
                <a:effectLst/>
                <a:latin typeface="Menlo" panose="020B0609030804020204" pitchFamily="49" charset="0"/>
              </a:rPr>
              <a:t>|</a:t>
            </a:r>
            <a:r>
              <a:rPr lang="en-US" sz="2000" dirty="0">
                <a:effectLst/>
                <a:latin typeface="Menlo" panose="020B0609030804020204" pitchFamily="49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effectLst/>
                <a:latin typeface="Menlo" panose="020B0609030804020204" pitchFamily="49" charset="0"/>
              </a:rPr>
              <a:t>wc</a:t>
            </a:r>
            <a:r>
              <a:rPr lang="en-US" sz="2000" dirty="0">
                <a:solidFill>
                  <a:schemeClr val="accent1"/>
                </a:solidFill>
                <a:effectLst/>
                <a:latin typeface="Menlo" panose="020B0609030804020204" pitchFamily="49" charset="0"/>
              </a:rPr>
              <a:t> -l</a:t>
            </a:r>
          </a:p>
          <a:p>
            <a:r>
              <a:rPr lang="en-US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reports 49 lines</a:t>
            </a:r>
          </a:p>
          <a:p>
            <a:pPr lvl="1"/>
            <a:endParaRPr lang="en-US" sz="20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055CD4B-61F5-B11E-17E7-E89855B1D7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70" r="23986" b="1"/>
          <a:stretch/>
        </p:blipFill>
        <p:spPr>
          <a:xfrm>
            <a:off x="7611761" y="1428786"/>
            <a:ext cx="4578715" cy="44901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5236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6461-6555-ECB2-911B-94AC9BADE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Perl: file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A7940-9246-64ED-42FF-C5FBFA581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bit more:</a:t>
            </a:r>
          </a:p>
          <a:p>
            <a:pPr lvl="1"/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perl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-e 'open $f, "</a:t>
            </a:r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falconheavylaunch.txt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"; while (&lt;$f&gt;) {@words = split " "; $sum+=@words}; print $sum'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 with:</a:t>
            </a:r>
          </a:p>
          <a:p>
            <a:pPr marL="0" indent="0">
              <a:buNone/>
            </a:pPr>
            <a:r>
              <a:rPr lang="en-US" sz="24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wc</a:t>
            </a:r>
            <a:r>
              <a:rPr lang="en-US" sz="2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falconheavylaunch.txt</a:t>
            </a:r>
            <a:r>
              <a:rPr lang="en-US" sz="2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    49     </a:t>
            </a:r>
            <a:r>
              <a:rPr lang="en-US" sz="2400" dirty="0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669</a:t>
            </a:r>
            <a:r>
              <a:rPr lang="en-US" sz="2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  3973 </a:t>
            </a:r>
            <a:r>
              <a:rPr lang="en-US" sz="24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falconheavylaunch.txt</a:t>
            </a:r>
            <a:endParaRPr lang="en-US" sz="240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808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DB73D-EFCA-7468-796C-64C0EDE9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88815-BC3F-7090-BAA0-0C2D057C7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4 files on the course website: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5letters.txt 	</a:t>
            </a:r>
            <a:r>
              <a:rPr lang="en-US" dirty="0"/>
              <a:t>	 words with 5 letters </a:t>
            </a:r>
            <a:r>
              <a:rPr lang="en-US" i="1" dirty="0"/>
              <a:t>etc</a:t>
            </a:r>
            <a:r>
              <a:rPr lang="en-US" dirty="0"/>
              <a:t>.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6letters.txt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7letters.txt</a:t>
            </a:r>
          </a:p>
        </p:txBody>
      </p:sp>
    </p:spTree>
    <p:extLst>
      <p:ext uri="{BB962C8B-B14F-4D97-AF65-F5344CB8AC3E}">
        <p14:creationId xmlns:p14="http://schemas.microsoft.com/office/powerpoint/2010/main" val="1784418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 descr="A graph with a line and a number of words&#10;&#10;AI-generated content may be incorrect.">
            <a:extLst>
              <a:ext uri="{FF2B5EF4-FFF2-40B4-BE49-F238E27FC236}">
                <a16:creationId xmlns:a16="http://schemas.microsoft.com/office/drawing/2014/main" id="{486E2ED0-F0EC-A618-55CF-2DF4483EB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7572" y="1825625"/>
            <a:ext cx="7844383" cy="510072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E30777-4BAD-941F-665D-E52654E57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 kern="1200" dirty="0">
                <a:latin typeface="+mj-lt"/>
                <a:ea typeface="+mj-ea"/>
                <a:cs typeface="+mj-cs"/>
              </a:rPr>
              <a:t>A particular set of Scrabble Words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7F0CB1-39A0-1043-62D2-66E6892E638E}"/>
              </a:ext>
            </a:extLst>
          </p:cNvPr>
          <p:cNvSpPr txBox="1"/>
          <p:nvPr/>
        </p:nvSpPr>
        <p:spPr>
          <a:xfrm>
            <a:off x="2627376" y="178601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kern="1200" dirty="0">
                <a:latin typeface="+mj-lt"/>
                <a:ea typeface="+mj-ea"/>
                <a:cs typeface="+mj-cs"/>
              </a:rPr>
              <a:t>(# letters ≥ 2)</a:t>
            </a:r>
            <a:endParaRPr lang="en-US" sz="2400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46398BD-A5F9-21AF-AC14-BD40334FC9D9}"/>
              </a:ext>
            </a:extLst>
          </p:cNvPr>
          <p:cNvSpPr/>
          <p:nvPr/>
        </p:nvSpPr>
        <p:spPr>
          <a:xfrm>
            <a:off x="3499945" y="4065929"/>
            <a:ext cx="956441" cy="62011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 x 26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7D7E79F-A0EB-DD41-019A-AEB464703512}"/>
              </a:ext>
            </a:extLst>
          </p:cNvPr>
          <p:cNvSpPr/>
          <p:nvPr/>
        </p:nvSpPr>
        <p:spPr>
          <a:xfrm>
            <a:off x="4998390" y="3445818"/>
            <a:ext cx="840827" cy="62011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r>
              <a:rPr lang="en-US" baseline="30000" dirty="0"/>
              <a:t>3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B433D7C-F146-3AC0-B78A-BF945292E1E6}"/>
              </a:ext>
            </a:extLst>
          </p:cNvPr>
          <p:cNvSpPr/>
          <p:nvPr/>
        </p:nvSpPr>
        <p:spPr>
          <a:xfrm>
            <a:off x="6219751" y="2825707"/>
            <a:ext cx="840827" cy="62011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r>
              <a:rPr lang="en-US" baseline="30000" dirty="0"/>
              <a:t>4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9AF0DBF-1B5D-F4CC-EF46-2A81478A52BD}"/>
              </a:ext>
            </a:extLst>
          </p:cNvPr>
          <p:cNvSpPr/>
          <p:nvPr/>
        </p:nvSpPr>
        <p:spPr>
          <a:xfrm>
            <a:off x="7512163" y="2225879"/>
            <a:ext cx="840827" cy="62011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r>
              <a:rPr lang="en-US" baseline="30000" dirty="0"/>
              <a:t>5</a:t>
            </a:r>
          </a:p>
        </p:txBody>
      </p:sp>
      <p:sp>
        <p:nvSpPr>
          <p:cNvPr id="9" name="Up Arrow Callout 8">
            <a:extLst>
              <a:ext uri="{FF2B5EF4-FFF2-40B4-BE49-F238E27FC236}">
                <a16:creationId xmlns:a16="http://schemas.microsoft.com/office/drawing/2014/main" id="{3335BF79-7D4B-626E-AF4D-5CA33830A577}"/>
              </a:ext>
            </a:extLst>
          </p:cNvPr>
          <p:cNvSpPr/>
          <p:nvPr/>
        </p:nvSpPr>
        <p:spPr>
          <a:xfrm>
            <a:off x="361510" y="3326003"/>
            <a:ext cx="1296236" cy="1824817"/>
          </a:xfrm>
          <a:prstGeom prst="up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log scale</a:t>
            </a:r>
          </a:p>
          <a:p>
            <a:pPr algn="ctr"/>
            <a:r>
              <a:rPr lang="en-US" sz="1600" dirty="0"/>
              <a:t>(exponential)</a:t>
            </a:r>
          </a:p>
        </p:txBody>
      </p:sp>
      <p:sp>
        <p:nvSpPr>
          <p:cNvPr id="10" name="Up-Down Arrow 9">
            <a:extLst>
              <a:ext uri="{FF2B5EF4-FFF2-40B4-BE49-F238E27FC236}">
                <a16:creationId xmlns:a16="http://schemas.microsoft.com/office/drawing/2014/main" id="{849D2394-35D6-2A16-6816-1920A3EA2FB2}"/>
              </a:ext>
            </a:extLst>
          </p:cNvPr>
          <p:cNvSpPr/>
          <p:nvPr/>
        </p:nvSpPr>
        <p:spPr>
          <a:xfrm>
            <a:off x="8930086" y="2863374"/>
            <a:ext cx="619897" cy="1137920"/>
          </a:xfrm>
          <a:prstGeom prst="up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9E5E6B-C52A-0AE4-6BA9-F13271B48082}"/>
              </a:ext>
            </a:extLst>
          </p:cNvPr>
          <p:cNvSpPr txBox="1"/>
          <p:nvPr/>
        </p:nvSpPr>
        <p:spPr>
          <a:xfrm>
            <a:off x="9702286" y="2784098"/>
            <a:ext cx="12851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gap should continue to widen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D165811-EA3B-D3EA-6A43-618B4D247F06}"/>
              </a:ext>
            </a:extLst>
          </p:cNvPr>
          <p:cNvSpPr/>
          <p:nvPr/>
        </p:nvSpPr>
        <p:spPr>
          <a:xfrm>
            <a:off x="8711501" y="1786018"/>
            <a:ext cx="840827" cy="62011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r>
              <a:rPr lang="en-US" baseline="30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7888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69C3-8C4D-38F8-D49B-A3AEAC5B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F21F0-B8A9-7F29-F485-EC3EDE65E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Question 1:</a:t>
            </a:r>
          </a:p>
          <a:p>
            <a:pPr lvl="1"/>
            <a:r>
              <a:rPr lang="en-US" sz="2800" dirty="0"/>
              <a:t>write a Perl one-liner or a Perl program that reads in one of the </a:t>
            </a:r>
            <a:r>
              <a:rPr lang="en-US" i="1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letter.txt</a:t>
            </a:r>
            <a:r>
              <a:rPr lang="en-US" sz="2800" dirty="0"/>
              <a:t> files and prints out the number of words.</a:t>
            </a:r>
          </a:p>
          <a:p>
            <a:pPr lvl="1"/>
            <a:r>
              <a:rPr lang="en-US" sz="2800" dirty="0"/>
              <a:t>Show your program working on each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letter.txt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US" sz="2800" dirty="0"/>
              <a:t>for </a:t>
            </a:r>
            <a:r>
              <a:rPr lang="en-US" sz="2800" i="1" dirty="0"/>
              <a:t>n </a:t>
            </a:r>
            <a:r>
              <a:rPr lang="en-US" sz="2800" dirty="0"/>
              <a:t>= 5, 6 and 7 at the terminal, e.g. screenshot.</a:t>
            </a:r>
          </a:p>
          <a:p>
            <a:pPr lvl="1"/>
            <a:r>
              <a:rPr lang="en-US" sz="2800" dirty="0"/>
              <a:t>What numbers did you get for </a:t>
            </a:r>
            <a:r>
              <a:rPr lang="en-US" sz="2800" i="1" dirty="0"/>
              <a:t>n </a:t>
            </a:r>
            <a:r>
              <a:rPr lang="en-US" sz="2800" dirty="0"/>
              <a:t>= 5, 6 and 7?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D0793-37AE-83B2-1918-9A955BEC3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779" y="4585759"/>
            <a:ext cx="7772400" cy="1907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5950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D6C69-93D4-1084-BB00-68560BBB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3978B-8352-3FA6-5094-ED326C34D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1:</a:t>
            </a:r>
          </a:p>
          <a:p>
            <a:pPr lvl="1"/>
            <a:r>
              <a:rPr lang="en-US" sz="3200" dirty="0"/>
              <a:t>HINT </a:t>
            </a:r>
            <a:r>
              <a:rPr lang="en-US" sz="3200" i="1" dirty="0"/>
              <a:t>for new programmers</a:t>
            </a:r>
            <a:r>
              <a:rPr lang="en-US" sz="3200" dirty="0"/>
              <a:t>: 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look at the file format (plain text)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use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$ARGV[0]</a:t>
            </a:r>
            <a:r>
              <a:rPr lang="en-US" sz="2800" dirty="0"/>
              <a:t> (filename)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use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open</a:t>
            </a:r>
            <a:r>
              <a:rPr lang="en-US" sz="2800" dirty="0"/>
              <a:t> and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&lt;…&gt;</a:t>
            </a:r>
            <a:r>
              <a:rPr lang="en-US" sz="2800" dirty="0"/>
              <a:t> to read the contents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use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split</a:t>
            </a:r>
            <a:r>
              <a:rPr lang="en-US" sz="2800" dirty="0"/>
              <a:t> 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Store the words in an array 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Print the size of the array</a:t>
            </a:r>
          </a:p>
        </p:txBody>
      </p:sp>
    </p:spTree>
    <p:extLst>
      <p:ext uri="{BB962C8B-B14F-4D97-AF65-F5344CB8AC3E}">
        <p14:creationId xmlns:p14="http://schemas.microsoft.com/office/powerpoint/2010/main" val="41508814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69C3-8C4D-38F8-D49B-A3AEAC5B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F21F0-B8A9-7F29-F485-EC3EDE65E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Question 2:</a:t>
            </a:r>
          </a:p>
          <a:p>
            <a:pPr lvl="1"/>
            <a:r>
              <a:rPr lang="en-US" sz="2800" dirty="0"/>
              <a:t>Which words in the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letter.txt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files spell the same forwards as backwards (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palindrome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)?</a:t>
            </a:r>
          </a:p>
          <a:p>
            <a:pPr lvl="1"/>
            <a:r>
              <a:rPr lang="en-US" sz="2800" b="1" dirty="0">
                <a:solidFill>
                  <a:prstClr val="black"/>
                </a:solidFill>
                <a:latin typeface="Calibri" panose="020F0502020204030204"/>
              </a:rPr>
              <a:t>Examples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en-US" dirty="0">
                <a:solidFill>
                  <a:schemeClr val="accent1"/>
                </a:solidFill>
                <a:latin typeface="Calibri" panose="020F0502020204030204"/>
              </a:rPr>
              <a:t>YAY, WOW, DEED, NAAN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/>
              </a:rPr>
              <a:t>these are 3 and 4 letter ones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lvl="1"/>
            <a:r>
              <a:rPr lang="en-US" sz="2800" dirty="0"/>
              <a:t>write a Perl one-liner or a Perl program that reads in one of the </a:t>
            </a:r>
            <a:r>
              <a:rPr lang="en-US" sz="2000" i="1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letter.txt</a:t>
            </a:r>
            <a:r>
              <a:rPr lang="en-US" sz="2800" dirty="0"/>
              <a:t> files and prints out the words that satisfy this condition.</a:t>
            </a:r>
          </a:p>
          <a:p>
            <a:pPr lvl="1"/>
            <a:r>
              <a:rPr lang="en-US" sz="2800" dirty="0"/>
              <a:t>Show your program working on each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letter.txt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US" sz="2800" dirty="0"/>
              <a:t>for </a:t>
            </a:r>
            <a:r>
              <a:rPr lang="en-US" sz="2800" i="1" dirty="0"/>
              <a:t>n </a:t>
            </a:r>
            <a:r>
              <a:rPr lang="en-US" sz="2800" dirty="0"/>
              <a:t>= 5, 6 and 7 at the terminal, e.g. screenshot.</a:t>
            </a:r>
          </a:p>
          <a:p>
            <a:pPr lvl="1"/>
            <a:r>
              <a:rPr lang="en-US" sz="2800" dirty="0"/>
              <a:t>Report how many words you got for </a:t>
            </a:r>
            <a:r>
              <a:rPr lang="en-US" sz="2800" i="1" dirty="0"/>
              <a:t>n </a:t>
            </a:r>
            <a:r>
              <a:rPr lang="en-US" sz="2800" dirty="0"/>
              <a:t>= 5, 6 and 7?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357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AFCA-D09F-C63D-CC63-64901B6F9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 (originally)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CC0614-430B-0B2B-492C-09EAA1521F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1" y="1723668"/>
            <a:ext cx="5181600" cy="2277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BE1D8C1-EE33-53DB-7B0B-D5C658DAF7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1" y="1723668"/>
            <a:ext cx="5181600" cy="27271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6E81CD-601E-69FA-74A3-6CB69F67E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4034274"/>
            <a:ext cx="7772400" cy="2661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2E5EF48-327B-8B3E-5BD1-CA7C5C3FABD2}"/>
              </a:ext>
            </a:extLst>
          </p:cNvPr>
          <p:cNvSpPr txBox="1"/>
          <p:nvPr/>
        </p:nvSpPr>
        <p:spPr>
          <a:xfrm>
            <a:off x="3054071" y="1337846"/>
            <a:ext cx="6236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C Programming Language, Kernighan &amp; Ritchie (1978; 1988) </a:t>
            </a:r>
          </a:p>
        </p:txBody>
      </p:sp>
    </p:spTree>
    <p:extLst>
      <p:ext uri="{BB962C8B-B14F-4D97-AF65-F5344CB8AC3E}">
        <p14:creationId xmlns:p14="http://schemas.microsoft.com/office/powerpoint/2010/main" val="22528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5333-B944-3416-56CE-6D14DF8DA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629E2-82AC-0E2C-FD61-02A23E380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Question 2:</a:t>
            </a:r>
          </a:p>
          <a:p>
            <a:pPr lvl="1"/>
            <a:r>
              <a:rPr lang="en-US" sz="3200" dirty="0"/>
              <a:t>HINT </a:t>
            </a:r>
            <a:r>
              <a:rPr lang="en-US" sz="3200" i="1" dirty="0"/>
              <a:t>for new programmers</a:t>
            </a:r>
            <a:r>
              <a:rPr lang="en-US" sz="3200" dirty="0"/>
              <a:t>: </a:t>
            </a:r>
          </a:p>
          <a:p>
            <a:pPr lvl="2"/>
            <a:r>
              <a:rPr lang="en-US" sz="2800" dirty="0"/>
              <a:t>extend your answer from Question 1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800" dirty="0"/>
              <a:t>use 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foreach</a:t>
            </a:r>
            <a:r>
              <a:rPr lang="en-US" sz="2800" dirty="0"/>
              <a:t> to loop over your array (for each word),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800" dirty="0"/>
              <a:t>use 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reverse</a:t>
            </a:r>
            <a:r>
              <a:rPr lang="en-US" sz="2800" dirty="0"/>
              <a:t> and 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eq</a:t>
            </a:r>
            <a:r>
              <a:rPr lang="en-US" sz="2800" dirty="0"/>
              <a:t> to test if each word is a palindrome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800" dirty="0"/>
              <a:t>print it if it satisfies the condition</a:t>
            </a:r>
          </a:p>
        </p:txBody>
      </p:sp>
    </p:spTree>
    <p:extLst>
      <p:ext uri="{BB962C8B-B14F-4D97-AF65-F5344CB8AC3E}">
        <p14:creationId xmlns:p14="http://schemas.microsoft.com/office/powerpoint/2010/main" val="2996825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D2AFE-9C7B-2FF0-ADBF-00F02A60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3BA62-2E63-BCB7-CD12-7C152D91F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 to </a:t>
            </a:r>
            <a:r>
              <a:rPr lang="en-US" dirty="0">
                <a:hlinkClick r:id="rId2"/>
              </a:rPr>
              <a:t>sandiway@arizona.edu</a:t>
            </a:r>
            <a:endParaRPr lang="en-US" dirty="0"/>
          </a:p>
          <a:p>
            <a:r>
              <a:rPr lang="en-US" dirty="0"/>
              <a:t>Due by </a:t>
            </a:r>
            <a:r>
              <a:rPr lang="en-US" b="1" dirty="0"/>
              <a:t>Sunday</a:t>
            </a:r>
            <a:r>
              <a:rPr lang="en-US" dirty="0"/>
              <a:t> midnight (</a:t>
            </a:r>
            <a:r>
              <a:rPr lang="en-US" i="1" dirty="0">
                <a:solidFill>
                  <a:srgbClr val="C00000"/>
                </a:solidFill>
              </a:rPr>
              <a:t>no late </a:t>
            </a:r>
            <a:r>
              <a:rPr lang="en-US" i="1" dirty="0" err="1">
                <a:solidFill>
                  <a:srgbClr val="C00000"/>
                </a:solidFill>
              </a:rPr>
              <a:t>homeworks</a:t>
            </a:r>
            <a:r>
              <a:rPr lang="en-US" i="1" dirty="0">
                <a:solidFill>
                  <a:srgbClr val="C00000"/>
                </a:solidFill>
              </a:rPr>
              <a:t>, please</a:t>
            </a:r>
            <a:r>
              <a:rPr lang="en-US" dirty="0"/>
              <a:t>) </a:t>
            </a:r>
          </a:p>
          <a:p>
            <a:pPr lvl="1"/>
            <a:r>
              <a:rPr lang="en-US" sz="2800" dirty="0"/>
              <a:t>Will be reviewed in class on </a:t>
            </a:r>
            <a:r>
              <a:rPr lang="en-US" sz="2800" b="1" dirty="0"/>
              <a:t>Tuesday</a:t>
            </a:r>
            <a:endParaRPr lang="en-US" sz="2800" dirty="0"/>
          </a:p>
          <a:p>
            <a:r>
              <a:rPr lang="en-US" dirty="0"/>
              <a:t>Email </a:t>
            </a:r>
            <a:r>
              <a:rPr lang="en-US" dirty="0">
                <a:solidFill>
                  <a:schemeClr val="accent1"/>
                </a:solidFill>
              </a:rPr>
              <a:t>SUBJECT</a:t>
            </a:r>
            <a:r>
              <a:rPr lang="en-US" dirty="0"/>
              <a:t>: 438/538 Homework 5: </a:t>
            </a:r>
            <a:r>
              <a:rPr lang="en-US" b="1" i="1" dirty="0"/>
              <a:t>YOUR NAME</a:t>
            </a:r>
          </a:p>
          <a:p>
            <a:r>
              <a:rPr lang="en-US" dirty="0"/>
              <a:t>Either Plain Text or PDF accepted (</a:t>
            </a:r>
            <a:r>
              <a:rPr lang="en-US" i="1" dirty="0">
                <a:solidFill>
                  <a:srgbClr val="C00000"/>
                </a:solidFill>
              </a:rPr>
              <a:t>no Word .docx files please</a:t>
            </a:r>
            <a:r>
              <a:rPr lang="en-US" dirty="0">
                <a:solidFill>
                  <a:srgbClr val="C00000"/>
                </a:solidFill>
              </a:rPr>
              <a:t>!</a:t>
            </a:r>
            <a:r>
              <a:rPr lang="en-US" dirty="0"/>
              <a:t>)</a:t>
            </a:r>
          </a:p>
          <a:p>
            <a:r>
              <a:rPr lang="en-US" dirty="0"/>
              <a:t>Submit an actual file, no links to files.</a:t>
            </a:r>
          </a:p>
        </p:txBody>
      </p:sp>
    </p:spTree>
    <p:extLst>
      <p:ext uri="{BB962C8B-B14F-4D97-AF65-F5344CB8AC3E}">
        <p14:creationId xmlns:p14="http://schemas.microsoft.com/office/powerpoint/2010/main" val="404841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</a:t>
            </a:r>
            <a:r>
              <a:rPr lang="en-US" dirty="0" err="1"/>
              <a:t>argv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23516"/>
          </a:xfrm>
        </p:spPr>
        <p:txBody>
          <a:bodyPr>
            <a:normAutofit/>
          </a:bodyPr>
          <a:lstStyle/>
          <a:p>
            <a:r>
              <a:rPr lang="en-US" sz="3200" b="1" dirty="0"/>
              <a:t>Essential details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import sys</a:t>
            </a: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sys.argv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	</a:t>
            </a:r>
            <a:r>
              <a:rPr lang="en-US" sz="2800" dirty="0"/>
              <a:t>	(list of command arguments as strings)</a:t>
            </a: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sys.argv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[0]</a:t>
            </a:r>
            <a:r>
              <a:rPr lang="en-US" sz="2800" dirty="0"/>
              <a:t>		(Python script name)</a:t>
            </a: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sys.argv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[1]</a:t>
            </a:r>
            <a:r>
              <a:rPr lang="en-US" sz="2800" dirty="0"/>
              <a:t>		(1</a:t>
            </a:r>
            <a:r>
              <a:rPr lang="en-US" sz="2800" baseline="30000" dirty="0"/>
              <a:t>st</a:t>
            </a:r>
            <a:r>
              <a:rPr lang="en-US" sz="2800" dirty="0"/>
              <a:t> argument)</a:t>
            </a:r>
          </a:p>
          <a:p>
            <a:pPr lvl="1"/>
            <a:r>
              <a:rPr lang="en-US" sz="2800" b="1" dirty="0"/>
              <a:t>Example</a:t>
            </a:r>
            <a:r>
              <a:rPr lang="en-US" sz="2800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8B5CE5-0B7F-1C49-877A-8F705FAB0354}"/>
              </a:ext>
            </a:extLst>
          </p:cNvPr>
          <p:cNvSpPr txBox="1"/>
          <p:nvPr/>
        </p:nvSpPr>
        <p:spPr>
          <a:xfrm>
            <a:off x="1537085" y="4435907"/>
            <a:ext cx="157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myprog.py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870B75-4447-0E47-ACA4-DC0483959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905" y="4620573"/>
            <a:ext cx="4942301" cy="14847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EE06B9-4926-9E4B-955A-FC82401F693D}"/>
              </a:ext>
            </a:extLst>
          </p:cNvPr>
          <p:cNvSpPr txBox="1"/>
          <p:nvPr/>
        </p:nvSpPr>
        <p:spPr>
          <a:xfrm>
            <a:off x="2606940" y="6102677"/>
            <a:ext cx="7508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use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int(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sys.argv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[1])</a:t>
            </a:r>
            <a:r>
              <a:rPr lang="en-US" sz="2400" dirty="0"/>
              <a:t> to convert string into an integer</a:t>
            </a:r>
          </a:p>
        </p:txBody>
      </p:sp>
      <p:pic>
        <p:nvPicPr>
          <p:cNvPr id="5" name="Picture 4" descr="A close-up of a math problem&#10;&#10;AI-generated content may be incorrect.">
            <a:extLst>
              <a:ext uri="{FF2B5EF4-FFF2-40B4-BE49-F238E27FC236}">
                <a16:creationId xmlns:a16="http://schemas.microsoft.com/office/drawing/2014/main" id="{1FF9C141-ECA4-D3D9-A1AF-355FA7DD4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085" y="4859617"/>
            <a:ext cx="4749800" cy="952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858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87691"/>
          </a:xfrm>
        </p:spPr>
        <p:txBody>
          <a:bodyPr>
            <a:normAutofit/>
          </a:bodyPr>
          <a:lstStyle/>
          <a:p>
            <a:r>
              <a:rPr lang="en-US" dirty="0"/>
              <a:t>Built-in functions: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sort @</a:t>
            </a:r>
            <a:r>
              <a:rPr lang="en-US" i="1" dirty="0">
                <a:solidFill>
                  <a:schemeClr val="accent1"/>
                </a:solidFill>
              </a:rPr>
              <a:t>ARRAY</a:t>
            </a:r>
            <a:r>
              <a:rPr lang="en-US" dirty="0"/>
              <a:t>; </a:t>
            </a:r>
            <a:r>
              <a:rPr lang="en-US" dirty="0">
                <a:solidFill>
                  <a:schemeClr val="accent1"/>
                </a:solidFill>
              </a:rPr>
              <a:t>reverse @</a:t>
            </a:r>
            <a:r>
              <a:rPr lang="en-US" i="1" dirty="0">
                <a:solidFill>
                  <a:schemeClr val="accent1"/>
                </a:solidFill>
              </a:rPr>
              <a:t>ARRAY</a:t>
            </a:r>
            <a:r>
              <a:rPr lang="en-US" i="1" dirty="0"/>
              <a:t>; 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push @</a:t>
            </a:r>
            <a:r>
              <a:rPr lang="en-US" i="1" dirty="0">
                <a:solidFill>
                  <a:schemeClr val="accent1"/>
                </a:solidFill>
              </a:rPr>
              <a:t>ARRAY, $ELEMENT;</a:t>
            </a:r>
            <a:r>
              <a:rPr lang="en-US" dirty="0">
                <a:solidFill>
                  <a:schemeClr val="accent1"/>
                </a:solidFill>
              </a:rPr>
              <a:t> pop @</a:t>
            </a:r>
            <a:r>
              <a:rPr lang="en-US" i="1" dirty="0">
                <a:solidFill>
                  <a:schemeClr val="accent1"/>
                </a:solidFill>
              </a:rPr>
              <a:t>ARRAY</a:t>
            </a:r>
            <a:r>
              <a:rPr lang="en-US" dirty="0"/>
              <a:t>; 	(operates at right end of array)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shift @</a:t>
            </a:r>
            <a:r>
              <a:rPr lang="en-US" i="1" dirty="0">
                <a:solidFill>
                  <a:schemeClr val="accent1"/>
                </a:solidFill>
              </a:rPr>
              <a:t>ARRAY</a:t>
            </a:r>
            <a:r>
              <a:rPr lang="en-US" dirty="0"/>
              <a:t>; </a:t>
            </a:r>
            <a:r>
              <a:rPr lang="en-US" dirty="0">
                <a:solidFill>
                  <a:schemeClr val="accent1"/>
                </a:solidFill>
              </a:rPr>
              <a:t>unshift @</a:t>
            </a:r>
            <a:r>
              <a:rPr lang="en-US" i="1" dirty="0">
                <a:solidFill>
                  <a:schemeClr val="accent1"/>
                </a:solidFill>
              </a:rPr>
              <a:t>ARRAY, $ELEMENT</a:t>
            </a:r>
            <a:r>
              <a:rPr lang="en-US" i="1" dirty="0"/>
              <a:t>;	</a:t>
            </a:r>
            <a:r>
              <a:rPr lang="en-US" dirty="0"/>
              <a:t>(left end of array)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splice </a:t>
            </a:r>
            <a:r>
              <a:rPr lang="en-US" i="1" dirty="0">
                <a:solidFill>
                  <a:schemeClr val="accent1"/>
                </a:solidFill>
              </a:rPr>
              <a:t>@ARRAY, $OFFSET, $LENGTH, $ELEMENT</a:t>
            </a:r>
          </a:p>
          <a:p>
            <a:pPr lvl="2"/>
            <a:r>
              <a:rPr lang="en-US" i="1" dirty="0"/>
              <a:t>$ELEMENT above can be @ARRAY</a:t>
            </a:r>
          </a:p>
          <a:p>
            <a:r>
              <a:rPr lang="en-US" b="1" dirty="0"/>
              <a:t>Python</a:t>
            </a:r>
            <a:r>
              <a:rPr lang="en-US" dirty="0"/>
              <a:t>: 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sorted(</a:t>
            </a:r>
            <a:r>
              <a:rPr lang="en-US" i="1" dirty="0">
                <a:solidFill>
                  <a:schemeClr val="accent1"/>
                </a:solidFill>
              </a:rPr>
              <a:t>array</a:t>
            </a:r>
            <a:r>
              <a:rPr lang="en-US" dirty="0">
                <a:solidFill>
                  <a:schemeClr val="accent1"/>
                </a:solidFill>
              </a:rPr>
              <a:t>)</a:t>
            </a:r>
            <a:r>
              <a:rPr lang="en-US" dirty="0"/>
              <a:t> (new array), </a:t>
            </a:r>
            <a:r>
              <a:rPr lang="en-US" i="1" dirty="0" err="1">
                <a:solidFill>
                  <a:schemeClr val="accent1"/>
                </a:solidFill>
              </a:rPr>
              <a:t>array</a:t>
            </a:r>
            <a:r>
              <a:rPr lang="en-US" dirty="0" err="1">
                <a:solidFill>
                  <a:schemeClr val="accent1"/>
                </a:solidFill>
              </a:rPr>
              <a:t>.sort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/>
              <a:t> (modify </a:t>
            </a:r>
            <a:r>
              <a:rPr lang="en-US" i="1" dirty="0"/>
              <a:t>array</a:t>
            </a:r>
            <a:r>
              <a:rPr lang="en-US" dirty="0"/>
              <a:t>), </a:t>
            </a:r>
            <a:r>
              <a:rPr lang="en-US" i="1" dirty="0" err="1">
                <a:solidFill>
                  <a:schemeClr val="accent1"/>
                </a:solidFill>
              </a:rPr>
              <a:t>array</a:t>
            </a:r>
            <a:r>
              <a:rPr lang="en-US" dirty="0" err="1">
                <a:solidFill>
                  <a:schemeClr val="accent1"/>
                </a:solidFill>
              </a:rPr>
              <a:t>.reverse</a:t>
            </a:r>
            <a:r>
              <a:rPr lang="en-US" dirty="0">
                <a:solidFill>
                  <a:schemeClr val="accent1"/>
                </a:solidFill>
              </a:rPr>
              <a:t>()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NO push </a:t>
            </a:r>
            <a:r>
              <a:rPr lang="en-US" dirty="0"/>
              <a:t>(use </a:t>
            </a:r>
            <a:r>
              <a:rPr lang="en-US" i="1" dirty="0" err="1">
                <a:solidFill>
                  <a:schemeClr val="accent1"/>
                </a:solidFill>
              </a:rPr>
              <a:t>array</a:t>
            </a:r>
            <a:r>
              <a:rPr lang="en-US" dirty="0" err="1">
                <a:solidFill>
                  <a:schemeClr val="accent1"/>
                </a:solidFill>
              </a:rPr>
              <a:t>.append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/>
              <a:t> instead), 	</a:t>
            </a:r>
            <a:r>
              <a:rPr lang="en-US" i="1" dirty="0" err="1">
                <a:solidFill>
                  <a:schemeClr val="accent1"/>
                </a:solidFill>
              </a:rPr>
              <a:t>array</a:t>
            </a:r>
            <a:r>
              <a:rPr lang="en-US" dirty="0" err="1">
                <a:solidFill>
                  <a:schemeClr val="accent1"/>
                </a:solidFill>
              </a:rPr>
              <a:t>.pop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endParaRPr lang="en-US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No shift/unshift</a:t>
            </a:r>
            <a:r>
              <a:rPr lang="en-US" dirty="0"/>
              <a:t> </a:t>
            </a:r>
            <a:r>
              <a:rPr lang="en-US" dirty="0" err="1"/>
              <a:t>etc</a:t>
            </a:r>
            <a:r>
              <a:rPr lang="en-US" dirty="0"/>
              <a:t>… 	(but can use slicing and concatenation)</a:t>
            </a:r>
          </a:p>
        </p:txBody>
      </p:sp>
    </p:spTree>
    <p:extLst>
      <p:ext uri="{BB962C8B-B14F-4D97-AF65-F5344CB8AC3E}">
        <p14:creationId xmlns:p14="http://schemas.microsoft.com/office/powerpoint/2010/main" val="2771015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0733EA-9D2B-E640-BDB9-0CA0946A1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perlintro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: </a:t>
            </a:r>
            <a:r>
              <a:rPr lang="en-US" dirty="0"/>
              <a:t>Perl Arrays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6782DF-7054-B045-97B2-C6BF728D5B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3864890"/>
            <a:ext cx="10498103" cy="1090568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B8BE034-EB35-2A4E-B860-A1F3A4AF42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03451" y="2105393"/>
            <a:ext cx="10585097" cy="1626762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78B0ED-6054-2C4C-8541-846F9396A3BA}"/>
              </a:ext>
            </a:extLst>
          </p:cNvPr>
          <p:cNvSpPr txBox="1"/>
          <p:nvPr/>
        </p:nvSpPr>
        <p:spPr>
          <a:xfrm>
            <a:off x="1091381" y="5265174"/>
            <a:ext cx="9165138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Python doesn't have these defined but can be simulated via slicing and concatenation: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array[1:]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list + array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AE30E7-9EE7-8847-8A3F-06821B03F11C}"/>
              </a:ext>
            </a:extLst>
          </p:cNvPr>
          <p:cNvSpPr txBox="1"/>
          <p:nvPr/>
        </p:nvSpPr>
        <p:spPr>
          <a:xfrm>
            <a:off x="3161125" y="2026275"/>
            <a:ext cx="7741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Similar to pop/push, but operates at the left end of the array</a:t>
            </a:r>
          </a:p>
        </p:txBody>
      </p:sp>
    </p:spTree>
    <p:extLst>
      <p:ext uri="{BB962C8B-B14F-4D97-AF65-F5344CB8AC3E}">
        <p14:creationId xmlns:p14="http://schemas.microsoft.com/office/powerpoint/2010/main" val="62961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EC5CF-14E2-BC4B-B319-FF3272594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perlintro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: </a:t>
            </a:r>
            <a:r>
              <a:rPr lang="en-US" dirty="0"/>
              <a:t>Perl Arrays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66EFCC-67D7-414E-860C-5333CDF7A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7867" y="1825625"/>
            <a:ext cx="7576265" cy="435133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9959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DD7420-AEE4-5D29-AA97-4BBFA0F5D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BBCB0B-668F-3161-9DFE-96D6B2E8B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698" y="1825625"/>
            <a:ext cx="7418859" cy="4336636"/>
          </a:xfrm>
        </p:spPr>
        <p:txBody>
          <a:bodyPr>
            <a:normAutofit/>
          </a:bodyPr>
          <a:lstStyle/>
          <a:p>
            <a:r>
              <a:rPr lang="en-US" b="1" dirty="0"/>
              <a:t>Conditionals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2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if</a:t>
            </a:r>
            <a:r>
              <a:rPr lang="en-US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( </a:t>
            </a:r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comparison</a:t>
            </a:r>
            <a:r>
              <a:rPr lang="en-US" i="1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 { </a:t>
            </a:r>
            <a:r>
              <a:rPr lang="en-US" i="1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statement</a:t>
            </a:r>
            <a:r>
              <a:rPr lang="en-US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} </a:t>
            </a:r>
          </a:p>
          <a:p>
            <a:pPr marL="914400" lvl="2" indent="0">
              <a:buNone/>
            </a:pPr>
            <a:r>
              <a:rPr lang="en-US" sz="22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else</a:t>
            </a:r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{ </a:t>
            </a:r>
            <a:r>
              <a:rPr lang="en-US" sz="2400" i="1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statement </a:t>
            </a:r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}</a:t>
            </a:r>
          </a:p>
          <a:p>
            <a:pPr marL="914400" lvl="2" indent="0">
              <a:buNone/>
            </a:pPr>
            <a:r>
              <a:rPr lang="en-US" sz="22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elsif</a:t>
            </a:r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( </a:t>
            </a:r>
            <a:r>
              <a:rPr lang="en-US" sz="2400" i="1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comparison </a:t>
            </a:r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 { </a:t>
            </a:r>
            <a:r>
              <a:rPr lang="en-US" sz="2400" i="1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statement </a:t>
            </a:r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}</a:t>
            </a:r>
          </a:p>
          <a:p>
            <a:r>
              <a:rPr lang="en-US" sz="3000" dirty="0">
                <a:latin typeface="Calibri" panose="020F0502020204030204" pitchFamily="34" charset="0"/>
                <a:ea typeface="Menlo" charset="0"/>
                <a:cs typeface="Calibri" panose="020F0502020204030204" pitchFamily="34" charset="0"/>
              </a:rPr>
              <a:t>Example:</a:t>
            </a:r>
          </a:p>
          <a:p>
            <a:pPr lvl="1"/>
            <a:r>
              <a:rPr lang="en-US" sz="1700" dirty="0">
                <a:latin typeface="Menlo" charset="0"/>
                <a:ea typeface="Menlo" charset="0"/>
                <a:cs typeface="Menlo" charset="0"/>
              </a:rPr>
              <a:t>if ( </a:t>
            </a:r>
            <a:r>
              <a:rPr lang="en-US" sz="1700" dirty="0">
                <a:solidFill>
                  <a:schemeClr val="accent1"/>
                </a:solidFill>
                <a:latin typeface="Menlo" charset="0"/>
                <a:ea typeface="Menlo" charset="0"/>
                <a:cs typeface="Menlo" charset="0"/>
              </a:rPr>
              <a:t>@a &lt; 10</a:t>
            </a:r>
            <a:r>
              <a:rPr lang="en-US" sz="1700" dirty="0">
                <a:latin typeface="Menlo" charset="0"/>
                <a:ea typeface="Menlo" charset="0"/>
                <a:cs typeface="Menlo" charset="0"/>
              </a:rPr>
              <a:t> ) { print "Small array\n" } else { print "Big array\n" }</a:t>
            </a:r>
          </a:p>
          <a:p>
            <a:pPr lvl="1"/>
            <a:r>
              <a:rPr lang="en-US" sz="2200" b="1" dirty="0"/>
              <a:t>Note: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@a</a:t>
            </a:r>
            <a:r>
              <a:rPr lang="en-US" sz="2200" dirty="0"/>
              <a:t> here is in a </a:t>
            </a:r>
            <a:r>
              <a:rPr lang="en-US" sz="2200" b="1" dirty="0"/>
              <a:t>scalar context</a:t>
            </a:r>
            <a:r>
              <a:rPr lang="en-US" sz="2200" dirty="0"/>
              <a:t> = size of array</a:t>
            </a:r>
          </a:p>
          <a:p>
            <a:pPr lvl="0"/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ea typeface="Menlo" charset="0"/>
                <a:cs typeface="Calibri" panose="020F0502020204030204" pitchFamily="34" charset="0"/>
              </a:rPr>
              <a:t>Example:</a:t>
            </a:r>
          </a:p>
          <a:p>
            <a:pPr lvl="1"/>
            <a:r>
              <a:rPr lang="en-US" sz="1600" dirty="0">
                <a:latin typeface="Menlo" charset="0"/>
                <a:ea typeface="Menlo" charset="0"/>
                <a:cs typeface="Menlo" charset="0"/>
              </a:rPr>
              <a:t>unless ( </a:t>
            </a:r>
            <a:r>
              <a:rPr lang="en-US" sz="1600" dirty="0">
                <a:solidFill>
                  <a:schemeClr val="accent1"/>
                </a:solidFill>
                <a:latin typeface="Menlo" charset="0"/>
                <a:ea typeface="Menlo" charset="0"/>
                <a:cs typeface="Menlo" charset="0"/>
              </a:rPr>
              <a:t>@a &gt; 10</a:t>
            </a:r>
            <a:r>
              <a:rPr lang="en-US" sz="1600" dirty="0">
                <a:latin typeface="Menlo" charset="0"/>
                <a:ea typeface="Menlo" charset="0"/>
                <a:cs typeface="Menlo" charset="0"/>
              </a:rPr>
              <a:t> ) { print "@a\n" }</a:t>
            </a:r>
          </a:p>
          <a:p>
            <a:pPr lvl="1"/>
            <a:r>
              <a:rPr lang="en-US" sz="2200" dirty="0"/>
              <a:t>if size of array </a:t>
            </a:r>
            <a:r>
              <a:rPr lang="en-US" sz="2200" i="1" dirty="0"/>
              <a:t>a</a:t>
            </a:r>
            <a:r>
              <a:rPr lang="en-US" sz="2200" dirty="0"/>
              <a:t> is ≤ 10, it prints the contents of array </a:t>
            </a:r>
            <a:r>
              <a:rPr lang="en-US" sz="2200" i="1" dirty="0"/>
              <a:t>a</a:t>
            </a:r>
          </a:p>
        </p:txBody>
      </p:sp>
      <p:pic>
        <p:nvPicPr>
          <p:cNvPr id="7" name="Content Placeholder 6" descr="Table&#10;&#10;Description automatically generated">
            <a:extLst>
              <a:ext uri="{FF2B5EF4-FFF2-40B4-BE49-F238E27FC236}">
                <a16:creationId xmlns:a16="http://schemas.microsoft.com/office/drawing/2014/main" id="{FD822F95-F71A-EE03-5D1B-5C6D9F5ABA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4698" y="1825625"/>
            <a:ext cx="3227172" cy="30658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BFE0F5-2B18-20A5-BAC9-2E09AB3BAF19}"/>
              </a:ext>
            </a:extLst>
          </p:cNvPr>
          <p:cNvSpPr txBox="1"/>
          <p:nvPr/>
        </p:nvSpPr>
        <p:spPr>
          <a:xfrm>
            <a:off x="924698" y="5014661"/>
            <a:ext cx="355600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chemeClr val="bg1"/>
                </a:solidFill>
                <a:effectLst/>
              </a:rPr>
              <a:t>returns</a:t>
            </a:r>
            <a:r>
              <a:rPr lang="en-US" b="0" i="0" u="none" strike="noStrike" dirty="0">
                <a:solidFill>
                  <a:schemeClr val="bg1"/>
                </a:solidFill>
                <a:effectLst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US" sz="1600" b="0" i="0" u="none" strike="noStrike" dirty="0">
                <a:solidFill>
                  <a:schemeClr val="bg1"/>
                </a:solidFill>
                <a:effectLst/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</a:t>
            </a:r>
            <a:r>
              <a:rPr lang="en-US" b="0" i="0" u="none" strike="noStrike" dirty="0">
                <a:solidFill>
                  <a:schemeClr val="bg1"/>
                </a:solidFill>
                <a:effectLst/>
              </a:rPr>
              <a:t> for true and </a:t>
            </a:r>
            <a:r>
              <a:rPr lang="en-US" sz="1600" dirty="0">
                <a:solidFill>
                  <a:schemeClr val="bg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""</a:t>
            </a:r>
            <a:r>
              <a:rPr lang="en-US" b="0" i="0" u="none" strike="noStrike" dirty="0">
                <a:solidFill>
                  <a:schemeClr val="bg1"/>
                </a:solidFill>
                <a:effectLst/>
              </a:rPr>
              <a:t> for false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5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2073</Words>
  <Application>Microsoft Macintosh PowerPoint</Application>
  <PresentationFormat>Widescreen</PresentationFormat>
  <Paragraphs>257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Menlo</vt:lpstr>
      <vt:lpstr>Monaco</vt:lpstr>
      <vt:lpstr>Office Theme</vt:lpstr>
      <vt:lpstr>LING/C SC/PSYC 438/538</vt:lpstr>
      <vt:lpstr>Today's Topics</vt:lpstr>
      <vt:lpstr>Perl Arrays</vt:lpstr>
      <vt:lpstr>From C (originally)</vt:lpstr>
      <vt:lpstr>Python argv</vt:lpstr>
      <vt:lpstr>Perl Arrays</vt:lpstr>
      <vt:lpstr>perlintro: Perl Arrays</vt:lpstr>
      <vt:lpstr>perlintro: Perl Arrays</vt:lpstr>
      <vt:lpstr>Equality</vt:lpstr>
      <vt:lpstr>Equality</vt:lpstr>
      <vt:lpstr>Perl equality (numeric and string)</vt:lpstr>
      <vt:lpstr>Perl equality (numeric and string)</vt:lpstr>
      <vt:lpstr>Perl equality (numeric and string)</vt:lpstr>
      <vt:lpstr>More Implicit Coercion</vt:lpstr>
      <vt:lpstr>Implicit Coercion</vt:lpstr>
      <vt:lpstr>General Looping: while and for</vt:lpstr>
      <vt:lpstr>General Looping: foreach</vt:lpstr>
      <vt:lpstr>General Looping</vt:lpstr>
      <vt:lpstr>Perl list ranges</vt:lpstr>
      <vt:lpstr>split</vt:lpstr>
      <vt:lpstr>Perl: useful string functions</vt:lpstr>
      <vt:lpstr>Perl: useful string functions</vt:lpstr>
      <vt:lpstr>Perl: useful string functions</vt:lpstr>
      <vt:lpstr>A note on string length</vt:lpstr>
      <vt:lpstr>Python: a note on string length</vt:lpstr>
      <vt:lpstr>Python: bytes vs. characters</vt:lpstr>
      <vt:lpstr>Python: size of object</vt:lpstr>
      <vt:lpstr>Python: strings</vt:lpstr>
      <vt:lpstr>Perl: file I/O</vt:lpstr>
      <vt:lpstr>Perl: file I/O</vt:lpstr>
      <vt:lpstr>Perl: file I/O</vt:lpstr>
      <vt:lpstr>Perl: file I/O</vt:lpstr>
      <vt:lpstr>Perl: file I/O</vt:lpstr>
      <vt:lpstr>Perl: file I/O</vt:lpstr>
      <vt:lpstr>Homework 5</vt:lpstr>
      <vt:lpstr>A particular set of Scrabble Words</vt:lpstr>
      <vt:lpstr>Homework 5</vt:lpstr>
      <vt:lpstr>Homework 5</vt:lpstr>
      <vt:lpstr>Homework 5</vt:lpstr>
      <vt:lpstr>Homework 5</vt:lpstr>
      <vt:lpstr>Homework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LING/C SC/PSYC 438/538</dc:title>
  <dc:creator>sandiway@mac.com</dc:creator>
  <cp:lastModifiedBy>sandiway@mac.com</cp:lastModifiedBy>
  <cp:revision>13</cp:revision>
  <dcterms:created xsi:type="dcterms:W3CDTF">2023-09-03T20:44:16Z</dcterms:created>
  <dcterms:modified xsi:type="dcterms:W3CDTF">2026-09-10T00:52:20Z</dcterms:modified>
</cp:coreProperties>
</file>