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3" r:id="rId2"/>
    <p:sldId id="287" r:id="rId3"/>
    <p:sldId id="270" r:id="rId4"/>
    <p:sldId id="271" r:id="rId5"/>
    <p:sldId id="333" r:id="rId6"/>
    <p:sldId id="335" r:id="rId7"/>
    <p:sldId id="277" r:id="rId8"/>
    <p:sldId id="278" r:id="rId9"/>
    <p:sldId id="286" r:id="rId10"/>
    <p:sldId id="337" r:id="rId11"/>
    <p:sldId id="338" r:id="rId12"/>
    <p:sldId id="340" r:id="rId13"/>
    <p:sldId id="341" r:id="rId14"/>
    <p:sldId id="343" r:id="rId15"/>
    <p:sldId id="34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59"/>
    <p:restoredTop sz="96327"/>
  </p:normalViewPr>
  <p:slideViewPr>
    <p:cSldViewPr snapToGrid="0" snapToObjects="1">
      <p:cViewPr varScale="1">
        <p:scale>
          <a:sx n="120" d="100"/>
          <a:sy n="120" d="100"/>
        </p:scale>
        <p:origin x="208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B38DD-98A3-0D4F-ADF5-F6886BDAF8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F49EEF-4FD2-1743-A094-8E1F3B4EF9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2E90D3-3932-F645-BB8E-715ABD52D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9D970-76D5-FA4C-993E-FDFC69ECF134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8CE529-326C-D443-A8F4-DB8EF7AD9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DB25F7-0F6F-0E4A-9F47-38920997D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798EA-E129-3B48-80DC-999D1AC2E8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530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7EE98-9272-964C-8192-53B28050B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A65B8D-CA89-A642-AD86-FC7E83D7DA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42BD58-6658-7042-9DA1-FC352071F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9D970-76D5-FA4C-993E-FDFC69ECF134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DB9DB-B1C9-644D-AE22-F1E24D778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1330E3-E54F-A44C-AA3B-315E4BA19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798EA-E129-3B48-80DC-999D1AC2E8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429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ED0B7-BD19-8C44-A8A4-CC0A1B2DE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0294D1-37D0-CB47-BBE6-2FE3522E51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8660F9-2AC1-1E41-9A91-FB8923068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9D970-76D5-FA4C-993E-FDFC69ECF134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5F6E52-AAAB-804A-93B2-C2601E473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20A769-2C40-3E47-A5D7-00ABB0C4F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798EA-E129-3B48-80DC-999D1AC2E8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74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76F62-F57A-9A44-A6B3-59DAAE0AE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E913D-D31C-F541-86A9-A7110D038D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D97FE6-6272-2140-BC1F-7F7A4F3DB8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9DDB64-6161-4B4F-8C0C-72871D58E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9D970-76D5-FA4C-993E-FDFC69ECF134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13E1ED-DAAC-3142-AEA1-2355D1172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6E8C26-E77C-AF43-A69E-3B5CC15AE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798EA-E129-3B48-80DC-999D1AC2E8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623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1E086-F5E0-1D4F-8F64-B26D5E811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6ED04E-E9C5-CE4D-9E74-A70D46DF2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0E775A-9683-BE43-8740-B45C8A8FEC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1F459E-8254-314E-ACC5-942E1BB867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98D36C-8DB1-BE43-A8CC-5FEEFECE44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20CF5F5-5DF2-9B40-BE04-C10CB0C0C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9D970-76D5-FA4C-993E-FDFC69ECF134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0BF1A-89BC-C84B-AF12-EF0789EBD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899BB0-E9C5-EE4A-B0EF-6D776070A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798EA-E129-3B48-80DC-999D1AC2E8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078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AEC63-A040-2644-BD8B-76D2918A7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B04D64-5488-D04E-8787-E21368345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9D970-76D5-FA4C-993E-FDFC69ECF134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C70FD3-73FD-BD42-93F2-5A65850A1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9621D6-ECA1-624A-8DBF-97C1E984D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798EA-E129-3B48-80DC-999D1AC2E8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907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C4C52D-6D8D-5B4E-AC91-7DF1D4F03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9D970-76D5-FA4C-993E-FDFC69ECF134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7BA85B-F5BD-FD45-95A7-9C52DA22B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024045-1E9B-2C4B-BB29-31FA51454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798EA-E129-3B48-80DC-999D1AC2E8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95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45D57-90F7-CB41-BA01-244070DC0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A60418-2EF1-CC4E-AB70-A591F26F2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D4F34A-BDC4-EC44-AF26-543AECF611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69927B-23D2-B743-B62A-368B123FA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9D970-76D5-FA4C-993E-FDFC69ECF134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FB70B5-A561-8041-9875-9D33BA649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475DD9-D34E-CC47-BB3E-FAB70AA27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798EA-E129-3B48-80DC-999D1AC2E8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644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678D1-9BE3-5044-ACC2-56C2AF3CB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A28B18-0E72-DA47-B704-6372C85DE8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D7543A-1FD4-3F47-B4AE-B5F046CF16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D5E28F-AA54-A344-94CC-B4D4F3C62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9D970-76D5-FA4C-993E-FDFC69ECF134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6324B0-5E58-C849-A3F0-EC1829ADA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E62076-C549-9446-B27A-666300194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798EA-E129-3B48-80DC-999D1AC2E8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100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8AAC8-335B-4743-BEB9-240BA6B43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450501-48FE-F243-A4D5-6CA4E41085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FA9F50-0786-BD44-ADB1-6DB82B573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9D970-76D5-FA4C-993E-FDFC69ECF134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4B7B10-612B-3743-9C44-E73196628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FC227C-EE4B-C84E-BB5F-752E5BDEC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798EA-E129-3B48-80DC-999D1AC2E8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03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9020EB-4C5E-DF4D-AC82-6F79B5FCDD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3892AE-AC93-A747-9B25-619B1D2A66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850744-A3E1-6C49-A102-9103A9C43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9D970-76D5-FA4C-993E-FDFC69ECF134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17CD3-3E80-154E-9F73-03017EC9C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060368-7A87-A144-B02A-E6F321CCA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798EA-E129-3B48-80DC-999D1AC2E8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171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DFE39B-24F1-E54A-8E1F-F315C8991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215611-518B-6A47-8C9D-161FF11436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81834D-51B4-9F43-B709-554A9011EE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9D970-76D5-FA4C-993E-FDFC69ECF134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58C817-4AA0-4E4B-97FF-D1EEBDDEAF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4C12CF-79AD-4C41-BF35-55D766DD1B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798EA-E129-3B48-80DC-999D1AC2E8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167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LING/C SC/PSYC 438/538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Lecture 20</a:t>
            </a:r>
          </a:p>
          <a:p>
            <a:r>
              <a:rPr lang="en-US" dirty="0"/>
              <a:t>Prof. </a:t>
            </a:r>
            <a:r>
              <a:rPr lang="en-US" dirty="0" err="1"/>
              <a:t>Sandiway</a:t>
            </a:r>
            <a:r>
              <a:rPr lang="en-US" dirty="0"/>
              <a:t> Fong</a:t>
            </a:r>
          </a:p>
        </p:txBody>
      </p:sp>
    </p:spTree>
    <p:extLst>
      <p:ext uri="{BB962C8B-B14F-4D97-AF65-F5344CB8AC3E}">
        <p14:creationId xmlns:p14="http://schemas.microsoft.com/office/powerpoint/2010/main" val="1225936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24C5F-5130-D943-993C-3607C56EA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Today's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BE61D7-B6DE-AD46-ACBA-0BBEC728BA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Regex (mathematical) &amp; FSA are equivalent.</a:t>
            </a:r>
          </a:p>
          <a:p>
            <a:r>
              <a:rPr lang="en-US" sz="3200" dirty="0"/>
              <a:t>Example:</a:t>
            </a:r>
          </a:p>
          <a:p>
            <a:pPr lvl="1"/>
            <a:r>
              <a:rPr lang="en-US" sz="2800" dirty="0"/>
              <a:t>a machine is (</a:t>
            </a:r>
            <a:r>
              <a:rPr lang="en-US" sz="2800" i="1" dirty="0"/>
              <a:t>perhaps</a:t>
            </a:r>
            <a:r>
              <a:rPr lang="en-US" sz="2800" dirty="0"/>
              <a:t>) easier to build than a regex.</a:t>
            </a:r>
          </a:p>
          <a:p>
            <a:r>
              <a:rPr lang="en-US" sz="3200" dirty="0"/>
              <a:t>The state bypass method: </a:t>
            </a:r>
          </a:p>
          <a:p>
            <a:pPr lvl="1"/>
            <a:r>
              <a:rPr lang="en-US" sz="2800" dirty="0"/>
              <a:t>converting a FSA into a regex algorithmically</a:t>
            </a:r>
          </a:p>
          <a:p>
            <a:r>
              <a:rPr lang="en-US" sz="3200" dirty="0">
                <a:solidFill>
                  <a:schemeClr val="accent1"/>
                </a:solidFill>
              </a:rPr>
              <a:t>Homework 11</a:t>
            </a:r>
          </a:p>
        </p:txBody>
      </p:sp>
    </p:spTree>
    <p:extLst>
      <p:ext uri="{BB962C8B-B14F-4D97-AF65-F5344CB8AC3E}">
        <p14:creationId xmlns:p14="http://schemas.microsoft.com/office/powerpoint/2010/main" val="2382297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FSA and regex</a:t>
            </a:r>
          </a:p>
        </p:txBody>
      </p:sp>
      <p:pic>
        <p:nvPicPr>
          <p:cNvPr id="4" name="Content Placeholder 3" descr="Picture 2.png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3187" b="56212"/>
          <a:stretch/>
        </p:blipFill>
        <p:spPr>
          <a:xfrm>
            <a:off x="1605806" y="2458187"/>
            <a:ext cx="8611619" cy="77553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098911" y="1872345"/>
            <a:ext cx="54781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Textbook Exercise: find a regex for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05806" y="3359480"/>
            <a:ext cx="6224781" cy="26776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b="1" dirty="0"/>
              <a:t>Examples </a:t>
            </a:r>
            <a:r>
              <a:rPr lang="en-US" sz="2400" dirty="0"/>
              <a:t>(</a:t>
            </a:r>
            <a:r>
              <a:rPr lang="en-US" sz="2400" dirty="0">
                <a:solidFill>
                  <a:srgbClr val="FF0000"/>
                </a:solidFill>
              </a:rPr>
              <a:t>* </a:t>
            </a:r>
            <a:r>
              <a:rPr lang="en-US" sz="2400" i="1" dirty="0"/>
              <a:t>denotes string not in the language</a:t>
            </a:r>
            <a:r>
              <a:rPr lang="en-US" sz="2400" dirty="0"/>
              <a:t>):</a:t>
            </a:r>
          </a:p>
          <a:p>
            <a:pPr lvl="1"/>
            <a:r>
              <a:rPr lang="en-US" sz="2400" dirty="0">
                <a:solidFill>
                  <a:srgbClr val="FF0000"/>
                </a:solidFill>
              </a:rPr>
              <a:t>*</a:t>
            </a:r>
            <a:r>
              <a:rPr lang="en-US" sz="2400" b="1" dirty="0" err="1">
                <a:solidFill>
                  <a:srgbClr val="FF0000"/>
                </a:solidFill>
              </a:rPr>
              <a:t>a</a:t>
            </a:r>
            <a:r>
              <a:rPr lang="en-US" sz="2400" dirty="0" err="1"/>
              <a:t>b</a:t>
            </a:r>
            <a:r>
              <a:rPr lang="en-US" sz="2400" dirty="0"/>
              <a:t>  </a:t>
            </a:r>
            <a:r>
              <a:rPr lang="en-US" sz="2400" dirty="0">
                <a:solidFill>
                  <a:srgbClr val="FF0000"/>
                </a:solidFill>
              </a:rPr>
              <a:t>*</a:t>
            </a:r>
            <a:r>
              <a:rPr lang="en-US" sz="2400" dirty="0" err="1"/>
              <a:t>b</a:t>
            </a:r>
            <a:r>
              <a:rPr lang="en-US" sz="2400" b="1" dirty="0" err="1">
                <a:solidFill>
                  <a:srgbClr val="FF0000"/>
                </a:solidFill>
              </a:rPr>
              <a:t>a</a:t>
            </a:r>
            <a:endParaRPr lang="en-US" sz="2400" b="1" dirty="0">
              <a:solidFill>
                <a:srgbClr val="FF0000"/>
              </a:solidFill>
            </a:endParaRPr>
          </a:p>
          <a:p>
            <a:pPr lvl="1"/>
            <a:r>
              <a:rPr lang="en-US" sz="2400" dirty="0" err="1"/>
              <a:t>b</a:t>
            </a:r>
            <a:r>
              <a:rPr lang="en-US" sz="2400" b="1" dirty="0" err="1"/>
              <a:t>a</a:t>
            </a:r>
            <a:r>
              <a:rPr lang="en-US" sz="2400" dirty="0" err="1"/>
              <a:t>b</a:t>
            </a:r>
            <a:endParaRPr lang="en-US" sz="2400" dirty="0"/>
          </a:p>
          <a:p>
            <a:pPr lvl="1"/>
            <a:r>
              <a:rPr lang="en-US" sz="2400" dirty="0" err="1"/>
              <a:t>λ</a:t>
            </a:r>
            <a:r>
              <a:rPr lang="en-US" sz="2400" dirty="0"/>
              <a:t>  (empty string)</a:t>
            </a:r>
          </a:p>
          <a:p>
            <a:pPr lvl="1"/>
            <a:r>
              <a:rPr lang="en-US" sz="2400" dirty="0"/>
              <a:t>bb</a:t>
            </a:r>
          </a:p>
          <a:p>
            <a:pPr lvl="1"/>
            <a:r>
              <a:rPr lang="en-US" sz="2400" dirty="0">
                <a:solidFill>
                  <a:srgbClr val="FF0000"/>
                </a:solidFill>
              </a:rPr>
              <a:t>*</a:t>
            </a:r>
            <a:r>
              <a:rPr lang="en-US" sz="2400" dirty="0" err="1"/>
              <a:t>b</a:t>
            </a:r>
            <a:r>
              <a:rPr lang="en-US" sz="2400" b="1" dirty="0" err="1"/>
              <a:t>a</a:t>
            </a:r>
            <a:r>
              <a:rPr lang="en-US" sz="2400" dirty="0" err="1"/>
              <a:t>b</a:t>
            </a:r>
            <a:r>
              <a:rPr lang="en-US" sz="2400" b="1" dirty="0" err="1">
                <a:solidFill>
                  <a:srgbClr val="FF0000"/>
                </a:solidFill>
              </a:rPr>
              <a:t>a</a:t>
            </a:r>
            <a:endParaRPr lang="en-US" sz="2400" b="1" dirty="0">
              <a:solidFill>
                <a:srgbClr val="FF0000"/>
              </a:solidFill>
            </a:endParaRPr>
          </a:p>
          <a:p>
            <a:pPr lvl="1"/>
            <a:r>
              <a:rPr lang="en-US" sz="2400" dirty="0" err="1"/>
              <a:t>b</a:t>
            </a:r>
            <a:r>
              <a:rPr lang="en-US" sz="2400" b="1" dirty="0" err="1"/>
              <a:t>a</a:t>
            </a:r>
            <a:r>
              <a:rPr lang="en-US" sz="2400" dirty="0" err="1"/>
              <a:t>b</a:t>
            </a:r>
            <a:r>
              <a:rPr lang="en-US" sz="2400" b="1" dirty="0" err="1"/>
              <a:t>a</a:t>
            </a:r>
            <a:r>
              <a:rPr lang="en-US" sz="2400" dirty="0" err="1"/>
              <a:t>b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77883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FSA and regex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Draw a FSA and convert it to a regex:</a:t>
            </a:r>
          </a:p>
        </p:txBody>
      </p:sp>
      <p:sp>
        <p:nvSpPr>
          <p:cNvPr id="4" name="Oval 3"/>
          <p:cNvSpPr>
            <a:spLocks noChangeAspect="1"/>
          </p:cNvSpPr>
          <p:nvPr/>
        </p:nvSpPr>
        <p:spPr>
          <a:xfrm>
            <a:off x="3034100" y="3076792"/>
            <a:ext cx="411480" cy="41148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anchor="ctr" anchorCtr="1">
            <a:normAutofit fontScale="85000" lnSpcReduction="20000"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5" name="Oval 4"/>
          <p:cNvSpPr>
            <a:spLocks noChangeAspect="1"/>
          </p:cNvSpPr>
          <p:nvPr/>
        </p:nvSpPr>
        <p:spPr>
          <a:xfrm>
            <a:off x="4038600" y="3076792"/>
            <a:ext cx="411480" cy="41148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anchor="ctr" anchorCtr="1">
            <a:normAutofit fontScale="85000" lnSpcReduction="20000"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6" name="Oval 5"/>
          <p:cNvSpPr>
            <a:spLocks noChangeAspect="1"/>
          </p:cNvSpPr>
          <p:nvPr/>
        </p:nvSpPr>
        <p:spPr>
          <a:xfrm>
            <a:off x="5105400" y="3076792"/>
            <a:ext cx="411480" cy="41148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anchor="ctr" anchorCtr="1">
            <a:normAutofit fontScale="85000" lnSpcReduction="20000"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7" name="Oval 6"/>
          <p:cNvSpPr>
            <a:spLocks noChangeAspect="1"/>
          </p:cNvSpPr>
          <p:nvPr/>
        </p:nvSpPr>
        <p:spPr>
          <a:xfrm>
            <a:off x="6172200" y="3076792"/>
            <a:ext cx="411480" cy="41148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anchor="ctr" anchorCtr="1">
            <a:normAutofit fontScale="85000" lnSpcReduction="20000"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19400" y="30480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&gt;</a:t>
            </a:r>
          </a:p>
        </p:txBody>
      </p:sp>
      <p:cxnSp>
        <p:nvCxnSpPr>
          <p:cNvPr id="10" name="Straight Arrow Connector 9"/>
          <p:cNvCxnSpPr>
            <a:stCxn id="4" idx="6"/>
            <a:endCxn id="5" idx="2"/>
          </p:cNvCxnSpPr>
          <p:nvPr/>
        </p:nvCxnSpPr>
        <p:spPr>
          <a:xfrm>
            <a:off x="3445580" y="3282532"/>
            <a:ext cx="59302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urved Connector 12"/>
          <p:cNvCxnSpPr>
            <a:stCxn id="4" idx="6"/>
            <a:endCxn id="4" idx="0"/>
          </p:cNvCxnSpPr>
          <p:nvPr/>
        </p:nvCxnSpPr>
        <p:spPr>
          <a:xfrm flipH="1" flipV="1">
            <a:off x="3239840" y="3076792"/>
            <a:ext cx="205740" cy="205740"/>
          </a:xfrm>
          <a:prstGeom prst="curvedConnector4">
            <a:avLst>
              <a:gd name="adj1" fmla="val -111111"/>
              <a:gd name="adj2" fmla="val 211111"/>
            </a:avLst>
          </a:prstGeom>
          <a:ln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580258" y="2602468"/>
            <a:ext cx="305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b</a:t>
            </a:r>
            <a:endParaRPr lang="en-US" dirty="0"/>
          </a:p>
        </p:txBody>
      </p:sp>
      <p:grpSp>
        <p:nvGrpSpPr>
          <p:cNvPr id="9" name="Group 32"/>
          <p:cNvGrpSpPr/>
          <p:nvPr/>
        </p:nvGrpSpPr>
        <p:grpSpPr>
          <a:xfrm>
            <a:off x="4450080" y="3212068"/>
            <a:ext cx="655320" cy="369332"/>
            <a:chOff x="2926080" y="3212068"/>
            <a:chExt cx="655320" cy="369332"/>
          </a:xfrm>
        </p:grpSpPr>
        <p:cxnSp>
          <p:nvCxnSpPr>
            <p:cNvPr id="12" name="Straight Arrow Connector 11"/>
            <p:cNvCxnSpPr>
              <a:stCxn id="5" idx="6"/>
              <a:endCxn id="6" idx="2"/>
            </p:cNvCxnSpPr>
            <p:nvPr/>
          </p:nvCxnSpPr>
          <p:spPr>
            <a:xfrm>
              <a:off x="2926080" y="3282532"/>
              <a:ext cx="65532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3124200" y="3212068"/>
              <a:ext cx="305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3657029" y="3212068"/>
            <a:ext cx="305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b</a:t>
            </a:r>
            <a:endParaRPr lang="en-US" dirty="0"/>
          </a:p>
        </p:txBody>
      </p:sp>
      <p:grpSp>
        <p:nvGrpSpPr>
          <p:cNvPr id="14" name="Group 33"/>
          <p:cNvGrpSpPr/>
          <p:nvPr/>
        </p:nvGrpSpPr>
        <p:grpSpPr>
          <a:xfrm>
            <a:off x="5516880" y="3232666"/>
            <a:ext cx="655320" cy="369332"/>
            <a:chOff x="3992880" y="3232666"/>
            <a:chExt cx="655320" cy="369332"/>
          </a:xfrm>
        </p:grpSpPr>
        <p:cxnSp>
          <p:nvCxnSpPr>
            <p:cNvPr id="11" name="Straight Arrow Connector 10"/>
            <p:cNvCxnSpPr/>
            <p:nvPr/>
          </p:nvCxnSpPr>
          <p:spPr>
            <a:xfrm>
              <a:off x="3992880" y="3280944"/>
              <a:ext cx="65532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4114800" y="3232666"/>
              <a:ext cx="305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b</a:t>
              </a:r>
              <a:endParaRPr lang="en-US" dirty="0"/>
            </a:p>
          </p:txBody>
        </p:sp>
      </p:grpSp>
      <p:grpSp>
        <p:nvGrpSpPr>
          <p:cNvPr id="15" name="Group 34"/>
          <p:cNvGrpSpPr/>
          <p:nvPr/>
        </p:nvGrpSpPr>
        <p:grpSpPr>
          <a:xfrm>
            <a:off x="6400801" y="2600880"/>
            <a:ext cx="709803" cy="680064"/>
            <a:chOff x="4853940" y="2602468"/>
            <a:chExt cx="709803" cy="680064"/>
          </a:xfrm>
        </p:grpSpPr>
        <p:cxnSp>
          <p:nvCxnSpPr>
            <p:cNvPr id="13" name="Curved Connector 12"/>
            <p:cNvCxnSpPr>
              <a:stCxn id="7" idx="6"/>
              <a:endCxn id="7" idx="0"/>
            </p:cNvCxnSpPr>
            <p:nvPr/>
          </p:nvCxnSpPr>
          <p:spPr>
            <a:xfrm flipH="1" flipV="1">
              <a:off x="4853940" y="3076792"/>
              <a:ext cx="205740" cy="205740"/>
            </a:xfrm>
            <a:prstGeom prst="curvedConnector4">
              <a:avLst>
                <a:gd name="adj1" fmla="val -111111"/>
                <a:gd name="adj2" fmla="val 211111"/>
              </a:avLst>
            </a:prstGeom>
            <a:ln>
              <a:tailEnd type="triangle" w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5257800" y="2602468"/>
              <a:ext cx="305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b</a:t>
              </a:r>
              <a:endParaRPr lang="en-US" dirty="0"/>
            </a:p>
          </p:txBody>
        </p:sp>
      </p:grpSp>
      <p:grpSp>
        <p:nvGrpSpPr>
          <p:cNvPr id="16" name="Group 35"/>
          <p:cNvGrpSpPr/>
          <p:nvPr/>
        </p:nvGrpSpPr>
        <p:grpSpPr>
          <a:xfrm>
            <a:off x="4244340" y="3428012"/>
            <a:ext cx="1988120" cy="610588"/>
            <a:chOff x="2720340" y="3428012"/>
            <a:chExt cx="1988120" cy="610588"/>
          </a:xfrm>
        </p:grpSpPr>
        <p:cxnSp>
          <p:nvCxnSpPr>
            <p:cNvPr id="28" name="Curved Connector 27"/>
            <p:cNvCxnSpPr>
              <a:stCxn id="7" idx="3"/>
              <a:endCxn id="5" idx="4"/>
            </p:cNvCxnSpPr>
            <p:nvPr/>
          </p:nvCxnSpPr>
          <p:spPr>
            <a:xfrm rot="5400000">
              <a:off x="3684270" y="2464082"/>
              <a:ext cx="60260" cy="1988120"/>
            </a:xfrm>
            <a:prstGeom prst="curvedConnector3">
              <a:avLst>
                <a:gd name="adj1" fmla="val 479356"/>
              </a:avLst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3657600" y="3669268"/>
              <a:ext cx="2898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ε</a:t>
              </a:r>
              <a:endParaRPr lang="en-US" dirty="0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3236692" y="4507468"/>
            <a:ext cx="420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b</a:t>
            </a:r>
            <a:r>
              <a:rPr lang="en-US" dirty="0"/>
              <a:t>*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533235" y="4507468"/>
            <a:ext cx="531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ab</a:t>
            </a:r>
            <a:r>
              <a:rPr lang="en-US" dirty="0"/>
              <a:t>+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450081" y="4507468"/>
            <a:ext cx="804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       )+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29600" y="2970213"/>
            <a:ext cx="13416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</a:t>
            </a:r>
            <a:r>
              <a:rPr lang="en-US" dirty="0" err="1"/>
              <a:t>Powerpoint</a:t>
            </a:r>
            <a:endParaRPr lang="en-US" dirty="0"/>
          </a:p>
          <a:p>
            <a:r>
              <a:rPr lang="en-US" dirty="0"/>
              <a:t>Animation]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236693" y="5269469"/>
            <a:ext cx="15248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= </a:t>
            </a:r>
            <a:r>
              <a:rPr lang="en-US" sz="2400" dirty="0" err="1"/>
              <a:t>b+(ab</a:t>
            </a:r>
            <a:r>
              <a:rPr lang="en-US" sz="2400" dirty="0"/>
              <a:t>+)*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69226" y="5269469"/>
            <a:ext cx="5361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| </a:t>
            </a:r>
            <a:r>
              <a:rPr lang="en-US" sz="2400" dirty="0" err="1"/>
              <a:t>ε</a:t>
            </a:r>
            <a:endParaRPr lang="en-US" sz="2400" dirty="0"/>
          </a:p>
        </p:txBody>
      </p:sp>
      <p:sp>
        <p:nvSpPr>
          <p:cNvPr id="33" name="TextBox 32"/>
          <p:cNvSpPr txBox="1"/>
          <p:nvPr/>
        </p:nvSpPr>
        <p:spPr>
          <a:xfrm>
            <a:off x="3732658" y="4507468"/>
            <a:ext cx="305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935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37" grpId="0"/>
      <p:bldP spid="38" grpId="0"/>
      <p:bldP spid="39" grpId="0"/>
      <p:bldP spid="30" grpId="0"/>
      <p:bldP spid="31" grpId="0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EF12F-B091-2526-D852-DC0359677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Regex from FSA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ADC18F-17F0-7860-6859-ECF2A43847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79444" y="2862029"/>
            <a:ext cx="9110869" cy="2674065"/>
          </a:xfrm>
          <a:ln>
            <a:solidFill>
              <a:schemeClr val="accent2"/>
            </a:solidFill>
          </a:ln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accept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ab reject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ba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reject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bab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accept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bb accept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baba reject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babab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accept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F77C89-ABFE-3D0E-57B6-A676876B1A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174357" cy="1026905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</a:pP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$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perl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-le 'for (</a:t>
            </a:r>
            <a:r>
              <a:rPr lang="en-US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@ARGV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 {if (/</a:t>
            </a:r>
            <a:r>
              <a:rPr lang="en-US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^(b+(ab+)*|)$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/) {print "$_ accept"} else {print "$_ reject"}}' </a:t>
            </a:r>
            <a:r>
              <a:rPr lang="en-US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'' ab </a:t>
            </a:r>
            <a:r>
              <a:rPr lang="en-US" dirty="0" err="1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ba</a:t>
            </a:r>
            <a:r>
              <a:rPr lang="en-US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dirty="0" err="1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bab</a:t>
            </a:r>
            <a:r>
              <a:rPr lang="en-US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 bb baba </a:t>
            </a:r>
            <a:r>
              <a:rPr lang="en-US" dirty="0" err="1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babab</a:t>
            </a:r>
            <a:endParaRPr lang="en-US" dirty="0">
              <a:solidFill>
                <a:schemeClr val="accent1"/>
              </a:solidFill>
              <a:effectLst/>
              <a:latin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333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A4AEB-F43C-37DB-3BBF-CD705FFE8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Regex from FSA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FA781-DDF9-36A8-2DB3-8A89F42621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Any regex can be re-drawn as a FSA.</a:t>
            </a:r>
          </a:p>
          <a:p>
            <a:r>
              <a:rPr lang="en-US" sz="3200" dirty="0"/>
              <a:t>Formally, we can also convert any FSA to a regex</a:t>
            </a:r>
          </a:p>
          <a:p>
            <a:pPr lvl="1"/>
            <a:r>
              <a:rPr lang="en-US" sz="2800" i="1" dirty="0">
                <a:solidFill>
                  <a:schemeClr val="accent1"/>
                </a:solidFill>
              </a:rPr>
              <a:t>But there isn't necessarily just one solution</a:t>
            </a:r>
          </a:p>
        </p:txBody>
      </p:sp>
    </p:spTree>
    <p:extLst>
      <p:ext uri="{BB962C8B-B14F-4D97-AF65-F5344CB8AC3E}">
        <p14:creationId xmlns:p14="http://schemas.microsoft.com/office/powerpoint/2010/main" val="1798864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Regex from FSA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Example:</a:t>
            </a:r>
          </a:p>
          <a:p>
            <a:pPr lvl="1"/>
            <a:r>
              <a:rPr lang="en-US" dirty="0"/>
              <a:t>Give a regex for </a:t>
            </a:r>
            <a:r>
              <a:rPr lang="en-US"/>
              <a:t>the NDFSA</a:t>
            </a:r>
            <a:r>
              <a:rPr lang="en-US" dirty="0"/>
              <a:t>: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5646603" y="1825625"/>
            <a:ext cx="5181600" cy="4351338"/>
          </a:xfrm>
        </p:spPr>
        <p:txBody>
          <a:bodyPr>
            <a:normAutofit/>
          </a:bodyPr>
          <a:lstStyle/>
          <a:p>
            <a:r>
              <a:rPr lang="en-US" dirty="0"/>
              <a:t>State by-pass method: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Delete one state at a time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Calculate the possible paths passing through the deleted state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Add the regex calculated at each stage as an arc</a:t>
            </a:r>
          </a:p>
          <a:p>
            <a:pPr lvl="1"/>
            <a:r>
              <a:rPr lang="en-US" dirty="0"/>
              <a:t>e.g. </a:t>
            </a:r>
          </a:p>
          <a:p>
            <a:pPr lvl="2"/>
            <a:r>
              <a:rPr lang="en-US" dirty="0"/>
              <a:t>eliminate state 3</a:t>
            </a:r>
          </a:p>
          <a:p>
            <a:pPr lvl="2"/>
            <a:r>
              <a:rPr lang="en-US" dirty="0"/>
              <a:t>then 2…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1695450" y="2838450"/>
            <a:ext cx="2486018" cy="2732520"/>
            <a:chOff x="1371600" y="2895600"/>
            <a:chExt cx="2486018" cy="2732520"/>
          </a:xfrm>
        </p:grpSpPr>
        <p:sp>
          <p:nvSpPr>
            <p:cNvPr id="6" name="Oval 5"/>
            <p:cNvSpPr>
              <a:spLocks noChangeAspect="1"/>
            </p:cNvSpPr>
            <p:nvPr/>
          </p:nvSpPr>
          <p:spPr>
            <a:xfrm>
              <a:off x="1586300" y="3369924"/>
              <a:ext cx="411480" cy="411480"/>
            </a:xfrm>
            <a:prstGeom prst="ellipse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anchor="ctr" anchorCtr="1">
              <a:normAutofit fontScale="85000" lnSpcReduction="20000"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7" name="Oval 6"/>
            <p:cNvSpPr>
              <a:spLocks noChangeAspect="1"/>
            </p:cNvSpPr>
            <p:nvPr/>
          </p:nvSpPr>
          <p:spPr>
            <a:xfrm>
              <a:off x="3005518" y="3575664"/>
              <a:ext cx="411480" cy="411480"/>
            </a:xfrm>
            <a:prstGeom prst="ellipse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anchor="ctr" anchorCtr="1">
              <a:normAutofit fontScale="85000" lnSpcReduction="20000"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2232660" y="4691658"/>
              <a:ext cx="411480" cy="411480"/>
            </a:xfrm>
            <a:prstGeom prst="ellipse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anchor="ctr" anchorCtr="1">
              <a:normAutofit fontScale="85000" lnSpcReduction="20000"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371600" y="3341132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&gt;</a:t>
              </a:r>
            </a:p>
          </p:txBody>
        </p:sp>
        <p:cxnSp>
          <p:nvCxnSpPr>
            <p:cNvPr id="11" name="Straight Arrow Connector 10"/>
            <p:cNvCxnSpPr>
              <a:stCxn id="6" idx="6"/>
              <a:endCxn id="7" idx="2"/>
            </p:cNvCxnSpPr>
            <p:nvPr/>
          </p:nvCxnSpPr>
          <p:spPr>
            <a:xfrm>
              <a:off x="1997780" y="3575664"/>
              <a:ext cx="1007738" cy="20574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urved Connector 12"/>
            <p:cNvCxnSpPr>
              <a:stCxn id="6" idx="6"/>
              <a:endCxn id="6" idx="0"/>
            </p:cNvCxnSpPr>
            <p:nvPr/>
          </p:nvCxnSpPr>
          <p:spPr>
            <a:xfrm flipH="1" flipV="1">
              <a:off x="1792040" y="3369924"/>
              <a:ext cx="205740" cy="205740"/>
            </a:xfrm>
            <a:prstGeom prst="curvedConnector4">
              <a:avLst>
                <a:gd name="adj1" fmla="val -111111"/>
                <a:gd name="adj2" fmla="val 211111"/>
              </a:avLst>
            </a:prstGeom>
            <a:ln>
              <a:tailEnd type="triangle" w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2132457" y="2895600"/>
              <a:ext cx="305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438400" y="3364468"/>
              <a:ext cx="305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cxnSp>
          <p:nvCxnSpPr>
            <p:cNvPr id="23" name="Straight Arrow Connector 22"/>
            <p:cNvCxnSpPr>
              <a:stCxn id="8" idx="1"/>
              <a:endCxn id="6" idx="4"/>
            </p:cNvCxnSpPr>
            <p:nvPr/>
          </p:nvCxnSpPr>
          <p:spPr>
            <a:xfrm rot="16200000" flipV="1">
              <a:off x="1557223" y="4016221"/>
              <a:ext cx="970514" cy="50088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1792039" y="4191000"/>
              <a:ext cx="3059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21" name="Curved Connector 12"/>
            <p:cNvCxnSpPr>
              <a:stCxn id="8" idx="5"/>
              <a:endCxn id="8" idx="2"/>
            </p:cNvCxnSpPr>
            <p:nvPr/>
          </p:nvCxnSpPr>
          <p:spPr>
            <a:xfrm rot="5400000" flipH="1">
              <a:off x="2335530" y="4794528"/>
              <a:ext cx="145480" cy="351220"/>
            </a:xfrm>
            <a:prstGeom prst="curvedConnector4">
              <a:avLst>
                <a:gd name="adj1" fmla="val -198557"/>
                <a:gd name="adj2" fmla="val 165087"/>
              </a:avLst>
            </a:prstGeom>
            <a:ln>
              <a:tailEnd type="triangle" w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1979485" y="5258788"/>
              <a:ext cx="3059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19" name="Curved Connector 18"/>
            <p:cNvCxnSpPr>
              <a:stCxn id="8" idx="6"/>
              <a:endCxn id="7" idx="4"/>
            </p:cNvCxnSpPr>
            <p:nvPr/>
          </p:nvCxnSpPr>
          <p:spPr>
            <a:xfrm flipV="1">
              <a:off x="2644140" y="3987144"/>
              <a:ext cx="567118" cy="910254"/>
            </a:xfrm>
            <a:prstGeom prst="curvedConnector2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2342480" y="3962400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30" name="Curved Connector 12"/>
            <p:cNvCxnSpPr/>
            <p:nvPr/>
          </p:nvCxnSpPr>
          <p:spPr>
            <a:xfrm flipH="1" flipV="1">
              <a:off x="3211258" y="3625194"/>
              <a:ext cx="205740" cy="205740"/>
            </a:xfrm>
            <a:prstGeom prst="curvedConnector4">
              <a:avLst>
                <a:gd name="adj1" fmla="val -111111"/>
                <a:gd name="adj2" fmla="val 211111"/>
              </a:avLst>
            </a:prstGeom>
            <a:ln>
              <a:tailEnd type="triangle" w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3551675" y="3150870"/>
              <a:ext cx="305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33" name="Curved Connector 18"/>
            <p:cNvCxnSpPr>
              <a:stCxn id="7" idx="3"/>
              <a:endCxn id="8" idx="0"/>
            </p:cNvCxnSpPr>
            <p:nvPr/>
          </p:nvCxnSpPr>
          <p:spPr>
            <a:xfrm rot="5400000">
              <a:off x="2369702" y="3995582"/>
              <a:ext cx="764774" cy="627378"/>
            </a:xfrm>
            <a:prstGeom prst="curvedConnector3">
              <a:avLst>
                <a:gd name="adj1" fmla="val 24121"/>
              </a:avLst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3005518" y="4484132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3734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Regex from FSA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2" indent="-342900"/>
            <a:r>
              <a:rPr lang="en-US" dirty="0"/>
              <a:t>eliminate state 3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9467850" y="1928813"/>
            <a:ext cx="2724150" cy="471487"/>
          </a:xfrm>
        </p:spPr>
        <p:txBody>
          <a:bodyPr/>
          <a:lstStyle/>
          <a:p>
            <a:pPr marL="342900" lvl="2" indent="-342900"/>
            <a:r>
              <a:rPr lang="en-US" dirty="0"/>
              <a:t>eliminate state 2</a:t>
            </a:r>
          </a:p>
        </p:txBody>
      </p:sp>
      <p:sp>
        <p:nvSpPr>
          <p:cNvPr id="7" name="Oval 6"/>
          <p:cNvSpPr>
            <a:spLocks noChangeAspect="1"/>
          </p:cNvSpPr>
          <p:nvPr/>
        </p:nvSpPr>
        <p:spPr>
          <a:xfrm>
            <a:off x="2222540" y="2864435"/>
            <a:ext cx="411480" cy="411480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anchor="ctr" anchorCtr="1">
            <a:normAutofit fontScale="85000" lnSpcReduction="20000"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07840" y="283564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&gt;</a:t>
            </a: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3641758" y="3070175"/>
            <a:ext cx="411480" cy="41148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anchor="ctr" anchorCtr="1">
            <a:normAutofit fontScale="85000" lnSpcReduction="20000"/>
          </a:bodyPr>
          <a:lstStyle/>
          <a:p>
            <a:r>
              <a:rPr lang="en-US" dirty="0"/>
              <a:t>2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2634020" y="3070175"/>
            <a:ext cx="1007738" cy="2057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urved Connector 12"/>
          <p:cNvCxnSpPr/>
          <p:nvPr/>
        </p:nvCxnSpPr>
        <p:spPr>
          <a:xfrm flipH="1" flipV="1">
            <a:off x="2428280" y="2864435"/>
            <a:ext cx="205740" cy="205740"/>
          </a:xfrm>
          <a:prstGeom prst="curvedConnector4">
            <a:avLst>
              <a:gd name="adj1" fmla="val -111111"/>
              <a:gd name="adj2" fmla="val 211111"/>
            </a:avLst>
          </a:prstGeom>
          <a:ln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768698" y="2390111"/>
            <a:ext cx="305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4641" y="2858979"/>
            <a:ext cx="305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cxnSp>
        <p:nvCxnSpPr>
          <p:cNvPr id="14" name="Curved Connector 12"/>
          <p:cNvCxnSpPr/>
          <p:nvPr/>
        </p:nvCxnSpPr>
        <p:spPr>
          <a:xfrm flipH="1" flipV="1">
            <a:off x="3847498" y="3119705"/>
            <a:ext cx="205740" cy="205740"/>
          </a:xfrm>
          <a:prstGeom prst="curvedConnector4">
            <a:avLst>
              <a:gd name="adj1" fmla="val -111111"/>
              <a:gd name="adj2" fmla="val 211111"/>
            </a:avLst>
          </a:prstGeom>
          <a:ln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236784" y="2666009"/>
            <a:ext cx="305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8062241" y="2370174"/>
            <a:ext cx="1054043" cy="847130"/>
            <a:chOff x="5576500" y="2863334"/>
            <a:chExt cx="1054043" cy="847130"/>
          </a:xfrm>
        </p:grpSpPr>
        <p:sp>
          <p:nvSpPr>
            <p:cNvPr id="5" name="Oval 4"/>
            <p:cNvSpPr>
              <a:spLocks noChangeAspect="1"/>
            </p:cNvSpPr>
            <p:nvPr/>
          </p:nvSpPr>
          <p:spPr>
            <a:xfrm>
              <a:off x="5791200" y="3298984"/>
              <a:ext cx="411480" cy="411480"/>
            </a:xfrm>
            <a:prstGeom prst="ellipse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anchor="ctr" anchorCtr="1">
              <a:normAutofit fontScale="85000" lnSpcReduction="20000"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576500" y="3270192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&gt;</a:t>
              </a:r>
            </a:p>
          </p:txBody>
        </p:sp>
        <p:cxnSp>
          <p:nvCxnSpPr>
            <p:cNvPr id="16" name="Curved Connector 12"/>
            <p:cNvCxnSpPr/>
            <p:nvPr/>
          </p:nvCxnSpPr>
          <p:spPr>
            <a:xfrm flipH="1" flipV="1">
              <a:off x="5984183" y="3337658"/>
              <a:ext cx="205740" cy="205740"/>
            </a:xfrm>
            <a:prstGeom prst="curvedConnector4">
              <a:avLst>
                <a:gd name="adj1" fmla="val -111111"/>
                <a:gd name="adj2" fmla="val 211111"/>
              </a:avLst>
            </a:prstGeom>
            <a:ln>
              <a:tailEnd type="triangle" w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6324600" y="2863334"/>
              <a:ext cx="305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</p:grpSp>
      <p:grpSp>
        <p:nvGrpSpPr>
          <p:cNvPr id="19" name="Group 37"/>
          <p:cNvGrpSpPr/>
          <p:nvPr/>
        </p:nvGrpSpPr>
        <p:grpSpPr>
          <a:xfrm>
            <a:off x="3641758" y="3263587"/>
            <a:ext cx="546158" cy="791257"/>
            <a:chOff x="3005518" y="3769075"/>
            <a:chExt cx="546158" cy="791257"/>
          </a:xfrm>
        </p:grpSpPr>
        <p:cxnSp>
          <p:nvCxnSpPr>
            <p:cNvPr id="18" name="Curved Connector 12"/>
            <p:cNvCxnSpPr>
              <a:stCxn id="9" idx="3"/>
              <a:endCxn id="9" idx="6"/>
            </p:cNvCxnSpPr>
            <p:nvPr/>
          </p:nvCxnSpPr>
          <p:spPr>
            <a:xfrm rot="5400000" flipH="1" flipV="1">
              <a:off x="3168648" y="3666205"/>
              <a:ext cx="145480" cy="351220"/>
            </a:xfrm>
            <a:prstGeom prst="curvedConnector4">
              <a:avLst>
                <a:gd name="adj1" fmla="val -198557"/>
                <a:gd name="adj2" fmla="val 165087"/>
              </a:avLst>
            </a:prstGeom>
            <a:ln>
              <a:tailEnd type="triangle" w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3005518" y="4191000"/>
              <a:ext cx="5461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  <a:r>
                <a:rPr lang="en-US" baseline="30000" dirty="0"/>
                <a:t>+</a:t>
              </a:r>
              <a:r>
                <a:rPr lang="en-US" dirty="0"/>
                <a:t>0</a:t>
              </a:r>
            </a:p>
          </p:txBody>
        </p:sp>
      </p:grpSp>
      <p:grpSp>
        <p:nvGrpSpPr>
          <p:cNvPr id="20" name="Group 38"/>
          <p:cNvGrpSpPr/>
          <p:nvPr/>
        </p:nvGrpSpPr>
        <p:grpSpPr>
          <a:xfrm>
            <a:off x="2528482" y="3203327"/>
            <a:ext cx="1173536" cy="819251"/>
            <a:chOff x="1892242" y="3708815"/>
            <a:chExt cx="1173536" cy="819251"/>
          </a:xfrm>
        </p:grpSpPr>
        <p:cxnSp>
          <p:nvCxnSpPr>
            <p:cNvPr id="27" name="Curved Connector 12"/>
            <p:cNvCxnSpPr>
              <a:stCxn id="9" idx="3"/>
              <a:endCxn id="7" idx="5"/>
            </p:cNvCxnSpPr>
            <p:nvPr/>
          </p:nvCxnSpPr>
          <p:spPr>
            <a:xfrm rot="5400000" flipH="1">
              <a:off x="2398779" y="3247556"/>
              <a:ext cx="205740" cy="1128258"/>
            </a:xfrm>
            <a:prstGeom prst="curvedConnector3">
              <a:avLst>
                <a:gd name="adj1" fmla="val -140401"/>
              </a:avLst>
            </a:prstGeom>
            <a:ln>
              <a:tailEnd type="triangle" w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1892242" y="4158734"/>
              <a:ext cx="5461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  <a:r>
                <a:rPr lang="en-US" baseline="30000" dirty="0"/>
                <a:t>+</a:t>
              </a:r>
              <a:r>
                <a:rPr lang="en-US" dirty="0"/>
                <a:t>1</a:t>
              </a:r>
            </a:p>
          </p:txBody>
        </p:sp>
      </p:grpSp>
      <p:grpSp>
        <p:nvGrpSpPr>
          <p:cNvPr id="21" name="Group 39"/>
          <p:cNvGrpSpPr/>
          <p:nvPr/>
        </p:nvGrpSpPr>
        <p:grpSpPr>
          <a:xfrm>
            <a:off x="8289270" y="3011564"/>
            <a:ext cx="1664070" cy="674608"/>
            <a:chOff x="5803530" y="3504724"/>
            <a:chExt cx="1664070" cy="674608"/>
          </a:xfrm>
        </p:grpSpPr>
        <p:cxnSp>
          <p:nvCxnSpPr>
            <p:cNvPr id="31" name="Curved Connector 12"/>
            <p:cNvCxnSpPr>
              <a:stCxn id="5" idx="2"/>
              <a:endCxn id="5" idx="5"/>
            </p:cNvCxnSpPr>
            <p:nvPr/>
          </p:nvCxnSpPr>
          <p:spPr>
            <a:xfrm rot="10800000" flipH="1" flipV="1">
              <a:off x="5803530" y="3504724"/>
              <a:ext cx="351220" cy="145480"/>
            </a:xfrm>
            <a:prstGeom prst="curvedConnector4">
              <a:avLst>
                <a:gd name="adj1" fmla="val -65087"/>
                <a:gd name="adj2" fmla="val 298557"/>
              </a:avLst>
            </a:prstGeom>
            <a:ln>
              <a:tailEnd type="triangle" w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5984182" y="3810000"/>
              <a:ext cx="14834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0(1</a:t>
              </a:r>
              <a:r>
                <a:rPr lang="en-US" baseline="30000" dirty="0"/>
                <a:t>+</a:t>
              </a:r>
              <a:r>
                <a:rPr lang="en-US" dirty="0"/>
                <a:t>0|1)*1</a:t>
              </a:r>
              <a:r>
                <a:rPr lang="en-US" baseline="30000" dirty="0"/>
                <a:t>+</a:t>
              </a:r>
              <a:r>
                <a:rPr lang="en-US" dirty="0"/>
                <a:t>1</a:t>
              </a:r>
            </a:p>
          </p:txBody>
        </p:sp>
      </p:grpSp>
      <p:grpSp>
        <p:nvGrpSpPr>
          <p:cNvPr id="22" name="Group 44"/>
          <p:cNvGrpSpPr/>
          <p:nvPr/>
        </p:nvGrpSpPr>
        <p:grpSpPr>
          <a:xfrm>
            <a:off x="7686174" y="4238890"/>
            <a:ext cx="2590800" cy="596146"/>
            <a:chOff x="3886200" y="4966454"/>
            <a:chExt cx="2590800" cy="596146"/>
          </a:xfrm>
        </p:grpSpPr>
        <p:sp>
          <p:nvSpPr>
            <p:cNvPr id="41" name="Oval 40"/>
            <p:cNvSpPr>
              <a:spLocks noChangeAspect="1"/>
            </p:cNvSpPr>
            <p:nvPr/>
          </p:nvSpPr>
          <p:spPr>
            <a:xfrm>
              <a:off x="4100900" y="5151120"/>
              <a:ext cx="411480" cy="411480"/>
            </a:xfrm>
            <a:prstGeom prst="ellipse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anchor="ctr" anchorCtr="1">
              <a:normAutofit fontScale="85000" lnSpcReduction="20000"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886200" y="5122328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&gt;</a:t>
              </a:r>
            </a:p>
          </p:txBody>
        </p:sp>
        <p:cxnSp>
          <p:nvCxnSpPr>
            <p:cNvPr id="43" name="Curved Connector 12"/>
            <p:cNvCxnSpPr/>
            <p:nvPr/>
          </p:nvCxnSpPr>
          <p:spPr>
            <a:xfrm flipH="1" flipV="1">
              <a:off x="4293883" y="5189794"/>
              <a:ext cx="205740" cy="205740"/>
            </a:xfrm>
            <a:prstGeom prst="curvedConnector4">
              <a:avLst>
                <a:gd name="adj1" fmla="val -111111"/>
                <a:gd name="adj2" fmla="val 211111"/>
              </a:avLst>
            </a:prstGeom>
            <a:ln>
              <a:tailEnd type="triangle" w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4748191" y="4966454"/>
              <a:ext cx="17288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0(1</a:t>
              </a:r>
              <a:r>
                <a:rPr lang="en-US" baseline="30000" dirty="0"/>
                <a:t>+</a:t>
              </a:r>
              <a:r>
                <a:rPr lang="en-US" dirty="0"/>
                <a:t>0|1)*1</a:t>
              </a:r>
              <a:r>
                <a:rPr lang="en-US" baseline="30000" dirty="0"/>
                <a:t>+</a:t>
              </a:r>
              <a:r>
                <a:rPr lang="en-US" dirty="0"/>
                <a:t>1 | 1</a:t>
              </a: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8039613" y="6268263"/>
            <a:ext cx="2416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</a:t>
            </a:r>
            <a:r>
              <a:rPr lang="en-US" dirty="0" err="1"/>
              <a:t>Powerpoint</a:t>
            </a:r>
            <a:r>
              <a:rPr lang="en-US" dirty="0"/>
              <a:t> animation]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010168" y="5635354"/>
            <a:ext cx="3676006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/>
              <a:t>Answer: (0(1</a:t>
            </a:r>
            <a:r>
              <a:rPr lang="en-US" sz="2400" baseline="30000" dirty="0"/>
              <a:t>+</a:t>
            </a:r>
            <a:r>
              <a:rPr lang="en-US" sz="2400" dirty="0"/>
              <a:t>0|1)*1</a:t>
            </a:r>
            <a:r>
              <a:rPr lang="en-US" sz="2400" baseline="30000" dirty="0"/>
              <a:t>+</a:t>
            </a:r>
            <a:r>
              <a:rPr lang="en-US" sz="2400" dirty="0"/>
              <a:t>1 | 1)*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4845283" y="1506370"/>
            <a:ext cx="2486018" cy="2732520"/>
            <a:chOff x="1371600" y="2895600"/>
            <a:chExt cx="2486018" cy="2732520"/>
          </a:xfrm>
        </p:grpSpPr>
        <p:sp>
          <p:nvSpPr>
            <p:cNvPr id="36" name="Oval 35"/>
            <p:cNvSpPr>
              <a:spLocks noChangeAspect="1"/>
            </p:cNvSpPr>
            <p:nvPr/>
          </p:nvSpPr>
          <p:spPr>
            <a:xfrm>
              <a:off x="1586300" y="3369924"/>
              <a:ext cx="411480" cy="411480"/>
            </a:xfrm>
            <a:prstGeom prst="ellipse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anchor="ctr" anchorCtr="1">
              <a:normAutofit fontScale="85000" lnSpcReduction="20000"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38" name="Oval 37"/>
            <p:cNvSpPr>
              <a:spLocks noChangeAspect="1"/>
            </p:cNvSpPr>
            <p:nvPr/>
          </p:nvSpPr>
          <p:spPr>
            <a:xfrm>
              <a:off x="3005518" y="3575664"/>
              <a:ext cx="411480" cy="411480"/>
            </a:xfrm>
            <a:prstGeom prst="ellipse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anchor="ctr" anchorCtr="1">
              <a:normAutofit fontScale="85000" lnSpcReduction="20000"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2232660" y="4691658"/>
              <a:ext cx="411480" cy="411480"/>
            </a:xfrm>
            <a:prstGeom prst="ellipse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anchor="ctr" anchorCtr="1">
              <a:normAutofit fontScale="85000" lnSpcReduction="20000"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371600" y="3341132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&gt;</a:t>
              </a:r>
            </a:p>
          </p:txBody>
        </p:sp>
        <p:cxnSp>
          <p:nvCxnSpPr>
            <p:cNvPr id="45" name="Straight Arrow Connector 44"/>
            <p:cNvCxnSpPr>
              <a:stCxn id="36" idx="6"/>
              <a:endCxn id="38" idx="2"/>
            </p:cNvCxnSpPr>
            <p:nvPr/>
          </p:nvCxnSpPr>
          <p:spPr>
            <a:xfrm>
              <a:off x="1997780" y="3575664"/>
              <a:ext cx="1007738" cy="20574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urved Connector 12"/>
            <p:cNvCxnSpPr>
              <a:stCxn id="36" idx="6"/>
              <a:endCxn id="36" idx="0"/>
            </p:cNvCxnSpPr>
            <p:nvPr/>
          </p:nvCxnSpPr>
          <p:spPr>
            <a:xfrm flipH="1" flipV="1">
              <a:off x="1792040" y="3369924"/>
              <a:ext cx="205740" cy="205740"/>
            </a:xfrm>
            <a:prstGeom prst="curvedConnector4">
              <a:avLst>
                <a:gd name="adj1" fmla="val -111111"/>
                <a:gd name="adj2" fmla="val 211111"/>
              </a:avLst>
            </a:prstGeom>
            <a:ln>
              <a:tailEnd type="triangle" w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>
              <a:off x="2132457" y="2895600"/>
              <a:ext cx="305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438400" y="3364468"/>
              <a:ext cx="305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cxnSp>
          <p:nvCxnSpPr>
            <p:cNvPr id="51" name="Straight Arrow Connector 50"/>
            <p:cNvCxnSpPr>
              <a:stCxn id="39" idx="1"/>
              <a:endCxn id="36" idx="4"/>
            </p:cNvCxnSpPr>
            <p:nvPr/>
          </p:nvCxnSpPr>
          <p:spPr>
            <a:xfrm rot="16200000" flipV="1">
              <a:off x="1557223" y="4016221"/>
              <a:ext cx="970514" cy="50088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/>
            <p:cNvSpPr txBox="1"/>
            <p:nvPr/>
          </p:nvSpPr>
          <p:spPr>
            <a:xfrm>
              <a:off x="1792039" y="4191000"/>
              <a:ext cx="3059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53" name="Curved Connector 12"/>
            <p:cNvCxnSpPr>
              <a:stCxn id="39" idx="5"/>
              <a:endCxn id="39" idx="2"/>
            </p:cNvCxnSpPr>
            <p:nvPr/>
          </p:nvCxnSpPr>
          <p:spPr>
            <a:xfrm rot="5400000" flipH="1">
              <a:off x="2335530" y="4794528"/>
              <a:ext cx="145480" cy="351220"/>
            </a:xfrm>
            <a:prstGeom prst="curvedConnector4">
              <a:avLst>
                <a:gd name="adj1" fmla="val -198557"/>
                <a:gd name="adj2" fmla="val 165087"/>
              </a:avLst>
            </a:prstGeom>
            <a:ln>
              <a:tailEnd type="triangle" w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/>
            <p:cNvSpPr txBox="1"/>
            <p:nvPr/>
          </p:nvSpPr>
          <p:spPr>
            <a:xfrm>
              <a:off x="1979485" y="5258788"/>
              <a:ext cx="3059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55" name="Curved Connector 54"/>
            <p:cNvCxnSpPr>
              <a:stCxn id="39" idx="6"/>
              <a:endCxn id="38" idx="4"/>
            </p:cNvCxnSpPr>
            <p:nvPr/>
          </p:nvCxnSpPr>
          <p:spPr>
            <a:xfrm flipV="1">
              <a:off x="2644140" y="3987144"/>
              <a:ext cx="567118" cy="910254"/>
            </a:xfrm>
            <a:prstGeom prst="curvedConnector2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2342480" y="3962400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57" name="Curved Connector 12"/>
            <p:cNvCxnSpPr/>
            <p:nvPr/>
          </p:nvCxnSpPr>
          <p:spPr>
            <a:xfrm flipH="1" flipV="1">
              <a:off x="3211258" y="3625194"/>
              <a:ext cx="205740" cy="205740"/>
            </a:xfrm>
            <a:prstGeom prst="curvedConnector4">
              <a:avLst>
                <a:gd name="adj1" fmla="val -111111"/>
                <a:gd name="adj2" fmla="val 211111"/>
              </a:avLst>
            </a:prstGeom>
            <a:ln>
              <a:tailEnd type="triangle" w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/>
            <p:cNvSpPr txBox="1"/>
            <p:nvPr/>
          </p:nvSpPr>
          <p:spPr>
            <a:xfrm>
              <a:off x="3551675" y="3150870"/>
              <a:ext cx="305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59" name="Curved Connector 18"/>
            <p:cNvCxnSpPr>
              <a:stCxn id="38" idx="3"/>
              <a:endCxn id="39" idx="0"/>
            </p:cNvCxnSpPr>
            <p:nvPr/>
          </p:nvCxnSpPr>
          <p:spPr>
            <a:xfrm rot="5400000">
              <a:off x="2369702" y="3995582"/>
              <a:ext cx="764774" cy="627378"/>
            </a:xfrm>
            <a:prstGeom prst="curvedConnector3">
              <a:avLst>
                <a:gd name="adj1" fmla="val 24121"/>
              </a:avLst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3005518" y="4484132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</p:grpSp>
      <p:sp>
        <p:nvSpPr>
          <p:cNvPr id="26" name="Rounded Rectangle 25"/>
          <p:cNvSpPr/>
          <p:nvPr/>
        </p:nvSpPr>
        <p:spPr>
          <a:xfrm>
            <a:off x="4783726" y="1454626"/>
            <a:ext cx="2633781" cy="2784265"/>
          </a:xfrm>
          <a:prstGeom prst="roundRect">
            <a:avLst/>
          </a:prstGeom>
          <a:solidFill>
            <a:schemeClr val="lt1">
              <a:alpha val="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098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4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B8203-3CA9-094B-99A9-2162A118B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way: Regex from FSA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FC759-071E-C64F-9263-096BE48C26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example from two slides ago … </a:t>
            </a:r>
          </a:p>
          <a:p>
            <a:r>
              <a:rPr lang="en-US" dirty="0"/>
              <a:t>BUT:</a:t>
            </a:r>
          </a:p>
          <a:p>
            <a:pPr lvl="1"/>
            <a:r>
              <a:rPr lang="en-US" dirty="0"/>
              <a:t>let's do it in a different order, so:</a:t>
            </a:r>
          </a:p>
          <a:p>
            <a:pPr lvl="1"/>
            <a:r>
              <a:rPr lang="en-US" dirty="0"/>
              <a:t>step 1: eliminate state 2</a:t>
            </a:r>
          </a:p>
          <a:p>
            <a:pPr lvl="1"/>
            <a:r>
              <a:rPr lang="en-US" dirty="0"/>
              <a:t>step 2: eliminate state 3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7B1CAA2-44F2-5685-E9CA-66AB60A96C6A}"/>
              </a:ext>
            </a:extLst>
          </p:cNvPr>
          <p:cNvGrpSpPr/>
          <p:nvPr/>
        </p:nvGrpSpPr>
        <p:grpSpPr>
          <a:xfrm>
            <a:off x="7515483" y="2245326"/>
            <a:ext cx="2486018" cy="2732520"/>
            <a:chOff x="1371600" y="2895600"/>
            <a:chExt cx="2486018" cy="273252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C798FCBA-7BB1-3D87-A7A1-4FC091190D1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86300" y="3369924"/>
              <a:ext cx="411480" cy="411480"/>
            </a:xfrm>
            <a:prstGeom prst="ellipse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anchor="ctr" anchorCtr="1">
              <a:normAutofit fontScale="85000" lnSpcReduction="20000"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2B0DC5B-82B4-B9D1-7D46-63F53A6204C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05518" y="3575664"/>
              <a:ext cx="411480" cy="411480"/>
            </a:xfrm>
            <a:prstGeom prst="ellipse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anchor="ctr" anchorCtr="1">
              <a:normAutofit fontScale="85000" lnSpcReduction="20000"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CD3A230E-6556-0EE4-F4D2-56E607F200A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32660" y="4691658"/>
              <a:ext cx="411480" cy="411480"/>
            </a:xfrm>
            <a:prstGeom prst="ellipse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anchor="ctr" anchorCtr="1">
              <a:normAutofit fontScale="85000" lnSpcReduction="20000"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113D2B0-125C-AB55-A659-833DF15BAF4E}"/>
                </a:ext>
              </a:extLst>
            </p:cNvPr>
            <p:cNvSpPr txBox="1"/>
            <p:nvPr/>
          </p:nvSpPr>
          <p:spPr>
            <a:xfrm>
              <a:off x="1371600" y="3341132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&gt;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9117B01B-AA55-AB42-BF74-00ABFE8BC400}"/>
                </a:ext>
              </a:extLst>
            </p:cNvPr>
            <p:cNvCxnSpPr>
              <a:stCxn id="5" idx="6"/>
              <a:endCxn id="6" idx="2"/>
            </p:cNvCxnSpPr>
            <p:nvPr/>
          </p:nvCxnSpPr>
          <p:spPr>
            <a:xfrm>
              <a:off x="1997780" y="3575664"/>
              <a:ext cx="1007738" cy="20574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urved Connector 12">
              <a:extLst>
                <a:ext uri="{FF2B5EF4-FFF2-40B4-BE49-F238E27FC236}">
                  <a16:creationId xmlns:a16="http://schemas.microsoft.com/office/drawing/2014/main" id="{BF741F06-2F36-0117-3128-198FA311627C}"/>
                </a:ext>
              </a:extLst>
            </p:cNvPr>
            <p:cNvCxnSpPr>
              <a:stCxn id="5" idx="6"/>
              <a:endCxn id="5" idx="0"/>
            </p:cNvCxnSpPr>
            <p:nvPr/>
          </p:nvCxnSpPr>
          <p:spPr>
            <a:xfrm flipH="1" flipV="1">
              <a:off x="1792040" y="3369924"/>
              <a:ext cx="205740" cy="205740"/>
            </a:xfrm>
            <a:prstGeom prst="curvedConnector4">
              <a:avLst>
                <a:gd name="adj1" fmla="val -111111"/>
                <a:gd name="adj2" fmla="val 211111"/>
              </a:avLst>
            </a:prstGeom>
            <a:ln>
              <a:tailEnd type="triangle" w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E79A713-CAD3-4323-A072-298B93BB459A}"/>
                </a:ext>
              </a:extLst>
            </p:cNvPr>
            <p:cNvSpPr txBox="1"/>
            <p:nvPr/>
          </p:nvSpPr>
          <p:spPr>
            <a:xfrm>
              <a:off x="2132457" y="2895600"/>
              <a:ext cx="305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2C45547-B40A-4414-F4EE-281886272306}"/>
                </a:ext>
              </a:extLst>
            </p:cNvPr>
            <p:cNvSpPr txBox="1"/>
            <p:nvPr/>
          </p:nvSpPr>
          <p:spPr>
            <a:xfrm>
              <a:off x="2438400" y="3364468"/>
              <a:ext cx="305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03EEDD03-380A-CE0B-2C9E-D798302E5FAE}"/>
                </a:ext>
              </a:extLst>
            </p:cNvPr>
            <p:cNvCxnSpPr>
              <a:stCxn id="7" idx="1"/>
              <a:endCxn id="5" idx="4"/>
            </p:cNvCxnSpPr>
            <p:nvPr/>
          </p:nvCxnSpPr>
          <p:spPr>
            <a:xfrm rot="16200000" flipV="1">
              <a:off x="1557223" y="4016221"/>
              <a:ext cx="970514" cy="50088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7552261-9CA6-C4A9-002B-243C9EC9340C}"/>
                </a:ext>
              </a:extLst>
            </p:cNvPr>
            <p:cNvSpPr txBox="1"/>
            <p:nvPr/>
          </p:nvSpPr>
          <p:spPr>
            <a:xfrm>
              <a:off x="1792039" y="4191000"/>
              <a:ext cx="3059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15" name="Curved Connector 12">
              <a:extLst>
                <a:ext uri="{FF2B5EF4-FFF2-40B4-BE49-F238E27FC236}">
                  <a16:creationId xmlns:a16="http://schemas.microsoft.com/office/drawing/2014/main" id="{965B81A3-0008-098B-D3FD-A1D7A43B1E16}"/>
                </a:ext>
              </a:extLst>
            </p:cNvPr>
            <p:cNvCxnSpPr>
              <a:stCxn id="7" idx="5"/>
              <a:endCxn id="7" idx="2"/>
            </p:cNvCxnSpPr>
            <p:nvPr/>
          </p:nvCxnSpPr>
          <p:spPr>
            <a:xfrm rot="5400000" flipH="1">
              <a:off x="2335530" y="4794528"/>
              <a:ext cx="145480" cy="351220"/>
            </a:xfrm>
            <a:prstGeom prst="curvedConnector4">
              <a:avLst>
                <a:gd name="adj1" fmla="val -198557"/>
                <a:gd name="adj2" fmla="val 165087"/>
              </a:avLst>
            </a:prstGeom>
            <a:ln>
              <a:tailEnd type="triangle" w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7334F5F-2839-A0A9-3AE5-E959D81EC411}"/>
                </a:ext>
              </a:extLst>
            </p:cNvPr>
            <p:cNvSpPr txBox="1"/>
            <p:nvPr/>
          </p:nvSpPr>
          <p:spPr>
            <a:xfrm>
              <a:off x="1979485" y="5258788"/>
              <a:ext cx="3059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17" name="Curved Connector 16">
              <a:extLst>
                <a:ext uri="{FF2B5EF4-FFF2-40B4-BE49-F238E27FC236}">
                  <a16:creationId xmlns:a16="http://schemas.microsoft.com/office/drawing/2014/main" id="{36187133-8253-F25D-A3E4-AAAC1B95C7A5}"/>
                </a:ext>
              </a:extLst>
            </p:cNvPr>
            <p:cNvCxnSpPr>
              <a:stCxn id="7" idx="6"/>
              <a:endCxn id="6" idx="4"/>
            </p:cNvCxnSpPr>
            <p:nvPr/>
          </p:nvCxnSpPr>
          <p:spPr>
            <a:xfrm flipV="1">
              <a:off x="2644140" y="3987144"/>
              <a:ext cx="567118" cy="910254"/>
            </a:xfrm>
            <a:prstGeom prst="curvedConnector2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A7FF780-232F-DF14-9777-387FECF9EAB1}"/>
                </a:ext>
              </a:extLst>
            </p:cNvPr>
            <p:cNvSpPr txBox="1"/>
            <p:nvPr/>
          </p:nvSpPr>
          <p:spPr>
            <a:xfrm>
              <a:off x="2342480" y="3962400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19" name="Curved Connector 12">
              <a:extLst>
                <a:ext uri="{FF2B5EF4-FFF2-40B4-BE49-F238E27FC236}">
                  <a16:creationId xmlns:a16="http://schemas.microsoft.com/office/drawing/2014/main" id="{86EE7A36-B974-F952-17DD-0CC5CF6C570B}"/>
                </a:ext>
              </a:extLst>
            </p:cNvPr>
            <p:cNvCxnSpPr/>
            <p:nvPr/>
          </p:nvCxnSpPr>
          <p:spPr>
            <a:xfrm flipH="1" flipV="1">
              <a:off x="3211258" y="3625194"/>
              <a:ext cx="205740" cy="205740"/>
            </a:xfrm>
            <a:prstGeom prst="curvedConnector4">
              <a:avLst>
                <a:gd name="adj1" fmla="val -111111"/>
                <a:gd name="adj2" fmla="val 211111"/>
              </a:avLst>
            </a:prstGeom>
            <a:ln>
              <a:tailEnd type="triangle" w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A32FBDD-98FD-6EC4-B319-438B99E3E737}"/>
                </a:ext>
              </a:extLst>
            </p:cNvPr>
            <p:cNvSpPr txBox="1"/>
            <p:nvPr/>
          </p:nvSpPr>
          <p:spPr>
            <a:xfrm>
              <a:off x="3551675" y="3150870"/>
              <a:ext cx="3059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21" name="Curved Connector 18">
              <a:extLst>
                <a:ext uri="{FF2B5EF4-FFF2-40B4-BE49-F238E27FC236}">
                  <a16:creationId xmlns:a16="http://schemas.microsoft.com/office/drawing/2014/main" id="{EBD2A57C-A134-A6AA-0D59-AF6945101C0F}"/>
                </a:ext>
              </a:extLst>
            </p:cNvPr>
            <p:cNvCxnSpPr>
              <a:stCxn id="6" idx="3"/>
              <a:endCxn id="7" idx="0"/>
            </p:cNvCxnSpPr>
            <p:nvPr/>
          </p:nvCxnSpPr>
          <p:spPr>
            <a:xfrm rot="5400000">
              <a:off x="2369702" y="3995582"/>
              <a:ext cx="764774" cy="627378"/>
            </a:xfrm>
            <a:prstGeom prst="curvedConnector3">
              <a:avLst>
                <a:gd name="adj1" fmla="val 24121"/>
              </a:avLst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38A75EB-8778-4873-9C28-FA68F8EC85E3}"/>
                </a:ext>
              </a:extLst>
            </p:cNvPr>
            <p:cNvSpPr txBox="1"/>
            <p:nvPr/>
          </p:nvSpPr>
          <p:spPr>
            <a:xfrm>
              <a:off x="3005518" y="4484132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86987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251C4-9C64-4D68-3866-FB0EDCC2F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F8A8A6-1B9D-87BC-4DD4-5DBC776936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30804" cy="131290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Let's start with </a:t>
            </a:r>
            <a:r>
              <a:rPr lang="en-US" b="1" dirty="0"/>
              <a:t>Homework 11</a:t>
            </a:r>
          </a:p>
          <a:p>
            <a:r>
              <a:rPr lang="en-US" dirty="0"/>
              <a:t>Recall Q4: let </a:t>
            </a:r>
            <a:r>
              <a:rPr lang="en-US" b="1" dirty="0"/>
              <a:t>L</a:t>
            </a:r>
            <a:r>
              <a:rPr lang="en-US" dirty="0"/>
              <a:t> be the language accepted by this machine: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1AA8BAC-03A9-BDCE-DEB2-E8497A37930E}"/>
              </a:ext>
            </a:extLst>
          </p:cNvPr>
          <p:cNvGrpSpPr/>
          <p:nvPr/>
        </p:nvGrpSpPr>
        <p:grpSpPr>
          <a:xfrm>
            <a:off x="6233283" y="2022770"/>
            <a:ext cx="3066661" cy="2812459"/>
            <a:chOff x="2754357" y="2342974"/>
            <a:chExt cx="3066661" cy="2812459"/>
          </a:xfrm>
        </p:grpSpPr>
        <p:sp>
          <p:nvSpPr>
            <p:cNvPr id="5" name="Oval 31">
              <a:extLst>
                <a:ext uri="{FF2B5EF4-FFF2-40B4-BE49-F238E27FC236}">
                  <a16:creationId xmlns:a16="http://schemas.microsoft.com/office/drawing/2014/main" id="{F21FB486-B605-71EC-1C06-20694FAAB6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8655" y="3028874"/>
              <a:ext cx="728641" cy="70885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400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x</a:t>
              </a:r>
            </a:p>
          </p:txBody>
        </p:sp>
        <p:sp>
          <p:nvSpPr>
            <p:cNvPr id="6" name="Oval 31">
              <a:extLst>
                <a:ext uri="{FF2B5EF4-FFF2-40B4-BE49-F238E27FC236}">
                  <a16:creationId xmlns:a16="http://schemas.microsoft.com/office/drawing/2014/main" id="{518D9950-A5CB-80CE-5EA8-D788C231DD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5516" y="3737727"/>
              <a:ext cx="728641" cy="70885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en-US" sz="1400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y</a:t>
              </a:r>
            </a:p>
          </p:txBody>
        </p:sp>
        <p:sp>
          <p:nvSpPr>
            <p:cNvPr id="7" name="Oval 31">
              <a:extLst>
                <a:ext uri="{FF2B5EF4-FFF2-40B4-BE49-F238E27FC236}">
                  <a16:creationId xmlns:a16="http://schemas.microsoft.com/office/drawing/2014/main" id="{AB68CB83-AE8B-9918-6380-E1B648C07E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2377" y="4446580"/>
              <a:ext cx="728641" cy="70885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400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z</a:t>
              </a:r>
            </a:p>
          </p:txBody>
        </p:sp>
        <p:cxnSp>
          <p:nvCxnSpPr>
            <p:cNvPr id="8" name="AutoShape 37">
              <a:extLst>
                <a:ext uri="{FF2B5EF4-FFF2-40B4-BE49-F238E27FC236}">
                  <a16:creationId xmlns:a16="http://schemas.microsoft.com/office/drawing/2014/main" id="{FF586143-DDE1-3F87-8465-67D389FA3A38}"/>
                </a:ext>
              </a:extLst>
            </p:cNvPr>
            <p:cNvCxnSpPr>
              <a:cxnSpLocks noChangeShapeType="1"/>
              <a:stCxn id="5" idx="1"/>
              <a:endCxn id="5" idx="7"/>
            </p:cNvCxnSpPr>
            <p:nvPr/>
          </p:nvCxnSpPr>
          <p:spPr bwMode="auto">
            <a:xfrm rot="5400000" flipH="1" flipV="1">
              <a:off x="3342975" y="2875070"/>
              <a:ext cx="12700" cy="515227"/>
            </a:xfrm>
            <a:prstGeom prst="curvedConnector3">
              <a:avLst>
                <a:gd name="adj1" fmla="val 3556528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6E2F60B-3D58-B850-0E1A-CF55E4F78DD4}"/>
                </a:ext>
              </a:extLst>
            </p:cNvPr>
            <p:cNvSpPr txBox="1"/>
            <p:nvPr/>
          </p:nvSpPr>
          <p:spPr>
            <a:xfrm>
              <a:off x="3201688" y="234297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84BC126-2FB7-56B5-4E13-4E3C7DCE72E6}"/>
                </a:ext>
              </a:extLst>
            </p:cNvPr>
            <p:cNvSpPr txBox="1"/>
            <p:nvPr/>
          </p:nvSpPr>
          <p:spPr>
            <a:xfrm>
              <a:off x="2754357" y="3153175"/>
              <a:ext cx="3373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Menlo" panose="020B0609030804020204" pitchFamily="49" charset="0"/>
                  <a:ea typeface="Menlo" panose="020B0609030804020204" pitchFamily="49" charset="0"/>
                  <a:cs typeface="Menlo" panose="020B0609030804020204" pitchFamily="49" charset="0"/>
                </a:rPr>
                <a:t>&gt;</a:t>
              </a:r>
            </a:p>
          </p:txBody>
        </p:sp>
        <p:cxnSp>
          <p:nvCxnSpPr>
            <p:cNvPr id="11" name="Curved Connector 10">
              <a:extLst>
                <a:ext uri="{FF2B5EF4-FFF2-40B4-BE49-F238E27FC236}">
                  <a16:creationId xmlns:a16="http://schemas.microsoft.com/office/drawing/2014/main" id="{466580DC-15E4-D61B-38E2-23E55E0A84DE}"/>
                </a:ext>
              </a:extLst>
            </p:cNvPr>
            <p:cNvCxnSpPr>
              <a:stCxn id="5" idx="6"/>
              <a:endCxn id="6" idx="1"/>
            </p:cNvCxnSpPr>
            <p:nvPr/>
          </p:nvCxnSpPr>
          <p:spPr>
            <a:xfrm>
              <a:off x="3707296" y="3383301"/>
              <a:ext cx="434927" cy="458235"/>
            </a:xfrm>
            <a:prstGeom prst="curvedConnector2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9D8BC20-592F-9034-89F5-B7432ADB5C54}"/>
                </a:ext>
              </a:extLst>
            </p:cNvPr>
            <p:cNvSpPr txBox="1"/>
            <p:nvPr/>
          </p:nvSpPr>
          <p:spPr>
            <a:xfrm>
              <a:off x="3860532" y="3153175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cxnSp>
          <p:nvCxnSpPr>
            <p:cNvPr id="13" name="Curved Connector 12">
              <a:extLst>
                <a:ext uri="{FF2B5EF4-FFF2-40B4-BE49-F238E27FC236}">
                  <a16:creationId xmlns:a16="http://schemas.microsoft.com/office/drawing/2014/main" id="{A3098BAD-6F1C-E864-39A5-31B775335B3E}"/>
                </a:ext>
              </a:extLst>
            </p:cNvPr>
            <p:cNvCxnSpPr>
              <a:stCxn id="6" idx="1"/>
              <a:endCxn id="6" idx="7"/>
            </p:cNvCxnSpPr>
            <p:nvPr/>
          </p:nvCxnSpPr>
          <p:spPr>
            <a:xfrm rot="5400000" flipH="1" flipV="1">
              <a:off x="4399836" y="3583923"/>
              <a:ext cx="12700" cy="515227"/>
            </a:xfrm>
            <a:prstGeom prst="curvedConnector3">
              <a:avLst>
                <a:gd name="adj1" fmla="val 4339134"/>
              </a:avLst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7D9D256-9CCB-9214-82FF-8C8E29A595F4}"/>
                </a:ext>
              </a:extLst>
            </p:cNvPr>
            <p:cNvSpPr txBox="1"/>
            <p:nvPr/>
          </p:nvSpPr>
          <p:spPr>
            <a:xfrm>
              <a:off x="4320262" y="2948017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cxnSp>
          <p:nvCxnSpPr>
            <p:cNvPr id="15" name="Curved Connector 14">
              <a:extLst>
                <a:ext uri="{FF2B5EF4-FFF2-40B4-BE49-F238E27FC236}">
                  <a16:creationId xmlns:a16="http://schemas.microsoft.com/office/drawing/2014/main" id="{A49B340A-7502-F3D2-2D32-04E87EE959C0}"/>
                </a:ext>
              </a:extLst>
            </p:cNvPr>
            <p:cNvCxnSpPr>
              <a:cxnSpLocks/>
              <a:stCxn id="6" idx="6"/>
              <a:endCxn id="7" idx="1"/>
            </p:cNvCxnSpPr>
            <p:nvPr/>
          </p:nvCxnSpPr>
          <p:spPr>
            <a:xfrm>
              <a:off x="4764157" y="4092154"/>
              <a:ext cx="434927" cy="458235"/>
            </a:xfrm>
            <a:prstGeom prst="curvedConnector2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3E7D714-1CE4-18D4-541F-361FE717F5DF}"/>
                </a:ext>
              </a:extLst>
            </p:cNvPr>
            <p:cNvSpPr txBox="1"/>
            <p:nvPr/>
          </p:nvSpPr>
          <p:spPr>
            <a:xfrm>
              <a:off x="4921877" y="3900035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17" name="Curved Connector 16">
              <a:extLst>
                <a:ext uri="{FF2B5EF4-FFF2-40B4-BE49-F238E27FC236}">
                  <a16:creationId xmlns:a16="http://schemas.microsoft.com/office/drawing/2014/main" id="{DD80F03A-A256-221B-B0EB-1722D2E70F3C}"/>
                </a:ext>
              </a:extLst>
            </p:cNvPr>
            <p:cNvCxnSpPr>
              <a:cxnSpLocks/>
              <a:stCxn id="7" idx="1"/>
              <a:endCxn id="7" idx="7"/>
            </p:cNvCxnSpPr>
            <p:nvPr/>
          </p:nvCxnSpPr>
          <p:spPr>
            <a:xfrm rot="5400000" flipH="1" flipV="1">
              <a:off x="5456697" y="4292776"/>
              <a:ext cx="12700" cy="515227"/>
            </a:xfrm>
            <a:prstGeom prst="curvedConnector3">
              <a:avLst>
                <a:gd name="adj1" fmla="val 4026087"/>
              </a:avLst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FC3A3EA-6FDA-7A7A-AB63-FFC4B8C00389}"/>
                </a:ext>
              </a:extLst>
            </p:cNvPr>
            <p:cNvSpPr txBox="1"/>
            <p:nvPr/>
          </p:nvSpPr>
          <p:spPr>
            <a:xfrm>
              <a:off x="5370774" y="3663219"/>
              <a:ext cx="3064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19" name="Curved Connector 18">
              <a:extLst>
                <a:ext uri="{FF2B5EF4-FFF2-40B4-BE49-F238E27FC236}">
                  <a16:creationId xmlns:a16="http://schemas.microsoft.com/office/drawing/2014/main" id="{159C2948-6114-407B-13CC-35C139A19ADA}"/>
                </a:ext>
              </a:extLst>
            </p:cNvPr>
            <p:cNvCxnSpPr>
              <a:stCxn id="7" idx="2"/>
              <a:endCxn id="6" idx="5"/>
            </p:cNvCxnSpPr>
            <p:nvPr/>
          </p:nvCxnSpPr>
          <p:spPr>
            <a:xfrm rot="10800000">
              <a:off x="4657451" y="4342771"/>
              <a:ext cx="434927" cy="458236"/>
            </a:xfrm>
            <a:prstGeom prst="curvedConnector2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6DA4233-38F5-9517-46DC-FB1BF02B5344}"/>
                </a:ext>
              </a:extLst>
            </p:cNvPr>
            <p:cNvSpPr txBox="1"/>
            <p:nvPr/>
          </p:nvSpPr>
          <p:spPr>
            <a:xfrm>
              <a:off x="4576109" y="4532335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cxnSp>
          <p:nvCxnSpPr>
            <p:cNvPr id="21" name="Curved Connector 20">
              <a:extLst>
                <a:ext uri="{FF2B5EF4-FFF2-40B4-BE49-F238E27FC236}">
                  <a16:creationId xmlns:a16="http://schemas.microsoft.com/office/drawing/2014/main" id="{69E0B956-B569-E45E-F0E1-B2761F56D045}"/>
                </a:ext>
              </a:extLst>
            </p:cNvPr>
            <p:cNvCxnSpPr>
              <a:stCxn id="6" idx="2"/>
              <a:endCxn id="5" idx="5"/>
            </p:cNvCxnSpPr>
            <p:nvPr/>
          </p:nvCxnSpPr>
          <p:spPr>
            <a:xfrm rot="10800000">
              <a:off x="3600590" y="3633918"/>
              <a:ext cx="434927" cy="458236"/>
            </a:xfrm>
            <a:prstGeom prst="curvedConnector2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A967784-409F-EDA0-E390-7379CCD40307}"/>
                </a:ext>
              </a:extLst>
            </p:cNvPr>
            <p:cNvSpPr txBox="1"/>
            <p:nvPr/>
          </p:nvSpPr>
          <p:spPr>
            <a:xfrm>
              <a:off x="3557132" y="3852124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cxnSp>
          <p:nvCxnSpPr>
            <p:cNvPr id="23" name="Curved Connector 22">
              <a:extLst>
                <a:ext uri="{FF2B5EF4-FFF2-40B4-BE49-F238E27FC236}">
                  <a16:creationId xmlns:a16="http://schemas.microsoft.com/office/drawing/2014/main" id="{7205E6AA-4314-73BA-999E-9D70A72544BE}"/>
                </a:ext>
              </a:extLst>
            </p:cNvPr>
            <p:cNvCxnSpPr>
              <a:cxnSpLocks/>
              <a:stCxn id="6" idx="3"/>
              <a:endCxn id="5" idx="4"/>
            </p:cNvCxnSpPr>
            <p:nvPr/>
          </p:nvCxnSpPr>
          <p:spPr>
            <a:xfrm rot="5400000" flipH="1">
              <a:off x="3440078" y="3640626"/>
              <a:ext cx="605044" cy="799247"/>
            </a:xfrm>
            <a:prstGeom prst="curvedConnector3">
              <a:avLst>
                <a:gd name="adj1" fmla="val -43441"/>
              </a:avLst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38A6B5F-19CA-AEBD-5B9F-96BB26E907E5}"/>
                </a:ext>
              </a:extLst>
            </p:cNvPr>
            <p:cNvSpPr txBox="1"/>
            <p:nvPr/>
          </p:nvSpPr>
          <p:spPr>
            <a:xfrm>
              <a:off x="3349325" y="4402373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F48C2E7-F679-8133-A6FF-35BD3D2A5697}"/>
              </a:ext>
            </a:extLst>
          </p:cNvPr>
          <p:cNvSpPr txBox="1"/>
          <p:nvPr/>
        </p:nvSpPr>
        <p:spPr>
          <a:xfrm>
            <a:off x="6360976" y="4413654"/>
            <a:ext cx="1229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Σ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= </a:t>
            </a:r>
            <a:r>
              <a:rPr lang="en-US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{1, 2}</a:t>
            </a:r>
          </a:p>
        </p:txBody>
      </p:sp>
    </p:spTree>
    <p:extLst>
      <p:ext uri="{BB962C8B-B14F-4D97-AF65-F5344CB8AC3E}">
        <p14:creationId xmlns:p14="http://schemas.microsoft.com/office/powerpoint/2010/main" val="1140916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95BAF-8D34-4D2E-5B18-CB276C063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65A8B-529B-6423-034D-DA512ADA17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 1:</a:t>
            </a:r>
          </a:p>
          <a:p>
            <a:pPr lvl="1"/>
            <a:r>
              <a:rPr lang="en-US" dirty="0"/>
              <a:t>L</a:t>
            </a:r>
            <a:r>
              <a:rPr lang="en-US" baseline="-25000" dirty="0"/>
              <a:t>R</a:t>
            </a:r>
            <a:r>
              <a:rPr lang="en-US" dirty="0"/>
              <a:t> = {</a:t>
            </a:r>
            <a:r>
              <a:rPr lang="en-US" dirty="0" err="1"/>
              <a:t>w</a:t>
            </a:r>
            <a:r>
              <a:rPr lang="en-US" baseline="30000" dirty="0" err="1"/>
              <a:t>R</a:t>
            </a:r>
            <a:r>
              <a:rPr lang="en-US" dirty="0"/>
              <a:t>| </a:t>
            </a:r>
            <a:r>
              <a:rPr lang="en-US" i="1" dirty="0"/>
              <a:t>w</a:t>
            </a:r>
            <a:r>
              <a:rPr lang="en-US" dirty="0"/>
              <a:t> ∈ L</a:t>
            </a:r>
            <a:r>
              <a:rPr lang="en-US" baseline="-25000" dirty="0"/>
              <a:t> </a:t>
            </a:r>
            <a:r>
              <a:rPr lang="en-US" dirty="0"/>
              <a:t>},  </a:t>
            </a:r>
            <a:r>
              <a:rPr lang="en-US" i="1" dirty="0"/>
              <a:t>w</a:t>
            </a:r>
            <a:r>
              <a:rPr lang="en-US" dirty="0"/>
              <a:t> a string of L, </a:t>
            </a:r>
            <a:r>
              <a:rPr lang="en-US" i="1" dirty="0" err="1"/>
              <a:t>w</a:t>
            </a:r>
            <a:r>
              <a:rPr lang="en-US" baseline="30000" dirty="0" err="1"/>
              <a:t>R</a:t>
            </a:r>
            <a:r>
              <a:rPr lang="en-US" baseline="30000" dirty="0"/>
              <a:t>  </a:t>
            </a:r>
            <a:r>
              <a:rPr lang="en-US" dirty="0"/>
              <a:t>the reverse of </a:t>
            </a:r>
            <a:r>
              <a:rPr lang="en-US" i="1" dirty="0"/>
              <a:t>w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Example: if 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1211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dirty="0"/>
              <a:t>∈ L,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nlo" panose="020B0609030804020204" pitchFamily="49" charset="0"/>
                <a:ea typeface="+mn-ea"/>
                <a:cs typeface="+mn-cs"/>
              </a:rPr>
              <a:t>1121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nlo" panose="020B0609030804020204" pitchFamily="49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∈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</a:t>
            </a:r>
            <a:r>
              <a:rPr lang="en-US" sz="2800" baseline="30000" dirty="0"/>
              <a:t>R</a:t>
            </a: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lvl="1"/>
            <a:r>
              <a:rPr lang="en-US" dirty="0"/>
              <a:t>Give a </a:t>
            </a:r>
            <a:r>
              <a:rPr lang="en-US" b="1" dirty="0"/>
              <a:t>FSA</a:t>
            </a:r>
            <a:r>
              <a:rPr lang="en-US" dirty="0"/>
              <a:t> for L</a:t>
            </a:r>
            <a:r>
              <a:rPr lang="en-US" baseline="-25000" dirty="0"/>
              <a:t>R </a:t>
            </a:r>
            <a:r>
              <a:rPr lang="en-US" dirty="0"/>
              <a:t>derived from the </a:t>
            </a:r>
            <a:r>
              <a:rPr lang="en-US" b="1" dirty="0"/>
              <a:t>FSA</a:t>
            </a:r>
            <a:r>
              <a:rPr lang="en-US" dirty="0"/>
              <a:t> in the previous slide</a:t>
            </a:r>
          </a:p>
          <a:p>
            <a:pPr lvl="1"/>
            <a:r>
              <a:rPr lang="en-US" dirty="0"/>
              <a:t>(A) How many states does the FSA for </a:t>
            </a:r>
            <a:r>
              <a:rPr lang="en-US" sz="2800" dirty="0">
                <a:solidFill>
                  <a:prstClr val="black"/>
                </a:solidFill>
              </a:rPr>
              <a:t>L</a:t>
            </a:r>
            <a:r>
              <a:rPr lang="en-US" sz="2800" baseline="-25000" dirty="0">
                <a:solidFill>
                  <a:prstClr val="black"/>
                </a:solidFill>
              </a:rPr>
              <a:t>R</a:t>
            </a:r>
            <a:r>
              <a:rPr lang="en-US" dirty="0"/>
              <a:t> have?  </a:t>
            </a:r>
          </a:p>
          <a:p>
            <a:pPr lvl="1"/>
            <a:r>
              <a:rPr lang="en-US" dirty="0"/>
              <a:t>(B) How many end states?</a:t>
            </a:r>
          </a:p>
          <a:p>
            <a:pPr lvl="1"/>
            <a:r>
              <a:rPr lang="en-US" b="1" dirty="0"/>
              <a:t>Recall</a:t>
            </a:r>
            <a:r>
              <a:rPr lang="en-US" dirty="0"/>
              <a:t>: </a:t>
            </a:r>
            <a:r>
              <a:rPr lang="en-US" i="1" dirty="0"/>
              <a:t>basic idea swap final/beginning states</a:t>
            </a:r>
          </a:p>
          <a:p>
            <a:pPr lvl="1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Check your answer carefully!</a:t>
            </a:r>
          </a:p>
          <a:p>
            <a:pPr lvl="1"/>
            <a:r>
              <a:rPr lang="en-US" i="1" dirty="0"/>
              <a:t>By software or </a:t>
            </a:r>
            <a:r>
              <a:rPr lang="en-US" i="1" dirty="0">
                <a:solidFill>
                  <a:schemeClr val="accent1"/>
                </a:solidFill>
              </a:rPr>
              <a:t>legible</a:t>
            </a:r>
            <a:r>
              <a:rPr lang="en-US" i="1" dirty="0"/>
              <a:t> hand-drawn diagrams accepted</a:t>
            </a:r>
          </a:p>
        </p:txBody>
      </p:sp>
    </p:spTree>
    <p:extLst>
      <p:ext uri="{BB962C8B-B14F-4D97-AF65-F5344CB8AC3E}">
        <p14:creationId xmlns:p14="http://schemas.microsoft.com/office/powerpoint/2010/main" val="1698653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95BAF-8D34-4D2E-5B18-CB276C063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65A8B-529B-6423-034D-DA512ADA17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 2:</a:t>
            </a:r>
          </a:p>
          <a:p>
            <a:pPr lvl="1"/>
            <a:r>
              <a:rPr lang="en-US" dirty="0"/>
              <a:t>now convert L</a:t>
            </a:r>
            <a:r>
              <a:rPr lang="en-US" baseline="-25000" dirty="0"/>
              <a:t>R</a:t>
            </a:r>
            <a:r>
              <a:rPr lang="en-US" dirty="0"/>
              <a:t> = {</a:t>
            </a:r>
            <a:r>
              <a:rPr lang="en-US" dirty="0" err="1"/>
              <a:t>w</a:t>
            </a:r>
            <a:r>
              <a:rPr lang="en-US" baseline="30000" dirty="0" err="1"/>
              <a:t>R</a:t>
            </a:r>
            <a:r>
              <a:rPr lang="en-US" dirty="0"/>
              <a:t>| </a:t>
            </a:r>
            <a:r>
              <a:rPr lang="en-US" i="1" dirty="0"/>
              <a:t>w</a:t>
            </a:r>
            <a:r>
              <a:rPr lang="en-US" dirty="0"/>
              <a:t> ∈ L</a:t>
            </a:r>
            <a:r>
              <a:rPr lang="en-US" baseline="-25000" dirty="0"/>
              <a:t> </a:t>
            </a:r>
            <a:r>
              <a:rPr lang="en-US" dirty="0"/>
              <a:t>} to a </a:t>
            </a:r>
            <a:r>
              <a:rPr lang="en-US" b="1" dirty="0"/>
              <a:t>DFSA</a:t>
            </a:r>
          </a:p>
          <a:p>
            <a:pPr lvl="1"/>
            <a:r>
              <a:rPr lang="en-US" dirty="0"/>
              <a:t>use the set-of-states construction described in class</a:t>
            </a: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lvl="1"/>
            <a:r>
              <a:rPr lang="en-US" dirty="0"/>
              <a:t>(A) How many states does the DFSA have?  </a:t>
            </a:r>
          </a:p>
          <a:p>
            <a:pPr lvl="1"/>
            <a:r>
              <a:rPr lang="en-US" dirty="0"/>
              <a:t>(B) How many end states?</a:t>
            </a:r>
            <a:endParaRPr lang="en-US" baseline="-25000" dirty="0"/>
          </a:p>
          <a:p>
            <a:pPr lvl="1"/>
            <a:r>
              <a:rPr lang="en-US" dirty="0"/>
              <a:t>make sure you label your states with sets (</a:t>
            </a:r>
            <a:r>
              <a:rPr lang="en-US" i="1" dirty="0"/>
              <a:t>for ease of debugging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Check your answer!</a:t>
            </a:r>
          </a:p>
          <a:p>
            <a:pPr lvl="1"/>
            <a:r>
              <a:rPr lang="en-US" i="1" dirty="0"/>
              <a:t>By software or </a:t>
            </a:r>
            <a:r>
              <a:rPr lang="en-US" i="1" dirty="0">
                <a:solidFill>
                  <a:schemeClr val="accent1"/>
                </a:solidFill>
              </a:rPr>
              <a:t>legible</a:t>
            </a:r>
            <a:r>
              <a:rPr lang="en-US" i="1" dirty="0"/>
              <a:t> hand-drawn diagrams accepted</a:t>
            </a:r>
          </a:p>
        </p:txBody>
      </p:sp>
    </p:spTree>
    <p:extLst>
      <p:ext uri="{BB962C8B-B14F-4D97-AF65-F5344CB8AC3E}">
        <p14:creationId xmlns:p14="http://schemas.microsoft.com/office/powerpoint/2010/main" val="1204654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95BAF-8D34-4D2E-5B18-CB276C063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65A8B-529B-6423-034D-DA512ADA17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 3:</a:t>
            </a:r>
          </a:p>
          <a:p>
            <a:pPr lvl="1"/>
            <a:r>
              <a:rPr lang="en-US" dirty="0"/>
              <a:t>consider L</a:t>
            </a:r>
            <a:r>
              <a:rPr lang="en-US" baseline="-25000" dirty="0"/>
              <a:t>RR</a:t>
            </a:r>
            <a:r>
              <a:rPr lang="en-US" dirty="0"/>
              <a:t> = {</a:t>
            </a:r>
            <a:r>
              <a:rPr lang="en-US" dirty="0" err="1"/>
              <a:t>w</a:t>
            </a:r>
            <a:r>
              <a:rPr lang="en-US" baseline="30000" dirty="0" err="1"/>
              <a:t>R</a:t>
            </a:r>
            <a:r>
              <a:rPr lang="en-US" dirty="0"/>
              <a:t>| </a:t>
            </a:r>
            <a:r>
              <a:rPr lang="en-US" i="1" dirty="0"/>
              <a:t>w</a:t>
            </a:r>
            <a:r>
              <a:rPr lang="en-US" dirty="0"/>
              <a:t> ∈ L</a:t>
            </a:r>
            <a:r>
              <a:rPr lang="en-US" baseline="-25000" dirty="0"/>
              <a:t>R </a:t>
            </a:r>
            <a:r>
              <a:rPr lang="en-US" dirty="0"/>
              <a:t>}, L</a:t>
            </a:r>
            <a:r>
              <a:rPr lang="en-US" baseline="-25000" dirty="0"/>
              <a:t>R</a:t>
            </a:r>
            <a:r>
              <a:rPr lang="en-US" dirty="0"/>
              <a:t> being the language in Question 2.</a:t>
            </a:r>
          </a:p>
          <a:p>
            <a:pPr lvl="1"/>
            <a:r>
              <a:rPr lang="en-US" dirty="0"/>
              <a:t>now construct the FSA for L</a:t>
            </a:r>
            <a:r>
              <a:rPr lang="en-US" baseline="-25000" dirty="0"/>
              <a:t>RR</a:t>
            </a:r>
            <a:r>
              <a:rPr lang="en-US" dirty="0"/>
              <a:t> from the FSA of L</a:t>
            </a:r>
            <a:r>
              <a:rPr lang="en-US" baseline="-25000" dirty="0"/>
              <a:t>R </a:t>
            </a:r>
            <a:r>
              <a:rPr lang="en-US" dirty="0"/>
              <a:t>in Question 2.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using the method of Question 1</a:t>
            </a:r>
            <a:endParaRPr lang="en-US" dirty="0">
              <a:solidFill>
                <a:schemeClr val="accent1"/>
              </a:solidFill>
              <a:effectLst/>
              <a:latin typeface="Menlo" panose="020B0609030804020204" pitchFamily="49" charset="0"/>
            </a:endParaRPr>
          </a:p>
          <a:p>
            <a:pPr lvl="1"/>
            <a:r>
              <a:rPr lang="en-US" dirty="0"/>
              <a:t>(A) How many states does the FSA </a:t>
            </a:r>
            <a:r>
              <a:rPr lang="en-US" sz="2800" dirty="0">
                <a:solidFill>
                  <a:prstClr val="black"/>
                </a:solidFill>
              </a:rPr>
              <a:t>for L</a:t>
            </a:r>
            <a:r>
              <a:rPr lang="en-US" sz="2800" baseline="-25000" dirty="0">
                <a:solidFill>
                  <a:prstClr val="black"/>
                </a:solidFill>
              </a:rPr>
              <a:t>RR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dirty="0"/>
              <a:t>have?  </a:t>
            </a:r>
          </a:p>
          <a:p>
            <a:pPr lvl="1"/>
            <a:r>
              <a:rPr lang="en-US" dirty="0"/>
              <a:t>(B) How many end states?</a:t>
            </a:r>
            <a:endParaRPr lang="en-US" baseline="-25000" dirty="0"/>
          </a:p>
          <a:p>
            <a:pPr lvl="1"/>
            <a:r>
              <a:rPr lang="en-US" dirty="0"/>
              <a:t>Check your answer!</a:t>
            </a:r>
          </a:p>
          <a:p>
            <a:pPr lvl="1"/>
            <a:r>
              <a:rPr lang="en-US" i="1" dirty="0"/>
              <a:t>By software or </a:t>
            </a:r>
            <a:r>
              <a:rPr lang="en-US" i="1" dirty="0">
                <a:solidFill>
                  <a:schemeClr val="accent1"/>
                </a:solidFill>
              </a:rPr>
              <a:t>legible</a:t>
            </a:r>
            <a:r>
              <a:rPr lang="en-US" i="1" dirty="0"/>
              <a:t> hand-drawn diagrams accepted</a:t>
            </a:r>
          </a:p>
          <a:p>
            <a:pPr lvl="1"/>
            <a:r>
              <a:rPr lang="en-US" dirty="0"/>
              <a:t>Compare the machine you obtain here with the original machine for L. </a:t>
            </a:r>
          </a:p>
          <a:p>
            <a:pPr lvl="1"/>
            <a:r>
              <a:rPr lang="en-US" dirty="0"/>
              <a:t>(C) What is the difference?</a:t>
            </a:r>
          </a:p>
          <a:p>
            <a:pPr lvl="1"/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351949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95BAF-8D34-4D2E-5B18-CB276C063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65A8B-529B-6423-034D-DA512ADA17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Question 4:</a:t>
            </a:r>
          </a:p>
          <a:p>
            <a:pPr lvl="1"/>
            <a:r>
              <a:rPr lang="en-US" dirty="0"/>
              <a:t>finally, convert L</a:t>
            </a:r>
            <a:r>
              <a:rPr lang="en-US" baseline="-25000" dirty="0"/>
              <a:t>RR</a:t>
            </a:r>
            <a:r>
              <a:rPr lang="en-US" dirty="0"/>
              <a:t> = {</a:t>
            </a:r>
            <a:r>
              <a:rPr lang="en-US" dirty="0" err="1"/>
              <a:t>w</a:t>
            </a:r>
            <a:r>
              <a:rPr lang="en-US" baseline="30000" dirty="0" err="1"/>
              <a:t>R</a:t>
            </a:r>
            <a:r>
              <a:rPr lang="en-US" dirty="0"/>
              <a:t>| </a:t>
            </a:r>
            <a:r>
              <a:rPr lang="en-US" i="1" dirty="0"/>
              <a:t>w</a:t>
            </a:r>
            <a:r>
              <a:rPr lang="en-US" dirty="0"/>
              <a:t> ∈ L</a:t>
            </a:r>
            <a:r>
              <a:rPr lang="en-US" baseline="-25000" dirty="0"/>
              <a:t>R </a:t>
            </a:r>
            <a:r>
              <a:rPr lang="en-US" dirty="0"/>
              <a:t>} to a </a:t>
            </a:r>
            <a:r>
              <a:rPr lang="en-US" b="1" dirty="0"/>
              <a:t>DFSA</a:t>
            </a:r>
          </a:p>
          <a:p>
            <a:pPr lvl="1"/>
            <a:r>
              <a:rPr lang="en-US" dirty="0"/>
              <a:t>use the set-of-states construction described in class</a:t>
            </a: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lvl="1"/>
            <a:r>
              <a:rPr lang="en-US" dirty="0"/>
              <a:t>make sure you label your states with sets (of sets)</a:t>
            </a:r>
          </a:p>
          <a:p>
            <a:pPr lvl="1"/>
            <a:r>
              <a:rPr lang="en-US" dirty="0"/>
              <a:t>(A) How many states does the </a:t>
            </a:r>
            <a:r>
              <a:rPr lang="en-US" b="1" dirty="0"/>
              <a:t>DFSA</a:t>
            </a:r>
            <a:r>
              <a:rPr lang="en-US" dirty="0"/>
              <a:t> </a:t>
            </a:r>
            <a:r>
              <a:rPr lang="en-US" sz="2800" dirty="0">
                <a:solidFill>
                  <a:prstClr val="black"/>
                </a:solidFill>
              </a:rPr>
              <a:t>for L</a:t>
            </a:r>
            <a:r>
              <a:rPr lang="en-US" sz="2800" baseline="-25000" dirty="0">
                <a:solidFill>
                  <a:prstClr val="black"/>
                </a:solidFill>
              </a:rPr>
              <a:t>RR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dirty="0"/>
              <a:t>have?  </a:t>
            </a:r>
          </a:p>
          <a:p>
            <a:pPr lvl="1"/>
            <a:r>
              <a:rPr lang="en-US" dirty="0"/>
              <a:t>(B) How many end states?</a:t>
            </a:r>
            <a:endParaRPr lang="en-US" baseline="-25000" dirty="0"/>
          </a:p>
          <a:p>
            <a:pPr lvl="1"/>
            <a:r>
              <a:rPr lang="en-US" dirty="0"/>
              <a:t>Check your answer!</a:t>
            </a:r>
          </a:p>
          <a:p>
            <a:pPr lvl="1"/>
            <a:r>
              <a:rPr lang="en-US" i="1" dirty="0"/>
              <a:t>By software or </a:t>
            </a:r>
            <a:r>
              <a:rPr lang="en-US" i="1" dirty="0">
                <a:solidFill>
                  <a:schemeClr val="accent1"/>
                </a:solidFill>
              </a:rPr>
              <a:t>legible</a:t>
            </a:r>
            <a:r>
              <a:rPr lang="en-US" i="1" dirty="0"/>
              <a:t> hand-drawn diagrams accepted</a:t>
            </a:r>
          </a:p>
          <a:p>
            <a:pPr lvl="1"/>
            <a:r>
              <a:rPr lang="en-US" dirty="0"/>
              <a:t>Compare the machine you obtain here with the (answer) machine obtained </a:t>
            </a:r>
            <a:r>
              <a:rPr lang="en-US"/>
              <a:t>for L back </a:t>
            </a:r>
            <a:r>
              <a:rPr lang="en-US" dirty="0"/>
              <a:t>in Homework 11. </a:t>
            </a:r>
          </a:p>
          <a:p>
            <a:pPr lvl="1"/>
            <a:r>
              <a:rPr lang="en-US" dirty="0"/>
              <a:t>What difference(s) do you notice?</a:t>
            </a:r>
          </a:p>
        </p:txBody>
      </p:sp>
    </p:spTree>
    <p:extLst>
      <p:ext uri="{BB962C8B-B14F-4D97-AF65-F5344CB8AC3E}">
        <p14:creationId xmlns:p14="http://schemas.microsoft.com/office/powerpoint/2010/main" val="3027289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32173-BCB7-250E-A3B4-DF22B35EE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489E69-4A4A-FC11-DCC9-BC1D62A9C0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Email: to </a:t>
            </a:r>
            <a:r>
              <a:rPr lang="en-US" dirty="0" err="1"/>
              <a:t>sandiway@arizona.edu</a:t>
            </a:r>
            <a:endParaRPr lang="en-US" dirty="0"/>
          </a:p>
          <a:p>
            <a:r>
              <a:rPr lang="en-US" dirty="0"/>
              <a:t>Subject: 438/538 Homework 12 </a:t>
            </a:r>
            <a:r>
              <a:rPr lang="en-US" i="1" dirty="0">
                <a:solidFill>
                  <a:schemeClr val="accent1"/>
                </a:solidFill>
              </a:rPr>
              <a:t>YOUR NAME</a:t>
            </a:r>
          </a:p>
          <a:p>
            <a:r>
              <a:rPr lang="en-US" dirty="0"/>
              <a:t>Due date </a:t>
            </a:r>
            <a:r>
              <a:rPr lang="en-US" sz="2800" dirty="0"/>
              <a:t>Sunday midnight!</a:t>
            </a:r>
          </a:p>
          <a:p>
            <a:pPr lvl="1"/>
            <a:r>
              <a:rPr lang="en-US" sz="2800" dirty="0"/>
              <a:t>will be reviewed next Tuesday</a:t>
            </a:r>
          </a:p>
          <a:p>
            <a:r>
              <a:rPr lang="en-US" sz="3200" dirty="0"/>
              <a:t>One PDF file please</a:t>
            </a:r>
          </a:p>
          <a:p>
            <a:pPr lvl="1"/>
            <a:r>
              <a:rPr lang="en-US" sz="2800" dirty="0"/>
              <a:t>no links!</a:t>
            </a:r>
          </a:p>
          <a:p>
            <a:pPr lvl="1"/>
            <a:r>
              <a:rPr lang="en-US" sz="2800" dirty="0"/>
              <a:t>paste your machine (drawings) into the file</a:t>
            </a:r>
          </a:p>
          <a:p>
            <a:pPr lvl="1"/>
            <a:endParaRPr lang="en-US" sz="2800" dirty="0"/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9523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511</TotalTime>
  <Words>812</Words>
  <Application>Microsoft Macintosh PowerPoint</Application>
  <PresentationFormat>Widescreen</PresentationFormat>
  <Paragraphs>187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Menlo</vt:lpstr>
      <vt:lpstr>Office Theme</vt:lpstr>
      <vt:lpstr>LING/C SC/PSYC 438/538</vt:lpstr>
      <vt:lpstr>Today's Topics</vt:lpstr>
      <vt:lpstr>FSA and regex</vt:lpstr>
      <vt:lpstr>FSA and regex</vt:lpstr>
      <vt:lpstr>Regex from FSA</vt:lpstr>
      <vt:lpstr>Regex from FSA</vt:lpstr>
      <vt:lpstr>Regex from FSA</vt:lpstr>
      <vt:lpstr>Regex from FSA</vt:lpstr>
      <vt:lpstr>Another way: Regex from FSA</vt:lpstr>
      <vt:lpstr>Homework 12</vt:lpstr>
      <vt:lpstr>Homework 12</vt:lpstr>
      <vt:lpstr>Homework 12</vt:lpstr>
      <vt:lpstr>Homework 12</vt:lpstr>
      <vt:lpstr>Homework 12</vt:lpstr>
      <vt:lpstr>Homework 12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LING/C SC/PSYC 438/538</dc:title>
  <dc:creator>sandiway@mac.com</dc:creator>
  <cp:lastModifiedBy>sandiway@mac.com</cp:lastModifiedBy>
  <cp:revision>17</cp:revision>
  <dcterms:created xsi:type="dcterms:W3CDTF">2021-11-02T14:09:45Z</dcterms:created>
  <dcterms:modified xsi:type="dcterms:W3CDTF">2026-10-29T05:53:34Z</dcterms:modified>
</cp:coreProperties>
</file>