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346" r:id="rId3"/>
    <p:sldId id="270" r:id="rId4"/>
    <p:sldId id="350" r:id="rId5"/>
    <p:sldId id="351" r:id="rId6"/>
    <p:sldId id="259" r:id="rId7"/>
    <p:sldId id="355" r:id="rId8"/>
    <p:sldId id="347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348" r:id="rId17"/>
    <p:sldId id="349" r:id="rId18"/>
    <p:sldId id="269" r:id="rId19"/>
    <p:sldId id="257" r:id="rId20"/>
    <p:sldId id="286" r:id="rId21"/>
    <p:sldId id="287" r:id="rId22"/>
    <p:sldId id="289" r:id="rId23"/>
    <p:sldId id="29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05"/>
    <p:restoredTop sz="96327"/>
  </p:normalViewPr>
  <p:slideViewPr>
    <p:cSldViewPr snapToGrid="0">
      <p:cViewPr varScale="1">
        <p:scale>
          <a:sx n="89" d="100"/>
          <a:sy n="89" d="100"/>
        </p:scale>
        <p:origin x="176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25E8D-02CA-1356-5B21-A0703EC1D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70F25-5DE3-B80F-7B35-9C91A126C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6ED27-F8F1-9379-205C-5E5B2B1DC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17157-49B0-4934-2950-FC23C2CB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8B27F-E829-8439-8492-21E9F32B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9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DDD0-4D9D-E6AD-18AE-BFEF48B5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C2393-6FD8-76C4-D893-70A833587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A2CB4-8A67-CD06-054E-EE08F674D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7C466-E6B1-443B-1221-188DFF5B5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0D02F-6603-46B7-8B85-0ED47580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6F4FD-CBB4-1BCE-66DA-8D5CD9A7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D156B-7C72-C586-D68A-228949E82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724DC-5D11-C969-2645-A0B1A541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55379-8701-DC48-51DB-377DBB40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91C86-C677-5C5B-ED24-F74DCA8B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6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742F3-36A3-1BEF-19FF-B2B40977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F46A2-0E1A-9720-B0A0-75C428EB7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3B213-3AA4-9F73-A056-A648A4D46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04790-8EA9-DCED-A82A-93DB03AC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41718-AF1D-9379-878E-C1235256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92DDA-887B-A9D3-58F5-BA122E18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7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517B-E694-D676-D0F6-82F4E57F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51DE1-CFDC-AF34-212D-17B3722F7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113E9-815E-5D43-837F-BB4579ECD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B715A-FA90-E4B0-75E2-1E8714DE7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C87AA-AB88-D48C-9F9C-872AD9F54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F31CA8-9C68-FA07-C877-F6312FA3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5465A5-A684-F6DA-AF7C-11F221BF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903821-8700-8E3E-5AB6-08CC4C0B8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2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0DCB-CBA5-D5E4-FC99-7DC087470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087AF-7465-273F-3E88-BDF0DB01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6059F-6384-2079-A2A8-87B60607C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F3DB4-379F-BEAD-7258-B48379D3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9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DB009-B93F-4721-F8B2-C4BF3235C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A345C9-F3C5-34C7-0D6D-B4F0EB57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ABA88-F95B-F43C-E0B1-DD4CA9A2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8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CE383-50C0-4824-81F3-CC979AE4E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AD484-327F-6F6B-E81C-C00D57106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87E72-6ED6-F50E-E658-5D4D4E5BF1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79EF8-8384-80E6-3B2A-632EC640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2A7CD-EB33-DABE-2923-D489B107C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83619-5C57-8EF6-F9FE-1352435A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3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C00FB-051D-F26B-FFE7-450F22DBC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684F01-E6F2-72FF-8B13-CB95AF832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4E192-1BE6-8A46-C970-B0F03860A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2D687-0247-0E4D-D154-E248DE835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21D98E-197C-FAE0-96FB-5F3BF01A0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20473-249F-4648-ECCF-246A2E34E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8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4A7A-8B4B-37C6-2EA6-03C1967C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BCA7F-69D7-E258-7486-5DC04FD24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76EE7-2658-4F07-74B5-A7673619D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37754-91C8-171D-1127-2E2A2E0D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AF78F-BA8C-B215-A35A-A9B8D2E24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9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1BE79-7878-1B9B-DA1D-FC9571575E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D6109-588F-DA94-390A-33A2D4D9A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B900D-F07B-AE0D-6358-3F3E804D6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5F793-7688-57E8-62B3-5222EE7F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82326-C3F9-F78F-2918-D558A6D4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CEE9EB-154B-46E3-D586-4F1DDD892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188D2-D439-DDE7-85CC-142BA8F2E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48E51-F23F-D6D4-7947-DB9AB997C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A293F-73AB-0342-8FB0-9D16C604B9C1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0296A-8642-0510-3986-DF48B32FF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D7951-E281-D6FA-2B3F-AE810DD3E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E790E-F62B-8C45-976C-3F3BA9B616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2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19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FC49-C266-9786-CE74-51E5490B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E5DA-D86B-6806-EAC6-AD454C1AC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1"/>
                </a:solidFill>
              </a:rPr>
              <a:t>Homework 11 Review</a:t>
            </a:r>
          </a:p>
          <a:p>
            <a:r>
              <a:rPr lang="en-US" sz="3200" dirty="0"/>
              <a:t>Some regular language properties</a:t>
            </a:r>
          </a:p>
          <a:p>
            <a:r>
              <a:rPr lang="en-US" sz="3200" dirty="0"/>
              <a:t>Turing Machines </a:t>
            </a:r>
          </a:p>
          <a:p>
            <a:pPr lvl="1"/>
            <a:r>
              <a:rPr lang="en-US" sz="2800" i="1" dirty="0"/>
              <a:t>a brief digression – similar to FSA but with a tape</a:t>
            </a:r>
            <a:r>
              <a:rPr lang="en-US" sz="2800" dirty="0"/>
              <a:t> (</a:t>
            </a:r>
            <a:r>
              <a:rPr lang="en-US" sz="2800" i="1" dirty="0"/>
              <a:t>for storage</a:t>
            </a:r>
            <a:r>
              <a:rPr lang="en-US" sz="2800" dirty="0"/>
              <a:t>)</a:t>
            </a:r>
          </a:p>
          <a:p>
            <a:endParaRPr lang="en-US" sz="3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AFCC7-8EFE-707C-C9C2-20254D47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BAFEC-5548-C7A6-4214-3F31FE9407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following NDFSA: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CD868448-683A-724B-484F-794AC6375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5426" y="1825625"/>
            <a:ext cx="5893904" cy="4351338"/>
          </a:xfrm>
        </p:spPr>
        <p:txBody>
          <a:bodyPr>
            <a:normAutofit/>
          </a:bodyPr>
          <a:lstStyle/>
          <a:p>
            <a:r>
              <a:rPr lang="en-US" dirty="0"/>
              <a:t>Q1: Why is it a NDFSA?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8247628-639F-BC3E-A6B7-F808FA7C0279}"/>
              </a:ext>
            </a:extLst>
          </p:cNvPr>
          <p:cNvGrpSpPr/>
          <p:nvPr/>
        </p:nvGrpSpPr>
        <p:grpSpPr>
          <a:xfrm>
            <a:off x="1174035" y="2253522"/>
            <a:ext cx="3066661" cy="2812459"/>
            <a:chOff x="2754357" y="2342974"/>
            <a:chExt cx="3066661" cy="2812459"/>
          </a:xfrm>
        </p:grpSpPr>
        <p:sp>
          <p:nvSpPr>
            <p:cNvPr id="4" name="Oval 31">
              <a:extLst>
                <a:ext uri="{FF2B5EF4-FFF2-40B4-BE49-F238E27FC236}">
                  <a16:creationId xmlns:a16="http://schemas.microsoft.com/office/drawing/2014/main" id="{70BF3603-7350-8636-6DD5-66E438BA3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5" name="Oval 31">
              <a:extLst>
                <a:ext uri="{FF2B5EF4-FFF2-40B4-BE49-F238E27FC236}">
                  <a16:creationId xmlns:a16="http://schemas.microsoft.com/office/drawing/2014/main" id="{8B3CA92E-37FB-23A3-65F2-9A9D80216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3DFBAB63-C6ED-1F90-4312-420D5D6B9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7" name="AutoShape 37">
              <a:extLst>
                <a:ext uri="{FF2B5EF4-FFF2-40B4-BE49-F238E27FC236}">
                  <a16:creationId xmlns:a16="http://schemas.microsoft.com/office/drawing/2014/main" id="{C21E23D8-A4EB-8AC9-B3F4-74E6C67B1A8B}"/>
                </a:ext>
              </a:extLst>
            </p:cNvPr>
            <p:cNvCxnSpPr>
              <a:cxnSpLocks noChangeShapeType="1"/>
              <a:stCxn id="4" idx="1"/>
              <a:endCxn id="4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A5DFAD-F567-E2A3-8A0E-7EE3564EF11F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D3DEB3-A414-5D7F-C888-FFF0259981E8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5CCE133D-8B32-E90A-4CC1-34F30F73B88F}"/>
                </a:ext>
              </a:extLst>
            </p:cNvPr>
            <p:cNvCxnSpPr>
              <a:stCxn id="4" idx="6"/>
              <a:endCxn id="5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EFEBA84-B971-1A42-338F-B9A8DA76056F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4B4CBDBE-6E62-A5BA-7716-D123B5403C55}"/>
                </a:ext>
              </a:extLst>
            </p:cNvPr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9A995D-BABB-DC93-96E9-DE456AAABE91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E44CE439-79A5-56BF-C9E8-B82F386AC0A7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094703F-82A4-64DA-4958-09BB79B4DD99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94FFB60F-2693-DE5A-B3A2-22633AB2DD2B}"/>
                </a:ext>
              </a:extLst>
            </p:cNvPr>
            <p:cNvCxnSpPr>
              <a:cxnSpLocks/>
              <a:stCxn id="6" idx="1"/>
              <a:endCxn id="6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31D06BD-0FF6-ABFC-C414-1ACF6166A2F2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91E62E9D-6889-36FB-3727-0B12D40E415C}"/>
                </a:ext>
              </a:extLst>
            </p:cNvPr>
            <p:cNvCxnSpPr>
              <a:stCxn id="6" idx="2"/>
              <a:endCxn id="5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1E60C9-0B39-5D74-76FB-7ADEDB948A40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urved Connector 32">
              <a:extLst>
                <a:ext uri="{FF2B5EF4-FFF2-40B4-BE49-F238E27FC236}">
                  <a16:creationId xmlns:a16="http://schemas.microsoft.com/office/drawing/2014/main" id="{90947D8D-E8DC-B5F8-DF1B-2EE6AAA50552}"/>
                </a:ext>
              </a:extLst>
            </p:cNvPr>
            <p:cNvCxnSpPr>
              <a:stCxn id="5" idx="2"/>
              <a:endCxn id="4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567FEE1-A0D2-85C2-77CF-3F784305F237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Curved Connector 35">
              <a:extLst>
                <a:ext uri="{FF2B5EF4-FFF2-40B4-BE49-F238E27FC236}">
                  <a16:creationId xmlns:a16="http://schemas.microsoft.com/office/drawing/2014/main" id="{18210B0F-FF50-9A22-87E9-81B1328E9F42}"/>
                </a:ext>
              </a:extLst>
            </p:cNvPr>
            <p:cNvCxnSpPr>
              <a:cxnSpLocks/>
              <a:stCxn id="5" idx="3"/>
              <a:endCxn id="4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1C9D097-67D2-B00D-8D7A-BE21706124E4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2E752ED4-E3E5-A299-2D2F-87EA3C7DD5A2}"/>
              </a:ext>
            </a:extLst>
          </p:cNvPr>
          <p:cNvSpPr txBox="1"/>
          <p:nvPr/>
        </p:nvSpPr>
        <p:spPr>
          <a:xfrm>
            <a:off x="1210532" y="4919817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{1,2}</a:t>
            </a:r>
          </a:p>
        </p:txBody>
      </p:sp>
    </p:spTree>
    <p:extLst>
      <p:ext uri="{BB962C8B-B14F-4D97-AF65-F5344CB8AC3E}">
        <p14:creationId xmlns:p14="http://schemas.microsoft.com/office/powerpoint/2010/main" val="248177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6A11C-739D-1E67-D50C-3EE45EFD4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6459-2093-1A23-35A0-23FFC466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11 Review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49C6C-6F30-0F45-E58D-AB430EFD12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following NDFSA: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149E1677-73CE-3549-770F-D642DE09F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5426" y="1825625"/>
            <a:ext cx="5893904" cy="4351338"/>
          </a:xfrm>
        </p:spPr>
        <p:txBody>
          <a:bodyPr>
            <a:normAutofit/>
          </a:bodyPr>
          <a:lstStyle/>
          <a:p>
            <a:r>
              <a:rPr lang="en-US" dirty="0"/>
              <a:t>Q2: What strings of length 3 from </a:t>
            </a:r>
            <a:r>
              <a:rPr lang="el-GR" dirty="0"/>
              <a:t>Σ</a:t>
            </a:r>
            <a:r>
              <a:rPr lang="en-US" dirty="0"/>
              <a:t>* does it accept? How many are there?</a:t>
            </a:r>
          </a:p>
          <a:p>
            <a:r>
              <a:rPr lang="en-US" b="1" dirty="0"/>
              <a:t>Accept 5 (length 3)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112  122  211  212  222</a:t>
            </a:r>
            <a:endParaRPr lang="en-US" sz="24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b="1" dirty="0"/>
              <a:t>Rejects 3 (length 3)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111  121  221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66A3168-63B1-B6D0-92FD-1AC27A032CC8}"/>
              </a:ext>
            </a:extLst>
          </p:cNvPr>
          <p:cNvGrpSpPr/>
          <p:nvPr/>
        </p:nvGrpSpPr>
        <p:grpSpPr>
          <a:xfrm>
            <a:off x="1174035" y="2253522"/>
            <a:ext cx="3066661" cy="2812459"/>
            <a:chOff x="2754357" y="2342974"/>
            <a:chExt cx="3066661" cy="2812459"/>
          </a:xfrm>
        </p:grpSpPr>
        <p:sp>
          <p:nvSpPr>
            <p:cNvPr id="4" name="Oval 31">
              <a:extLst>
                <a:ext uri="{FF2B5EF4-FFF2-40B4-BE49-F238E27FC236}">
                  <a16:creationId xmlns:a16="http://schemas.microsoft.com/office/drawing/2014/main" id="{9DE5C432-3E79-1907-87CB-443F467EC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5" name="Oval 31">
              <a:extLst>
                <a:ext uri="{FF2B5EF4-FFF2-40B4-BE49-F238E27FC236}">
                  <a16:creationId xmlns:a16="http://schemas.microsoft.com/office/drawing/2014/main" id="{72F1C725-CF5F-AF5D-49C1-E0D66D9A6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A206156B-B2CE-A022-A9E4-9D10A6261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7" name="AutoShape 37">
              <a:extLst>
                <a:ext uri="{FF2B5EF4-FFF2-40B4-BE49-F238E27FC236}">
                  <a16:creationId xmlns:a16="http://schemas.microsoft.com/office/drawing/2014/main" id="{E7F24E4A-D88D-714B-C49F-F38D9364F1B0}"/>
                </a:ext>
              </a:extLst>
            </p:cNvPr>
            <p:cNvCxnSpPr>
              <a:cxnSpLocks noChangeShapeType="1"/>
              <a:stCxn id="4" idx="1"/>
              <a:endCxn id="4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C7130C-5485-51DF-8974-EBCF9EEB6BDB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A5BF8D-69FA-AFC7-BAC3-CCDF67A82A12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9CEAC36D-7325-91C2-45D4-28ED4CCE7841}"/>
                </a:ext>
              </a:extLst>
            </p:cNvPr>
            <p:cNvCxnSpPr>
              <a:stCxn id="4" idx="6"/>
              <a:endCxn id="5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2E52C8-C14B-7291-E596-C38A71C35753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8E347B0C-834C-6CA7-FCBD-7EE410585DF9}"/>
                </a:ext>
              </a:extLst>
            </p:cNvPr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DC3984-0B83-9135-5862-6EB0F43547A2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5EFCE3BC-DE67-5F32-C758-EBB91319C39F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330D8A-C8F0-AE30-005D-63805DFAE84B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D8FC6366-339C-FADD-B299-0677C61A9AC3}"/>
                </a:ext>
              </a:extLst>
            </p:cNvPr>
            <p:cNvCxnSpPr>
              <a:cxnSpLocks/>
              <a:stCxn id="6" idx="1"/>
              <a:endCxn id="6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9EDF660-8765-ED6B-BB66-424006835CF6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7E087BEB-6FF4-DBC9-5A97-8A97CB3085D7}"/>
                </a:ext>
              </a:extLst>
            </p:cNvPr>
            <p:cNvCxnSpPr>
              <a:stCxn id="6" idx="2"/>
              <a:endCxn id="5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0D3168-C51E-7DEB-FE35-D396F8878DEC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urved Connector 32">
              <a:extLst>
                <a:ext uri="{FF2B5EF4-FFF2-40B4-BE49-F238E27FC236}">
                  <a16:creationId xmlns:a16="http://schemas.microsoft.com/office/drawing/2014/main" id="{853F52C9-9C23-6AF1-2D88-AB59C9204A1D}"/>
                </a:ext>
              </a:extLst>
            </p:cNvPr>
            <p:cNvCxnSpPr>
              <a:stCxn id="5" idx="2"/>
              <a:endCxn id="4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632668-5467-187E-49FB-A1645C419BD9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Curved Connector 35">
              <a:extLst>
                <a:ext uri="{FF2B5EF4-FFF2-40B4-BE49-F238E27FC236}">
                  <a16:creationId xmlns:a16="http://schemas.microsoft.com/office/drawing/2014/main" id="{7368EA7F-6959-AA2F-875D-E286736781E3}"/>
                </a:ext>
              </a:extLst>
            </p:cNvPr>
            <p:cNvCxnSpPr>
              <a:cxnSpLocks/>
              <a:stCxn id="5" idx="3"/>
              <a:endCxn id="4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61B966-2B4A-6CED-160F-06F3D0D604CF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575CDD51-E9AC-1D98-80E2-B61EB4378C3B}"/>
              </a:ext>
            </a:extLst>
          </p:cNvPr>
          <p:cNvSpPr txBox="1"/>
          <p:nvPr/>
        </p:nvSpPr>
        <p:spPr>
          <a:xfrm>
            <a:off x="1210532" y="4919817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{1,2}</a:t>
            </a:r>
          </a:p>
        </p:txBody>
      </p:sp>
    </p:spTree>
    <p:extLst>
      <p:ext uri="{BB962C8B-B14F-4D97-AF65-F5344CB8AC3E}">
        <p14:creationId xmlns:p14="http://schemas.microsoft.com/office/powerpoint/2010/main" val="8101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A808B-9BF9-0CBE-00C4-49A16205D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49111-F2CD-1F18-C1EF-0604E787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11 Review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A002A-B3E1-B6FF-1822-9081B97A9B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the following NDFSA: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EF3409BF-7856-E386-2B73-E23D261E5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5426" y="1825625"/>
            <a:ext cx="5893904" cy="4351338"/>
          </a:xfrm>
        </p:spPr>
        <p:txBody>
          <a:bodyPr>
            <a:normAutofit/>
          </a:bodyPr>
          <a:lstStyle/>
          <a:p>
            <a:r>
              <a:rPr lang="en-US" dirty="0"/>
              <a:t>Q3: Which strings of length 4 from </a:t>
            </a:r>
            <a:r>
              <a:rPr lang="el-GR" dirty="0"/>
              <a:t>Σ</a:t>
            </a:r>
            <a:r>
              <a:rPr lang="en-US" dirty="0"/>
              <a:t>* does it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not</a:t>
            </a:r>
            <a:r>
              <a:rPr lang="en-US" dirty="0"/>
              <a:t> accept? How many are there?</a:t>
            </a:r>
          </a:p>
          <a:p>
            <a:r>
              <a:rPr lang="en-US" sz="2400" b="1" dirty="0"/>
              <a:t>Accepts 11 (length 4)</a:t>
            </a:r>
          </a:p>
          <a:p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1112  1122  1211  1212  1222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2111  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2112  2122  2211  2212  2222  </a:t>
            </a:r>
            <a:endParaRPr lang="en-US" sz="2400" b="1" dirty="0"/>
          </a:p>
          <a:p>
            <a:r>
              <a:rPr lang="en-US" sz="2400" b="1" dirty="0"/>
              <a:t>Rejects 5 (length 4)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1111  1121  1221  2121  2221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A44968-BB49-EB03-2309-44FE03830AD0}"/>
              </a:ext>
            </a:extLst>
          </p:cNvPr>
          <p:cNvGrpSpPr/>
          <p:nvPr/>
        </p:nvGrpSpPr>
        <p:grpSpPr>
          <a:xfrm>
            <a:off x="1174035" y="2253522"/>
            <a:ext cx="3066661" cy="2812459"/>
            <a:chOff x="2754357" y="2342974"/>
            <a:chExt cx="3066661" cy="2812459"/>
          </a:xfrm>
        </p:grpSpPr>
        <p:sp>
          <p:nvSpPr>
            <p:cNvPr id="4" name="Oval 31">
              <a:extLst>
                <a:ext uri="{FF2B5EF4-FFF2-40B4-BE49-F238E27FC236}">
                  <a16:creationId xmlns:a16="http://schemas.microsoft.com/office/drawing/2014/main" id="{F85E5268-35F3-D82E-4AA7-69B559EDC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5" name="Oval 31">
              <a:extLst>
                <a:ext uri="{FF2B5EF4-FFF2-40B4-BE49-F238E27FC236}">
                  <a16:creationId xmlns:a16="http://schemas.microsoft.com/office/drawing/2014/main" id="{0B412445-F5BF-80FB-062F-9F17AEAC0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80452DF9-6ED7-5D88-E9D1-3D697BFC4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7" name="AutoShape 37">
              <a:extLst>
                <a:ext uri="{FF2B5EF4-FFF2-40B4-BE49-F238E27FC236}">
                  <a16:creationId xmlns:a16="http://schemas.microsoft.com/office/drawing/2014/main" id="{D00B2904-FA2E-5D5E-FEDC-059E0C4B1A49}"/>
                </a:ext>
              </a:extLst>
            </p:cNvPr>
            <p:cNvCxnSpPr>
              <a:cxnSpLocks noChangeShapeType="1"/>
              <a:stCxn id="4" idx="1"/>
              <a:endCxn id="4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51576D-123A-A3F0-6771-3FC2B4A80E3F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E4487D7-E880-A749-8ED8-646527B923EB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4C5C7561-927E-0268-2E16-545AF8B27480}"/>
                </a:ext>
              </a:extLst>
            </p:cNvPr>
            <p:cNvCxnSpPr>
              <a:stCxn id="4" idx="6"/>
              <a:endCxn id="5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AF4642-5681-AB23-FE1B-018C2EC5E617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35E78DA0-3735-B6AD-A5D1-E622F5D988FE}"/>
                </a:ext>
              </a:extLst>
            </p:cNvPr>
            <p:cNvCxnSpPr>
              <a:stCxn id="5" idx="1"/>
              <a:endCxn id="5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6E0EAA-7B71-DE3A-4036-43C7B87B1C44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29F6D1F4-FB54-5095-5D80-3F83683656B5}"/>
                </a:ext>
              </a:extLst>
            </p:cNvPr>
            <p:cNvCxnSpPr>
              <a:cxnSpLocks/>
              <a:stCxn id="5" idx="6"/>
              <a:endCxn id="6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0BC5E1-E726-54CC-62FC-62D28F677DB7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17A2CA19-D429-626A-3AD7-04D0DF88AAD2}"/>
                </a:ext>
              </a:extLst>
            </p:cNvPr>
            <p:cNvCxnSpPr>
              <a:cxnSpLocks/>
              <a:stCxn id="6" idx="1"/>
              <a:endCxn id="6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EF9A03-A9E7-96E7-C9E3-CBFDB1571E74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C26F14FD-4152-8DD7-9CD6-19ADEEED37C1}"/>
                </a:ext>
              </a:extLst>
            </p:cNvPr>
            <p:cNvCxnSpPr>
              <a:stCxn id="6" idx="2"/>
              <a:endCxn id="5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576D2F4-8657-27DF-F84E-38202F2F07F1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urved Connector 32">
              <a:extLst>
                <a:ext uri="{FF2B5EF4-FFF2-40B4-BE49-F238E27FC236}">
                  <a16:creationId xmlns:a16="http://schemas.microsoft.com/office/drawing/2014/main" id="{CE428A5D-B1F0-71BF-6E5F-94BE218EA95C}"/>
                </a:ext>
              </a:extLst>
            </p:cNvPr>
            <p:cNvCxnSpPr>
              <a:stCxn id="5" idx="2"/>
              <a:endCxn id="4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23E0B0-4DE4-5A9B-A27D-B026BBCD6785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Curved Connector 35">
              <a:extLst>
                <a:ext uri="{FF2B5EF4-FFF2-40B4-BE49-F238E27FC236}">
                  <a16:creationId xmlns:a16="http://schemas.microsoft.com/office/drawing/2014/main" id="{08EFD749-386C-752F-AF4E-586F5B27B44B}"/>
                </a:ext>
              </a:extLst>
            </p:cNvPr>
            <p:cNvCxnSpPr>
              <a:cxnSpLocks/>
              <a:stCxn id="5" idx="3"/>
              <a:endCxn id="4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9E5FAC-EAD9-8101-7BF6-1716521BB4C6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42D92D59-C713-BEA5-320E-01EBB215CC29}"/>
              </a:ext>
            </a:extLst>
          </p:cNvPr>
          <p:cNvSpPr txBox="1"/>
          <p:nvPr/>
        </p:nvSpPr>
        <p:spPr>
          <a:xfrm>
            <a:off x="1210532" y="4919817"/>
            <a:ext cx="1508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{1,2}</a:t>
            </a:r>
          </a:p>
        </p:txBody>
      </p:sp>
    </p:spTree>
    <p:extLst>
      <p:ext uri="{BB962C8B-B14F-4D97-AF65-F5344CB8AC3E}">
        <p14:creationId xmlns:p14="http://schemas.microsoft.com/office/powerpoint/2010/main" val="7486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044A-ABCB-DABD-A8D9-6405F0DC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61A5F-63D3-DC47-D817-8EF05F0D9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056917" cy="858048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Q4: Convert our NDFSA into a DFSA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3C0BD2-A04E-1659-AEB0-D8AA64B0A0B4}"/>
              </a:ext>
            </a:extLst>
          </p:cNvPr>
          <p:cNvGrpSpPr/>
          <p:nvPr/>
        </p:nvGrpSpPr>
        <p:grpSpPr>
          <a:xfrm>
            <a:off x="7173347" y="1126612"/>
            <a:ext cx="3769495" cy="4323701"/>
            <a:chOff x="7173347" y="1126612"/>
            <a:chExt cx="3769495" cy="4323701"/>
          </a:xfrm>
        </p:grpSpPr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132FD466-2CA5-94E2-9AD9-A7C0024B2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7645" y="1812512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{x}</a:t>
              </a:r>
            </a:p>
          </p:txBody>
        </p:sp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409B856B-72E2-DB3D-716F-64BABB600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4506" y="2521365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{y}</a:t>
              </a:r>
            </a:p>
          </p:txBody>
        </p:sp>
        <p:sp>
          <p:nvSpPr>
            <p:cNvPr id="8" name="Oval 31">
              <a:extLst>
                <a:ext uri="{FF2B5EF4-FFF2-40B4-BE49-F238E27FC236}">
                  <a16:creationId xmlns:a16="http://schemas.microsoft.com/office/drawing/2014/main" id="{1CAD33DD-6F88-9E5F-B6AD-7F29AA65D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1367" y="3230218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{</a:t>
              </a:r>
              <a:r>
                <a:rPr lang="en-US" altLang="en-US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x,y</a:t>
              </a:r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}</a:t>
              </a:r>
            </a:p>
          </p:txBody>
        </p:sp>
        <p:cxnSp>
          <p:nvCxnSpPr>
            <p:cNvPr id="9" name="AutoShape 37">
              <a:extLst>
                <a:ext uri="{FF2B5EF4-FFF2-40B4-BE49-F238E27FC236}">
                  <a16:creationId xmlns:a16="http://schemas.microsoft.com/office/drawing/2014/main" id="{78EF66EC-C603-AF09-CCB3-1A6848404B53}"/>
                </a:ext>
              </a:extLst>
            </p:cNvPr>
            <p:cNvCxnSpPr>
              <a:cxnSpLocks noChangeShapeType="1"/>
              <a:stCxn id="6" idx="1"/>
              <a:endCxn id="6" idx="7"/>
            </p:cNvCxnSpPr>
            <p:nvPr/>
          </p:nvCxnSpPr>
          <p:spPr bwMode="auto">
            <a:xfrm rot="5400000" flipH="1" flipV="1">
              <a:off x="7761965" y="1658708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C2AE6A-94F7-705E-1B2E-882627588017}"/>
                </a:ext>
              </a:extLst>
            </p:cNvPr>
            <p:cNvSpPr txBox="1"/>
            <p:nvPr/>
          </p:nvSpPr>
          <p:spPr>
            <a:xfrm>
              <a:off x="7620678" y="11266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317CA7-C3D6-FC2B-16B4-60F9D58A8662}"/>
                </a:ext>
              </a:extLst>
            </p:cNvPr>
            <p:cNvSpPr txBox="1"/>
            <p:nvPr/>
          </p:nvSpPr>
          <p:spPr>
            <a:xfrm>
              <a:off x="7173347" y="1936813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8ABA9FAB-4A81-1D1E-D79C-0C6CD7E98369}"/>
                </a:ext>
              </a:extLst>
            </p:cNvPr>
            <p:cNvCxnSpPr>
              <a:stCxn id="6" idx="6"/>
              <a:endCxn id="7" idx="1"/>
            </p:cNvCxnSpPr>
            <p:nvPr/>
          </p:nvCxnSpPr>
          <p:spPr>
            <a:xfrm>
              <a:off x="8126286" y="2166939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5B723E-1B30-2085-A02E-5776B305BD27}"/>
                </a:ext>
              </a:extLst>
            </p:cNvPr>
            <p:cNvSpPr txBox="1"/>
            <p:nvPr/>
          </p:nvSpPr>
          <p:spPr>
            <a:xfrm>
              <a:off x="8279522" y="193681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6" name="Curved Connector 15">
              <a:extLst>
                <a:ext uri="{FF2B5EF4-FFF2-40B4-BE49-F238E27FC236}">
                  <a16:creationId xmlns:a16="http://schemas.microsoft.com/office/drawing/2014/main" id="{0E53DD53-277B-E5DC-DA8B-9A303D2CCF1C}"/>
                </a:ext>
              </a:extLst>
            </p:cNvPr>
            <p:cNvCxnSpPr>
              <a:cxnSpLocks/>
              <a:stCxn id="7" idx="6"/>
              <a:endCxn id="8" idx="1"/>
            </p:cNvCxnSpPr>
            <p:nvPr/>
          </p:nvCxnSpPr>
          <p:spPr>
            <a:xfrm>
              <a:off x="9183147" y="2875792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DBCE65-BB0E-B9B2-3765-D88CF555CFC4}"/>
                </a:ext>
              </a:extLst>
            </p:cNvPr>
            <p:cNvSpPr txBox="1"/>
            <p:nvPr/>
          </p:nvSpPr>
          <p:spPr>
            <a:xfrm>
              <a:off x="9340867" y="26836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8" name="Curved Connector 17">
              <a:extLst>
                <a:ext uri="{FF2B5EF4-FFF2-40B4-BE49-F238E27FC236}">
                  <a16:creationId xmlns:a16="http://schemas.microsoft.com/office/drawing/2014/main" id="{76F37999-A487-D920-8AE9-AA8D9533DFCE}"/>
                </a:ext>
              </a:extLst>
            </p:cNvPr>
            <p:cNvCxnSpPr>
              <a:cxnSpLocks/>
              <a:stCxn id="8" idx="1"/>
              <a:endCxn id="8" idx="7"/>
            </p:cNvCxnSpPr>
            <p:nvPr/>
          </p:nvCxnSpPr>
          <p:spPr>
            <a:xfrm rot="5400000" flipH="1" flipV="1">
              <a:off x="9875687" y="3076414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80D433-6856-E26F-24B9-303F6426B928}"/>
                </a:ext>
              </a:extLst>
            </p:cNvPr>
            <p:cNvSpPr txBox="1"/>
            <p:nvPr/>
          </p:nvSpPr>
          <p:spPr>
            <a:xfrm>
              <a:off x="9789764" y="2446857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CCF60641-95D9-BF95-99AE-FBC304C8E150}"/>
                </a:ext>
              </a:extLst>
            </p:cNvPr>
            <p:cNvCxnSpPr>
              <a:cxnSpLocks/>
              <a:stCxn id="8" idx="1"/>
              <a:endCxn id="26" idx="7"/>
            </p:cNvCxnSpPr>
            <p:nvPr/>
          </p:nvCxnSpPr>
          <p:spPr>
            <a:xfrm rot="16200000" flipH="1" flipV="1">
              <a:off x="8814266" y="2537339"/>
              <a:ext cx="7120" cy="1600496"/>
            </a:xfrm>
            <a:prstGeom prst="curvedConnector3">
              <a:avLst>
                <a:gd name="adj1" fmla="val 3707022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7E1FBB-2AD5-6EEA-5316-CBC3795609EB}"/>
                </a:ext>
              </a:extLst>
            </p:cNvPr>
            <p:cNvSpPr txBox="1"/>
            <p:nvPr/>
          </p:nvSpPr>
          <p:spPr>
            <a:xfrm>
              <a:off x="8746219" y="3255971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id="{7852BF1B-B6AF-6F76-F70E-E2B41D96B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5644" y="3237338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{</a:t>
              </a:r>
              <a:r>
                <a:rPr lang="en-US" altLang="en-US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x,z</a:t>
              </a:r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}</a:t>
              </a:r>
            </a:p>
          </p:txBody>
        </p:sp>
        <p:cxnSp>
          <p:nvCxnSpPr>
            <p:cNvPr id="28" name="Curved Connector 27">
              <a:extLst>
                <a:ext uri="{FF2B5EF4-FFF2-40B4-BE49-F238E27FC236}">
                  <a16:creationId xmlns:a16="http://schemas.microsoft.com/office/drawing/2014/main" id="{ADF98022-2D7B-63CF-F400-E6D5328F98C6}"/>
                </a:ext>
              </a:extLst>
            </p:cNvPr>
            <p:cNvCxnSpPr>
              <a:stCxn id="7" idx="2"/>
              <a:endCxn id="26" idx="7"/>
            </p:cNvCxnSpPr>
            <p:nvPr/>
          </p:nvCxnSpPr>
          <p:spPr>
            <a:xfrm rot="10800000" flipV="1">
              <a:off x="8017578" y="2875791"/>
              <a:ext cx="436928" cy="46535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66CC31-7348-C422-284A-E16E159A918B}"/>
                </a:ext>
              </a:extLst>
            </p:cNvPr>
            <p:cNvSpPr txBox="1"/>
            <p:nvPr/>
          </p:nvSpPr>
          <p:spPr>
            <a:xfrm>
              <a:off x="7973028" y="264256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7" name="Curved Connector 36">
              <a:extLst>
                <a:ext uri="{FF2B5EF4-FFF2-40B4-BE49-F238E27FC236}">
                  <a16:creationId xmlns:a16="http://schemas.microsoft.com/office/drawing/2014/main" id="{E001C9FD-4D45-F131-972E-5F8BE902FEE6}"/>
                </a:ext>
              </a:extLst>
            </p:cNvPr>
            <p:cNvCxnSpPr>
              <a:cxnSpLocks/>
              <a:stCxn id="26" idx="5"/>
            </p:cNvCxnSpPr>
            <p:nvPr/>
          </p:nvCxnSpPr>
          <p:spPr>
            <a:xfrm rot="16200000" flipH="1">
              <a:off x="8191620" y="3668340"/>
              <a:ext cx="1128455" cy="1476538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412550-712E-2210-6455-D5195883ABAC}"/>
                </a:ext>
              </a:extLst>
            </p:cNvPr>
            <p:cNvSpPr txBox="1"/>
            <p:nvPr/>
          </p:nvSpPr>
          <p:spPr>
            <a:xfrm>
              <a:off x="8037255" y="3817535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2" name="Curved Connector 41">
              <a:extLst>
                <a:ext uri="{FF2B5EF4-FFF2-40B4-BE49-F238E27FC236}">
                  <a16:creationId xmlns:a16="http://schemas.microsoft.com/office/drawing/2014/main" id="{2C6CF8C5-9E44-B1CC-19E6-D057D37FF93D}"/>
                </a:ext>
              </a:extLst>
            </p:cNvPr>
            <p:cNvCxnSpPr>
              <a:cxnSpLocks/>
              <a:stCxn id="26" idx="1"/>
              <a:endCxn id="7" idx="1"/>
            </p:cNvCxnSpPr>
            <p:nvPr/>
          </p:nvCxnSpPr>
          <p:spPr>
            <a:xfrm rot="5400000" flipH="1" flipV="1">
              <a:off x="7673796" y="2453730"/>
              <a:ext cx="715973" cy="1058862"/>
            </a:xfrm>
            <a:prstGeom prst="curvedConnector3">
              <a:avLst>
                <a:gd name="adj1" fmla="val 104340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B958FD-8415-0F32-9642-F5DAA9AB59AF}"/>
                </a:ext>
              </a:extLst>
            </p:cNvPr>
            <p:cNvSpPr txBox="1"/>
            <p:nvPr/>
          </p:nvSpPr>
          <p:spPr>
            <a:xfrm>
              <a:off x="7233145" y="2974096"/>
              <a:ext cx="253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4" name="Oval 31">
              <a:extLst>
                <a:ext uri="{FF2B5EF4-FFF2-40B4-BE49-F238E27FC236}">
                  <a16:creationId xmlns:a16="http://schemas.microsoft.com/office/drawing/2014/main" id="{52805738-763E-7CC2-A53B-70E9AFD11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7716" y="4741460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{</a:t>
              </a:r>
              <a:r>
                <a:rPr lang="en-US" altLang="en-US" sz="1400" dirty="0" err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x,y,z</a:t>
              </a:r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}</a:t>
              </a:r>
            </a:p>
          </p:txBody>
        </p: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71244E8C-28D3-6D16-CA84-3E1C1AEA1CC5}"/>
                </a:ext>
              </a:extLst>
            </p:cNvPr>
            <p:cNvCxnSpPr>
              <a:stCxn id="44" idx="6"/>
              <a:endCxn id="44" idx="0"/>
            </p:cNvCxnSpPr>
            <p:nvPr/>
          </p:nvCxnSpPr>
          <p:spPr>
            <a:xfrm flipH="1" flipV="1">
              <a:off x="9882037" y="4741460"/>
              <a:ext cx="364320" cy="354427"/>
            </a:xfrm>
            <a:prstGeom prst="curvedConnector4">
              <a:avLst>
                <a:gd name="adj1" fmla="val -62747"/>
                <a:gd name="adj2" fmla="val 164498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4D4D0D9-5913-D408-3C63-BF07F78729B7}"/>
                </a:ext>
              </a:extLst>
            </p:cNvPr>
            <p:cNvSpPr txBox="1"/>
            <p:nvPr/>
          </p:nvSpPr>
          <p:spPr>
            <a:xfrm>
              <a:off x="10329854" y="4243353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6" name="Curved Connector 55">
              <a:extLst>
                <a:ext uri="{FF2B5EF4-FFF2-40B4-BE49-F238E27FC236}">
                  <a16:creationId xmlns:a16="http://schemas.microsoft.com/office/drawing/2014/main" id="{1F505708-8246-6317-264A-A1B963B83251}"/>
                </a:ext>
              </a:extLst>
            </p:cNvPr>
            <p:cNvCxnSpPr>
              <a:cxnSpLocks/>
              <a:stCxn id="44" idx="5"/>
              <a:endCxn id="8" idx="6"/>
            </p:cNvCxnSpPr>
            <p:nvPr/>
          </p:nvCxnSpPr>
          <p:spPr>
            <a:xfrm rot="5400000" flipH="1" flipV="1">
              <a:off x="9308899" y="4415396"/>
              <a:ext cx="1761859" cy="100358"/>
            </a:xfrm>
            <a:prstGeom prst="curvedConnector4">
              <a:avLst>
                <a:gd name="adj1" fmla="val 4134"/>
                <a:gd name="adj2" fmla="val 675788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CB14BBA-6E72-B60E-E252-24C97FD133C8}"/>
                </a:ext>
              </a:extLst>
            </p:cNvPr>
            <p:cNvSpPr txBox="1"/>
            <p:nvPr/>
          </p:nvSpPr>
          <p:spPr>
            <a:xfrm>
              <a:off x="10636348" y="5048974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B88D62-6669-1B37-9020-280C7D6699D6}"/>
              </a:ext>
            </a:extLst>
          </p:cNvPr>
          <p:cNvGrpSpPr/>
          <p:nvPr/>
        </p:nvGrpSpPr>
        <p:grpSpPr>
          <a:xfrm>
            <a:off x="1152312" y="2412142"/>
            <a:ext cx="3066661" cy="2812459"/>
            <a:chOff x="2754357" y="2342974"/>
            <a:chExt cx="3066661" cy="2812459"/>
          </a:xfrm>
        </p:grpSpPr>
        <p:sp>
          <p:nvSpPr>
            <p:cNvPr id="14" name="Oval 31">
              <a:extLst>
                <a:ext uri="{FF2B5EF4-FFF2-40B4-BE49-F238E27FC236}">
                  <a16:creationId xmlns:a16="http://schemas.microsoft.com/office/drawing/2014/main" id="{482B4ABA-6CE1-9922-6E15-0BC831F32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15" name="Oval 31">
              <a:extLst>
                <a:ext uri="{FF2B5EF4-FFF2-40B4-BE49-F238E27FC236}">
                  <a16:creationId xmlns:a16="http://schemas.microsoft.com/office/drawing/2014/main" id="{709F8498-01A7-ECAD-7435-77239CF77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22" name="Oval 31">
              <a:extLst>
                <a:ext uri="{FF2B5EF4-FFF2-40B4-BE49-F238E27FC236}">
                  <a16:creationId xmlns:a16="http://schemas.microsoft.com/office/drawing/2014/main" id="{D5B66E98-2277-847D-F634-A28EB045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23" name="AutoShape 37">
              <a:extLst>
                <a:ext uri="{FF2B5EF4-FFF2-40B4-BE49-F238E27FC236}">
                  <a16:creationId xmlns:a16="http://schemas.microsoft.com/office/drawing/2014/main" id="{B1A91AA2-9585-40E6-6093-FBE7869A926A}"/>
                </a:ext>
              </a:extLst>
            </p:cNvPr>
            <p:cNvCxnSpPr>
              <a:cxnSpLocks noChangeShapeType="1"/>
              <a:stCxn id="14" idx="1"/>
              <a:endCxn id="14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49903D-AE67-9A41-1859-DC83468C65DD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82775C-5CA2-D9EE-A4EB-6913CACFF42F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27" name="Curved Connector 26">
              <a:extLst>
                <a:ext uri="{FF2B5EF4-FFF2-40B4-BE49-F238E27FC236}">
                  <a16:creationId xmlns:a16="http://schemas.microsoft.com/office/drawing/2014/main" id="{C3834162-3FE6-6A93-7D86-711BC4C44D7E}"/>
                </a:ext>
              </a:extLst>
            </p:cNvPr>
            <p:cNvCxnSpPr>
              <a:stCxn id="14" idx="6"/>
              <a:endCxn id="15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4645BC-E219-7794-D088-C5D91329AC3B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1" name="Curved Connector 30">
              <a:extLst>
                <a:ext uri="{FF2B5EF4-FFF2-40B4-BE49-F238E27FC236}">
                  <a16:creationId xmlns:a16="http://schemas.microsoft.com/office/drawing/2014/main" id="{45411D04-B9FB-4B33-304F-A8691C3A5FAC}"/>
                </a:ext>
              </a:extLst>
            </p:cNvPr>
            <p:cNvCxnSpPr>
              <a:stCxn id="15" idx="1"/>
              <a:endCxn id="15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17A751-4C01-F933-328B-116C663474EB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3" name="Curved Connector 32">
              <a:extLst>
                <a:ext uri="{FF2B5EF4-FFF2-40B4-BE49-F238E27FC236}">
                  <a16:creationId xmlns:a16="http://schemas.microsoft.com/office/drawing/2014/main" id="{1E22700D-F588-E2F1-27D6-A6370366C7DC}"/>
                </a:ext>
              </a:extLst>
            </p:cNvPr>
            <p:cNvCxnSpPr>
              <a:cxnSpLocks/>
              <a:stCxn id="15" idx="6"/>
              <a:endCxn id="22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C602D9-1B0A-9B1A-23F9-89FCBBB3E4AD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5" name="Curved Connector 34">
              <a:extLst>
                <a:ext uri="{FF2B5EF4-FFF2-40B4-BE49-F238E27FC236}">
                  <a16:creationId xmlns:a16="http://schemas.microsoft.com/office/drawing/2014/main" id="{3D4FC5F6-B66E-BB4C-F53F-F095A7469BBF}"/>
                </a:ext>
              </a:extLst>
            </p:cNvPr>
            <p:cNvCxnSpPr>
              <a:cxnSpLocks/>
              <a:stCxn id="22" idx="1"/>
              <a:endCxn id="22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2E267B-8DEB-2485-4FA7-80BE094FD084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9" name="Curved Connector 38">
              <a:extLst>
                <a:ext uri="{FF2B5EF4-FFF2-40B4-BE49-F238E27FC236}">
                  <a16:creationId xmlns:a16="http://schemas.microsoft.com/office/drawing/2014/main" id="{C2477BD1-0B0E-EE3B-E282-E3205E185233}"/>
                </a:ext>
              </a:extLst>
            </p:cNvPr>
            <p:cNvCxnSpPr>
              <a:stCxn id="22" idx="2"/>
              <a:endCxn id="15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A1E1C75-C1DC-E404-22BB-DE61FC7C8FE9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45" name="Curved Connector 44">
              <a:extLst>
                <a:ext uri="{FF2B5EF4-FFF2-40B4-BE49-F238E27FC236}">
                  <a16:creationId xmlns:a16="http://schemas.microsoft.com/office/drawing/2014/main" id="{3DF99C93-5F91-ACFE-6D3A-C55A1CD27B50}"/>
                </a:ext>
              </a:extLst>
            </p:cNvPr>
            <p:cNvCxnSpPr>
              <a:stCxn id="15" idx="2"/>
              <a:endCxn id="14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BDCC81-7084-717E-497D-70093E336A65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49" name="Curved Connector 48">
              <a:extLst>
                <a:ext uri="{FF2B5EF4-FFF2-40B4-BE49-F238E27FC236}">
                  <a16:creationId xmlns:a16="http://schemas.microsoft.com/office/drawing/2014/main" id="{6D71E090-F41B-4764-4004-2937A51DCA32}"/>
                </a:ext>
              </a:extLst>
            </p:cNvPr>
            <p:cNvCxnSpPr>
              <a:cxnSpLocks/>
              <a:stCxn id="15" idx="3"/>
              <a:endCxn id="14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7AF2A43-31A6-6948-92C7-D586CC5D262B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6E620273-2D4F-E9AD-FD7E-D31131DBCBEA}"/>
              </a:ext>
            </a:extLst>
          </p:cNvPr>
          <p:cNvSpPr txBox="1"/>
          <p:nvPr/>
        </p:nvSpPr>
        <p:spPr>
          <a:xfrm>
            <a:off x="1188809" y="5078437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{1,2}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D9F98FF-1EC4-EC48-70B5-3F5319FFD140}"/>
              </a:ext>
            </a:extLst>
          </p:cNvPr>
          <p:cNvSpPr txBox="1"/>
          <p:nvPr/>
        </p:nvSpPr>
        <p:spPr>
          <a:xfrm>
            <a:off x="4403553" y="4635763"/>
            <a:ext cx="43166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How many states does the DFSA have? 5</a:t>
            </a:r>
          </a:p>
          <a:p>
            <a:r>
              <a:rPr lang="en-US" sz="2800" dirty="0"/>
              <a:t>How many final states?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14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6DA0-FDDA-DD32-B596-294D19FF8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0ACEF-0B63-C222-5F18-CE8C0105C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2633"/>
          </a:xfrm>
        </p:spPr>
        <p:txBody>
          <a:bodyPr>
            <a:normAutofit/>
          </a:bodyPr>
          <a:lstStyle/>
          <a:p>
            <a:r>
              <a:rPr lang="en-US" sz="3200" dirty="0"/>
              <a:t>538 Q5 (438 Extra Credit):</a:t>
            </a:r>
          </a:p>
          <a:p>
            <a:pPr lvl="1"/>
            <a:r>
              <a:rPr lang="en-US" sz="2800" dirty="0"/>
              <a:t>Implement your DFSA in Perl or Python (only)</a:t>
            </a:r>
          </a:p>
          <a:p>
            <a:pPr lvl="1"/>
            <a:r>
              <a:rPr lang="en-US" sz="2800" dirty="0"/>
              <a:t>Then devise a way to calculate how many strings there are in the language (of the DFSA) with string length </a:t>
            </a:r>
            <a:r>
              <a:rPr lang="en-US" sz="2800" dirty="0">
                <a:solidFill>
                  <a:schemeClr val="accent1"/>
                </a:solidFill>
              </a:rPr>
              <a:t>not exceeding</a:t>
            </a:r>
            <a:r>
              <a:rPr lang="en-US" sz="2800" dirty="0"/>
              <a:t> 10</a:t>
            </a:r>
          </a:p>
          <a:p>
            <a:r>
              <a:rPr lang="en-US" sz="3200" dirty="0"/>
              <a:t>Example: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for n in {1..10}; do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dfsa.perl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$(eval echo $(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printf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'{1,2}%.0s' $(seq $n))); done |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  1525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376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9001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Recall languages are sets of strings. </a:t>
            </a:r>
          </a:p>
          <a:p>
            <a:r>
              <a:rPr lang="en-US" dirty="0"/>
              <a:t>Regular languages:</a:t>
            </a: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13" y="1978991"/>
            <a:ext cx="6934200" cy="1917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066799" y="3886200"/>
            <a:ext cx="9834563" cy="2425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/>
              <a:t>Correspondence between Regular Languages and regex devices: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/>
              <a:t>concatenation 		(</a:t>
            </a:r>
            <a:r>
              <a:rPr lang="en-US" sz="3200" i="1" dirty="0"/>
              <a:t>juxtaposition</a:t>
            </a:r>
            <a:r>
              <a:rPr lang="en-US" sz="3200" dirty="0"/>
              <a:t>)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 err="1"/>
              <a:t>union</a:t>
            </a:r>
            <a:r>
              <a:rPr lang="en-US" sz="3200" dirty="0"/>
              <a:t>			(</a:t>
            </a:r>
            <a:r>
              <a:rPr lang="en-US" sz="3200" dirty="0">
                <a:latin typeface="Monaco"/>
                <a:cs typeface="Monaco"/>
              </a:rPr>
              <a:t>| </a:t>
            </a:r>
            <a:r>
              <a:rPr lang="en-US" sz="3200" dirty="0">
                <a:cs typeface="Monaco"/>
              </a:rPr>
              <a:t>also</a:t>
            </a:r>
            <a:r>
              <a:rPr lang="en-US" sz="3200" dirty="0">
                <a:latin typeface="Monaco"/>
                <a:cs typeface="Monaco"/>
              </a:rPr>
              <a:t> [ ]</a:t>
            </a:r>
            <a:r>
              <a:rPr lang="en-US" sz="3200" dirty="0"/>
              <a:t>)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/>
              <a:t>Kleene closure		(</a:t>
            </a:r>
            <a:r>
              <a:rPr lang="en-US" sz="3200" dirty="0">
                <a:latin typeface="Monaco"/>
                <a:cs typeface="Monaco"/>
              </a:rPr>
              <a:t>*</a:t>
            </a:r>
            <a:r>
              <a:rPr lang="en-US" sz="3200" dirty="0"/>
              <a:t>)	Note: x</a:t>
            </a:r>
            <a:r>
              <a:rPr lang="en-US" sz="3200" baseline="30000" dirty="0"/>
              <a:t>+</a:t>
            </a:r>
            <a:r>
              <a:rPr lang="en-US" sz="3200" dirty="0"/>
              <a:t> = xx*)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3200" b="1" dirty="0"/>
              <a:t>Note</a:t>
            </a:r>
            <a:r>
              <a:rPr lang="en-US" sz="3200" dirty="0"/>
              <a:t>: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 err="1"/>
              <a:t>backreferences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are memory devices </a:t>
            </a:r>
            <a:r>
              <a:rPr lang="en-US" sz="3200" dirty="0"/>
              <a:t>and thus are too powerful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</a:pPr>
            <a:r>
              <a:rPr lang="en-US" sz="3200" dirty="0"/>
              <a:t>e.g. L = {</a:t>
            </a:r>
            <a:r>
              <a:rPr lang="en-US" sz="3200" dirty="0" err="1"/>
              <a:t>ww</a:t>
            </a:r>
            <a:r>
              <a:rPr lang="en-US" sz="3200" dirty="0"/>
              <a:t>} and prime number testing (</a:t>
            </a:r>
            <a:r>
              <a:rPr lang="en-US" sz="3200" i="1" dirty="0"/>
              <a:t>see earlier lectures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3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Closure properties: </a:t>
            </a:r>
          </a:p>
          <a:p>
            <a:pPr lvl="1"/>
            <a:r>
              <a:rPr lang="en-US" dirty="0"/>
              <a:t>i.e. </a:t>
            </a:r>
            <a:r>
              <a:rPr lang="en-US" i="1" dirty="0"/>
              <a:t>do we still have a regular language after applying the operation</a:t>
            </a:r>
            <a:r>
              <a:rPr lang="en-US" dirty="0"/>
              <a:t>?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92" y="2715488"/>
            <a:ext cx="6883400" cy="274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8199" y="5526156"/>
            <a:ext cx="10838935" cy="1052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400" dirty="0"/>
              <a:t>Closure properties not necessarily preserved higher up</a:t>
            </a:r>
            <a:r>
              <a:rPr lang="en-US" sz="2400" i="1" dirty="0"/>
              <a:t>,</a:t>
            </a:r>
            <a:r>
              <a:rPr lang="en-US" sz="2400" dirty="0"/>
              <a:t> </a:t>
            </a:r>
            <a:r>
              <a:rPr lang="en-US" sz="2400" i="1" dirty="0"/>
              <a:t>e.g. context-free languages</a:t>
            </a:r>
          </a:p>
        </p:txBody>
      </p:sp>
    </p:spTree>
    <p:extLst>
      <p:ext uri="{BB962C8B-B14F-4D97-AF65-F5344CB8AC3E}">
        <p14:creationId xmlns:p14="http://schemas.microsoft.com/office/powerpoint/2010/main" val="1294484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i="1" dirty="0"/>
              <a:t>Textbook gives one direction only</a:t>
            </a:r>
          </a:p>
          <a:p>
            <a:r>
              <a:rPr lang="en-US" dirty="0"/>
              <a:t>there are three cases: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Empty string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Empty set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/>
              <a:t>Any character from the alphabet</a:t>
            </a:r>
          </a:p>
        </p:txBody>
      </p:sp>
      <p:pic>
        <p:nvPicPr>
          <p:cNvPr id="4" name="Picture 3" descr="Picture 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88" y="4211639"/>
            <a:ext cx="7518400" cy="1714500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 rotWithShape="1">
          <a:blip r:embed="rId3"/>
          <a:srcRect r="43407" b="66772"/>
          <a:stretch/>
        </p:blipFill>
        <p:spPr>
          <a:xfrm>
            <a:off x="6293578" y="2595544"/>
            <a:ext cx="3924300" cy="6372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8162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Concatenation</a:t>
            </a:r>
            <a:r>
              <a:rPr lang="en-US" sz="3000" dirty="0"/>
              <a:t>:</a:t>
            </a:r>
          </a:p>
          <a:p>
            <a:endParaRPr lang="en-US" sz="3000" dirty="0"/>
          </a:p>
          <a:p>
            <a:endParaRPr lang="en-US" dirty="0"/>
          </a:p>
          <a:p>
            <a:pPr lvl="1"/>
            <a:r>
              <a:rPr lang="en-US" sz="2200" dirty="0"/>
              <a:t>Link final state of FSA</a:t>
            </a:r>
            <a:r>
              <a:rPr lang="en-US" sz="2200" baseline="-25000" dirty="0"/>
              <a:t>1</a:t>
            </a:r>
            <a:r>
              <a:rPr lang="en-US" sz="2200" dirty="0"/>
              <a:t> to initial state of FSA</a:t>
            </a:r>
            <a:r>
              <a:rPr lang="en-US" sz="2200" baseline="-25000" dirty="0"/>
              <a:t>2</a:t>
            </a:r>
            <a:r>
              <a:rPr lang="en-US" sz="2200" dirty="0"/>
              <a:t> using an empty transition</a:t>
            </a:r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838" y="3787222"/>
            <a:ext cx="6503987" cy="20012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6770" y="5923387"/>
            <a:ext cx="993616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empty transition </a:t>
            </a:r>
            <a:r>
              <a:rPr lang="en-US" sz="2400" dirty="0" err="1"/>
              <a:t>ε</a:t>
            </a:r>
            <a:r>
              <a:rPr lang="en-US" sz="2400" dirty="0"/>
              <a:t> can be deleted using the set of states construction</a:t>
            </a:r>
          </a:p>
        </p:txBody>
      </p:sp>
      <p:pic>
        <p:nvPicPr>
          <p:cNvPr id="6" name="Picture 5" descr="Picture 3.png"/>
          <p:cNvPicPr>
            <a:picLocks noChangeAspect="1"/>
          </p:cNvPicPr>
          <p:nvPr/>
        </p:nvPicPr>
        <p:blipFill rotWithShape="1">
          <a:blip r:embed="rId3"/>
          <a:srcRect l="1282" t="33112" r="2564" b="5298"/>
          <a:stretch/>
        </p:blipFill>
        <p:spPr>
          <a:xfrm>
            <a:off x="2382838" y="2241931"/>
            <a:ext cx="6503987" cy="11521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320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Kleene</a:t>
            </a:r>
            <a:r>
              <a:rPr lang="en-US" b="1" dirty="0"/>
              <a:t> closure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sz="2400" dirty="0"/>
              <a:t>repetition operator: zero or more times</a:t>
            </a:r>
          </a:p>
          <a:p>
            <a:pPr lvl="1"/>
            <a:r>
              <a:rPr lang="en-US" sz="2400" dirty="0"/>
              <a:t>use empty transitions for loopback and bypass</a:t>
            </a:r>
          </a:p>
        </p:txBody>
      </p:sp>
      <p:pic>
        <p:nvPicPr>
          <p:cNvPr id="5" name="Picture 4" descr="Pictur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237" y="4025900"/>
            <a:ext cx="7327900" cy="2717800"/>
          </a:xfrm>
          <a:prstGeom prst="rect">
            <a:avLst/>
          </a:prstGeom>
        </p:spPr>
      </p:pic>
      <p:pic>
        <p:nvPicPr>
          <p:cNvPr id="6" name="Picture 5" descr="Picture 3.png"/>
          <p:cNvPicPr>
            <a:picLocks noChangeAspect="1"/>
          </p:cNvPicPr>
          <p:nvPr/>
        </p:nvPicPr>
        <p:blipFill rotWithShape="1">
          <a:blip r:embed="rId3"/>
          <a:srcRect l="1282" t="33112" r="2564" b="5298"/>
          <a:stretch/>
        </p:blipFill>
        <p:spPr>
          <a:xfrm>
            <a:off x="2408237" y="2220709"/>
            <a:ext cx="6207126" cy="10995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345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594383"/>
            <a:ext cx="5499101" cy="32636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2157412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/>
              <a:t>Union</a:t>
            </a:r>
            <a:r>
              <a:rPr lang="en-US" sz="4400" dirty="0"/>
              <a:t>: aka disjunction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sz="3300" dirty="0"/>
              <a:t>Non-deterministically run both FSAs at the same time, accept if either one accepts</a:t>
            </a:r>
          </a:p>
        </p:txBody>
      </p:sp>
      <p:pic>
        <p:nvPicPr>
          <p:cNvPr id="5" name="Picture 4" descr="Picture 3.png"/>
          <p:cNvPicPr>
            <a:picLocks noChangeAspect="1"/>
          </p:cNvPicPr>
          <p:nvPr/>
        </p:nvPicPr>
        <p:blipFill rotWithShape="1">
          <a:blip r:embed="rId3"/>
          <a:srcRect l="1282" t="33112" r="2564" b="5298"/>
          <a:stretch/>
        </p:blipFill>
        <p:spPr>
          <a:xfrm>
            <a:off x="2762250" y="2006742"/>
            <a:ext cx="6667500" cy="1181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352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closure properties: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525" y="2252808"/>
            <a:ext cx="6545263" cy="26084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38225" y="4996189"/>
            <a:ext cx="1081373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Let’s consider building the FSA machinery for each of these guys in turn…</a:t>
            </a:r>
          </a:p>
        </p:txBody>
      </p:sp>
    </p:spTree>
    <p:extLst>
      <p:ext uri="{BB962C8B-B14F-4D97-AF65-F5344CB8AC3E}">
        <p14:creationId xmlns:p14="http://schemas.microsoft.com/office/powerpoint/2010/main" val="62859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closure properties: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 rotWithShape="1">
          <a:blip r:embed="rId2"/>
          <a:srcRect b="73148"/>
          <a:stretch/>
        </p:blipFill>
        <p:spPr>
          <a:xfrm>
            <a:off x="1912938" y="2214562"/>
            <a:ext cx="6883400" cy="736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912938" y="3502233"/>
            <a:ext cx="714997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What would be the final state?</a:t>
            </a:r>
          </a:p>
        </p:txBody>
      </p:sp>
    </p:spTree>
    <p:extLst>
      <p:ext uri="{BB962C8B-B14F-4D97-AF65-F5344CB8AC3E}">
        <p14:creationId xmlns:p14="http://schemas.microsoft.com/office/powerpoint/2010/main" val="411176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closure properties: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 rotWithShape="1">
          <a:blip r:embed="rId2"/>
          <a:srcRect t="28704" b="43055"/>
          <a:stretch/>
        </p:blipFill>
        <p:spPr>
          <a:xfrm>
            <a:off x="2084387" y="2227263"/>
            <a:ext cx="6883400" cy="774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912938" y="3502233"/>
            <a:ext cx="714997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What would be the final state?</a:t>
            </a:r>
          </a:p>
        </p:txBody>
      </p:sp>
    </p:spTree>
    <p:extLst>
      <p:ext uri="{BB962C8B-B14F-4D97-AF65-F5344CB8AC3E}">
        <p14:creationId xmlns:p14="http://schemas.microsoft.com/office/powerpoint/2010/main" val="3885720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closure properties: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 rotWithShape="1">
          <a:blip r:embed="rId2"/>
          <a:srcRect t="57409" b="22221"/>
          <a:stretch/>
        </p:blipFill>
        <p:spPr>
          <a:xfrm>
            <a:off x="2141538" y="2228851"/>
            <a:ext cx="6883400" cy="558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02202" y="3512811"/>
            <a:ext cx="10051598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/>
              <a:t>Example: </a:t>
            </a:r>
            <a:r>
              <a:rPr lang="en-US" sz="4000" dirty="0" err="1"/>
              <a:t>Σ</a:t>
            </a:r>
            <a:r>
              <a:rPr lang="en-US" sz="4000" dirty="0"/>
              <a:t> = {</a:t>
            </a:r>
            <a:r>
              <a:rPr lang="en-US" sz="4000" dirty="0" err="1"/>
              <a:t>a,b</a:t>
            </a:r>
            <a:r>
              <a:rPr lang="en-US" sz="4000" dirty="0"/>
              <a:t>};  </a:t>
            </a:r>
            <a:r>
              <a:rPr lang="en-US" sz="4000" dirty="0" err="1"/>
              <a:t>Σ</a:t>
            </a:r>
            <a:r>
              <a:rPr lang="en-US" sz="4000" dirty="0"/>
              <a:t>* = {a, b}*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we need explicit arcs for each character in </a:t>
            </a:r>
            <a:r>
              <a:rPr lang="en-US" sz="4000" dirty="0" err="1"/>
              <a:t>Σ</a:t>
            </a:r>
            <a:endParaRPr lang="en-US" sz="4000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/>
              <a:t>to a "dead" state (if necessary)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then flip accepting and non-accepting states </a:t>
            </a:r>
          </a:p>
        </p:txBody>
      </p:sp>
    </p:spTree>
    <p:extLst>
      <p:ext uri="{BB962C8B-B14F-4D97-AF65-F5344CB8AC3E}">
        <p14:creationId xmlns:p14="http://schemas.microsoft.com/office/powerpoint/2010/main" val="117937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closure properties:</a:t>
            </a:r>
          </a:p>
        </p:txBody>
      </p:sp>
      <p:pic>
        <p:nvPicPr>
          <p:cNvPr id="4" name="Picture 3" descr="Picture 4.png"/>
          <p:cNvPicPr>
            <a:picLocks noChangeAspect="1"/>
          </p:cNvPicPr>
          <p:nvPr/>
        </p:nvPicPr>
        <p:blipFill rotWithShape="1">
          <a:blip r:embed="rId2"/>
          <a:srcRect t="78242" b="1388"/>
          <a:stretch/>
        </p:blipFill>
        <p:spPr>
          <a:xfrm>
            <a:off x="2112963" y="2200276"/>
            <a:ext cx="6883400" cy="55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2938" y="3502233"/>
            <a:ext cx="772647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/>
              <a:t>reverse arrows and swap initial/final</a:t>
            </a:r>
          </a:p>
        </p:txBody>
      </p:sp>
    </p:spTree>
    <p:extLst>
      <p:ext uri="{BB962C8B-B14F-4D97-AF65-F5344CB8AC3E}">
        <p14:creationId xmlns:p14="http://schemas.microsoft.com/office/powerpoint/2010/main" val="320811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4D6F4-7CA5-AD4A-BCE3-9E80C3DE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1B00F-F69E-0E47-A3B6-766977CAD2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TM = (Q, </a:t>
            </a:r>
            <a:r>
              <a:rPr lang="en-US" dirty="0" err="1"/>
              <a:t>Σ</a:t>
            </a:r>
            <a:r>
              <a:rPr lang="en-US" dirty="0"/>
              <a:t>, q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dirty="0" err="1"/>
              <a:t>δ</a:t>
            </a:r>
            <a:r>
              <a:rPr lang="en-US" dirty="0"/>
              <a:t>) + tape</a:t>
            </a:r>
          </a:p>
          <a:p>
            <a:r>
              <a:rPr lang="en-US" dirty="0"/>
              <a:t>Q, </a:t>
            </a:r>
            <a:r>
              <a:rPr lang="en-US" dirty="0" err="1"/>
              <a:t>Σ</a:t>
            </a:r>
            <a:r>
              <a:rPr lang="en-US" dirty="0"/>
              <a:t> finite. ∴ </a:t>
            </a:r>
            <a:r>
              <a:rPr lang="en-US" dirty="0" err="1"/>
              <a:t>δ</a:t>
            </a:r>
            <a:r>
              <a:rPr lang="en-US" dirty="0"/>
              <a:t> finite.</a:t>
            </a:r>
          </a:p>
          <a:p>
            <a:r>
              <a:rPr lang="en-US" dirty="0"/>
              <a:t>(partial) transition function </a:t>
            </a:r>
            <a:r>
              <a:rPr lang="en-US" dirty="0" err="1"/>
              <a:t>δ</a:t>
            </a:r>
            <a:r>
              <a:rPr lang="en-US" dirty="0"/>
              <a:t>:</a:t>
            </a:r>
          </a:p>
          <a:p>
            <a:pPr lvl="1"/>
            <a:r>
              <a:rPr lang="en-US" sz="2600" dirty="0"/>
              <a:t>Q x </a:t>
            </a:r>
            <a:r>
              <a:rPr lang="en-US" sz="2600" dirty="0" err="1"/>
              <a:t>Σ</a:t>
            </a:r>
            <a:r>
              <a:rPr lang="en-US" sz="2600" dirty="0"/>
              <a:t> -&gt; Q x </a:t>
            </a:r>
            <a:r>
              <a:rPr lang="en-US" sz="2600" dirty="0" err="1"/>
              <a:t>Σ</a:t>
            </a:r>
            <a:r>
              <a:rPr lang="en-US" sz="2600" dirty="0"/>
              <a:t> x d 	d = [LRN]</a:t>
            </a:r>
          </a:p>
          <a:p>
            <a:pPr lvl="1"/>
            <a:r>
              <a:rPr lang="en-US" sz="2600" dirty="0"/>
              <a:t>⟨q, </a:t>
            </a:r>
            <a:r>
              <a:rPr lang="en-US" sz="2600" dirty="0" err="1"/>
              <a:t>σ</a:t>
            </a:r>
            <a:r>
              <a:rPr lang="en-US" sz="2600" dirty="0"/>
              <a:t>, q', </a:t>
            </a:r>
            <a:r>
              <a:rPr lang="en-US" sz="2600" dirty="0" err="1"/>
              <a:t>σ</a:t>
            </a:r>
            <a:r>
              <a:rPr lang="en-US" sz="2600" dirty="0"/>
              <a:t>', d⟩</a:t>
            </a:r>
          </a:p>
          <a:p>
            <a:r>
              <a:rPr lang="en-US" dirty="0"/>
              <a:t>Memory: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one-way infinite tape</a:t>
            </a:r>
          </a:p>
          <a:p>
            <a:pPr lvl="1"/>
            <a:r>
              <a:rPr lang="en-US" dirty="0"/>
              <a:t>initially: ▷ </a:t>
            </a:r>
            <a:r>
              <a:rPr lang="en-US" i="1" dirty="0"/>
              <a:t>input</a:t>
            </a:r>
            <a:r>
              <a:rPr lang="en-US" dirty="0"/>
              <a:t> …, head at start of input</a:t>
            </a:r>
          </a:p>
          <a:p>
            <a:pPr lvl="1"/>
            <a:r>
              <a:rPr lang="en-US" dirty="0"/>
              <a:t>▷ is the end-of-tape symbol (part of </a:t>
            </a:r>
            <a:r>
              <a:rPr lang="en-US" dirty="0" err="1"/>
              <a:t>Σ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how to signal right end? Suppose 0. </a:t>
            </a:r>
            <a:r>
              <a:rPr lang="en-US" dirty="0" err="1"/>
              <a:t>Σ</a:t>
            </a:r>
            <a:r>
              <a:rPr lang="en-US" dirty="0"/>
              <a:t> = {▷, 0} + new symbols (minimum 1)</a:t>
            </a:r>
          </a:p>
          <a:p>
            <a:pPr lvl="1"/>
            <a:r>
              <a:rPr lang="en-US" dirty="0"/>
              <a:t>initial values of cells beyond the input = 0</a:t>
            </a:r>
          </a:p>
          <a:p>
            <a:pPr lvl="1"/>
            <a:r>
              <a:rPr lang="en-US" dirty="0"/>
              <a:t>assume cannot fall off the left side</a:t>
            </a:r>
          </a:p>
          <a:p>
            <a:r>
              <a:rPr lang="en-US" dirty="0"/>
              <a:t>Halt:</a:t>
            </a:r>
          </a:p>
          <a:p>
            <a:pPr lvl="1"/>
            <a:r>
              <a:rPr lang="en-US" dirty="0"/>
              <a:t>when no matching transition exists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10EE0-9B22-8245-9885-639191F7AE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Encodable as a (finite) sequence of numbers:</a:t>
            </a:r>
          </a:p>
          <a:p>
            <a:pPr lvl="1"/>
            <a:r>
              <a:rPr lang="en-US" dirty="0"/>
              <a:t>⟨|Q|, Q, |</a:t>
            </a:r>
            <a:r>
              <a:rPr lang="en-US" dirty="0" err="1"/>
              <a:t>Σ</a:t>
            </a:r>
            <a:r>
              <a:rPr lang="en-US" dirty="0"/>
              <a:t>|, </a:t>
            </a:r>
            <a:r>
              <a:rPr lang="en-US" dirty="0" err="1"/>
              <a:t>Σ</a:t>
            </a:r>
            <a:r>
              <a:rPr lang="en-US" dirty="0"/>
              <a:t>, q</a:t>
            </a:r>
            <a:r>
              <a:rPr lang="en-US" baseline="-25000" dirty="0"/>
              <a:t>0</a:t>
            </a:r>
            <a:r>
              <a:rPr lang="en-US" dirty="0"/>
              <a:t>, q, </a:t>
            </a:r>
            <a:r>
              <a:rPr lang="en-US" dirty="0" err="1"/>
              <a:t>σ</a:t>
            </a:r>
            <a:r>
              <a:rPr lang="en-US" dirty="0"/>
              <a:t>, q', </a:t>
            </a:r>
            <a:r>
              <a:rPr lang="en-US" dirty="0" err="1"/>
              <a:t>σ</a:t>
            </a:r>
            <a:r>
              <a:rPr lang="en-US" dirty="0"/>
              <a:t>', d,… ⟩</a:t>
            </a:r>
          </a:p>
          <a:p>
            <a:r>
              <a:rPr lang="en-US" dirty="0"/>
              <a:t>Configuration:</a:t>
            </a:r>
          </a:p>
          <a:p>
            <a:pPr lvl="1"/>
            <a:r>
              <a:rPr lang="en-US" dirty="0"/>
              <a:t>⟨Tape, position, q⟩</a:t>
            </a:r>
          </a:p>
          <a:p>
            <a:pPr lvl="1"/>
            <a:r>
              <a:rPr lang="en-US" dirty="0"/>
              <a:t>initially: ⟨ ▷·input, 1, q⟩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0DC10-DC5E-5248-900A-75F2CE1DF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729" y="3415763"/>
            <a:ext cx="3604591" cy="2373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CE590-88D9-B749-A30A-ABCDCA4465E7}"/>
              </a:ext>
            </a:extLst>
          </p:cNvPr>
          <p:cNvSpPr txBox="1"/>
          <p:nvPr/>
        </p:nvSpPr>
        <p:spPr>
          <a:xfrm>
            <a:off x="6153845" y="4241003"/>
            <a:ext cx="10895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FSA 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7E1461-0665-014B-AF9A-955ECA8E6288}"/>
              </a:ext>
            </a:extLst>
          </p:cNvPr>
          <p:cNvSpPr txBox="1"/>
          <p:nvPr/>
        </p:nvSpPr>
        <p:spPr>
          <a:xfrm>
            <a:off x="7243374" y="5818046"/>
            <a:ext cx="3604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Model of a basic Turing machine, part of the Go Ask Alice exhibit at the Harvard Collection of Historical Scientific Instruments.</a:t>
            </a:r>
          </a:p>
        </p:txBody>
      </p:sp>
    </p:spTree>
    <p:extLst>
      <p:ext uri="{BB962C8B-B14F-4D97-AF65-F5344CB8AC3E}">
        <p14:creationId xmlns:p14="http://schemas.microsoft.com/office/powerpoint/2010/main" val="308138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8AB6-D168-1E40-B2D8-5BBE1515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29769-FC5E-8540-8665-494C889E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 can be configured as a decider like an ordinary FSA</a:t>
            </a:r>
          </a:p>
          <a:p>
            <a:r>
              <a:rPr lang="en-US" dirty="0"/>
              <a:t>Or it can be a transducer (i.e. </a:t>
            </a:r>
            <a:r>
              <a:rPr lang="en-US" i="1" dirty="0"/>
              <a:t>map input into output strings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Example</a:t>
            </a:r>
          </a:p>
          <a:p>
            <a:r>
              <a:rPr lang="en-US" dirty="0"/>
              <a:t>Successor function:</a:t>
            </a:r>
          </a:p>
          <a:p>
            <a:pPr lvl="1"/>
            <a:r>
              <a:rPr lang="en-US" dirty="0" err="1"/>
              <a:t>Σ</a:t>
            </a:r>
            <a:r>
              <a:rPr lang="en-US" dirty="0"/>
              <a:t> = {▷,1,0}, Q = {q</a:t>
            </a:r>
            <a:r>
              <a:rPr lang="en-US" baseline="-25000" dirty="0"/>
              <a:t>0</a:t>
            </a:r>
            <a:r>
              <a:rPr lang="en-US" dirty="0"/>
              <a:t>, q</a:t>
            </a:r>
            <a:r>
              <a:rPr lang="en-US" baseline="-25000" dirty="0"/>
              <a:t>1</a:t>
            </a:r>
            <a:r>
              <a:rPr lang="en-US" dirty="0"/>
              <a:t>}, q</a:t>
            </a:r>
            <a:r>
              <a:rPr lang="en-US" baseline="-25000" dirty="0"/>
              <a:t>0 </a:t>
            </a:r>
            <a:r>
              <a:rPr lang="en-US" dirty="0"/>
              <a:t>initial state</a:t>
            </a:r>
          </a:p>
          <a:p>
            <a:pPr lvl="1"/>
            <a:r>
              <a:rPr lang="en-US" dirty="0"/>
              <a:t>recall unary notation (initially, at the leftmost 1): ▷ </a:t>
            </a:r>
            <a:r>
              <a:rPr lang="en-US" dirty="0">
                <a:highlight>
                  <a:srgbClr val="FFFF00"/>
                </a:highlight>
              </a:rPr>
              <a:t>1</a:t>
            </a:r>
            <a:r>
              <a:rPr lang="en-US" dirty="0"/>
              <a:t> 1 1 </a:t>
            </a:r>
            <a:r>
              <a:rPr lang="en-US" dirty="0">
                <a:solidFill>
                  <a:srgbClr val="FF0000"/>
                </a:solidFill>
              </a:rPr>
              <a:t>0 …</a:t>
            </a:r>
          </a:p>
          <a:p>
            <a:pPr lvl="1"/>
            <a:r>
              <a:rPr lang="en-US" b="1" dirty="0"/>
              <a:t>Idea</a:t>
            </a:r>
            <a:r>
              <a:rPr lang="en-US" dirty="0"/>
              <a:t>: </a:t>
            </a:r>
            <a:r>
              <a:rPr lang="en-US" dirty="0">
                <a:solidFill>
                  <a:schemeClr val="accent1"/>
                </a:solidFill>
              </a:rPr>
              <a:t>find 1</a:t>
            </a:r>
            <a:r>
              <a:rPr lang="en-US" baseline="30000" dirty="0">
                <a:solidFill>
                  <a:schemeClr val="accent1"/>
                </a:solidFill>
              </a:rPr>
              <a:t>st</a:t>
            </a:r>
            <a:r>
              <a:rPr lang="en-US" dirty="0">
                <a:solidFill>
                  <a:schemeClr val="accent1"/>
                </a:solidFill>
              </a:rPr>
              <a:t> zero, change it to a 1</a:t>
            </a:r>
          </a:p>
          <a:p>
            <a:pPr lvl="1"/>
            <a:r>
              <a:rPr lang="en-US" dirty="0"/>
              <a:t>⟨q</a:t>
            </a:r>
            <a:r>
              <a:rPr lang="en-US" baseline="-25000" dirty="0"/>
              <a:t>0</a:t>
            </a:r>
            <a:r>
              <a:rPr lang="en-US" dirty="0"/>
              <a:t>, 1, q</a:t>
            </a:r>
            <a:r>
              <a:rPr lang="en-US" baseline="-25000" dirty="0"/>
              <a:t>0</a:t>
            </a:r>
            <a:r>
              <a:rPr lang="en-US" dirty="0"/>
              <a:t>, 1, R⟩</a:t>
            </a:r>
          </a:p>
          <a:p>
            <a:pPr lvl="1"/>
            <a:r>
              <a:rPr lang="en-US" dirty="0"/>
              <a:t>⟨q</a:t>
            </a:r>
            <a:r>
              <a:rPr lang="en-US" baseline="-25000" dirty="0"/>
              <a:t>0</a:t>
            </a:r>
            <a:r>
              <a:rPr lang="en-US" dirty="0"/>
              <a:t>, 0, q</a:t>
            </a:r>
            <a:r>
              <a:rPr lang="en-US" baseline="-25000" dirty="0"/>
              <a:t>1</a:t>
            </a:r>
            <a:r>
              <a:rPr lang="en-US" dirty="0"/>
              <a:t>, 1, R⟩</a:t>
            </a:r>
          </a:p>
        </p:txBody>
      </p:sp>
    </p:spTree>
    <p:extLst>
      <p:ext uri="{BB962C8B-B14F-4D97-AF65-F5344CB8AC3E}">
        <p14:creationId xmlns:p14="http://schemas.microsoft.com/office/powerpoint/2010/main" val="277157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8AB6-D168-1E40-B2D8-5BBE1515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29769-FC5E-8540-8665-494C889E4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+2 (add 2) function:</a:t>
            </a:r>
          </a:p>
          <a:p>
            <a:pPr lvl="1"/>
            <a:r>
              <a:rPr lang="en-US" dirty="0" err="1"/>
              <a:t>Σ</a:t>
            </a:r>
            <a:r>
              <a:rPr lang="en-US" dirty="0"/>
              <a:t> = {▷,1,0}, Q = {q</a:t>
            </a:r>
            <a:r>
              <a:rPr lang="en-US" baseline="-25000" dirty="0"/>
              <a:t>0</a:t>
            </a:r>
            <a:r>
              <a:rPr lang="en-US" dirty="0"/>
              <a:t>, q</a:t>
            </a:r>
            <a:r>
              <a:rPr lang="en-US" baseline="-25000" dirty="0"/>
              <a:t>1</a:t>
            </a:r>
            <a:r>
              <a:rPr lang="en-US" dirty="0"/>
              <a:t> , q</a:t>
            </a:r>
            <a:r>
              <a:rPr lang="en-US" baseline="-25000" dirty="0"/>
              <a:t>2</a:t>
            </a:r>
            <a:r>
              <a:rPr lang="en-US" dirty="0"/>
              <a:t>}, q</a:t>
            </a:r>
            <a:r>
              <a:rPr lang="en-US" baseline="-25000" dirty="0"/>
              <a:t>0 </a:t>
            </a:r>
            <a:r>
              <a:rPr lang="en-US" dirty="0"/>
              <a:t>initial state</a:t>
            </a:r>
          </a:p>
          <a:p>
            <a:pPr lvl="1"/>
            <a:r>
              <a:rPr lang="en-US" dirty="0"/>
              <a:t>unary notation (initially, at the leftmost 1): ▷</a:t>
            </a:r>
            <a:r>
              <a:rPr lang="en-US" dirty="0">
                <a:highlight>
                  <a:srgbClr val="FFFF00"/>
                </a:highlight>
              </a:rPr>
              <a:t> 1</a:t>
            </a:r>
            <a:r>
              <a:rPr lang="en-US" dirty="0"/>
              <a:t> 1 1 </a:t>
            </a:r>
            <a:r>
              <a:rPr lang="en-US" dirty="0">
                <a:solidFill>
                  <a:srgbClr val="FF0000"/>
                </a:solidFill>
              </a:rPr>
              <a:t>0 …</a:t>
            </a:r>
          </a:p>
          <a:p>
            <a:pPr lvl="1"/>
            <a:r>
              <a:rPr lang="en-US" dirty="0"/>
              <a:t>Idea: </a:t>
            </a:r>
            <a:r>
              <a:rPr lang="en-US" dirty="0">
                <a:solidFill>
                  <a:schemeClr val="accent1"/>
                </a:solidFill>
              </a:rPr>
              <a:t>find 2 zeros, change them to 1's</a:t>
            </a:r>
          </a:p>
          <a:p>
            <a:pPr lvl="1"/>
            <a:r>
              <a:rPr lang="en-US" dirty="0"/>
              <a:t>⟨q</a:t>
            </a:r>
            <a:r>
              <a:rPr lang="en-US" baseline="-25000" dirty="0"/>
              <a:t>0</a:t>
            </a:r>
            <a:r>
              <a:rPr lang="en-US" dirty="0"/>
              <a:t>, 1, q</a:t>
            </a:r>
            <a:r>
              <a:rPr lang="en-US" baseline="-25000" dirty="0"/>
              <a:t>0</a:t>
            </a:r>
            <a:r>
              <a:rPr lang="en-US" dirty="0"/>
              <a:t>, 1, R⟩</a:t>
            </a:r>
          </a:p>
          <a:p>
            <a:pPr lvl="1"/>
            <a:r>
              <a:rPr lang="en-US" dirty="0"/>
              <a:t>⟨q</a:t>
            </a:r>
            <a:r>
              <a:rPr lang="en-US" baseline="-25000" dirty="0"/>
              <a:t>0</a:t>
            </a:r>
            <a:r>
              <a:rPr lang="en-US" dirty="0"/>
              <a:t>, 0, q</a:t>
            </a:r>
            <a:r>
              <a:rPr lang="en-US" baseline="-25000" dirty="0"/>
              <a:t>1</a:t>
            </a:r>
            <a:r>
              <a:rPr lang="en-US" dirty="0"/>
              <a:t>, 1, R⟩</a:t>
            </a:r>
          </a:p>
          <a:p>
            <a:pPr lvl="1"/>
            <a:r>
              <a:rPr lang="en-US" dirty="0"/>
              <a:t>⟨q</a:t>
            </a:r>
            <a:r>
              <a:rPr lang="en-US" baseline="-25000" dirty="0"/>
              <a:t>1</a:t>
            </a:r>
            <a:r>
              <a:rPr lang="en-US" dirty="0"/>
              <a:t>, 0, q</a:t>
            </a:r>
            <a:r>
              <a:rPr lang="en-US" baseline="-25000" dirty="0"/>
              <a:t>2</a:t>
            </a:r>
            <a:r>
              <a:rPr lang="en-US" dirty="0"/>
              <a:t>, 1, R⟩</a:t>
            </a:r>
          </a:p>
        </p:txBody>
      </p:sp>
    </p:spTree>
    <p:extLst>
      <p:ext uri="{BB962C8B-B14F-4D97-AF65-F5344CB8AC3E}">
        <p14:creationId xmlns:p14="http://schemas.microsoft.com/office/powerpoint/2010/main" val="313308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0EBAC-4DFB-404B-8BFC-B3045AF8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B72A8-BCC4-0444-8874-C85D0FC3D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3200" dirty="0"/>
              <a:t>Example: </a:t>
            </a:r>
            <a:endParaRPr lang="en-US" sz="3200" b="1" dirty="0"/>
          </a:p>
          <a:p>
            <a:r>
              <a:rPr lang="en-US" sz="2400" b="1" dirty="0" err="1"/>
              <a:t>doubler</a:t>
            </a:r>
            <a:endParaRPr lang="en-US" sz="24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1 ▷ (start)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▷ (change 1 to 2,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2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▷ (change 1 to 2,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2 2 </a:t>
            </a:r>
            <a:r>
              <a:rPr lang="en-US" sz="2000" dirty="0">
                <a:highlight>
                  <a:srgbClr val="FFFF00"/>
                </a:highlight>
              </a:rPr>
              <a:t>▷</a:t>
            </a:r>
            <a:r>
              <a:rPr lang="en-US" sz="2000" dirty="0"/>
              <a:t> (change 1 to 2,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2 </a:t>
            </a:r>
            <a:r>
              <a:rPr lang="en-US" sz="2000" dirty="0">
                <a:highlight>
                  <a:srgbClr val="FFFF00"/>
                </a:highlight>
              </a:rPr>
              <a:t>2</a:t>
            </a:r>
            <a:r>
              <a:rPr lang="en-US" sz="2000" dirty="0"/>
              <a:t> ▷ (move L at ▷)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2 1 </a:t>
            </a:r>
            <a:r>
              <a:rPr lang="en-US" sz="2000" dirty="0">
                <a:highlight>
                  <a:srgbClr val="FFFF00"/>
                </a:highlight>
              </a:rPr>
              <a:t>▷</a:t>
            </a:r>
            <a:r>
              <a:rPr lang="en-US" sz="2000" dirty="0"/>
              <a:t> (change 2 to 1,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2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▷ (change ▷ to 1, move 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</a:t>
            </a:r>
            <a:r>
              <a:rPr lang="en-US" sz="2000" dirty="0">
                <a:highlight>
                  <a:srgbClr val="FFFF00"/>
                </a:highlight>
              </a:rPr>
              <a:t>2</a:t>
            </a:r>
            <a:r>
              <a:rPr lang="en-US" sz="2000" dirty="0"/>
              <a:t> 1 1 ▷ (skip L 1's)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1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▷ (change 2 to 1,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1 1 1</a:t>
            </a:r>
            <a:r>
              <a:rPr lang="en-US" sz="2000" dirty="0">
                <a:highlight>
                  <a:srgbClr val="FFFF00"/>
                </a:highlight>
              </a:rPr>
              <a:t> ▷</a:t>
            </a:r>
            <a:r>
              <a:rPr lang="en-US" sz="2000" dirty="0"/>
              <a:t> (skip R L's)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2 1 1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▷ (change ▷ to 1, move 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</a:t>
            </a:r>
            <a:r>
              <a:rPr lang="en-US" sz="2000" dirty="0">
                <a:highlight>
                  <a:srgbClr val="FFFF00"/>
                </a:highlight>
              </a:rPr>
              <a:t>2</a:t>
            </a:r>
            <a:r>
              <a:rPr lang="en-US" sz="2000" dirty="0"/>
              <a:t> 1 1 1 1 ▷ (skip L 1's)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1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1 1 ▷  (change 2 to 1, move 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1 1 1 1 1 </a:t>
            </a:r>
            <a:r>
              <a:rPr lang="en-US" sz="2000" dirty="0">
                <a:highlight>
                  <a:srgbClr val="FFFF00"/>
                </a:highlight>
              </a:rPr>
              <a:t>▷</a:t>
            </a:r>
            <a:r>
              <a:rPr lang="en-US" sz="2000" dirty="0"/>
              <a:t> (skip R L's)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▷ 1 1 1 1 </a:t>
            </a:r>
            <a:r>
              <a:rPr lang="en-US" sz="2000" dirty="0">
                <a:highlight>
                  <a:srgbClr val="FFFF00"/>
                </a:highlight>
              </a:rPr>
              <a:t>1</a:t>
            </a:r>
            <a:r>
              <a:rPr lang="en-US" sz="2000" dirty="0"/>
              <a:t> 1 ▷ (change ▷ to 1, move 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highlight>
                  <a:srgbClr val="FFFF00"/>
                </a:highlight>
              </a:rPr>
              <a:t>▷</a:t>
            </a:r>
            <a:r>
              <a:rPr lang="en-US" sz="2000" dirty="0"/>
              <a:t> 1 1 1 1 1 1 ▷ (skip L 1's)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halt</a:t>
            </a:r>
          </a:p>
        </p:txBody>
      </p:sp>
    </p:spTree>
    <p:extLst>
      <p:ext uri="{BB962C8B-B14F-4D97-AF65-F5344CB8AC3E}">
        <p14:creationId xmlns:p14="http://schemas.microsoft.com/office/powerpoint/2010/main" val="175606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600E-B436-1571-78AC-B9DC7F1E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Turing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CAA82-16B2-BC30-FD7C-6EFFF65C6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41" y="2414512"/>
            <a:ext cx="3332651" cy="40783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dirty="0"/>
              <a:t>Machine:</a:t>
            </a:r>
          </a:p>
          <a:p>
            <a:r>
              <a:rPr lang="en-US" dirty="0"/>
              <a:t>has 4 states: {0, 1, 2, 3}</a:t>
            </a:r>
          </a:p>
          <a:p>
            <a:r>
              <a:rPr lang="en-US" dirty="0" err="1"/>
              <a:t>Σ</a:t>
            </a:r>
            <a:r>
              <a:rPr lang="en-US" dirty="0"/>
              <a:t> = {1, 2, ▷}</a:t>
            </a:r>
          </a:p>
          <a:p>
            <a:r>
              <a:rPr lang="en-US" dirty="0"/>
              <a:t>q</a:t>
            </a:r>
            <a:r>
              <a:rPr lang="en-US" baseline="-25000" dirty="0"/>
              <a:t>0</a:t>
            </a:r>
            <a:r>
              <a:rPr lang="en-US" dirty="0"/>
              <a:t> = 0</a:t>
            </a:r>
          </a:p>
          <a:p>
            <a:r>
              <a:rPr lang="en-US" dirty="0"/>
              <a:t>f = 3</a:t>
            </a:r>
          </a:p>
          <a:p>
            <a:r>
              <a:rPr lang="en-US" dirty="0"/>
              <a:t>deterministic</a:t>
            </a:r>
          </a:p>
          <a:p>
            <a:pPr lvl="1"/>
            <a:r>
              <a:rPr lang="en-US" dirty="0"/>
              <a:t>transition function</a:t>
            </a:r>
          </a:p>
          <a:p>
            <a:pPr lvl="1"/>
            <a:r>
              <a:rPr lang="en-US" dirty="0"/>
              <a:t>each arc at states labeled</a:t>
            </a:r>
          </a:p>
          <a:p>
            <a:pPr lvl="1"/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sym,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sym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',Move</a:t>
            </a:r>
          </a:p>
          <a:p>
            <a:pPr lvl="1"/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sym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∈ </a:t>
            </a:r>
            <a:r>
              <a:rPr lang="en-US" sz="2000" dirty="0" err="1"/>
              <a:t>Σ</a:t>
            </a:r>
            <a:r>
              <a:rPr lang="en-US" sz="2000" dirty="0"/>
              <a:t>, Move 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∈ {L,R}</a:t>
            </a:r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55B6F29D-F312-EA17-1AE7-24DDDE63F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242" y="2752264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</a:t>
            </a:r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67315704-D9A8-182D-0E7C-C2197509C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543" y="2712997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88E04330-2418-4687-0092-11252BCB8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9844" y="2712997"/>
            <a:ext cx="680784" cy="764217"/>
          </a:xfrm>
          <a:prstGeom prst="ellipse">
            <a:avLst/>
          </a:prstGeom>
          <a:solidFill>
            <a:srgbClr val="CC060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</a:t>
            </a:r>
          </a:p>
        </p:txBody>
      </p:sp>
      <p:cxnSp>
        <p:nvCxnSpPr>
          <p:cNvPr id="7" name="AutoShape 8">
            <a:extLst>
              <a:ext uri="{FF2B5EF4-FFF2-40B4-BE49-F238E27FC236}">
                <a16:creationId xmlns:a16="http://schemas.microsoft.com/office/drawing/2014/main" id="{E8C75F83-EF8D-924F-27B7-0D83A582E894}"/>
              </a:ext>
            </a:extLst>
          </p:cNvPr>
          <p:cNvCxnSpPr>
            <a:cxnSpLocks noChangeShapeType="1"/>
            <a:stCxn id="4" idx="6"/>
            <a:endCxn id="5" idx="2"/>
          </p:cNvCxnSpPr>
          <p:nvPr/>
        </p:nvCxnSpPr>
        <p:spPr bwMode="auto">
          <a:xfrm flipV="1">
            <a:off x="5418026" y="3095106"/>
            <a:ext cx="1890517" cy="3926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" name="AutoShape 9">
            <a:extLst>
              <a:ext uri="{FF2B5EF4-FFF2-40B4-BE49-F238E27FC236}">
                <a16:creationId xmlns:a16="http://schemas.microsoft.com/office/drawing/2014/main" id="{72A67553-1B83-89E2-961F-42FC3912C494}"/>
              </a:ext>
            </a:extLst>
          </p:cNvPr>
          <p:cNvCxnSpPr>
            <a:cxnSpLocks noChangeShapeType="1"/>
            <a:stCxn id="5" idx="6"/>
            <a:endCxn id="6" idx="2"/>
          </p:cNvCxnSpPr>
          <p:nvPr/>
        </p:nvCxnSpPr>
        <p:spPr bwMode="auto">
          <a:xfrm>
            <a:off x="7989327" y="3095106"/>
            <a:ext cx="189051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4" name="Oval 16">
            <a:extLst>
              <a:ext uri="{FF2B5EF4-FFF2-40B4-BE49-F238E27FC236}">
                <a16:creationId xmlns:a16="http://schemas.microsoft.com/office/drawing/2014/main" id="{3E43252B-B03D-1537-8D3E-4216685EF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77" y="4040889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</a:t>
            </a:r>
            <a:endParaRPr lang="en-US" sz="4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cxnSp>
        <p:nvCxnSpPr>
          <p:cNvPr id="15" name="AutoShape 17">
            <a:extLst>
              <a:ext uri="{FF2B5EF4-FFF2-40B4-BE49-F238E27FC236}">
                <a16:creationId xmlns:a16="http://schemas.microsoft.com/office/drawing/2014/main" id="{AE56CCAE-82D5-8F94-F0F9-ED12A3773659}"/>
              </a:ext>
            </a:extLst>
          </p:cNvPr>
          <p:cNvCxnSpPr>
            <a:cxnSpLocks noChangeShapeType="1"/>
            <a:stCxn id="4" idx="6"/>
            <a:endCxn id="4" idx="1"/>
          </p:cNvCxnSpPr>
          <p:nvPr/>
        </p:nvCxnSpPr>
        <p:spPr bwMode="auto">
          <a:xfrm flipH="1" flipV="1">
            <a:off x="4836941" y="2864181"/>
            <a:ext cx="581085" cy="270192"/>
          </a:xfrm>
          <a:prstGeom prst="curvedConnector4">
            <a:avLst>
              <a:gd name="adj1" fmla="val -39340"/>
              <a:gd name="adj2" fmla="val 22602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6" name="Text Box 18">
            <a:extLst>
              <a:ext uri="{FF2B5EF4-FFF2-40B4-BE49-F238E27FC236}">
                <a16:creationId xmlns:a16="http://schemas.microsoft.com/office/drawing/2014/main" id="{1C8BB75E-72FE-8B01-F41F-94BE732E8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139" y="2171047"/>
            <a:ext cx="881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1,2,R</a:t>
            </a:r>
          </a:p>
        </p:txBody>
      </p:sp>
      <p:cxnSp>
        <p:nvCxnSpPr>
          <p:cNvPr id="17" name="AutoShape 19">
            <a:extLst>
              <a:ext uri="{FF2B5EF4-FFF2-40B4-BE49-F238E27FC236}">
                <a16:creationId xmlns:a16="http://schemas.microsoft.com/office/drawing/2014/main" id="{1F84BB3E-B5AB-CB01-D971-24486E9777E5}"/>
              </a:ext>
            </a:extLst>
          </p:cNvPr>
          <p:cNvCxnSpPr>
            <a:cxnSpLocks noChangeShapeType="1"/>
            <a:stCxn id="14" idx="6"/>
            <a:endCxn id="5" idx="4"/>
          </p:cNvCxnSpPr>
          <p:nvPr/>
        </p:nvCxnSpPr>
        <p:spPr bwMode="auto">
          <a:xfrm flipV="1">
            <a:off x="6913361" y="3477214"/>
            <a:ext cx="735574" cy="94578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8" name="AutoShape 20">
            <a:extLst>
              <a:ext uri="{FF2B5EF4-FFF2-40B4-BE49-F238E27FC236}">
                <a16:creationId xmlns:a16="http://schemas.microsoft.com/office/drawing/2014/main" id="{D343F541-C238-5D2C-B92B-80750DD93213}"/>
              </a:ext>
            </a:extLst>
          </p:cNvPr>
          <p:cNvCxnSpPr>
            <a:cxnSpLocks noChangeShapeType="1"/>
            <a:stCxn id="5" idx="3"/>
            <a:endCxn id="14" idx="7"/>
          </p:cNvCxnSpPr>
          <p:nvPr/>
        </p:nvCxnSpPr>
        <p:spPr bwMode="auto">
          <a:xfrm flipH="1">
            <a:off x="6813662" y="3365297"/>
            <a:ext cx="594580" cy="78750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678788E-B95A-BA8A-D861-B812DF271F3B}"/>
              </a:ext>
            </a:extLst>
          </p:cNvPr>
          <p:cNvSpPr txBox="1"/>
          <p:nvPr/>
        </p:nvSpPr>
        <p:spPr>
          <a:xfrm>
            <a:off x="4446156" y="2835047"/>
            <a:ext cx="346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</a:p>
        </p:txBody>
      </p:sp>
      <p:sp>
        <p:nvSpPr>
          <p:cNvPr id="33" name="Text Box 18">
            <a:extLst>
              <a:ext uri="{FF2B5EF4-FFF2-40B4-BE49-F238E27FC236}">
                <a16:creationId xmlns:a16="http://schemas.microsoft.com/office/drawing/2014/main" id="{870C0C3B-BFAA-7915-B2DB-F68ADC34D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112" y="2741575"/>
            <a:ext cx="1053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▷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  <a:r>
              <a:rPr lang="en-US" sz="1800" dirty="0"/>
              <a:t> ▷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,L</a:t>
            </a:r>
          </a:p>
        </p:txBody>
      </p:sp>
      <p:sp>
        <p:nvSpPr>
          <p:cNvPr id="42" name="Text Box 18">
            <a:extLst>
              <a:ext uri="{FF2B5EF4-FFF2-40B4-BE49-F238E27FC236}">
                <a16:creationId xmlns:a16="http://schemas.microsoft.com/office/drawing/2014/main" id="{2B9EAEE2-E532-B697-3599-8B93B602E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0365" y="3436541"/>
            <a:ext cx="881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2,1,R</a:t>
            </a:r>
          </a:p>
        </p:txBody>
      </p:sp>
      <p:cxnSp>
        <p:nvCxnSpPr>
          <p:cNvPr id="43" name="AutoShape 17">
            <a:extLst>
              <a:ext uri="{FF2B5EF4-FFF2-40B4-BE49-F238E27FC236}">
                <a16:creationId xmlns:a16="http://schemas.microsoft.com/office/drawing/2014/main" id="{F8983F80-11B2-D035-4379-E65EC727D2BC}"/>
              </a:ext>
            </a:extLst>
          </p:cNvPr>
          <p:cNvCxnSpPr>
            <a:cxnSpLocks noChangeShapeType="1"/>
            <a:stCxn id="5" idx="6"/>
            <a:endCxn id="5" idx="1"/>
          </p:cNvCxnSpPr>
          <p:nvPr/>
        </p:nvCxnSpPr>
        <p:spPr bwMode="auto">
          <a:xfrm flipH="1" flipV="1">
            <a:off x="7408242" y="2824914"/>
            <a:ext cx="581085" cy="270192"/>
          </a:xfrm>
          <a:prstGeom prst="curvedConnector4">
            <a:avLst>
              <a:gd name="adj1" fmla="val -39340"/>
              <a:gd name="adj2" fmla="val 22602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9" name="Text Box 18">
            <a:extLst>
              <a:ext uri="{FF2B5EF4-FFF2-40B4-BE49-F238E27FC236}">
                <a16:creationId xmlns:a16="http://schemas.microsoft.com/office/drawing/2014/main" id="{080CA769-6CEB-18A3-A086-D652C43C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087" y="2162072"/>
            <a:ext cx="881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1,1,L</a:t>
            </a:r>
          </a:p>
        </p:txBody>
      </p:sp>
      <p:sp>
        <p:nvSpPr>
          <p:cNvPr id="52" name="Text Box 18">
            <a:extLst>
              <a:ext uri="{FF2B5EF4-FFF2-40B4-BE49-F238E27FC236}">
                <a16:creationId xmlns:a16="http://schemas.microsoft.com/office/drawing/2014/main" id="{6200DD59-D6C8-2642-FFCA-5AB1C5CA2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100" y="3763328"/>
            <a:ext cx="9412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▷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,1,L</a:t>
            </a: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4852A3F3-DDC6-9682-FB5C-7DDEC1507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4208" y="2669700"/>
            <a:ext cx="10534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▷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  <a:r>
              <a:rPr lang="en-US" sz="1800" dirty="0"/>
              <a:t> ▷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,R</a:t>
            </a:r>
          </a:p>
        </p:txBody>
      </p:sp>
      <p:cxnSp>
        <p:nvCxnSpPr>
          <p:cNvPr id="58" name="AutoShape 17">
            <a:extLst>
              <a:ext uri="{FF2B5EF4-FFF2-40B4-BE49-F238E27FC236}">
                <a16:creationId xmlns:a16="http://schemas.microsoft.com/office/drawing/2014/main" id="{275C2F2F-F42E-3247-A8E3-0676B82FB175}"/>
              </a:ext>
            </a:extLst>
          </p:cNvPr>
          <p:cNvCxnSpPr>
            <a:cxnSpLocks noChangeShapeType="1"/>
            <a:stCxn id="14" idx="5"/>
            <a:endCxn id="14" idx="2"/>
          </p:cNvCxnSpPr>
          <p:nvPr/>
        </p:nvCxnSpPr>
        <p:spPr bwMode="auto">
          <a:xfrm rot="5400000" flipH="1">
            <a:off x="6388024" y="4267552"/>
            <a:ext cx="270191" cy="581085"/>
          </a:xfrm>
          <a:prstGeom prst="curvedConnector4">
            <a:avLst>
              <a:gd name="adj1" fmla="val -126028"/>
              <a:gd name="adj2" fmla="val 13934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61" name="Text Box 18">
            <a:extLst>
              <a:ext uri="{FF2B5EF4-FFF2-40B4-BE49-F238E27FC236}">
                <a16:creationId xmlns:a16="http://schemas.microsoft.com/office/drawing/2014/main" id="{471CBEED-C7A4-3088-FCA6-68F513545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112" y="5042897"/>
            <a:ext cx="881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1,1,R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2BEE839-7993-7BFF-FF57-276FCE548644}"/>
              </a:ext>
            </a:extLst>
          </p:cNvPr>
          <p:cNvSpPr txBox="1"/>
          <p:nvPr/>
        </p:nvSpPr>
        <p:spPr>
          <a:xfrm>
            <a:off x="4010692" y="1734429"/>
            <a:ext cx="27933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initially: change all 1's to 2's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B808455-B2CE-AA18-24DD-2C42A1A888AA}"/>
              </a:ext>
            </a:extLst>
          </p:cNvPr>
          <p:cNvSpPr txBox="1"/>
          <p:nvPr/>
        </p:nvSpPr>
        <p:spPr>
          <a:xfrm>
            <a:off x="5981612" y="2353278"/>
            <a:ext cx="137723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end? move 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A93D4F9-09D5-95D4-10A0-5A1332B679BC}"/>
              </a:ext>
            </a:extLst>
          </p:cNvPr>
          <p:cNvSpPr txBox="1"/>
          <p:nvPr/>
        </p:nvSpPr>
        <p:spPr>
          <a:xfrm>
            <a:off x="4762042" y="3705272"/>
            <a:ext cx="14484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change 2 to 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688A1F1-2EDC-DC61-6196-141FA9CF4943}"/>
              </a:ext>
            </a:extLst>
          </p:cNvPr>
          <p:cNvSpPr txBox="1"/>
          <p:nvPr/>
        </p:nvSpPr>
        <p:spPr>
          <a:xfrm>
            <a:off x="6793468" y="5039176"/>
            <a:ext cx="194745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move R all the way</a:t>
            </a:r>
          </a:p>
          <a:p>
            <a:r>
              <a:rPr lang="en-US" dirty="0"/>
              <a:t>until end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471FF38-3591-F8DE-59D7-8C41C6AE02EE}"/>
              </a:ext>
            </a:extLst>
          </p:cNvPr>
          <p:cNvSpPr txBox="1"/>
          <p:nvPr/>
        </p:nvSpPr>
        <p:spPr>
          <a:xfrm>
            <a:off x="7467798" y="4244720"/>
            <a:ext cx="20496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end? ▷ change to 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56B8C52-DF51-0C00-CF64-51A750F0DEA1}"/>
              </a:ext>
            </a:extLst>
          </p:cNvPr>
          <p:cNvSpPr txBox="1"/>
          <p:nvPr/>
        </p:nvSpPr>
        <p:spPr>
          <a:xfrm>
            <a:off x="7866741" y="1690688"/>
            <a:ext cx="410304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move L all the way, until you see a 2 or ▷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D2859D2A-F5E2-23F2-894C-AE86B5ED3862}"/>
              </a:ext>
            </a:extLst>
          </p:cNvPr>
          <p:cNvSpPr/>
          <p:nvPr/>
        </p:nvSpPr>
        <p:spPr>
          <a:xfrm>
            <a:off x="5803621" y="5939725"/>
            <a:ext cx="2219480" cy="58285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doubles!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84CB07D-D3A0-5713-26EA-10690097AEF7}"/>
              </a:ext>
            </a:extLst>
          </p:cNvPr>
          <p:cNvCxnSpPr>
            <a:cxnSpLocks/>
            <a:stCxn id="68" idx="1"/>
            <a:endCxn id="64" idx="2"/>
          </p:cNvCxnSpPr>
          <p:nvPr/>
        </p:nvCxnSpPr>
        <p:spPr>
          <a:xfrm flipH="1" flipV="1">
            <a:off x="5486279" y="4074604"/>
            <a:ext cx="317342" cy="2156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53C31D8-5719-2CA5-BEAA-4536AA857E4C}"/>
              </a:ext>
            </a:extLst>
          </p:cNvPr>
          <p:cNvCxnSpPr>
            <a:cxnSpLocks/>
            <a:stCxn id="68" idx="0"/>
            <a:endCxn id="66" idx="2"/>
          </p:cNvCxnSpPr>
          <p:nvPr/>
        </p:nvCxnSpPr>
        <p:spPr>
          <a:xfrm flipV="1">
            <a:off x="6913361" y="4614052"/>
            <a:ext cx="1579237" cy="1325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1446</Words>
  <Application>Microsoft Macintosh PowerPoint</Application>
  <PresentationFormat>Widescreen</PresentationFormat>
  <Paragraphs>253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Menlo</vt:lpstr>
      <vt:lpstr>Monaco</vt:lpstr>
      <vt:lpstr>Office Theme</vt:lpstr>
      <vt:lpstr>LING/C SC/PSYC 438/538</vt:lpstr>
      <vt:lpstr>Today's Topics</vt:lpstr>
      <vt:lpstr>Homework 11 Review</vt:lpstr>
      <vt:lpstr>Homework 11 Review</vt:lpstr>
      <vt:lpstr>Homework 11 Review</vt:lpstr>
      <vt:lpstr>Homework 11 Review</vt:lpstr>
      <vt:lpstr>Homework 11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Regular Languages and FSA</vt:lpstr>
      <vt:lpstr>Turing Machine</vt:lpstr>
      <vt:lpstr>Turing Machine</vt:lpstr>
      <vt:lpstr>Turing Machine</vt:lpstr>
      <vt:lpstr>Turing Machine</vt:lpstr>
      <vt:lpstr>Turing Machine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8</cp:revision>
  <dcterms:created xsi:type="dcterms:W3CDTF">2023-10-24T01:00:31Z</dcterms:created>
  <dcterms:modified xsi:type="dcterms:W3CDTF">2026-10-27T23:47:10Z</dcterms:modified>
</cp:coreProperties>
</file>