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8"/>
  </p:notesMasterIdLst>
  <p:sldIdLst>
    <p:sldId id="273" r:id="rId3"/>
    <p:sldId id="346" r:id="rId4"/>
    <p:sldId id="260" r:id="rId5"/>
    <p:sldId id="261" r:id="rId6"/>
    <p:sldId id="351" r:id="rId7"/>
    <p:sldId id="540" r:id="rId8"/>
    <p:sldId id="541" r:id="rId9"/>
    <p:sldId id="543" r:id="rId10"/>
    <p:sldId id="539" r:id="rId11"/>
    <p:sldId id="542" r:id="rId12"/>
    <p:sldId id="545" r:id="rId13"/>
    <p:sldId id="546" r:id="rId14"/>
    <p:sldId id="270" r:id="rId15"/>
    <p:sldId id="349" r:id="rId16"/>
    <p:sldId id="54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50"/>
    <p:restoredTop sz="96327"/>
  </p:normalViewPr>
  <p:slideViewPr>
    <p:cSldViewPr snapToGrid="0">
      <p:cViewPr varScale="1">
        <p:scale>
          <a:sx n="123" d="100"/>
          <a:sy n="123" d="100"/>
        </p:scale>
        <p:origin x="192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DEAC74-2C34-394C-9B16-001646C8AE03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221884-9E79-FE43-A57F-A2D2814FA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199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810D54-8249-5A46-8505-0A3D6281ACBF}" type="slidenum">
              <a:rPr lang="en-US"/>
              <a:pPr/>
              <a:t>3</a:t>
            </a:fld>
            <a:endParaRPr lang="en-US"/>
          </a:p>
        </p:txBody>
      </p:sp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85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67AAB8-B406-0741-B24F-4DE72D31315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4712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67AAB8-B406-0741-B24F-4DE72D31315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0308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013C9-27E8-5058-C990-DD4EAE78F6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5D6CE4-56F0-EF5E-21DA-A38747A0EA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0BAEA-8B76-AC8F-5314-548BE4928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964C2-ED17-0647-A3D1-AB837E23A5AC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8C7D1-253A-1E7C-1440-60AD2C297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B49A7E-4859-37A7-ED7A-98E48B4A4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9087-6027-D849-BA72-47E4F096B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978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F0167-8280-A546-F443-362AA82DB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D530F-3CD3-3B29-A678-0F1BDF05A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1F589-3A96-AA14-0648-E4AE17053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964C2-ED17-0647-A3D1-AB837E23A5AC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7001A-6663-1DD6-F4CD-08296AD6A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15703-0EEB-41D3-613A-A047B3DFF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9087-6027-D849-BA72-47E4F096B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685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7C056-B1C2-A526-5C0C-FAB754867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EBC83E-1370-232B-72B3-892551021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5DE68-A590-A92F-F7F0-E73379C58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964C2-ED17-0647-A3D1-AB837E23A5AC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54152-9144-25B1-0223-8CE9B5A0C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F2E3C-713A-AF32-A9F4-9A8AC2498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9087-6027-D849-BA72-47E4F096B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05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D1088-24BE-C0B0-1CDF-998F71D6A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5DCD3-6DE8-627A-E4C7-3136B015B1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B22902-7E00-BF1D-6AA0-82009BB90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33B8D7-20E9-670E-CEAB-6870BB5A6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964C2-ED17-0647-A3D1-AB837E23A5AC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D5EECF-3084-4355-2040-948934EE6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93AA9-392C-376A-263D-E0B267F21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9087-6027-D849-BA72-47E4F096B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460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E4960-7D74-8D5E-6FD8-7613A62A3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4EC7E1-6CDB-53BA-0839-9A4ED21A8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4E94B1-7EA2-844C-DA72-907BEE0119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28DD0A-60F1-EE5D-3590-F30A46ABCA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61673B-E5EC-589C-3BC4-AE7CB4E040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606935-D4AD-AF21-A60E-990485CC1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964C2-ED17-0647-A3D1-AB837E23A5AC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8476C9-1AC9-F969-EFD9-4F54C6971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04F78C-75B0-3359-4EDC-E9F8C3262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9087-6027-D849-BA72-47E4F096B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15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7FCF1-EC22-85EB-96FF-69A6B6CC2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6BF490-4009-CC07-AD4E-4530BED23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964C2-ED17-0647-A3D1-AB837E23A5AC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AAFF5A-C2B0-931D-0CFB-BDC49300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AAA164-CFF4-6593-1BD9-C04E1CAB5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9087-6027-D849-BA72-47E4F096B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21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0B7891-E171-EEEC-C2F2-AB4013404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964C2-ED17-0647-A3D1-AB837E23A5AC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CAB857-2D0C-E58A-2B81-22837B92C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4F512B-DCC1-61E4-AB86-229BF10A2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9087-6027-D849-BA72-47E4F096B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733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DE7E7-F6EB-443C-ABA4-1AD991F95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4EBFC-8CF1-4DCE-6483-BC55599040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34A72-133C-1F57-3E88-4C9AA8C717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249FEB-02A8-39BF-F875-F0B8D547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964C2-ED17-0647-A3D1-AB837E23A5AC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E34470-D29B-02B3-8657-9EAC55111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0F4343-7DE0-0266-7794-03C0E4186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9087-6027-D849-BA72-47E4F096B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750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2ABF0-9FE7-042E-E7E4-9F84EE89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2F0B71-AF18-60D9-0872-01F52636E3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1C6A55-ED9E-3C44-C4C2-86EBA10151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B3C81F-74D8-4E85-00BA-D8E3ADDC8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964C2-ED17-0647-A3D1-AB837E23A5AC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CCB655-96C7-ED51-43D8-804CD0487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D83EF0-E872-EB1F-AD53-D7F45F0E6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9087-6027-D849-BA72-47E4F096B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862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A736C-D6B4-A96C-02E3-0E3B27294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968AB0-0511-5FD9-0F75-677A9176CC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DBBB0-77D8-F312-E22E-9A28647B5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964C2-ED17-0647-A3D1-AB837E23A5AC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C4B1D-7529-3894-9B0D-A01702E9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8ABE0-CACC-D453-C148-4F925B0F4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9087-6027-D849-BA72-47E4F096B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230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F3DAAA-0FB1-421F-0BAD-9601412D65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1CE746-6E4C-67CB-D230-9B2CCD1B8C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E9F04-7344-6D1E-12C2-29085E374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964C2-ED17-0647-A3D1-AB837E23A5AC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8F0C1-0706-A95C-D15D-482DB5CB5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34A6D-2790-3A14-2F20-F85D823E4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9087-6027-D849-BA72-47E4F096B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671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3169B-D903-E7DC-53D7-DDA6C893EB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18C805-CC9A-FAE7-E3BD-3507591CD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7F9ECC-B039-C5B6-1D36-10A4DBE2E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FF5F-2A73-0E4C-ADB0-5E4A07C0E2BE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B2CFC-45AC-4F32-0A3E-BBCAA3EA3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B6C86-247D-CB58-8638-9A2A65AFA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1A24-E94B-274C-9637-0491D8018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5665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9049-1E00-E715-3BED-70D315859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9E92C-EE0B-6BA8-D6CF-6FE27D885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6362B-853A-18B6-3D14-34CE350BD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FF5F-2A73-0E4C-ADB0-5E4A07C0E2BE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9ECE0-1B03-AA2B-42DD-771C217B3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7E8E9-C84A-57A9-B6E8-B742F0F16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1A24-E94B-274C-9637-0491D8018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28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5C3C8-AD33-EC6F-D80D-95AD90953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FDFA18-38DA-FDF4-C87A-F6E40A0A1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AEC09A-70BB-931A-BFF4-80994C8FA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FF5F-2A73-0E4C-ADB0-5E4A07C0E2BE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07CC3F-8819-FF72-3B4E-928B7DB90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522022-51CB-5606-964E-33EBB7A39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1A24-E94B-274C-9637-0491D8018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2358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9E065-80EB-39B9-D127-712C61547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9F9D9-BA65-8C29-5E22-5C546371E5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F72C73-C733-DD57-03C3-A62A1BC455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545DF0-BDC3-FFD6-6A8D-194345A57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FF5F-2A73-0E4C-ADB0-5E4A07C0E2BE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0F478B-276E-390B-45D9-25C3B08F2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212240-A448-CC1A-895E-30C974BE6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1A24-E94B-274C-9637-0491D8018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606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54A9A-E1B3-179F-B95E-817598F1A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8241FA-0B99-AA0B-AC7A-04E2B133F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A524C1-F568-1561-755F-D7FC109B4A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B6DBE7-6A0A-9C34-D487-0E48C192BE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32E929-D760-3332-7DCF-E80E32A29A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2A986E-03EC-1B97-719B-795A61E24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FF5F-2A73-0E4C-ADB0-5E4A07C0E2BE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79D611-6586-7BFB-BB37-2624819A9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BDF5E9-77A4-2EA4-936C-7AA750985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1A24-E94B-274C-9637-0491D8018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8239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8DB6-3925-7A0A-2D28-1D7111A6D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D292A4-D27D-5691-E5B4-D02CEF730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FF5F-2A73-0E4C-ADB0-5E4A07C0E2BE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9DC62A-51D4-72A4-7755-9E76AD4A0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D4D599-7851-C42A-F3D8-28241021C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1A24-E94B-274C-9637-0491D8018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3016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492008-D443-ED5E-9B24-30FED6AD9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FF5F-2A73-0E4C-ADB0-5E4A07C0E2BE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D33716-37E2-B71E-6052-FC3A2BDBE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957294-06C1-DD9A-02F0-04BA1E013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1A24-E94B-274C-9637-0491D8018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2339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264D9-945B-8384-4255-3FEC0E1B2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C015F-0B60-82ED-94B9-101FF544AF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E461A2-001C-18C3-57C0-565A2D7307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1A955E-8971-3BF3-029B-4E761A89D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FF5F-2A73-0E4C-ADB0-5E4A07C0E2BE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A9EA4A-0953-3E43-783D-16E5727D4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E0AE62-5233-8C51-54A9-097ACCFE1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1A24-E94B-274C-9637-0491D8018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5896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07ADF-963D-3B79-5719-CFC2FFB2E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F62622-1182-21FF-A2B7-E4AE6D2607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F9A81C-B822-84CF-D6CB-02D3869C98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6CEB92-6EF3-AC8D-B24F-3CC24811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FF5F-2A73-0E4C-ADB0-5E4A07C0E2BE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03BB43-E06B-6095-0894-52639744D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0FF7D7-1AF3-D2A2-4C6D-F73DFC135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1A24-E94B-274C-9637-0491D8018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8185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DF8FA-8645-1AD0-5BDF-C8A41DB1B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8DC494-F0EF-747B-9E4A-EBD2FCFC45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821FD-20DC-51B9-AC70-F2F6856D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FF5F-2A73-0E4C-ADB0-5E4A07C0E2BE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DCA6D0-65C0-531D-EB73-38A214498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24D3A-C5D2-2B47-7D83-DA967AC48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1A24-E94B-274C-9637-0491D8018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917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BEDDA1-9FE6-8A8C-5ABD-8B0C744020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166CE6-D47F-0262-AE89-4851F96BC8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FD81B-5ACA-172C-CB79-9B55833EE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FF5F-2A73-0E4C-ADB0-5E4A07C0E2BE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60310E-89A4-1D69-3CA6-D852D6ECF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1D3BA-1420-FE74-8D5B-B4804BDEF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1A24-E94B-274C-9637-0491D8018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452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D9C514-7DD1-B8C5-10B1-790CC8F46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85ABBD-0614-7762-C6CA-139ECE849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54D3A9-BDBA-11B7-3616-84491DF0C9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964C2-ED17-0647-A3D1-AB837E23A5AC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85863-FAE9-01A9-098F-E529AA5285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267A2-DB28-10E2-C10E-F82BDC41ED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C9087-6027-D849-BA72-47E4F096B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704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DED449-D181-1AEF-784A-92BE0390F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029D93-2983-3154-3237-D3A8930A2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9A7754-C8A5-2BE6-5D80-509B444444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F8FF5F-2A73-0E4C-ADB0-5E4A07C0E2BE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76414-5576-DEA6-9E6A-4510DCBEA9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6FE8C-E559-9122-1C7B-2DE940F3FE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841A24-E94B-274C-9637-0491D8018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134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LING/C SC/PSYC 438/538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Lecture 18</a:t>
            </a:r>
          </a:p>
          <a:p>
            <a:r>
              <a:rPr lang="en-US" dirty="0"/>
              <a:t>Prof. </a:t>
            </a:r>
            <a:r>
              <a:rPr lang="en-US" dirty="0" err="1"/>
              <a:t>Sandiway</a:t>
            </a:r>
            <a:r>
              <a:rPr lang="en-US" dirty="0"/>
              <a:t> Fong</a:t>
            </a:r>
          </a:p>
        </p:txBody>
      </p:sp>
    </p:spTree>
    <p:extLst>
      <p:ext uri="{BB962C8B-B14F-4D97-AF65-F5344CB8AC3E}">
        <p14:creationId xmlns:p14="http://schemas.microsoft.com/office/powerpoint/2010/main" val="62231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FFC49-C266-9786-CE74-51E5490B0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2E5DA-D86B-6806-EAC6-AD454C1AC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FSA </a:t>
            </a:r>
            <a:r>
              <a:rPr lang="en-US" sz="3200" i="1" dirty="0"/>
              <a:t>contd</a:t>
            </a:r>
            <a:r>
              <a:rPr lang="en-US" sz="3200" dirty="0"/>
              <a:t>.</a:t>
            </a:r>
          </a:p>
          <a:p>
            <a:pPr lvl="1"/>
            <a:r>
              <a:rPr lang="en-US" sz="2800" dirty="0"/>
              <a:t>recall </a:t>
            </a:r>
            <a:r>
              <a:rPr lang="en-US" sz="2800" b="1" dirty="0"/>
              <a:t>non-determinism</a:t>
            </a:r>
            <a:r>
              <a:rPr lang="en-US" sz="2800" dirty="0"/>
              <a:t>?</a:t>
            </a:r>
          </a:p>
          <a:p>
            <a:pPr lvl="1"/>
            <a:r>
              <a:rPr lang="en-US" sz="2800" dirty="0"/>
              <a:t>NDFSA to DFSA conversion</a:t>
            </a:r>
          </a:p>
          <a:p>
            <a:r>
              <a:rPr lang="en-US" sz="3200" dirty="0"/>
              <a:t>Markov Chains</a:t>
            </a:r>
          </a:p>
          <a:p>
            <a:r>
              <a:rPr lang="en-US" sz="3200" dirty="0">
                <a:solidFill>
                  <a:schemeClr val="accent1"/>
                </a:solidFill>
              </a:rPr>
              <a:t>Homework 11: FSA Homework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36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Time: </a:t>
            </a:r>
            <a:r>
              <a:rPr lang="en-US" b="1" dirty="0"/>
              <a:t>NDFSA</a:t>
            </a:r>
            <a:r>
              <a:rPr lang="en-US" dirty="0"/>
              <a:t> → </a:t>
            </a:r>
            <a:r>
              <a:rPr lang="en-US" b="1" dirty="0"/>
              <a:t>DFSA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/>
              <a:t>Idea</a:t>
            </a:r>
            <a:r>
              <a:rPr lang="en-US" sz="2400" dirty="0"/>
              <a:t>: construct a new machine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each state of the new machine represents the </a:t>
            </a:r>
            <a:r>
              <a:rPr lang="en-US" sz="2000" b="1" i="1" dirty="0"/>
              <a:t>set of possible states</a:t>
            </a:r>
            <a:r>
              <a:rPr lang="en-US" sz="2000" dirty="0"/>
              <a:t> of the original machine when stepping through the input alphabet (</a:t>
            </a:r>
            <a:r>
              <a:rPr lang="el-GR" sz="2000" dirty="0"/>
              <a:t>Σ</a:t>
            </a:r>
            <a:r>
              <a:rPr lang="en-US" sz="2000" dirty="0"/>
              <a:t>)</a:t>
            </a:r>
          </a:p>
          <a:p>
            <a:pPr>
              <a:lnSpc>
                <a:spcPct val="90000"/>
              </a:lnSpc>
            </a:pPr>
            <a:r>
              <a:rPr lang="en-US" sz="2400" b="1" dirty="0"/>
              <a:t>Notes</a:t>
            </a:r>
            <a:r>
              <a:rPr lang="en-US" sz="2400" dirty="0"/>
              <a:t>: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new machine is equivalent to old one (</a:t>
            </a:r>
            <a:r>
              <a:rPr lang="en-US" sz="2000" i="1" dirty="0"/>
              <a:t>but has more states</a:t>
            </a:r>
            <a:r>
              <a:rPr lang="en-US" sz="2000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new machine is deterministic!</a:t>
            </a:r>
          </a:p>
          <a:p>
            <a:pPr>
              <a:lnSpc>
                <a:spcPct val="90000"/>
              </a:lnSpc>
            </a:pPr>
            <a:r>
              <a:rPr lang="en-US" sz="2400" b="1" dirty="0"/>
              <a:t>example</a:t>
            </a:r>
            <a:endParaRPr lang="en-US" sz="3600" dirty="0"/>
          </a:p>
        </p:txBody>
      </p:sp>
      <p:sp>
        <p:nvSpPr>
          <p:cNvPr id="5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CDD66-A29E-B948-8F0D-7EE025716FFD}" type="slidenum">
              <a:rPr lang="en-US"/>
              <a:pPr/>
              <a:t>3</a:t>
            </a:fld>
            <a:endParaRPr lang="en-US" dirty="0"/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2743201" y="4572000"/>
            <a:ext cx="2157413" cy="1722438"/>
            <a:chOff x="768" y="2880"/>
            <a:chExt cx="1359" cy="1085"/>
          </a:xfrm>
        </p:grpSpPr>
        <p:sp>
          <p:nvSpPr>
            <p:cNvPr id="161797" name="Oval 5"/>
            <p:cNvSpPr>
              <a:spLocks noChangeArrowheads="1"/>
            </p:cNvSpPr>
            <p:nvPr/>
          </p:nvSpPr>
          <p:spPr bwMode="auto">
            <a:xfrm>
              <a:off x="816" y="2880"/>
              <a:ext cx="281" cy="27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 b="1">
                  <a:latin typeface="Times" pitchFamily="-65" charset="0"/>
                </a:rPr>
                <a:t>s</a:t>
              </a:r>
            </a:p>
          </p:txBody>
        </p:sp>
        <p:sp>
          <p:nvSpPr>
            <p:cNvPr id="161798" name="Oval 6"/>
            <p:cNvSpPr>
              <a:spLocks noChangeArrowheads="1"/>
            </p:cNvSpPr>
            <p:nvPr/>
          </p:nvSpPr>
          <p:spPr bwMode="auto">
            <a:xfrm>
              <a:off x="1551" y="2880"/>
              <a:ext cx="281" cy="27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latin typeface="Times" pitchFamily="-65" charset="0"/>
                </a:rPr>
                <a:t>x</a:t>
              </a:r>
              <a:endParaRPr lang="en-US" sz="2400">
                <a:latin typeface="Times" pitchFamily="-65" charset="0"/>
              </a:endParaRPr>
            </a:p>
          </p:txBody>
        </p:sp>
        <p:sp>
          <p:nvSpPr>
            <p:cNvPr id="161799" name="Oval 7"/>
            <p:cNvSpPr>
              <a:spLocks noChangeArrowheads="1"/>
            </p:cNvSpPr>
            <p:nvPr/>
          </p:nvSpPr>
          <p:spPr bwMode="auto">
            <a:xfrm>
              <a:off x="1551" y="3481"/>
              <a:ext cx="281" cy="270"/>
            </a:xfrm>
            <a:prstGeom prst="ellipse">
              <a:avLst/>
            </a:prstGeom>
            <a:solidFill>
              <a:srgbClr val="CC060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latin typeface="Times" pitchFamily="-65" charset="0"/>
                </a:rPr>
                <a:t>z</a:t>
              </a:r>
            </a:p>
          </p:txBody>
        </p:sp>
        <p:cxnSp>
          <p:nvCxnSpPr>
            <p:cNvPr id="161800" name="AutoShape 8"/>
            <p:cNvCxnSpPr>
              <a:cxnSpLocks noChangeShapeType="1"/>
              <a:stCxn id="161797" idx="6"/>
              <a:endCxn id="161798" idx="2"/>
            </p:cNvCxnSpPr>
            <p:nvPr/>
          </p:nvCxnSpPr>
          <p:spPr bwMode="auto">
            <a:xfrm>
              <a:off x="1097" y="3015"/>
              <a:ext cx="45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1801" name="AutoShape 9"/>
            <p:cNvCxnSpPr>
              <a:cxnSpLocks noChangeShapeType="1"/>
              <a:stCxn id="161798" idx="4"/>
              <a:endCxn id="161799" idx="0"/>
            </p:cNvCxnSpPr>
            <p:nvPr/>
          </p:nvCxnSpPr>
          <p:spPr bwMode="auto">
            <a:xfrm>
              <a:off x="1692" y="3150"/>
              <a:ext cx="0" cy="33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1802" name="AutoShape 10"/>
            <p:cNvCxnSpPr>
              <a:cxnSpLocks noChangeShapeType="1"/>
              <a:stCxn id="161799" idx="7"/>
              <a:endCxn id="161799" idx="5"/>
            </p:cNvCxnSpPr>
            <p:nvPr/>
          </p:nvCxnSpPr>
          <p:spPr bwMode="auto">
            <a:xfrm rot="5400000" flipV="1">
              <a:off x="1697" y="3615"/>
              <a:ext cx="190" cy="1"/>
            </a:xfrm>
            <a:prstGeom prst="curvedConnector5">
              <a:avLst>
                <a:gd name="adj1" fmla="val -53167"/>
                <a:gd name="adj2" fmla="val 40199995"/>
                <a:gd name="adj3" fmla="val 153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1804" name="Text Box 12"/>
            <p:cNvSpPr txBox="1">
              <a:spLocks noChangeArrowheads="1"/>
            </p:cNvSpPr>
            <p:nvPr/>
          </p:nvSpPr>
          <p:spPr bwMode="auto">
            <a:xfrm>
              <a:off x="1274" y="2964"/>
              <a:ext cx="1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Times" pitchFamily="-65" charset="0"/>
                </a:rPr>
                <a:t>a</a:t>
              </a:r>
            </a:p>
          </p:txBody>
        </p:sp>
        <p:sp>
          <p:nvSpPr>
            <p:cNvPr id="161805" name="Text Box 13"/>
            <p:cNvSpPr txBox="1">
              <a:spLocks noChangeArrowheads="1"/>
            </p:cNvSpPr>
            <p:nvPr/>
          </p:nvSpPr>
          <p:spPr bwMode="auto">
            <a:xfrm>
              <a:off x="768" y="3216"/>
              <a:ext cx="1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Times" pitchFamily="-65" charset="0"/>
                </a:rPr>
                <a:t>a</a:t>
              </a:r>
            </a:p>
          </p:txBody>
        </p:sp>
        <p:sp>
          <p:nvSpPr>
            <p:cNvPr id="161806" name="Text Box 14"/>
            <p:cNvSpPr txBox="1">
              <a:spLocks noChangeArrowheads="1"/>
            </p:cNvSpPr>
            <p:nvPr/>
          </p:nvSpPr>
          <p:spPr bwMode="auto">
            <a:xfrm>
              <a:off x="1968" y="3627"/>
              <a:ext cx="1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Times" pitchFamily="-65" charset="0"/>
                </a:rPr>
                <a:t>a</a:t>
              </a:r>
            </a:p>
          </p:txBody>
        </p:sp>
        <p:sp>
          <p:nvSpPr>
            <p:cNvPr id="161807" name="Text Box 15"/>
            <p:cNvSpPr txBox="1">
              <a:spLocks noChangeArrowheads="1"/>
            </p:cNvSpPr>
            <p:nvPr/>
          </p:nvSpPr>
          <p:spPr bwMode="auto">
            <a:xfrm>
              <a:off x="1536" y="3264"/>
              <a:ext cx="1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Times" pitchFamily="-65" charset="0"/>
                </a:rPr>
                <a:t>b</a:t>
              </a:r>
              <a:endParaRPr lang="en-US" sz="2400">
                <a:latin typeface="Times" pitchFamily="-65" charset="0"/>
              </a:endParaRPr>
            </a:p>
          </p:txBody>
        </p:sp>
        <p:sp>
          <p:nvSpPr>
            <p:cNvPr id="161808" name="Oval 16"/>
            <p:cNvSpPr>
              <a:spLocks noChangeArrowheads="1"/>
            </p:cNvSpPr>
            <p:nvPr/>
          </p:nvSpPr>
          <p:spPr bwMode="auto">
            <a:xfrm>
              <a:off x="816" y="3504"/>
              <a:ext cx="281" cy="27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latin typeface="Times" pitchFamily="-65" charset="0"/>
                </a:rPr>
                <a:t>y</a:t>
              </a:r>
              <a:endParaRPr lang="en-US" sz="2400">
                <a:latin typeface="Times" pitchFamily="-65" charset="0"/>
              </a:endParaRPr>
            </a:p>
          </p:txBody>
        </p:sp>
        <p:cxnSp>
          <p:nvCxnSpPr>
            <p:cNvPr id="161809" name="AutoShape 17"/>
            <p:cNvCxnSpPr>
              <a:cxnSpLocks noChangeShapeType="1"/>
              <a:stCxn id="161808" idx="5"/>
              <a:endCxn id="161808" idx="2"/>
            </p:cNvCxnSpPr>
            <p:nvPr/>
          </p:nvCxnSpPr>
          <p:spPr bwMode="auto">
            <a:xfrm rot="16200000" flipV="1">
              <a:off x="888" y="3567"/>
              <a:ext cx="95" cy="240"/>
            </a:xfrm>
            <a:prstGeom prst="curvedConnector4">
              <a:avLst>
                <a:gd name="adj1" fmla="val -193685"/>
                <a:gd name="adj2" fmla="val 16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1810" name="Text Box 18"/>
            <p:cNvSpPr txBox="1">
              <a:spLocks noChangeArrowheads="1"/>
            </p:cNvSpPr>
            <p:nvPr/>
          </p:nvSpPr>
          <p:spPr bwMode="auto">
            <a:xfrm>
              <a:off x="768" y="3792"/>
              <a:ext cx="1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Times" pitchFamily="-65" charset="0"/>
                </a:rPr>
                <a:t>b</a:t>
              </a:r>
            </a:p>
          </p:txBody>
        </p:sp>
        <p:cxnSp>
          <p:nvCxnSpPr>
            <p:cNvPr id="161811" name="AutoShape 19"/>
            <p:cNvCxnSpPr>
              <a:cxnSpLocks noChangeShapeType="1"/>
              <a:stCxn id="161797" idx="4"/>
              <a:endCxn id="161808" idx="0"/>
            </p:cNvCxnSpPr>
            <p:nvPr/>
          </p:nvCxnSpPr>
          <p:spPr bwMode="auto">
            <a:xfrm>
              <a:off x="957" y="3150"/>
              <a:ext cx="0" cy="35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1812" name="AutoShape 20"/>
            <p:cNvCxnSpPr>
              <a:cxnSpLocks noChangeShapeType="1"/>
              <a:stCxn id="161798" idx="3"/>
              <a:endCxn id="161808" idx="7"/>
            </p:cNvCxnSpPr>
            <p:nvPr/>
          </p:nvCxnSpPr>
          <p:spPr bwMode="auto">
            <a:xfrm flipH="1">
              <a:off x="1056" y="3110"/>
              <a:ext cx="536" cy="43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1813" name="Text Box 21"/>
            <p:cNvSpPr txBox="1">
              <a:spLocks noChangeArrowheads="1"/>
            </p:cNvSpPr>
            <p:nvPr/>
          </p:nvSpPr>
          <p:spPr bwMode="auto">
            <a:xfrm>
              <a:off x="1200" y="3187"/>
              <a:ext cx="1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Times" pitchFamily="-65" charset="0"/>
                </a:rPr>
                <a:t>b</a:t>
              </a:r>
              <a:endParaRPr lang="en-US" sz="2400">
                <a:latin typeface="Times" pitchFamily="-65" charset="0"/>
              </a:endParaRPr>
            </a:p>
          </p:txBody>
        </p:sp>
        <p:cxnSp>
          <p:nvCxnSpPr>
            <p:cNvPr id="161814" name="AutoShape 22"/>
            <p:cNvCxnSpPr>
              <a:cxnSpLocks noChangeShapeType="1"/>
            </p:cNvCxnSpPr>
            <p:nvPr/>
          </p:nvCxnSpPr>
          <p:spPr bwMode="auto">
            <a:xfrm>
              <a:off x="1104" y="3648"/>
              <a:ext cx="45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1815" name="Text Box 23"/>
            <p:cNvSpPr txBox="1">
              <a:spLocks noChangeArrowheads="1"/>
            </p:cNvSpPr>
            <p:nvPr/>
          </p:nvSpPr>
          <p:spPr bwMode="auto">
            <a:xfrm>
              <a:off x="1281" y="3597"/>
              <a:ext cx="1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Times" pitchFamily="-65" charset="0"/>
                </a:rPr>
                <a:t>a</a:t>
              </a:r>
            </a:p>
          </p:txBody>
        </p:sp>
        <p:sp>
          <p:nvSpPr>
            <p:cNvPr id="161817" name="Text Box 25"/>
            <p:cNvSpPr txBox="1">
              <a:spLocks noChangeArrowheads="1"/>
            </p:cNvSpPr>
            <p:nvPr/>
          </p:nvSpPr>
          <p:spPr bwMode="auto">
            <a:xfrm>
              <a:off x="1248" y="3792"/>
              <a:ext cx="1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Times" pitchFamily="-65" charset="0"/>
                </a:rPr>
                <a:t>b</a:t>
              </a:r>
            </a:p>
          </p:txBody>
        </p:sp>
        <p:cxnSp>
          <p:nvCxnSpPr>
            <p:cNvPr id="161818" name="AutoShape 26"/>
            <p:cNvCxnSpPr>
              <a:cxnSpLocks noChangeShapeType="1"/>
              <a:stCxn id="161799" idx="3"/>
              <a:endCxn id="161808" idx="5"/>
            </p:cNvCxnSpPr>
            <p:nvPr/>
          </p:nvCxnSpPr>
          <p:spPr bwMode="auto">
            <a:xfrm rot="5400000">
              <a:off x="1312" y="3455"/>
              <a:ext cx="23" cy="536"/>
            </a:xfrm>
            <a:prstGeom prst="curvedConnector3">
              <a:avLst>
                <a:gd name="adj1" fmla="val 9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sp>
        <p:nvSpPr>
          <p:cNvPr id="161819" name="Oval 27"/>
          <p:cNvSpPr>
            <a:spLocks noChangeArrowheads="1"/>
          </p:cNvSpPr>
          <p:nvPr/>
        </p:nvSpPr>
        <p:spPr bwMode="auto">
          <a:xfrm>
            <a:off x="6934200" y="4114801"/>
            <a:ext cx="446088" cy="428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 b="1">
                <a:latin typeface="Times" pitchFamily="-65" charset="0"/>
              </a:rPr>
              <a:t>s</a:t>
            </a:r>
          </a:p>
        </p:txBody>
      </p:sp>
      <p:sp>
        <p:nvSpPr>
          <p:cNvPr id="161820" name="Oval 28"/>
          <p:cNvSpPr>
            <a:spLocks noChangeArrowheads="1"/>
          </p:cNvSpPr>
          <p:nvPr/>
        </p:nvSpPr>
        <p:spPr bwMode="auto">
          <a:xfrm>
            <a:off x="8101014" y="4114801"/>
            <a:ext cx="446087" cy="428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>
                <a:latin typeface="Times" pitchFamily="-65" charset="0"/>
              </a:rPr>
              <a:t>{x,y}</a:t>
            </a:r>
            <a:endParaRPr lang="en-US" sz="2400">
              <a:latin typeface="Times" pitchFamily="-65" charset="0"/>
            </a:endParaRPr>
          </a:p>
        </p:txBody>
      </p:sp>
      <p:sp>
        <p:nvSpPr>
          <p:cNvPr id="161821" name="Oval 29"/>
          <p:cNvSpPr>
            <a:spLocks noChangeArrowheads="1"/>
          </p:cNvSpPr>
          <p:nvPr/>
        </p:nvSpPr>
        <p:spPr bwMode="auto">
          <a:xfrm>
            <a:off x="8101014" y="5068889"/>
            <a:ext cx="446087" cy="428625"/>
          </a:xfrm>
          <a:prstGeom prst="ellipse">
            <a:avLst/>
          </a:prstGeom>
          <a:solidFill>
            <a:srgbClr val="CC060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>
                <a:latin typeface="Times" pitchFamily="-65" charset="0"/>
              </a:rPr>
              <a:t>{z}</a:t>
            </a:r>
          </a:p>
        </p:txBody>
      </p:sp>
      <p:grpSp>
        <p:nvGrpSpPr>
          <p:cNvPr id="3" name="Group 55"/>
          <p:cNvGrpSpPr>
            <a:grpSpLocks/>
          </p:cNvGrpSpPr>
          <p:nvPr/>
        </p:nvGrpSpPr>
        <p:grpSpPr bwMode="auto">
          <a:xfrm>
            <a:off x="7380289" y="4248150"/>
            <a:ext cx="720725" cy="274638"/>
            <a:chOff x="3689" y="2676"/>
            <a:chExt cx="454" cy="173"/>
          </a:xfrm>
        </p:grpSpPr>
        <p:cxnSp>
          <p:nvCxnSpPr>
            <p:cNvPr id="161822" name="AutoShape 30"/>
            <p:cNvCxnSpPr>
              <a:cxnSpLocks noChangeShapeType="1"/>
              <a:stCxn id="161819" idx="6"/>
              <a:endCxn id="161820" idx="2"/>
            </p:cNvCxnSpPr>
            <p:nvPr/>
          </p:nvCxnSpPr>
          <p:spPr bwMode="auto">
            <a:xfrm>
              <a:off x="3689" y="2727"/>
              <a:ext cx="45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1825" name="Text Box 33"/>
            <p:cNvSpPr txBox="1">
              <a:spLocks noChangeArrowheads="1"/>
            </p:cNvSpPr>
            <p:nvPr/>
          </p:nvSpPr>
          <p:spPr bwMode="auto">
            <a:xfrm>
              <a:off x="3866" y="2676"/>
              <a:ext cx="1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Times" pitchFamily="-65" charset="0"/>
                </a:rPr>
                <a:t>a</a:t>
              </a:r>
            </a:p>
          </p:txBody>
        </p:sp>
      </p:grpSp>
      <p:grpSp>
        <p:nvGrpSpPr>
          <p:cNvPr id="4" name="Group 57"/>
          <p:cNvGrpSpPr>
            <a:grpSpLocks/>
          </p:cNvGrpSpPr>
          <p:nvPr/>
        </p:nvGrpSpPr>
        <p:grpSpPr bwMode="auto">
          <a:xfrm>
            <a:off x="8482013" y="4800600"/>
            <a:ext cx="457200" cy="482600"/>
            <a:chOff x="4383" y="3024"/>
            <a:chExt cx="288" cy="304"/>
          </a:xfrm>
        </p:grpSpPr>
        <p:cxnSp>
          <p:nvCxnSpPr>
            <p:cNvPr id="161824" name="AutoShape 32"/>
            <p:cNvCxnSpPr>
              <a:cxnSpLocks noChangeShapeType="1"/>
              <a:stCxn id="161821" idx="7"/>
              <a:endCxn id="161821" idx="6"/>
            </p:cNvCxnSpPr>
            <p:nvPr/>
          </p:nvCxnSpPr>
          <p:spPr bwMode="auto">
            <a:xfrm rot="5400000" flipV="1">
              <a:off x="4356" y="3260"/>
              <a:ext cx="95" cy="41"/>
            </a:xfrm>
            <a:prstGeom prst="curvedConnector4">
              <a:avLst>
                <a:gd name="adj1" fmla="val -248421"/>
                <a:gd name="adj2" fmla="val 778046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1827" name="Text Box 35"/>
            <p:cNvSpPr txBox="1">
              <a:spLocks noChangeArrowheads="1"/>
            </p:cNvSpPr>
            <p:nvPr/>
          </p:nvSpPr>
          <p:spPr bwMode="auto">
            <a:xfrm>
              <a:off x="4512" y="3024"/>
              <a:ext cx="1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Times" pitchFamily="-65" charset="0"/>
                </a:rPr>
                <a:t>a</a:t>
              </a:r>
            </a:p>
          </p:txBody>
        </p:sp>
      </p:grpSp>
      <p:grpSp>
        <p:nvGrpSpPr>
          <p:cNvPr id="5" name="Group 56"/>
          <p:cNvGrpSpPr>
            <a:grpSpLocks/>
          </p:cNvGrpSpPr>
          <p:nvPr/>
        </p:nvGrpSpPr>
        <p:grpSpPr bwMode="auto">
          <a:xfrm>
            <a:off x="8077201" y="4543426"/>
            <a:ext cx="252413" cy="525463"/>
            <a:chOff x="4128" y="2862"/>
            <a:chExt cx="159" cy="331"/>
          </a:xfrm>
        </p:grpSpPr>
        <p:cxnSp>
          <p:nvCxnSpPr>
            <p:cNvPr id="161823" name="AutoShape 31"/>
            <p:cNvCxnSpPr>
              <a:cxnSpLocks noChangeShapeType="1"/>
              <a:stCxn id="161820" idx="4"/>
              <a:endCxn id="161821" idx="0"/>
            </p:cNvCxnSpPr>
            <p:nvPr/>
          </p:nvCxnSpPr>
          <p:spPr bwMode="auto">
            <a:xfrm>
              <a:off x="4284" y="2862"/>
              <a:ext cx="0" cy="33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1828" name="Text Box 36"/>
            <p:cNvSpPr txBox="1">
              <a:spLocks noChangeArrowheads="1"/>
            </p:cNvSpPr>
            <p:nvPr/>
          </p:nvSpPr>
          <p:spPr bwMode="auto">
            <a:xfrm>
              <a:off x="4128" y="2976"/>
              <a:ext cx="1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Times" pitchFamily="-65" charset="0"/>
                </a:rPr>
                <a:t>a</a:t>
              </a:r>
              <a:endParaRPr lang="en-US" sz="2400">
                <a:latin typeface="Times" pitchFamily="-65" charset="0"/>
              </a:endParaRPr>
            </a:p>
          </p:txBody>
        </p:sp>
      </p:grpSp>
      <p:sp>
        <p:nvSpPr>
          <p:cNvPr id="161829" name="Oval 37"/>
          <p:cNvSpPr>
            <a:spLocks noChangeArrowheads="1"/>
          </p:cNvSpPr>
          <p:nvPr/>
        </p:nvSpPr>
        <p:spPr bwMode="auto">
          <a:xfrm>
            <a:off x="6934200" y="5105401"/>
            <a:ext cx="446088" cy="4286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>
                <a:latin typeface="Times" pitchFamily="-65" charset="0"/>
              </a:rPr>
              <a:t>{y,</a:t>
            </a:r>
            <a:r>
              <a:rPr lang="en-US" sz="1200">
                <a:solidFill>
                  <a:srgbClr val="0000FF"/>
                </a:solidFill>
                <a:latin typeface="Times" pitchFamily="-65" charset="0"/>
              </a:rPr>
              <a:t>z</a:t>
            </a:r>
            <a:r>
              <a:rPr lang="en-US" sz="1200">
                <a:latin typeface="Times" pitchFamily="-65" charset="0"/>
              </a:rPr>
              <a:t>}</a:t>
            </a:r>
            <a:endParaRPr lang="en-US" sz="2400">
              <a:latin typeface="Times" pitchFamily="-65" charset="0"/>
            </a:endParaRPr>
          </a:p>
        </p:txBody>
      </p:sp>
      <p:grpSp>
        <p:nvGrpSpPr>
          <p:cNvPr id="6" name="Group 64"/>
          <p:cNvGrpSpPr>
            <a:grpSpLocks/>
          </p:cNvGrpSpPr>
          <p:nvPr/>
        </p:nvGrpSpPr>
        <p:grpSpPr bwMode="auto">
          <a:xfrm>
            <a:off x="7315200" y="4479926"/>
            <a:ext cx="850900" cy="688975"/>
            <a:chOff x="3648" y="2822"/>
            <a:chExt cx="536" cy="434"/>
          </a:xfrm>
        </p:grpSpPr>
        <p:cxnSp>
          <p:nvCxnSpPr>
            <p:cNvPr id="161833" name="AutoShape 41"/>
            <p:cNvCxnSpPr>
              <a:cxnSpLocks noChangeShapeType="1"/>
              <a:stCxn id="161820" idx="3"/>
              <a:endCxn id="161829" idx="7"/>
            </p:cNvCxnSpPr>
            <p:nvPr/>
          </p:nvCxnSpPr>
          <p:spPr bwMode="auto">
            <a:xfrm flipH="1">
              <a:off x="3648" y="2822"/>
              <a:ext cx="536" cy="43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1834" name="Text Box 42"/>
            <p:cNvSpPr txBox="1">
              <a:spLocks noChangeArrowheads="1"/>
            </p:cNvSpPr>
            <p:nvPr/>
          </p:nvSpPr>
          <p:spPr bwMode="auto">
            <a:xfrm>
              <a:off x="3792" y="2899"/>
              <a:ext cx="1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Times" pitchFamily="-65" charset="0"/>
                </a:rPr>
                <a:t>b</a:t>
              </a:r>
              <a:endParaRPr lang="en-US" sz="2400">
                <a:latin typeface="Times" pitchFamily="-65" charset="0"/>
              </a:endParaRPr>
            </a:p>
          </p:txBody>
        </p:sp>
      </p:grpSp>
      <p:grpSp>
        <p:nvGrpSpPr>
          <p:cNvPr id="7" name="Group 58"/>
          <p:cNvGrpSpPr>
            <a:grpSpLocks/>
          </p:cNvGrpSpPr>
          <p:nvPr/>
        </p:nvGrpSpPr>
        <p:grpSpPr bwMode="auto">
          <a:xfrm>
            <a:off x="7391401" y="5253039"/>
            <a:ext cx="720725" cy="274637"/>
            <a:chOff x="3696" y="3309"/>
            <a:chExt cx="454" cy="173"/>
          </a:xfrm>
        </p:grpSpPr>
        <p:cxnSp>
          <p:nvCxnSpPr>
            <p:cNvPr id="161835" name="AutoShape 43"/>
            <p:cNvCxnSpPr>
              <a:cxnSpLocks noChangeShapeType="1"/>
            </p:cNvCxnSpPr>
            <p:nvPr/>
          </p:nvCxnSpPr>
          <p:spPr bwMode="auto">
            <a:xfrm>
              <a:off x="3696" y="3360"/>
              <a:ext cx="45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1836" name="Text Box 44"/>
            <p:cNvSpPr txBox="1">
              <a:spLocks noChangeArrowheads="1"/>
            </p:cNvSpPr>
            <p:nvPr/>
          </p:nvSpPr>
          <p:spPr bwMode="auto">
            <a:xfrm>
              <a:off x="3873" y="3309"/>
              <a:ext cx="1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Times" pitchFamily="-65" charset="0"/>
                </a:rPr>
                <a:t>a</a:t>
              </a:r>
            </a:p>
          </p:txBody>
        </p:sp>
      </p:grpSp>
      <p:sp>
        <p:nvSpPr>
          <p:cNvPr id="161839" name="Oval 47"/>
          <p:cNvSpPr>
            <a:spLocks noChangeArrowheads="1"/>
          </p:cNvSpPr>
          <p:nvPr/>
        </p:nvSpPr>
        <p:spPr bwMode="auto">
          <a:xfrm>
            <a:off x="7543800" y="5867401"/>
            <a:ext cx="446088" cy="428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>
                <a:latin typeface="Times" pitchFamily="-65" charset="0"/>
              </a:rPr>
              <a:t>{y}</a:t>
            </a:r>
            <a:endParaRPr lang="en-US" sz="2400">
              <a:latin typeface="Times" pitchFamily="-65" charset="0"/>
            </a:endParaRPr>
          </a:p>
        </p:txBody>
      </p:sp>
      <p:grpSp>
        <p:nvGrpSpPr>
          <p:cNvPr id="8" name="Group 61"/>
          <p:cNvGrpSpPr>
            <a:grpSpLocks/>
          </p:cNvGrpSpPr>
          <p:nvPr/>
        </p:nvGrpSpPr>
        <p:grpSpPr bwMode="auto">
          <a:xfrm>
            <a:off x="7924800" y="5486400"/>
            <a:ext cx="400050" cy="444500"/>
            <a:chOff x="4032" y="3456"/>
            <a:chExt cx="252" cy="280"/>
          </a:xfrm>
        </p:grpSpPr>
        <p:sp>
          <p:nvSpPr>
            <p:cNvPr id="161837" name="Text Box 45"/>
            <p:cNvSpPr txBox="1">
              <a:spLocks noChangeArrowheads="1"/>
            </p:cNvSpPr>
            <p:nvPr/>
          </p:nvSpPr>
          <p:spPr bwMode="auto">
            <a:xfrm>
              <a:off x="4032" y="3456"/>
              <a:ext cx="1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Times" pitchFamily="-65" charset="0"/>
                </a:rPr>
                <a:t>b</a:t>
              </a:r>
            </a:p>
          </p:txBody>
        </p:sp>
        <p:cxnSp>
          <p:nvCxnSpPr>
            <p:cNvPr id="161840" name="AutoShape 48"/>
            <p:cNvCxnSpPr>
              <a:cxnSpLocks noChangeShapeType="1"/>
              <a:stCxn id="161821" idx="4"/>
              <a:endCxn id="161839" idx="7"/>
            </p:cNvCxnSpPr>
            <p:nvPr/>
          </p:nvCxnSpPr>
          <p:spPr bwMode="auto">
            <a:xfrm flipH="1">
              <a:off x="4032" y="3463"/>
              <a:ext cx="252" cy="27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</p:grpSp>
      <p:grpSp>
        <p:nvGrpSpPr>
          <p:cNvPr id="9" name="Group 62"/>
          <p:cNvGrpSpPr>
            <a:grpSpLocks/>
          </p:cNvGrpSpPr>
          <p:nvPr/>
        </p:nvGrpSpPr>
        <p:grpSpPr bwMode="auto">
          <a:xfrm>
            <a:off x="7989889" y="5434013"/>
            <a:ext cx="568325" cy="647700"/>
            <a:chOff x="4073" y="3423"/>
            <a:chExt cx="358" cy="408"/>
          </a:xfrm>
        </p:grpSpPr>
        <p:cxnSp>
          <p:nvCxnSpPr>
            <p:cNvPr id="161841" name="AutoShape 49"/>
            <p:cNvCxnSpPr>
              <a:cxnSpLocks noChangeShapeType="1"/>
              <a:stCxn id="161839" idx="6"/>
              <a:endCxn id="161821" idx="5"/>
            </p:cNvCxnSpPr>
            <p:nvPr/>
          </p:nvCxnSpPr>
          <p:spPr bwMode="auto">
            <a:xfrm flipV="1">
              <a:off x="4073" y="3423"/>
              <a:ext cx="310" cy="408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61842" name="Text Box 50"/>
            <p:cNvSpPr txBox="1">
              <a:spLocks noChangeArrowheads="1"/>
            </p:cNvSpPr>
            <p:nvPr/>
          </p:nvSpPr>
          <p:spPr bwMode="auto">
            <a:xfrm>
              <a:off x="4272" y="3648"/>
              <a:ext cx="1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Times" pitchFamily="-65" charset="0"/>
                </a:rPr>
                <a:t>a</a:t>
              </a:r>
            </a:p>
          </p:txBody>
        </p:sp>
      </p:grpSp>
      <p:grpSp>
        <p:nvGrpSpPr>
          <p:cNvPr id="10" name="Group 60"/>
          <p:cNvGrpSpPr>
            <a:grpSpLocks/>
          </p:cNvGrpSpPr>
          <p:nvPr/>
        </p:nvGrpSpPr>
        <p:grpSpPr bwMode="auto">
          <a:xfrm>
            <a:off x="7512050" y="6081714"/>
            <a:ext cx="412750" cy="471487"/>
            <a:chOff x="3772" y="3831"/>
            <a:chExt cx="260" cy="297"/>
          </a:xfrm>
        </p:grpSpPr>
        <p:cxnSp>
          <p:nvCxnSpPr>
            <p:cNvPr id="161843" name="AutoShape 51"/>
            <p:cNvCxnSpPr>
              <a:cxnSpLocks noChangeShapeType="1"/>
              <a:stCxn id="161839" idx="5"/>
              <a:endCxn id="161839" idx="2"/>
            </p:cNvCxnSpPr>
            <p:nvPr/>
          </p:nvCxnSpPr>
          <p:spPr bwMode="auto">
            <a:xfrm rot="16200000" flipV="1">
              <a:off x="3864" y="3759"/>
              <a:ext cx="95" cy="240"/>
            </a:xfrm>
            <a:prstGeom prst="curvedConnector4">
              <a:avLst>
                <a:gd name="adj1" fmla="val -193685"/>
                <a:gd name="adj2" fmla="val 16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1844" name="Text Box 52"/>
            <p:cNvSpPr txBox="1">
              <a:spLocks noChangeArrowheads="1"/>
            </p:cNvSpPr>
            <p:nvPr/>
          </p:nvSpPr>
          <p:spPr bwMode="auto">
            <a:xfrm>
              <a:off x="3772" y="3955"/>
              <a:ext cx="1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Times" pitchFamily="-65" charset="0"/>
                </a:rPr>
                <a:t>b</a:t>
              </a:r>
            </a:p>
          </p:txBody>
        </p:sp>
      </p:grpSp>
      <p:grpSp>
        <p:nvGrpSpPr>
          <p:cNvPr id="11" name="Group 59"/>
          <p:cNvGrpSpPr>
            <a:grpSpLocks/>
          </p:cNvGrpSpPr>
          <p:nvPr/>
        </p:nvGrpSpPr>
        <p:grpSpPr bwMode="auto">
          <a:xfrm>
            <a:off x="7239000" y="5470526"/>
            <a:ext cx="369888" cy="460375"/>
            <a:chOff x="3600" y="3446"/>
            <a:chExt cx="233" cy="290"/>
          </a:xfrm>
        </p:grpSpPr>
        <p:cxnSp>
          <p:nvCxnSpPr>
            <p:cNvPr id="161845" name="AutoShape 53"/>
            <p:cNvCxnSpPr>
              <a:cxnSpLocks noChangeShapeType="1"/>
              <a:stCxn id="161829" idx="5"/>
              <a:endCxn id="161839" idx="1"/>
            </p:cNvCxnSpPr>
            <p:nvPr/>
          </p:nvCxnSpPr>
          <p:spPr bwMode="auto">
            <a:xfrm>
              <a:off x="3648" y="3446"/>
              <a:ext cx="185" cy="29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1846" name="Text Box 54"/>
            <p:cNvSpPr txBox="1">
              <a:spLocks noChangeArrowheads="1"/>
            </p:cNvSpPr>
            <p:nvPr/>
          </p:nvSpPr>
          <p:spPr bwMode="auto">
            <a:xfrm>
              <a:off x="3600" y="3504"/>
              <a:ext cx="1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>
                  <a:latin typeface="Times" pitchFamily="-65" charset="0"/>
                </a:rPr>
                <a:t>b</a:t>
              </a: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2593159" y="45720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&gt;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710318" y="41148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&gt;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939214" y="4248151"/>
            <a:ext cx="13416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</a:t>
            </a:r>
            <a:r>
              <a:rPr lang="en-US" dirty="0" err="1"/>
              <a:t>Powerpoint</a:t>
            </a:r>
            <a:endParaRPr lang="en-US" dirty="0"/>
          </a:p>
          <a:p>
            <a:r>
              <a:rPr lang="en-US" dirty="0"/>
              <a:t>Animation]</a:t>
            </a:r>
          </a:p>
        </p:txBody>
      </p:sp>
    </p:spTree>
    <p:extLst>
      <p:ext uri="{BB962C8B-B14F-4D97-AF65-F5344CB8AC3E}">
        <p14:creationId xmlns:p14="http://schemas.microsoft.com/office/powerpoint/2010/main" val="4269479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819" grpId="0" animBg="1"/>
      <p:bldP spid="161820" grpId="0" animBg="1"/>
      <p:bldP spid="161821" grpId="0" animBg="1"/>
      <p:bldP spid="161829" grpId="0" animBg="1"/>
      <p:bldP spid="161839" grpId="0" animBg="1"/>
      <p:bldP spid="59" grpId="0"/>
      <p:bldP spid="6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Worked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Let's check our understanding:</a:t>
            </a:r>
          </a:p>
          <a:p>
            <a:pPr lvl="1"/>
            <a:r>
              <a:rPr lang="en-US" sz="2800" dirty="0"/>
              <a:t>apply the set-of-states construction technique to the two machines on the </a:t>
            </a:r>
            <a:r>
              <a:rPr lang="en-US" sz="2800" dirty="0" err="1">
                <a:latin typeface="LucidaGrande"/>
              </a:rPr>
              <a:t>ε</a:t>
            </a:r>
            <a:r>
              <a:rPr lang="en-US" sz="2800" dirty="0">
                <a:latin typeface="LucidaGrande"/>
              </a:rPr>
              <a:t>-</a:t>
            </a:r>
            <a:r>
              <a:rPr lang="en-US" sz="2800" dirty="0"/>
              <a:t>transition slide from the previous lecture (</a:t>
            </a:r>
            <a:r>
              <a:rPr lang="en-US" sz="2800" i="1" dirty="0"/>
              <a:t>repeated below</a:t>
            </a:r>
            <a:r>
              <a:rPr lang="en-US" sz="2800" dirty="0"/>
              <a:t>)</a:t>
            </a:r>
          </a:p>
          <a:p>
            <a:r>
              <a:rPr lang="en-US" sz="3200" dirty="0"/>
              <a:t>How to check your answer?</a:t>
            </a:r>
          </a:p>
          <a:p>
            <a:pPr lvl="1"/>
            <a:r>
              <a:rPr lang="en-US" sz="2800" dirty="0"/>
              <a:t>should confirm the machine produced is actually </a:t>
            </a:r>
            <a:r>
              <a:rPr lang="en-US" sz="2800" b="1" dirty="0"/>
              <a:t>deterministic</a:t>
            </a:r>
            <a:r>
              <a:rPr lang="en-US" sz="2800" dirty="0"/>
              <a:t> and accurately simulates its </a:t>
            </a:r>
            <a:r>
              <a:rPr lang="en-US" sz="2800" dirty="0" err="1">
                <a:latin typeface="LucidaGrande"/>
              </a:rPr>
              <a:t>ε</a:t>
            </a:r>
            <a:r>
              <a:rPr lang="en-US" sz="2800" dirty="0">
                <a:latin typeface="LucidaGrande"/>
              </a:rPr>
              <a:t>-</a:t>
            </a:r>
            <a:r>
              <a:rPr lang="en-US" sz="2800" dirty="0"/>
              <a:t>transition counterpart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6971506" y="4991101"/>
            <a:ext cx="2516188" cy="1217673"/>
            <a:chOff x="5486400" y="4605338"/>
            <a:chExt cx="2516188" cy="1217673"/>
          </a:xfrm>
        </p:grpSpPr>
        <p:sp>
          <p:nvSpPr>
            <p:cNvPr id="4" name="Oval 6"/>
            <p:cNvSpPr>
              <a:spLocks noChangeArrowheads="1"/>
            </p:cNvSpPr>
            <p:nvPr/>
          </p:nvSpPr>
          <p:spPr bwMode="auto">
            <a:xfrm>
              <a:off x="5715000" y="4943476"/>
              <a:ext cx="288925" cy="28892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5" name="Oval 7"/>
            <p:cNvSpPr>
              <a:spLocks noChangeArrowheads="1"/>
            </p:cNvSpPr>
            <p:nvPr/>
          </p:nvSpPr>
          <p:spPr bwMode="auto">
            <a:xfrm>
              <a:off x="6723063" y="4943476"/>
              <a:ext cx="288925" cy="28892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6" name="AutoShape 8"/>
            <p:cNvCxnSpPr>
              <a:cxnSpLocks noChangeShapeType="1"/>
              <a:stCxn id="4" idx="6"/>
              <a:endCxn id="5" idx="2"/>
            </p:cNvCxnSpPr>
            <p:nvPr/>
          </p:nvCxnSpPr>
          <p:spPr bwMode="auto">
            <a:xfrm>
              <a:off x="6003925" y="5087938"/>
              <a:ext cx="71913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</p:cxn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6199188" y="4605338"/>
              <a:ext cx="319087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2400">
                  <a:solidFill>
                    <a:schemeClr val="tx2"/>
                  </a:solidFill>
                  <a:latin typeface="Times" pitchFamily="-65" charset="0"/>
                </a:rPr>
                <a:t>a</a:t>
              </a:r>
              <a:endParaRPr lang="en-US" sz="2400">
                <a:solidFill>
                  <a:schemeClr val="bg2"/>
                </a:solidFill>
                <a:latin typeface="Times" pitchFamily="-65" charset="0"/>
              </a:endParaRPr>
            </a:p>
          </p:txBody>
        </p:sp>
        <p:cxnSp>
          <p:nvCxnSpPr>
            <p:cNvPr id="8" name="AutoShape 10"/>
            <p:cNvCxnSpPr>
              <a:cxnSpLocks noChangeShapeType="1"/>
              <a:stCxn id="4" idx="5"/>
              <a:endCxn id="5" idx="3"/>
            </p:cNvCxnSpPr>
            <p:nvPr/>
          </p:nvCxnSpPr>
          <p:spPr bwMode="auto">
            <a:xfrm rot="16200000" flipH="1">
              <a:off x="6362700" y="4787901"/>
              <a:ext cx="1588" cy="804862"/>
            </a:xfrm>
            <a:prstGeom prst="curvedConnector3">
              <a:avLst>
                <a:gd name="adj1" fmla="val 171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</p:cxnSp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6219825" y="5422901"/>
              <a:ext cx="301686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/>
                <a:t>ε</a:t>
              </a:r>
              <a:endParaRPr lang="en-US" b="1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6705600" y="4943476"/>
              <a:ext cx="288925" cy="28892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7713663" y="4943476"/>
              <a:ext cx="288925" cy="2889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dirty="0"/>
                <a:t>3</a:t>
              </a:r>
            </a:p>
          </p:txBody>
        </p:sp>
        <p:cxnSp>
          <p:nvCxnSpPr>
            <p:cNvPr id="12" name="AutoShape 15"/>
            <p:cNvCxnSpPr>
              <a:cxnSpLocks noChangeShapeType="1"/>
              <a:stCxn id="10" idx="6"/>
              <a:endCxn id="11" idx="2"/>
            </p:cNvCxnSpPr>
            <p:nvPr/>
          </p:nvCxnSpPr>
          <p:spPr bwMode="auto">
            <a:xfrm>
              <a:off x="6994525" y="5087938"/>
              <a:ext cx="71913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</p:cxnSp>
        <p:sp>
          <p:nvSpPr>
            <p:cNvPr id="13" name="Text Box 16"/>
            <p:cNvSpPr txBox="1">
              <a:spLocks noChangeArrowheads="1"/>
            </p:cNvSpPr>
            <p:nvPr/>
          </p:nvSpPr>
          <p:spPr bwMode="auto">
            <a:xfrm>
              <a:off x="7189788" y="4605338"/>
              <a:ext cx="3365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2400">
                  <a:solidFill>
                    <a:schemeClr val="tx2"/>
                  </a:solidFill>
                  <a:latin typeface="Times" pitchFamily="-65" charset="0"/>
                </a:rPr>
                <a:t>b</a:t>
              </a:r>
              <a:endParaRPr lang="en-US" sz="2400">
                <a:solidFill>
                  <a:schemeClr val="bg2"/>
                </a:solidFill>
                <a:latin typeface="Times" pitchFamily="-65" charset="0"/>
              </a:endParaRPr>
            </a:p>
          </p:txBody>
        </p:sp>
        <p:sp>
          <p:nvSpPr>
            <p:cNvPr id="14" name="Text Box 30"/>
            <p:cNvSpPr txBox="1">
              <a:spLocks noChangeArrowheads="1"/>
            </p:cNvSpPr>
            <p:nvPr/>
          </p:nvSpPr>
          <p:spPr bwMode="auto">
            <a:xfrm>
              <a:off x="5486400" y="4833938"/>
              <a:ext cx="33855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/>
                <a:t>&gt;</a:t>
              </a:r>
            </a:p>
          </p:txBody>
        </p:sp>
      </p:grpSp>
      <p:grpSp>
        <p:nvGrpSpPr>
          <p:cNvPr id="15" name="Group 43"/>
          <p:cNvGrpSpPr>
            <a:grpSpLocks/>
          </p:cNvGrpSpPr>
          <p:nvPr/>
        </p:nvGrpSpPr>
        <p:grpSpPr bwMode="auto">
          <a:xfrm>
            <a:off x="3429000" y="4937125"/>
            <a:ext cx="2516188" cy="1271588"/>
            <a:chOff x="1093" y="3339"/>
            <a:chExt cx="1585" cy="801"/>
          </a:xfrm>
        </p:grpSpPr>
        <p:sp>
          <p:nvSpPr>
            <p:cNvPr id="16" name="Oval 32"/>
            <p:cNvSpPr>
              <a:spLocks noChangeArrowheads="1"/>
            </p:cNvSpPr>
            <p:nvPr/>
          </p:nvSpPr>
          <p:spPr bwMode="auto">
            <a:xfrm>
              <a:off x="1237" y="3552"/>
              <a:ext cx="182" cy="18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7" name="Oval 33"/>
            <p:cNvSpPr>
              <a:spLocks noChangeArrowheads="1"/>
            </p:cNvSpPr>
            <p:nvPr/>
          </p:nvSpPr>
          <p:spPr bwMode="auto">
            <a:xfrm>
              <a:off x="1872" y="3552"/>
              <a:ext cx="182" cy="18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8" name="AutoShape 34"/>
            <p:cNvCxnSpPr>
              <a:cxnSpLocks noChangeShapeType="1"/>
              <a:stCxn id="16" idx="6"/>
              <a:endCxn id="17" idx="2"/>
            </p:cNvCxnSpPr>
            <p:nvPr/>
          </p:nvCxnSpPr>
          <p:spPr bwMode="auto">
            <a:xfrm>
              <a:off x="1419" y="3643"/>
              <a:ext cx="453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</p:cxnSp>
        <p:sp>
          <p:nvSpPr>
            <p:cNvPr id="19" name="Text Box 35"/>
            <p:cNvSpPr txBox="1">
              <a:spLocks noChangeArrowheads="1"/>
            </p:cNvSpPr>
            <p:nvPr/>
          </p:nvSpPr>
          <p:spPr bwMode="auto">
            <a:xfrm>
              <a:off x="1542" y="3339"/>
              <a:ext cx="2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2400">
                  <a:solidFill>
                    <a:schemeClr val="tx2"/>
                  </a:solidFill>
                  <a:latin typeface="Times" pitchFamily="-65" charset="0"/>
                </a:rPr>
                <a:t>a</a:t>
              </a:r>
              <a:endParaRPr lang="en-US" sz="2400">
                <a:solidFill>
                  <a:schemeClr val="bg2"/>
                </a:solidFill>
                <a:latin typeface="Times" pitchFamily="-65" charset="0"/>
              </a:endParaRPr>
            </a:p>
          </p:txBody>
        </p:sp>
        <p:cxnSp>
          <p:nvCxnSpPr>
            <p:cNvPr id="20" name="AutoShape 36"/>
            <p:cNvCxnSpPr>
              <a:cxnSpLocks noChangeShapeType="1"/>
              <a:stCxn id="16" idx="5"/>
              <a:endCxn id="23" idx="3"/>
            </p:cNvCxnSpPr>
            <p:nvPr/>
          </p:nvCxnSpPr>
          <p:spPr bwMode="auto">
            <a:xfrm rot="16200000" flipH="1">
              <a:off x="1957" y="3142"/>
              <a:ext cx="1" cy="1131"/>
            </a:xfrm>
            <a:prstGeom prst="curvedConnector3">
              <a:avLst>
                <a:gd name="adj1" fmla="val 171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</p:cxnSp>
        <p:sp>
          <p:nvSpPr>
            <p:cNvPr id="21" name="Text Box 37"/>
            <p:cNvSpPr txBox="1">
              <a:spLocks noChangeArrowheads="1"/>
            </p:cNvSpPr>
            <p:nvPr/>
          </p:nvSpPr>
          <p:spPr bwMode="auto">
            <a:xfrm>
              <a:off x="1872" y="3888"/>
              <a:ext cx="19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/>
                <a:t>ε</a:t>
              </a:r>
              <a:endParaRPr lang="en-US" b="1"/>
            </a:p>
          </p:txBody>
        </p:sp>
        <p:sp>
          <p:nvSpPr>
            <p:cNvPr id="22" name="Oval 38"/>
            <p:cNvSpPr>
              <a:spLocks noChangeArrowheads="1"/>
            </p:cNvSpPr>
            <p:nvPr/>
          </p:nvSpPr>
          <p:spPr bwMode="auto">
            <a:xfrm>
              <a:off x="1861" y="3552"/>
              <a:ext cx="182" cy="18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23" name="Oval 39"/>
            <p:cNvSpPr>
              <a:spLocks noChangeArrowheads="1"/>
            </p:cNvSpPr>
            <p:nvPr/>
          </p:nvSpPr>
          <p:spPr bwMode="auto">
            <a:xfrm>
              <a:off x="2496" y="3552"/>
              <a:ext cx="182" cy="18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dirty="0"/>
                <a:t>3</a:t>
              </a:r>
            </a:p>
          </p:txBody>
        </p:sp>
        <p:cxnSp>
          <p:nvCxnSpPr>
            <p:cNvPr id="24" name="AutoShape 40"/>
            <p:cNvCxnSpPr>
              <a:cxnSpLocks noChangeShapeType="1"/>
              <a:stCxn id="22" idx="6"/>
              <a:endCxn id="23" idx="2"/>
            </p:cNvCxnSpPr>
            <p:nvPr/>
          </p:nvCxnSpPr>
          <p:spPr bwMode="auto">
            <a:xfrm>
              <a:off x="2043" y="3643"/>
              <a:ext cx="453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</p:cxnSp>
        <p:sp>
          <p:nvSpPr>
            <p:cNvPr id="25" name="Text Box 41"/>
            <p:cNvSpPr txBox="1">
              <a:spLocks noChangeArrowheads="1"/>
            </p:cNvSpPr>
            <p:nvPr/>
          </p:nvSpPr>
          <p:spPr bwMode="auto">
            <a:xfrm>
              <a:off x="2166" y="3339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2400">
                  <a:solidFill>
                    <a:schemeClr val="tx2"/>
                  </a:solidFill>
                  <a:latin typeface="Times" pitchFamily="-65" charset="0"/>
                </a:rPr>
                <a:t>b</a:t>
              </a:r>
              <a:endParaRPr lang="en-US" sz="2400">
                <a:solidFill>
                  <a:schemeClr val="bg2"/>
                </a:solidFill>
                <a:latin typeface="Times" pitchFamily="-65" charset="0"/>
              </a:endParaRPr>
            </a:p>
          </p:txBody>
        </p:sp>
        <p:sp>
          <p:nvSpPr>
            <p:cNvPr id="26" name="Text Box 42"/>
            <p:cNvSpPr txBox="1">
              <a:spLocks noChangeArrowheads="1"/>
            </p:cNvSpPr>
            <p:nvPr/>
          </p:nvSpPr>
          <p:spPr bwMode="auto">
            <a:xfrm>
              <a:off x="1093" y="3483"/>
              <a:ext cx="213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/>
                <a:t>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9775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diagram of weather forecasting&#10;&#10;AI-generated content may be incorrect.">
            <a:extLst>
              <a:ext uri="{FF2B5EF4-FFF2-40B4-BE49-F238E27FC236}">
                <a16:creationId xmlns:a16="http://schemas.microsoft.com/office/drawing/2014/main" id="{7C33DE3E-D3C2-567C-35F6-20684C0531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0435" y="1629342"/>
            <a:ext cx="8275035" cy="4054766"/>
          </a:xfrm>
          <a:prstGeom prst="rect">
            <a:avLst/>
          </a:prstGeom>
        </p:spPr>
      </p:pic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7B4F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DD5490-D0E7-C912-E804-946C49936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Markov Chain:</a:t>
            </a:r>
            <a:b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when events are </a:t>
            </a:r>
            <a:r>
              <a:rPr lang="en-US" sz="3200" b="1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not</a:t>
            </a:r>
            <a:r>
              <a:rPr lang="en-US" sz="32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independent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851490-B375-1A3F-2B71-6C71BE51E60D}"/>
              </a:ext>
            </a:extLst>
          </p:cNvPr>
          <p:cNvSpPr txBox="1"/>
          <p:nvPr/>
        </p:nvSpPr>
        <p:spPr>
          <a:xfrm>
            <a:off x="9489989" y="5894173"/>
            <a:ext cx="1403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(Hayes 2013)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81312B-5A6F-06A0-2E39-9B3EF2E0D53E}"/>
              </a:ext>
            </a:extLst>
          </p:cNvPr>
          <p:cNvSpPr txBox="1"/>
          <p:nvPr/>
        </p:nvSpPr>
        <p:spPr>
          <a:xfrm>
            <a:off x="3886200" y="854255"/>
            <a:ext cx="77458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Note</a:t>
            </a:r>
            <a:r>
              <a:rPr lang="en-US" sz="2000" dirty="0"/>
              <a:t>: exit transition </a:t>
            </a:r>
            <a:r>
              <a:rPr lang="en-US" sz="2000" dirty="0">
                <a:solidFill>
                  <a:schemeClr val="accent1"/>
                </a:solidFill>
              </a:rPr>
              <a:t>probabilities</a:t>
            </a:r>
            <a:r>
              <a:rPr lang="en-US" sz="2000" dirty="0"/>
              <a:t> must sum to 1 (otherwise just </a:t>
            </a:r>
            <a:r>
              <a:rPr lang="en-US" sz="2000" i="1" dirty="0"/>
              <a:t>weights</a:t>
            </a:r>
            <a:r>
              <a:rPr lang="en-US" sz="2000" dirty="0"/>
              <a:t>)</a:t>
            </a:r>
          </a:p>
          <a:p>
            <a:r>
              <a:rPr lang="en-US" sz="2000" dirty="0"/>
              <a:t>Any state here can be a start state!</a:t>
            </a:r>
          </a:p>
        </p:txBody>
      </p:sp>
    </p:spTree>
    <p:extLst>
      <p:ext uri="{BB962C8B-B14F-4D97-AF65-F5344CB8AC3E}">
        <p14:creationId xmlns:p14="http://schemas.microsoft.com/office/powerpoint/2010/main" val="286348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book&#10;&#10;AI-generated content may be incorrect.">
            <a:extLst>
              <a:ext uri="{FF2B5EF4-FFF2-40B4-BE49-F238E27FC236}">
                <a16:creationId xmlns:a16="http://schemas.microsoft.com/office/drawing/2014/main" id="{46375AEC-F1FC-9F53-BBD2-0DB28124DF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rcRect l="11316" t="8781" r="8790" b="8781"/>
          <a:stretch>
            <a:fillRect/>
          </a:stretch>
        </p:blipFill>
        <p:spPr>
          <a:xfrm>
            <a:off x="8062332" y="0"/>
            <a:ext cx="4117836" cy="689023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80E8F86-7574-1662-61D5-6AE5CA296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Markovian Assumption</a:t>
            </a:r>
          </a:p>
        </p:txBody>
      </p:sp>
      <p:pic>
        <p:nvPicPr>
          <p:cNvPr id="8" name="Content Placeholder 7" descr="A close-up of a text&#10;&#10;AI-generated content may be incorrect.">
            <a:extLst>
              <a:ext uri="{FF2B5EF4-FFF2-40B4-BE49-F238E27FC236}">
                <a16:creationId xmlns:a16="http://schemas.microsoft.com/office/drawing/2014/main" id="{47E2E9D6-64DC-1C68-4B13-A757916E756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838200" y="1825625"/>
            <a:ext cx="5770532" cy="3131568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4B6B6A-D3E4-C694-879D-935B1821EC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80302" y="1427356"/>
            <a:ext cx="4939990" cy="506551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2900" dirty="0">
                <a:solidFill>
                  <a:schemeClr val="tx2"/>
                </a:solidFill>
              </a:rPr>
              <a:t>20K letter sequence (Russian):</a:t>
            </a:r>
          </a:p>
          <a:p>
            <a:r>
              <a:rPr lang="en-US" sz="2900" dirty="0">
                <a:solidFill>
                  <a:schemeClr val="tx2"/>
                </a:solidFill>
              </a:rPr>
              <a:t>8638 vowels / 11362 consonants</a:t>
            </a:r>
          </a:p>
          <a:p>
            <a:r>
              <a:rPr lang="en-US" sz="2900" dirty="0">
                <a:solidFill>
                  <a:schemeClr val="tx2"/>
                </a:solidFill>
              </a:rPr>
              <a:t>1104 vowel | vowel (by counting: </a:t>
            </a:r>
            <a:r>
              <a:rPr lang="en-US" sz="2900" i="1" dirty="0">
                <a:solidFill>
                  <a:schemeClr val="tx2"/>
                </a:solidFill>
              </a:rPr>
              <a:t>circling</a:t>
            </a:r>
            <a:r>
              <a:rPr lang="en-US" sz="2900" dirty="0">
                <a:solidFill>
                  <a:schemeClr val="tx2"/>
                </a:solidFill>
              </a:rPr>
              <a:t> (?))</a:t>
            </a:r>
          </a:p>
          <a:p>
            <a:r>
              <a:rPr lang="en-US" sz="2900" i="1" dirty="0">
                <a:solidFill>
                  <a:schemeClr val="tx2"/>
                </a:solidFill>
              </a:rPr>
              <a:t>p</a:t>
            </a:r>
            <a:r>
              <a:rPr lang="en-US" sz="2900" i="1" baseline="-25000" dirty="0">
                <a:solidFill>
                  <a:schemeClr val="tx2"/>
                </a:solidFill>
              </a:rPr>
              <a:t>1</a:t>
            </a:r>
            <a:r>
              <a:rPr lang="en-US" sz="2900" dirty="0"/>
              <a:t> vowel | vowel = 0.128</a:t>
            </a:r>
          </a:p>
          <a:p>
            <a:r>
              <a:rPr lang="en-US" sz="2900" i="1" dirty="0">
                <a:solidFill>
                  <a:schemeClr val="tx2"/>
                </a:solidFill>
              </a:rPr>
              <a:t>p</a:t>
            </a:r>
            <a:r>
              <a:rPr lang="en-US" sz="2900" i="1" baseline="-25000" dirty="0">
                <a:solidFill>
                  <a:schemeClr val="tx2"/>
                </a:solidFill>
              </a:rPr>
              <a:t>0</a:t>
            </a:r>
            <a:r>
              <a:rPr lang="en-US" sz="2900" dirty="0"/>
              <a:t> vowel | consonant = 0.663 </a:t>
            </a:r>
          </a:p>
          <a:p>
            <a:r>
              <a:rPr lang="en-US" sz="2600" dirty="0"/>
              <a:t>computed by:</a:t>
            </a:r>
          </a:p>
          <a:p>
            <a:pPr lvl="1"/>
            <a:r>
              <a:rPr lang="en-US" sz="2200" dirty="0"/>
              <a:t> 8638 – 1104 = 7534 (vowel | consonants); </a:t>
            </a:r>
          </a:p>
          <a:p>
            <a:pPr lvl="1"/>
            <a:r>
              <a:rPr lang="en-US" sz="2200" dirty="0"/>
              <a:t>7534 / </a:t>
            </a:r>
            <a:r>
              <a:rPr lang="en-US" sz="2200" dirty="0">
                <a:solidFill>
                  <a:schemeClr val="tx2"/>
                </a:solidFill>
              </a:rPr>
              <a:t>11362 = 0.663</a:t>
            </a:r>
          </a:p>
          <a:p>
            <a:pPr lvl="0"/>
            <a:r>
              <a:rPr lang="en-US" sz="2900" i="1" dirty="0">
                <a:solidFill>
                  <a:srgbClr val="0E2841"/>
                </a:solidFill>
              </a:rPr>
              <a:t>q</a:t>
            </a:r>
            <a:r>
              <a:rPr lang="en-US" sz="2900" i="1" baseline="-25000" dirty="0">
                <a:solidFill>
                  <a:srgbClr val="0E2841"/>
                </a:solidFill>
              </a:rPr>
              <a:t>0</a:t>
            </a:r>
            <a:r>
              <a:rPr lang="en-US" sz="2900" dirty="0">
                <a:solidFill>
                  <a:prstClr val="black"/>
                </a:solidFill>
              </a:rPr>
              <a:t> consonant | consonant = 0.337</a:t>
            </a:r>
            <a:endParaRPr lang="en-US" sz="2900" dirty="0"/>
          </a:p>
          <a:p>
            <a:pPr lvl="1"/>
            <a:r>
              <a:rPr lang="en-US" sz="2200" dirty="0">
                <a:solidFill>
                  <a:schemeClr val="tx2"/>
                </a:solidFill>
              </a:rPr>
              <a:t>11362 – </a:t>
            </a:r>
            <a:r>
              <a:rPr lang="en-US" sz="2200" dirty="0"/>
              <a:t>7534 = 3827 (consonant | consonant); </a:t>
            </a:r>
          </a:p>
          <a:p>
            <a:pPr lvl="1"/>
            <a:r>
              <a:rPr lang="en-US" sz="2200" dirty="0"/>
              <a:t>3827 / 11362 = 0.337</a:t>
            </a:r>
          </a:p>
          <a:p>
            <a:pPr lvl="0"/>
            <a:r>
              <a:rPr lang="en-US" sz="2900" i="1" dirty="0">
                <a:solidFill>
                  <a:srgbClr val="0E2841"/>
                </a:solidFill>
              </a:rPr>
              <a:t>q</a:t>
            </a:r>
            <a:r>
              <a:rPr lang="en-US" sz="2900" i="1" baseline="-25000" dirty="0">
                <a:solidFill>
                  <a:srgbClr val="0E2841"/>
                </a:solidFill>
              </a:rPr>
              <a:t>1</a:t>
            </a:r>
            <a:r>
              <a:rPr lang="en-US" sz="2900" dirty="0">
                <a:solidFill>
                  <a:prstClr val="black"/>
                </a:solidFill>
              </a:rPr>
              <a:t> consonant | vowel = 0.872</a:t>
            </a:r>
          </a:p>
          <a:p>
            <a:pPr lvl="1"/>
            <a:r>
              <a:rPr lang="en-US" sz="2200" dirty="0"/>
              <a:t>7534 / 8638</a:t>
            </a:r>
            <a:r>
              <a:rPr lang="en-US" sz="2200" dirty="0">
                <a:solidFill>
                  <a:schemeClr val="tx2"/>
                </a:solidFill>
              </a:rPr>
              <a:t> = 0.872</a:t>
            </a:r>
            <a:endParaRPr lang="en-US" sz="2200" dirty="0"/>
          </a:p>
          <a:p>
            <a:pPr marL="457200" lvl="1" indent="0">
              <a:buNone/>
            </a:pPr>
            <a:endParaRPr lang="en-US" sz="2200" dirty="0"/>
          </a:p>
          <a:p>
            <a:pPr marL="457200" lvl="1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900" dirty="0"/>
              <a:t>Markov, A. A. 1913. </a:t>
            </a:r>
            <a:r>
              <a:rPr lang="en-US" sz="2900" i="1" dirty="0"/>
              <a:t>An example of statistical investigation of the text Eugene Onegin concerning the connection of samples in chains (in Russian</a:t>
            </a:r>
            <a:r>
              <a:rPr lang="en-US" sz="2900" dirty="0"/>
              <a:t>). Bulletin of the Imperial Academy of Sciences of St. Petersburg 7(3):153-162.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900" i="1" dirty="0"/>
              <a:t>Investigation of a Remarkable Case of Dependent Samples</a:t>
            </a:r>
            <a:r>
              <a:rPr lang="en-US" sz="2900" dirty="0"/>
              <a:t>” [Markov 1907a]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18D7CB-1558-C545-2CBF-48D4845941B0}"/>
              </a:ext>
            </a:extLst>
          </p:cNvPr>
          <p:cNvSpPr txBox="1"/>
          <p:nvPr/>
        </p:nvSpPr>
        <p:spPr>
          <a:xfrm>
            <a:off x="4885629" y="5092130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Hayes (2013)</a:t>
            </a:r>
          </a:p>
        </p:txBody>
      </p:sp>
    </p:spTree>
    <p:extLst>
      <p:ext uri="{BB962C8B-B14F-4D97-AF65-F5344CB8AC3E}">
        <p14:creationId xmlns:p14="http://schemas.microsoft.com/office/powerpoint/2010/main" val="282221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48554-D795-445D-947D-B1422517C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Eugene Onegin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51890-344D-957A-7EAF-9951338A40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645965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Russian (33 letters): </a:t>
            </a:r>
          </a:p>
          <a:p>
            <a:r>
              <a:rPr lang="en-US" dirty="0"/>
              <a:t>twenty consonants: ⟨</a:t>
            </a:r>
            <a:r>
              <a:rPr lang="en-US" dirty="0" err="1"/>
              <a:t>б</a:t>
            </a:r>
            <a:r>
              <a:rPr lang="en-US" dirty="0"/>
              <a:t>⟩, ⟨</a:t>
            </a:r>
            <a:r>
              <a:rPr lang="en-US" dirty="0" err="1"/>
              <a:t>в</a:t>
            </a:r>
            <a:r>
              <a:rPr lang="en-US" dirty="0"/>
              <a:t>⟩, ⟨</a:t>
            </a:r>
            <a:r>
              <a:rPr lang="en-US" dirty="0" err="1"/>
              <a:t>г</a:t>
            </a:r>
            <a:r>
              <a:rPr lang="en-US" dirty="0"/>
              <a:t>⟩, ⟨</a:t>
            </a:r>
            <a:r>
              <a:rPr lang="en-US" dirty="0" err="1"/>
              <a:t>д</a:t>
            </a:r>
            <a:r>
              <a:rPr lang="en-US" dirty="0"/>
              <a:t>⟩, ⟨</a:t>
            </a:r>
            <a:r>
              <a:rPr lang="en-US" dirty="0" err="1"/>
              <a:t>ж</a:t>
            </a:r>
            <a:r>
              <a:rPr lang="en-US" dirty="0"/>
              <a:t>⟩, ⟨</a:t>
            </a:r>
            <a:r>
              <a:rPr lang="en-US" dirty="0" err="1"/>
              <a:t>з</a:t>
            </a:r>
            <a:r>
              <a:rPr lang="en-US" dirty="0"/>
              <a:t>⟩, ⟨</a:t>
            </a:r>
            <a:r>
              <a:rPr lang="en-US" dirty="0" err="1"/>
              <a:t>к</a:t>
            </a:r>
            <a:r>
              <a:rPr lang="en-US" dirty="0"/>
              <a:t>⟩, ⟨</a:t>
            </a:r>
            <a:r>
              <a:rPr lang="en-US" dirty="0" err="1"/>
              <a:t>л</a:t>
            </a:r>
            <a:r>
              <a:rPr lang="en-US" dirty="0"/>
              <a:t>⟩, ⟨</a:t>
            </a:r>
            <a:r>
              <a:rPr lang="en-US" dirty="0" err="1"/>
              <a:t>м</a:t>
            </a:r>
            <a:r>
              <a:rPr lang="en-US" dirty="0"/>
              <a:t>⟩, ⟨</a:t>
            </a:r>
            <a:r>
              <a:rPr lang="en-US" dirty="0" err="1"/>
              <a:t>н</a:t>
            </a:r>
            <a:r>
              <a:rPr lang="en-US" dirty="0"/>
              <a:t>⟩, ⟨</a:t>
            </a:r>
            <a:r>
              <a:rPr lang="en-US" dirty="0" err="1"/>
              <a:t>п</a:t>
            </a:r>
            <a:r>
              <a:rPr lang="en-US" dirty="0"/>
              <a:t>⟩, ⟨</a:t>
            </a:r>
            <a:r>
              <a:rPr lang="en-US" dirty="0" err="1"/>
              <a:t>р</a:t>
            </a:r>
            <a:r>
              <a:rPr lang="en-US" dirty="0"/>
              <a:t>⟩, ⟨</a:t>
            </a:r>
            <a:r>
              <a:rPr lang="en-US" dirty="0" err="1"/>
              <a:t>с</a:t>
            </a:r>
            <a:r>
              <a:rPr lang="en-US" dirty="0"/>
              <a:t>⟩, ⟨</a:t>
            </a:r>
            <a:r>
              <a:rPr lang="en-US" dirty="0" err="1"/>
              <a:t>т</a:t>
            </a:r>
            <a:r>
              <a:rPr lang="en-US" dirty="0"/>
              <a:t>⟩, ⟨</a:t>
            </a:r>
            <a:r>
              <a:rPr lang="en-US" dirty="0" err="1"/>
              <a:t>ф</a:t>
            </a:r>
            <a:r>
              <a:rPr lang="en-US" dirty="0"/>
              <a:t>⟩, ⟨</a:t>
            </a:r>
            <a:r>
              <a:rPr lang="en-US" dirty="0" err="1"/>
              <a:t>х</a:t>
            </a:r>
            <a:r>
              <a:rPr lang="en-US" dirty="0"/>
              <a:t>⟩, ⟨</a:t>
            </a:r>
            <a:r>
              <a:rPr lang="en-US" dirty="0" err="1"/>
              <a:t>ц</a:t>
            </a:r>
            <a:r>
              <a:rPr lang="en-US" dirty="0"/>
              <a:t>⟩, ⟨</a:t>
            </a:r>
            <a:r>
              <a:rPr lang="en-US" dirty="0" err="1"/>
              <a:t>ч</a:t>
            </a:r>
            <a:r>
              <a:rPr lang="en-US" dirty="0"/>
              <a:t>⟩, ⟨</a:t>
            </a:r>
            <a:r>
              <a:rPr lang="en-US" dirty="0" err="1"/>
              <a:t>ш</a:t>
            </a:r>
            <a:r>
              <a:rPr lang="en-US" dirty="0"/>
              <a:t>⟩, ⟨</a:t>
            </a:r>
            <a:r>
              <a:rPr lang="en-US" dirty="0" err="1"/>
              <a:t>щ</a:t>
            </a:r>
            <a:r>
              <a:rPr lang="en-US" dirty="0"/>
              <a:t>⟩</a:t>
            </a:r>
          </a:p>
          <a:p>
            <a:r>
              <a:rPr lang="en-US" dirty="0"/>
              <a:t>ten vowels: ⟨</a:t>
            </a:r>
            <a:r>
              <a:rPr lang="en-US" dirty="0" err="1"/>
              <a:t>а</a:t>
            </a:r>
            <a:r>
              <a:rPr lang="en-US" dirty="0"/>
              <a:t>⟩, ⟨</a:t>
            </a:r>
            <a:r>
              <a:rPr lang="en-US" dirty="0" err="1"/>
              <a:t>е</a:t>
            </a:r>
            <a:r>
              <a:rPr lang="en-US" dirty="0"/>
              <a:t>⟩, ⟨</a:t>
            </a:r>
            <a:r>
              <a:rPr lang="en-US" dirty="0" err="1"/>
              <a:t>ё</a:t>
            </a:r>
            <a:r>
              <a:rPr lang="en-US" dirty="0"/>
              <a:t>⟩, ⟨</a:t>
            </a:r>
            <a:r>
              <a:rPr lang="en-US" dirty="0" err="1"/>
              <a:t>и</a:t>
            </a:r>
            <a:r>
              <a:rPr lang="en-US" dirty="0"/>
              <a:t>⟩, ⟨</a:t>
            </a:r>
            <a:r>
              <a:rPr lang="en-US" dirty="0" err="1"/>
              <a:t>о</a:t>
            </a:r>
            <a:r>
              <a:rPr lang="en-US" dirty="0"/>
              <a:t>⟩, ⟨</a:t>
            </a:r>
            <a:r>
              <a:rPr lang="en-US" dirty="0" err="1"/>
              <a:t>у</a:t>
            </a:r>
            <a:r>
              <a:rPr lang="en-US" dirty="0"/>
              <a:t>⟩, ⟨</a:t>
            </a:r>
            <a:r>
              <a:rPr lang="en-US" dirty="0" err="1"/>
              <a:t>ы</a:t>
            </a:r>
            <a:r>
              <a:rPr lang="en-US" dirty="0"/>
              <a:t>⟩, ⟨</a:t>
            </a:r>
            <a:r>
              <a:rPr lang="en-US" dirty="0" err="1"/>
              <a:t>э</a:t>
            </a:r>
            <a:r>
              <a:rPr lang="en-US" dirty="0"/>
              <a:t>⟩, ⟨</a:t>
            </a:r>
            <a:r>
              <a:rPr lang="en-US" dirty="0" err="1"/>
              <a:t>ю</a:t>
            </a:r>
            <a:r>
              <a:rPr lang="en-US" dirty="0"/>
              <a:t>⟩, ⟨</a:t>
            </a:r>
            <a:r>
              <a:rPr lang="en-US" dirty="0" err="1"/>
              <a:t>я</a:t>
            </a:r>
            <a:r>
              <a:rPr lang="en-US" dirty="0"/>
              <a:t>⟩</a:t>
            </a:r>
          </a:p>
          <a:p>
            <a:r>
              <a:rPr lang="en-US" dirty="0"/>
              <a:t>a semivowel / consonant (⟨</a:t>
            </a:r>
            <a:r>
              <a:rPr lang="en-US" dirty="0" err="1"/>
              <a:t>й</a:t>
            </a:r>
            <a:r>
              <a:rPr lang="en-US" dirty="0"/>
              <a:t>⟩</a:t>
            </a:r>
          </a:p>
          <a:p>
            <a:r>
              <a:rPr lang="en-US" dirty="0"/>
              <a:t>two modifier letters or "signs" ⟨</a:t>
            </a:r>
            <a:r>
              <a:rPr lang="en-US" dirty="0" err="1"/>
              <a:t>ъ</a:t>
            </a:r>
            <a:r>
              <a:rPr lang="en-US" dirty="0"/>
              <a:t>⟩, ⟨</a:t>
            </a:r>
            <a:r>
              <a:rPr lang="en-US" dirty="0" err="1"/>
              <a:t>ь</a:t>
            </a:r>
            <a:r>
              <a:rPr lang="en-US" dirty="0"/>
              <a:t>⟩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CFB1E0-70EF-0B9C-0522-5A982BCEB7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84164" y="2149806"/>
            <a:ext cx="4551317" cy="394065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20K letters (</a:t>
            </a:r>
            <a:r>
              <a:rPr lang="en-US" i="1" dirty="0"/>
              <a:t>Eugene Onegin</a:t>
            </a:r>
            <a:r>
              <a:rPr lang="en-US" dirty="0"/>
              <a:t>, in Russian, 1</a:t>
            </a:r>
            <a:r>
              <a:rPr lang="en-US" baseline="30000" dirty="0"/>
              <a:t>st</a:t>
            </a:r>
            <a:r>
              <a:rPr lang="en-US" dirty="0"/>
              <a:t> chapter, 16 stanzas of the 2</a:t>
            </a:r>
            <a:r>
              <a:rPr lang="en-US" baseline="30000" dirty="0"/>
              <a:t>nd</a:t>
            </a:r>
            <a:r>
              <a:rPr lang="en-US" dirty="0"/>
              <a:t> chapter)</a:t>
            </a:r>
          </a:p>
          <a:p>
            <a:r>
              <a:rPr lang="en-US" dirty="0"/>
              <a:t>vowels: 8638; consonants: 11362</a:t>
            </a:r>
          </a:p>
          <a:p>
            <a:r>
              <a:rPr lang="en-US" dirty="0"/>
              <a:t>p(vowel)  = 0.43</a:t>
            </a:r>
          </a:p>
          <a:p>
            <a:r>
              <a:rPr lang="en-US" dirty="0"/>
              <a:t>p(</a:t>
            </a:r>
            <a:r>
              <a:rPr lang="en-US" dirty="0" err="1"/>
              <a:t>vowel|vowel</a:t>
            </a:r>
            <a:r>
              <a:rPr lang="en-US" dirty="0"/>
              <a:t>) = 0.43</a:t>
            </a:r>
            <a:r>
              <a:rPr lang="en-US" baseline="30000" dirty="0"/>
              <a:t>2</a:t>
            </a:r>
            <a:r>
              <a:rPr lang="en-US" dirty="0"/>
              <a:t> = 0.19 (</a:t>
            </a:r>
            <a:r>
              <a:rPr lang="en-US" i="1" dirty="0"/>
              <a:t>assuming independence</a:t>
            </a:r>
            <a:r>
              <a:rPr lang="en-US" dirty="0"/>
              <a:t>)</a:t>
            </a:r>
          </a:p>
          <a:p>
            <a:r>
              <a:rPr lang="en-US" dirty="0"/>
              <a:t>p(</a:t>
            </a:r>
            <a:r>
              <a:rPr lang="en-US" dirty="0" err="1"/>
              <a:t>consonant|consonant</a:t>
            </a:r>
            <a:r>
              <a:rPr lang="en-US" dirty="0"/>
              <a:t>) = 0.32 (</a:t>
            </a:r>
            <a:r>
              <a:rPr lang="en-US" i="1" dirty="0"/>
              <a:t>assuming independence</a:t>
            </a:r>
            <a:r>
              <a:rPr lang="en-US" dirty="0"/>
              <a:t>)</a:t>
            </a:r>
          </a:p>
        </p:txBody>
      </p:sp>
      <p:pic>
        <p:nvPicPr>
          <p:cNvPr id="5" name="Picture 4" descr="A close-up of a book&#10;&#10;AI-generated content may be incorrect.">
            <a:extLst>
              <a:ext uri="{FF2B5EF4-FFF2-40B4-BE49-F238E27FC236}">
                <a16:creationId xmlns:a16="http://schemas.microsoft.com/office/drawing/2014/main" id="{11849801-D140-9BC3-24A4-8B4F6FBD74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11316" t="8781" r="8790" b="8781"/>
          <a:stretch>
            <a:fillRect/>
          </a:stretch>
        </p:blipFill>
        <p:spPr>
          <a:xfrm>
            <a:off x="8074164" y="0"/>
            <a:ext cx="4117836" cy="689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11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owchart: Document 10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AE8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B441D5-4FF4-2E4C-87ED-16D592F0D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Eugene Onegin</a:t>
            </a:r>
            <a:br>
              <a:rPr lang="en-US" sz="32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2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(English translation)</a:t>
            </a:r>
            <a:endParaRPr lang="en-US" sz="3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Content Placeholder 5" descr="A close-up of a graph&#10;&#10;AI-generated content may be incorrect.">
            <a:extLst>
              <a:ext uri="{FF2B5EF4-FFF2-40B4-BE49-F238E27FC236}">
                <a16:creationId xmlns:a16="http://schemas.microsoft.com/office/drawing/2014/main" id="{52ADD880-C927-3F05-7D97-5B06508C03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86809" y="1234412"/>
            <a:ext cx="7768661" cy="46417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13F3B7-62A7-A587-000F-4DDC635F32DB}"/>
              </a:ext>
            </a:extLst>
          </p:cNvPr>
          <p:cNvSpPr txBox="1"/>
          <p:nvPr/>
        </p:nvSpPr>
        <p:spPr>
          <a:xfrm>
            <a:off x="636530" y="3345645"/>
            <a:ext cx="293342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P(</a:t>
            </a:r>
            <a:r>
              <a:rPr lang="en-US" sz="2400" dirty="0" err="1"/>
              <a:t>x|y</a:t>
            </a:r>
            <a:r>
              <a:rPr lang="en-US" sz="2400" dirty="0"/>
              <a:t>)  means </a:t>
            </a:r>
          </a:p>
          <a:p>
            <a:r>
              <a:rPr lang="en-US" sz="2400" i="1" dirty="0">
                <a:solidFill>
                  <a:schemeClr val="accent1"/>
                </a:solidFill>
              </a:rPr>
              <a:t>probability of event x given event y (has happened)</a:t>
            </a:r>
          </a:p>
          <a:p>
            <a:r>
              <a:rPr lang="en-US" dirty="0"/>
              <a:t>Table cells represent</a:t>
            </a:r>
          </a:p>
          <a:p>
            <a:r>
              <a:rPr lang="en-US" dirty="0"/>
              <a:t>P(</a:t>
            </a:r>
            <a:r>
              <a:rPr lang="en-US" dirty="0" err="1"/>
              <a:t>v|c</a:t>
            </a:r>
            <a:r>
              <a:rPr lang="en-US" dirty="0"/>
              <a:t>)</a:t>
            </a:r>
          </a:p>
          <a:p>
            <a:r>
              <a:rPr lang="en-US" dirty="0"/>
              <a:t>P(</a:t>
            </a:r>
            <a:r>
              <a:rPr lang="en-US" dirty="0" err="1"/>
              <a:t>v|v</a:t>
            </a:r>
            <a:r>
              <a:rPr lang="en-US" dirty="0"/>
              <a:t>)</a:t>
            </a:r>
          </a:p>
          <a:p>
            <a:r>
              <a:rPr lang="en-US" dirty="0"/>
              <a:t>P(</a:t>
            </a:r>
            <a:r>
              <a:rPr lang="en-US" dirty="0" err="1"/>
              <a:t>c|v</a:t>
            </a:r>
            <a:r>
              <a:rPr lang="en-US" dirty="0"/>
              <a:t>)</a:t>
            </a:r>
          </a:p>
          <a:p>
            <a:r>
              <a:rPr lang="en-US" dirty="0"/>
              <a:t>P(</a:t>
            </a:r>
            <a:r>
              <a:rPr lang="en-US" dirty="0" err="1"/>
              <a:t>c|c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08598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DAA20-CA2F-4F41-296B-6FB7FFC90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Markovian Assumption in real life?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75E84-580E-D699-5170-4665776FCDC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13</a:t>
            </a:r>
            <a:r>
              <a:rPr lang="en-US" baseline="30000" dirty="0"/>
              <a:t>th</a:t>
            </a:r>
            <a:r>
              <a:rPr lang="en-US" dirty="0"/>
              <a:t> C poet:</a:t>
            </a:r>
          </a:p>
          <a:p>
            <a:pPr lvl="1"/>
            <a:r>
              <a:rPr lang="en-US" i="1" dirty="0"/>
              <a:t>The wise tell us that a nail keeps a shoe, a shoe keeps a horse, a horse keeps a knight, a knight, who can fight, keeps a castle</a:t>
            </a:r>
            <a:r>
              <a:rPr lang="en-US" dirty="0"/>
              <a:t>.</a:t>
            </a:r>
          </a:p>
          <a:p>
            <a:r>
              <a:rPr lang="en-US" dirty="0"/>
              <a:t>Shakespeare:</a:t>
            </a:r>
          </a:p>
          <a:p>
            <a:pPr lvl="1"/>
            <a:r>
              <a:rPr lang="en-US" i="1" dirty="0"/>
              <a:t>A horse! a horse! my kingdom for a horse! </a:t>
            </a:r>
          </a:p>
          <a:p>
            <a:pPr lvl="1"/>
            <a:r>
              <a:rPr lang="en-US" sz="2000" dirty="0"/>
              <a:t>(Richard III, Act V, Scene IV)</a:t>
            </a:r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6D1E57-8542-556C-F116-604C56F9206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Butterfly Effect</a:t>
            </a:r>
            <a:r>
              <a:rPr lang="en-US" dirty="0"/>
              <a:t>:</a:t>
            </a:r>
          </a:p>
          <a:p>
            <a:pPr lvl="1"/>
            <a:r>
              <a:rPr lang="en-US" i="1" dirty="0"/>
              <a:t>Does the flap of a butterfly's wings in Brazil set off a tornado in Texas?</a:t>
            </a:r>
            <a:r>
              <a:rPr lang="en-US" dirty="0"/>
              <a:t> </a:t>
            </a:r>
          </a:p>
          <a:p>
            <a:pPr lvl="1"/>
            <a:r>
              <a:rPr lang="en-US" dirty="0"/>
              <a:t>E.N. Lorenz (Chaos theory mathematician)</a:t>
            </a:r>
          </a:p>
          <a:p>
            <a:pPr lvl="1"/>
            <a:r>
              <a:rPr lang="en-US" i="1" dirty="0"/>
              <a:t>weather</a:t>
            </a:r>
            <a:r>
              <a:rPr lang="en-US" dirty="0"/>
              <a:t>: 0.506 vs. 0.506</a:t>
            </a:r>
            <a:r>
              <a:rPr lang="en-US" dirty="0">
                <a:solidFill>
                  <a:schemeClr val="accent2"/>
                </a:solidFill>
              </a:rPr>
              <a:t>127 </a:t>
            </a:r>
            <a:r>
              <a:rPr lang="en-US" dirty="0"/>
              <a:t>resulted in a completely different simulation outcome (1961)</a:t>
            </a:r>
          </a:p>
        </p:txBody>
      </p:sp>
    </p:spTree>
    <p:extLst>
      <p:ext uri="{BB962C8B-B14F-4D97-AF65-F5344CB8AC3E}">
        <p14:creationId xmlns:p14="http://schemas.microsoft.com/office/powerpoint/2010/main" val="174560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3F3A2-CAA2-A1C0-AD5D-0769C800C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 Chain</a:t>
            </a:r>
          </a:p>
        </p:txBody>
      </p:sp>
      <p:pic>
        <p:nvPicPr>
          <p:cNvPr id="6" name="Content Placeholder 5" descr="A diagram of a graph&#10;&#10;AI-generated content may be incorrect.">
            <a:extLst>
              <a:ext uri="{FF2B5EF4-FFF2-40B4-BE49-F238E27FC236}">
                <a16:creationId xmlns:a16="http://schemas.microsoft.com/office/drawing/2014/main" id="{1225F512-E190-5E15-894F-C1312BABEB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9922" y="1690688"/>
            <a:ext cx="10587156" cy="4487690"/>
          </a:xfrm>
        </p:spPr>
      </p:pic>
    </p:spTree>
    <p:extLst>
      <p:ext uri="{BB962C8B-B14F-4D97-AF65-F5344CB8AC3E}">
        <p14:creationId xmlns:p14="http://schemas.microsoft.com/office/powerpoint/2010/main" val="2602920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5265F-69AB-5E43-4164-F0679158D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 Chain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F067E1-C4E9-8E88-7DD1-02FE698E01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992"/>
          <a:stretch>
            <a:fillRect/>
          </a:stretch>
        </p:blipFill>
        <p:spPr>
          <a:xfrm>
            <a:off x="838200" y="3038622"/>
            <a:ext cx="10515600" cy="1986619"/>
          </a:xfrm>
          <a:prstGeom prst="rect">
            <a:avLst/>
          </a:prstGeom>
        </p:spPr>
      </p:pic>
      <p:sp>
        <p:nvSpPr>
          <p:cNvPr id="8" name="Down Arrow Callout 7">
            <a:extLst>
              <a:ext uri="{FF2B5EF4-FFF2-40B4-BE49-F238E27FC236}">
                <a16:creationId xmlns:a16="http://schemas.microsoft.com/office/drawing/2014/main" id="{8FF8ABF0-273A-2479-F39A-853639B29AEA}"/>
              </a:ext>
            </a:extLst>
          </p:cNvPr>
          <p:cNvSpPr/>
          <p:nvPr/>
        </p:nvSpPr>
        <p:spPr>
          <a:xfrm>
            <a:off x="9186203" y="2088573"/>
            <a:ext cx="2588455" cy="950049"/>
          </a:xfrm>
          <a:prstGeom prst="down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 week later!</a:t>
            </a:r>
          </a:p>
        </p:txBody>
      </p:sp>
    </p:spTree>
    <p:extLst>
      <p:ext uri="{BB962C8B-B14F-4D97-AF65-F5344CB8AC3E}">
        <p14:creationId xmlns:p14="http://schemas.microsoft.com/office/powerpoint/2010/main" val="337503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A75AC-3438-8B04-130D-C0FCB5338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Generation by Markov Chain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B00FA7-DEC7-1AE7-80E4-8E3CCB2799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5561" y="1690688"/>
            <a:ext cx="7411068" cy="43513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19EFAE-D1AD-0E42-0456-1E134EF3C227}"/>
              </a:ext>
            </a:extLst>
          </p:cNvPr>
          <p:cNvSpPr txBox="1"/>
          <p:nvPr/>
        </p:nvSpPr>
        <p:spPr>
          <a:xfrm>
            <a:off x="8693835" y="1690688"/>
            <a:ext cx="2659966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 a </a:t>
            </a:r>
            <a:r>
              <a:rPr lang="en-US" sz="2400" i="1" dirty="0">
                <a:solidFill>
                  <a:schemeClr val="accent1"/>
                </a:solidFill>
              </a:rPr>
              <a:t>k</a:t>
            </a:r>
            <a:r>
              <a:rPr lang="en-US" sz="2400" dirty="0"/>
              <a:t>th-order random-text Markov model the states are</a:t>
            </a:r>
          </a:p>
          <a:p>
            <a:r>
              <a:rPr lang="en-US" sz="2400" dirty="0"/>
              <a:t>sequences of </a:t>
            </a:r>
            <a:r>
              <a:rPr lang="en-US" sz="2400" i="1" dirty="0">
                <a:solidFill>
                  <a:schemeClr val="accent1"/>
                </a:solidFill>
              </a:rPr>
              <a:t>k</a:t>
            </a:r>
            <a:r>
              <a:rPr lang="en-US" sz="2400" i="1" dirty="0"/>
              <a:t> </a:t>
            </a:r>
            <a:r>
              <a:rPr lang="en-US" sz="2400" dirty="0"/>
              <a:t>characters, and transitions are defined for all characters that can follow each of</a:t>
            </a:r>
          </a:p>
          <a:p>
            <a:r>
              <a:rPr lang="en-US" sz="2400" dirty="0"/>
              <a:t>these sequences.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045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AFCC7-8EFE-707C-C9C2-20254D474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BAFEC-5548-C7A6-4214-3F31FE94071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Consider the following NDFSA:</a:t>
            </a:r>
          </a:p>
        </p:txBody>
      </p:sp>
      <p:sp>
        <p:nvSpPr>
          <p:cNvPr id="41" name="Content Placeholder 40">
            <a:extLst>
              <a:ext uri="{FF2B5EF4-FFF2-40B4-BE49-F238E27FC236}">
                <a16:creationId xmlns:a16="http://schemas.microsoft.com/office/drawing/2014/main" id="{CD868448-683A-724B-484F-794AC6375F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45426" y="1825625"/>
            <a:ext cx="5893904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Q1: Why is it a NDFSA?</a:t>
            </a:r>
          </a:p>
          <a:p>
            <a:r>
              <a:rPr lang="en-US" dirty="0"/>
              <a:t>Q2: What strings of length 3 from </a:t>
            </a:r>
            <a:r>
              <a:rPr lang="el-GR" dirty="0"/>
              <a:t>Σ</a:t>
            </a:r>
            <a:r>
              <a:rPr lang="en-US" dirty="0"/>
              <a:t>* does it accept? How many are there?</a:t>
            </a:r>
          </a:p>
          <a:p>
            <a:r>
              <a:rPr lang="en-US" dirty="0"/>
              <a:t>Q3: Which strings of length 4 from </a:t>
            </a:r>
            <a:r>
              <a:rPr lang="el-GR" dirty="0"/>
              <a:t>Σ</a:t>
            </a:r>
            <a:r>
              <a:rPr lang="en-US" dirty="0"/>
              <a:t>* does it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not</a:t>
            </a:r>
            <a:r>
              <a:rPr lang="en-US" dirty="0"/>
              <a:t> accept? How many are there?</a:t>
            </a:r>
          </a:p>
          <a:p>
            <a:r>
              <a:rPr lang="en-US" dirty="0"/>
              <a:t>Q4: Convert our NDFSA into a DFSA. How many states does the DFSA have? How many final states?</a:t>
            </a:r>
          </a:p>
          <a:p>
            <a:pPr lvl="1"/>
            <a:r>
              <a:rPr lang="en-US" i="1" dirty="0"/>
              <a:t>use the construction shown in class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8247628-639F-BC3E-A6B7-F808FA7C0279}"/>
              </a:ext>
            </a:extLst>
          </p:cNvPr>
          <p:cNvGrpSpPr/>
          <p:nvPr/>
        </p:nvGrpSpPr>
        <p:grpSpPr>
          <a:xfrm>
            <a:off x="1174035" y="2253522"/>
            <a:ext cx="3066661" cy="2812459"/>
            <a:chOff x="2754357" y="2342974"/>
            <a:chExt cx="3066661" cy="2812459"/>
          </a:xfrm>
        </p:grpSpPr>
        <p:sp>
          <p:nvSpPr>
            <p:cNvPr id="4" name="Oval 31">
              <a:extLst>
                <a:ext uri="{FF2B5EF4-FFF2-40B4-BE49-F238E27FC236}">
                  <a16:creationId xmlns:a16="http://schemas.microsoft.com/office/drawing/2014/main" id="{70BF3603-7350-8636-6DD5-66E438BA35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8655" y="3028874"/>
              <a:ext cx="728641" cy="70885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x</a:t>
              </a:r>
            </a:p>
          </p:txBody>
        </p:sp>
        <p:sp>
          <p:nvSpPr>
            <p:cNvPr id="5" name="Oval 31">
              <a:extLst>
                <a:ext uri="{FF2B5EF4-FFF2-40B4-BE49-F238E27FC236}">
                  <a16:creationId xmlns:a16="http://schemas.microsoft.com/office/drawing/2014/main" id="{8B3CA92E-37FB-23A3-65F2-9A9D802163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5516" y="3737727"/>
              <a:ext cx="728641" cy="7088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y</a:t>
              </a:r>
            </a:p>
          </p:txBody>
        </p:sp>
        <p:sp>
          <p:nvSpPr>
            <p:cNvPr id="6" name="Oval 31">
              <a:extLst>
                <a:ext uri="{FF2B5EF4-FFF2-40B4-BE49-F238E27FC236}">
                  <a16:creationId xmlns:a16="http://schemas.microsoft.com/office/drawing/2014/main" id="{3DFBAB63-C6ED-1F90-4312-420D5D6B93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2377" y="4446580"/>
              <a:ext cx="728641" cy="70885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z</a:t>
              </a:r>
            </a:p>
          </p:txBody>
        </p:sp>
        <p:cxnSp>
          <p:nvCxnSpPr>
            <p:cNvPr id="7" name="AutoShape 37">
              <a:extLst>
                <a:ext uri="{FF2B5EF4-FFF2-40B4-BE49-F238E27FC236}">
                  <a16:creationId xmlns:a16="http://schemas.microsoft.com/office/drawing/2014/main" id="{C21E23D8-A4EB-8AC9-B3F4-74E6C67B1A8B}"/>
                </a:ext>
              </a:extLst>
            </p:cNvPr>
            <p:cNvCxnSpPr>
              <a:cxnSpLocks noChangeShapeType="1"/>
              <a:stCxn id="4" idx="1"/>
              <a:endCxn id="4" idx="7"/>
            </p:cNvCxnSpPr>
            <p:nvPr/>
          </p:nvCxnSpPr>
          <p:spPr bwMode="auto">
            <a:xfrm rot="5400000" flipH="1" flipV="1">
              <a:off x="3342975" y="2875070"/>
              <a:ext cx="12700" cy="515227"/>
            </a:xfrm>
            <a:prstGeom prst="curvedConnector3">
              <a:avLst>
                <a:gd name="adj1" fmla="val 3556528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AA5DFAD-F567-E2A3-8A0E-7EE3564EF11F}"/>
                </a:ext>
              </a:extLst>
            </p:cNvPr>
            <p:cNvSpPr txBox="1"/>
            <p:nvPr/>
          </p:nvSpPr>
          <p:spPr>
            <a:xfrm>
              <a:off x="3201688" y="234297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8D3DEB3-A414-5D7F-C888-FFF0259981E8}"/>
                </a:ext>
              </a:extLst>
            </p:cNvPr>
            <p:cNvSpPr txBox="1"/>
            <p:nvPr/>
          </p:nvSpPr>
          <p:spPr>
            <a:xfrm>
              <a:off x="2754357" y="3153175"/>
              <a:ext cx="3373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&gt;</a:t>
              </a:r>
            </a:p>
          </p:txBody>
        </p:sp>
        <p:cxnSp>
          <p:nvCxnSpPr>
            <p:cNvPr id="14" name="Curved Connector 13">
              <a:extLst>
                <a:ext uri="{FF2B5EF4-FFF2-40B4-BE49-F238E27FC236}">
                  <a16:creationId xmlns:a16="http://schemas.microsoft.com/office/drawing/2014/main" id="{5CCE133D-8B32-E90A-4CC1-34F30F73B88F}"/>
                </a:ext>
              </a:extLst>
            </p:cNvPr>
            <p:cNvCxnSpPr>
              <a:stCxn id="4" idx="6"/>
              <a:endCxn id="5" idx="1"/>
            </p:cNvCxnSpPr>
            <p:nvPr/>
          </p:nvCxnSpPr>
          <p:spPr>
            <a:xfrm>
              <a:off x="3707296" y="3383301"/>
              <a:ext cx="434927" cy="458235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EFEBA84-B971-1A42-338F-B9A8DA76056F}"/>
                </a:ext>
              </a:extLst>
            </p:cNvPr>
            <p:cNvSpPr txBox="1"/>
            <p:nvPr/>
          </p:nvSpPr>
          <p:spPr>
            <a:xfrm>
              <a:off x="3860532" y="3153175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17" name="Curved Connector 16">
              <a:extLst>
                <a:ext uri="{FF2B5EF4-FFF2-40B4-BE49-F238E27FC236}">
                  <a16:creationId xmlns:a16="http://schemas.microsoft.com/office/drawing/2014/main" id="{4B4CBDBE-6E62-A5BA-7716-D123B5403C55}"/>
                </a:ext>
              </a:extLst>
            </p:cNvPr>
            <p:cNvCxnSpPr>
              <a:stCxn id="5" idx="1"/>
              <a:endCxn id="5" idx="7"/>
            </p:cNvCxnSpPr>
            <p:nvPr/>
          </p:nvCxnSpPr>
          <p:spPr>
            <a:xfrm rot="5400000" flipH="1" flipV="1">
              <a:off x="4399836" y="3583923"/>
              <a:ext cx="12700" cy="515227"/>
            </a:xfrm>
            <a:prstGeom prst="curvedConnector3">
              <a:avLst>
                <a:gd name="adj1" fmla="val 4339134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E9A995D-BABB-DC93-96E9-DE456AAABE91}"/>
                </a:ext>
              </a:extLst>
            </p:cNvPr>
            <p:cNvSpPr txBox="1"/>
            <p:nvPr/>
          </p:nvSpPr>
          <p:spPr>
            <a:xfrm>
              <a:off x="4320262" y="2948017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20" name="Curved Connector 19">
              <a:extLst>
                <a:ext uri="{FF2B5EF4-FFF2-40B4-BE49-F238E27FC236}">
                  <a16:creationId xmlns:a16="http://schemas.microsoft.com/office/drawing/2014/main" id="{E44CE439-79A5-56BF-C9E8-B82F386AC0A7}"/>
                </a:ext>
              </a:extLst>
            </p:cNvPr>
            <p:cNvCxnSpPr>
              <a:cxnSpLocks/>
              <a:stCxn id="5" idx="6"/>
              <a:endCxn id="6" idx="1"/>
            </p:cNvCxnSpPr>
            <p:nvPr/>
          </p:nvCxnSpPr>
          <p:spPr>
            <a:xfrm>
              <a:off x="4764157" y="4092154"/>
              <a:ext cx="434927" cy="458235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094703F-82A4-64DA-4958-09BB79B4DD99}"/>
                </a:ext>
              </a:extLst>
            </p:cNvPr>
            <p:cNvSpPr txBox="1"/>
            <p:nvPr/>
          </p:nvSpPr>
          <p:spPr>
            <a:xfrm>
              <a:off x="4921877" y="3900035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24" name="Curved Connector 23">
              <a:extLst>
                <a:ext uri="{FF2B5EF4-FFF2-40B4-BE49-F238E27FC236}">
                  <a16:creationId xmlns:a16="http://schemas.microsoft.com/office/drawing/2014/main" id="{94FFB60F-2693-DE5A-B3A2-22633AB2DD2B}"/>
                </a:ext>
              </a:extLst>
            </p:cNvPr>
            <p:cNvCxnSpPr>
              <a:cxnSpLocks/>
              <a:stCxn id="6" idx="1"/>
              <a:endCxn id="6" idx="7"/>
            </p:cNvCxnSpPr>
            <p:nvPr/>
          </p:nvCxnSpPr>
          <p:spPr>
            <a:xfrm rot="5400000" flipH="1" flipV="1">
              <a:off x="5456697" y="4292776"/>
              <a:ext cx="12700" cy="515227"/>
            </a:xfrm>
            <a:prstGeom prst="curvedConnector3">
              <a:avLst>
                <a:gd name="adj1" fmla="val 4026087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31D06BD-0FF6-ABFC-C414-1ACF6166A2F2}"/>
                </a:ext>
              </a:extLst>
            </p:cNvPr>
            <p:cNvSpPr txBox="1"/>
            <p:nvPr/>
          </p:nvSpPr>
          <p:spPr>
            <a:xfrm>
              <a:off x="5370774" y="3663219"/>
              <a:ext cx="306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0" name="Curved Connector 29">
              <a:extLst>
                <a:ext uri="{FF2B5EF4-FFF2-40B4-BE49-F238E27FC236}">
                  <a16:creationId xmlns:a16="http://schemas.microsoft.com/office/drawing/2014/main" id="{91E62E9D-6889-36FB-3727-0B12D40E415C}"/>
                </a:ext>
              </a:extLst>
            </p:cNvPr>
            <p:cNvCxnSpPr>
              <a:stCxn id="6" idx="2"/>
              <a:endCxn id="5" idx="5"/>
            </p:cNvCxnSpPr>
            <p:nvPr/>
          </p:nvCxnSpPr>
          <p:spPr>
            <a:xfrm rot="10800000">
              <a:off x="4657451" y="4342771"/>
              <a:ext cx="434927" cy="458236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11E60C9-0B39-5D74-76FB-7ADEDB948A40}"/>
                </a:ext>
              </a:extLst>
            </p:cNvPr>
            <p:cNvSpPr txBox="1"/>
            <p:nvPr/>
          </p:nvSpPr>
          <p:spPr>
            <a:xfrm>
              <a:off x="4576109" y="4532335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3" name="Curved Connector 32">
              <a:extLst>
                <a:ext uri="{FF2B5EF4-FFF2-40B4-BE49-F238E27FC236}">
                  <a16:creationId xmlns:a16="http://schemas.microsoft.com/office/drawing/2014/main" id="{90947D8D-E8DC-B5F8-DF1B-2EE6AAA50552}"/>
                </a:ext>
              </a:extLst>
            </p:cNvPr>
            <p:cNvCxnSpPr>
              <a:stCxn id="5" idx="2"/>
              <a:endCxn id="4" idx="5"/>
            </p:cNvCxnSpPr>
            <p:nvPr/>
          </p:nvCxnSpPr>
          <p:spPr>
            <a:xfrm rot="10800000">
              <a:off x="3600590" y="3633918"/>
              <a:ext cx="434927" cy="458236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567FEE1-A0D2-85C2-77CF-3F784305F237}"/>
                </a:ext>
              </a:extLst>
            </p:cNvPr>
            <p:cNvSpPr txBox="1"/>
            <p:nvPr/>
          </p:nvSpPr>
          <p:spPr>
            <a:xfrm>
              <a:off x="3557132" y="3852124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36" name="Curved Connector 35">
              <a:extLst>
                <a:ext uri="{FF2B5EF4-FFF2-40B4-BE49-F238E27FC236}">
                  <a16:creationId xmlns:a16="http://schemas.microsoft.com/office/drawing/2014/main" id="{18210B0F-FF50-9A22-87E9-81B1328E9F42}"/>
                </a:ext>
              </a:extLst>
            </p:cNvPr>
            <p:cNvCxnSpPr>
              <a:cxnSpLocks/>
              <a:stCxn id="5" idx="3"/>
              <a:endCxn id="4" idx="4"/>
            </p:cNvCxnSpPr>
            <p:nvPr/>
          </p:nvCxnSpPr>
          <p:spPr>
            <a:xfrm rot="5400000" flipH="1">
              <a:off x="3440078" y="3640626"/>
              <a:ext cx="605044" cy="799247"/>
            </a:xfrm>
            <a:prstGeom prst="curvedConnector3">
              <a:avLst>
                <a:gd name="adj1" fmla="val -43441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1C9D097-67D2-B00D-8D7A-BE21706124E4}"/>
                </a:ext>
              </a:extLst>
            </p:cNvPr>
            <p:cNvSpPr txBox="1"/>
            <p:nvPr/>
          </p:nvSpPr>
          <p:spPr>
            <a:xfrm>
              <a:off x="3349325" y="4402373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2E752ED4-E3E5-A299-2D2F-87EA3C7DD5A2}"/>
              </a:ext>
            </a:extLst>
          </p:cNvPr>
          <p:cNvSpPr txBox="1"/>
          <p:nvPr/>
        </p:nvSpPr>
        <p:spPr>
          <a:xfrm>
            <a:off x="1210532" y="4919817"/>
            <a:ext cx="1508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Σ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</a:t>
            </a:r>
            <a:r>
              <a:rPr lang="en-US" sz="24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{1,2}</a:t>
            </a:r>
          </a:p>
        </p:txBody>
      </p:sp>
    </p:spTree>
    <p:extLst>
      <p:ext uri="{BB962C8B-B14F-4D97-AF65-F5344CB8AC3E}">
        <p14:creationId xmlns:p14="http://schemas.microsoft.com/office/powerpoint/2010/main" val="248177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26DA0-FDDA-DD32-B596-294D19FF8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0ACEF-0B63-C222-5F18-CE8C0105C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/>
              <a:t>538 Q5 (438 Extra Credit):</a:t>
            </a:r>
          </a:p>
          <a:p>
            <a:pPr lvl="1"/>
            <a:r>
              <a:rPr lang="en-US" sz="2800" dirty="0"/>
              <a:t>Implement your DFSA in Perl or Python (only)</a:t>
            </a:r>
          </a:p>
          <a:p>
            <a:pPr lvl="1"/>
            <a:r>
              <a:rPr lang="en-US" sz="2800" dirty="0"/>
              <a:t>Then devise a way to calculate how many strings there are in the language (of the DFSA) with string length </a:t>
            </a:r>
            <a:r>
              <a:rPr lang="en-US" sz="2800" dirty="0">
                <a:solidFill>
                  <a:schemeClr val="accent1"/>
                </a:solidFill>
              </a:rPr>
              <a:t>not exceeding</a:t>
            </a:r>
            <a:r>
              <a:rPr lang="en-US" sz="2800" dirty="0"/>
              <a:t> 10?</a:t>
            </a:r>
          </a:p>
          <a:p>
            <a:pPr lvl="1"/>
            <a:r>
              <a:rPr lang="en-US" sz="2800" dirty="0"/>
              <a:t>e.g. 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221</a:t>
            </a:r>
            <a:r>
              <a:rPr lang="en-US" sz="2800" dirty="0"/>
              <a:t> (length 3);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121122</a:t>
            </a:r>
            <a:r>
              <a:rPr lang="en-US" sz="2800" dirty="0"/>
              <a:t> (length 6)</a:t>
            </a:r>
          </a:p>
          <a:p>
            <a:pPr lvl="1"/>
            <a:r>
              <a:rPr lang="en-US" sz="2800" dirty="0"/>
              <a:t>Generally, given </a:t>
            </a:r>
            <a:r>
              <a:rPr lang="el-GR" sz="2800" dirty="0"/>
              <a:t>Σ</a:t>
            </a:r>
            <a:r>
              <a:rPr lang="en-US" sz="2800" dirty="0"/>
              <a:t>={1,2} the number of strings of length n is 2</a:t>
            </a:r>
            <a:r>
              <a:rPr lang="en-US" sz="2800" baseline="30000" dirty="0"/>
              <a:t>n</a:t>
            </a:r>
            <a:r>
              <a:rPr lang="en-US" sz="2800" dirty="0"/>
              <a:t>.</a:t>
            </a:r>
          </a:p>
          <a:p>
            <a:pPr lvl="2"/>
            <a:r>
              <a:rPr lang="en-US" sz="2400" dirty="0"/>
              <a:t>2</a:t>
            </a:r>
            <a:r>
              <a:rPr lang="en-US" sz="2400" baseline="30000" dirty="0"/>
              <a:t>1</a:t>
            </a:r>
            <a:r>
              <a:rPr lang="en-US" sz="2400" dirty="0"/>
              <a:t> = {</a:t>
            </a:r>
            <a:r>
              <a:rPr lang="en-US" sz="2400" dirty="0">
                <a:solidFill>
                  <a:srgbClr val="FF0000"/>
                </a:solidFill>
              </a:rPr>
              <a:t>*</a:t>
            </a:r>
            <a:r>
              <a:rPr lang="en-US" sz="2400" dirty="0"/>
              <a:t>1, 2</a:t>
            </a:r>
            <a:r>
              <a:rPr lang="en-US" dirty="0"/>
              <a:t>}</a:t>
            </a:r>
          </a:p>
          <a:p>
            <a:pPr lvl="2"/>
            <a:r>
              <a:rPr lang="en-US" sz="2400" dirty="0">
                <a:solidFill>
                  <a:prstClr val="black"/>
                </a:solidFill>
              </a:rPr>
              <a:t>2</a:t>
            </a:r>
            <a:r>
              <a:rPr lang="en-US" sz="2400" baseline="30000" dirty="0">
                <a:solidFill>
                  <a:prstClr val="black"/>
                </a:solidFill>
              </a:rPr>
              <a:t>2</a:t>
            </a:r>
            <a:r>
              <a:rPr lang="en-US" sz="2400" dirty="0">
                <a:solidFill>
                  <a:prstClr val="black"/>
                </a:solidFill>
              </a:rPr>
              <a:t> = {</a:t>
            </a:r>
            <a:r>
              <a:rPr lang="en-US" sz="2400" dirty="0">
                <a:solidFill>
                  <a:srgbClr val="FF0000"/>
                </a:solidFill>
              </a:rPr>
              <a:t>*</a:t>
            </a:r>
            <a:r>
              <a:rPr lang="en-US" sz="2400" dirty="0">
                <a:solidFill>
                  <a:prstClr val="black"/>
                </a:solidFill>
              </a:rPr>
              <a:t>11, 12, </a:t>
            </a:r>
            <a:r>
              <a:rPr lang="en-US" sz="2400" dirty="0">
                <a:solidFill>
                  <a:srgbClr val="FF0000"/>
                </a:solidFill>
              </a:rPr>
              <a:t>*</a:t>
            </a:r>
            <a:r>
              <a:rPr lang="en-US" sz="2400" dirty="0">
                <a:solidFill>
                  <a:prstClr val="black"/>
                </a:solidFill>
              </a:rPr>
              <a:t>21, 22}</a:t>
            </a:r>
            <a:endParaRPr lang="en-US" sz="2400" dirty="0"/>
          </a:p>
          <a:p>
            <a:pPr lvl="1"/>
            <a:r>
              <a:rPr lang="en-US" sz="2800" b="1" dirty="0"/>
              <a:t>Bash</a:t>
            </a:r>
            <a:r>
              <a:rPr lang="en-US" sz="2800" dirty="0"/>
              <a:t> (terminal):</a:t>
            </a:r>
          </a:p>
          <a:p>
            <a:pPr lvl="2"/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eval echo $(</a:t>
            </a:r>
            <a:r>
              <a:rPr lang="en-US" sz="2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printf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'{1,2}%.0s' $(seq 3))</a:t>
            </a:r>
          </a:p>
          <a:p>
            <a:pPr lvl="2"/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111 112 121 122 211 212 221 222</a:t>
            </a:r>
          </a:p>
          <a:p>
            <a:pPr marL="457200" lvl="1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8404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4B26E-BFB0-E32A-5B3D-BAE4BDA01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6F577-2827-4850-CF22-6E39FE4BF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Usual rules …</a:t>
            </a:r>
          </a:p>
          <a:p>
            <a:pPr lvl="1"/>
            <a:r>
              <a:rPr lang="en-US" sz="2800" dirty="0"/>
              <a:t>One PDF file (</a:t>
            </a:r>
            <a:r>
              <a:rPr lang="en-US" sz="2800" i="1" dirty="0"/>
              <a:t>no links to file</a:t>
            </a:r>
            <a:r>
              <a:rPr lang="en-US" sz="2800" dirty="0"/>
              <a:t>)</a:t>
            </a:r>
          </a:p>
          <a:p>
            <a:pPr lvl="1"/>
            <a:r>
              <a:rPr lang="en-US" sz="2800" dirty="0"/>
              <a:t>Subject: 438/538 Homework 11 </a:t>
            </a:r>
            <a:r>
              <a:rPr lang="en-US" sz="2800" i="1" dirty="0"/>
              <a:t>YOUR NAME</a:t>
            </a:r>
          </a:p>
          <a:p>
            <a:pPr lvl="1"/>
            <a:r>
              <a:rPr lang="en-US" sz="2800" dirty="0"/>
              <a:t>Due date: Sunday midnight</a:t>
            </a:r>
          </a:p>
          <a:p>
            <a:r>
              <a:rPr lang="en-US" dirty="0"/>
              <a:t>You can draw your machine for Q4 by hand (</a:t>
            </a:r>
            <a:r>
              <a:rPr lang="en-US" i="1" dirty="0"/>
              <a:t>make it legible</a:t>
            </a:r>
            <a:r>
              <a:rPr lang="en-US" dirty="0"/>
              <a:t>)</a:t>
            </a:r>
          </a:p>
          <a:p>
            <a:pPr lvl="1"/>
            <a:r>
              <a:rPr lang="en-US" sz="2800" dirty="0">
                <a:solidFill>
                  <a:srgbClr val="FF0000"/>
                </a:solidFill>
              </a:rPr>
              <a:t>put in the set of states {…}</a:t>
            </a:r>
          </a:p>
          <a:p>
            <a:r>
              <a:rPr lang="en-US" dirty="0"/>
              <a:t>For the 538 Q5 question:</a:t>
            </a:r>
          </a:p>
          <a:p>
            <a:pPr lvl="1"/>
            <a:r>
              <a:rPr lang="en-US" dirty="0"/>
              <a:t>copy/paste your Perl/Python code into your PDF file</a:t>
            </a:r>
          </a:p>
          <a:p>
            <a:pPr lvl="1"/>
            <a:r>
              <a:rPr lang="en-US" dirty="0"/>
              <a:t>attachments don't work well with UA Mail nuking them</a:t>
            </a:r>
          </a:p>
        </p:txBody>
      </p:sp>
    </p:spTree>
    <p:extLst>
      <p:ext uri="{BB962C8B-B14F-4D97-AF65-F5344CB8AC3E}">
        <p14:creationId xmlns:p14="http://schemas.microsoft.com/office/powerpoint/2010/main" val="68098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1095</Words>
  <Application>Microsoft Macintosh PowerPoint</Application>
  <PresentationFormat>Widescreen</PresentationFormat>
  <Paragraphs>169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Times</vt:lpstr>
      <vt:lpstr>Aptos</vt:lpstr>
      <vt:lpstr>Aptos Display</vt:lpstr>
      <vt:lpstr>Arial</vt:lpstr>
      <vt:lpstr>Calibri</vt:lpstr>
      <vt:lpstr>Calibri Light</vt:lpstr>
      <vt:lpstr>LucidaGrande</vt:lpstr>
      <vt:lpstr>Menlo</vt:lpstr>
      <vt:lpstr>Office Theme</vt:lpstr>
      <vt:lpstr>1_Office Theme</vt:lpstr>
      <vt:lpstr>LING/C SC/PSYC 438/538</vt:lpstr>
      <vt:lpstr>Today's Topics</vt:lpstr>
      <vt:lpstr>Last Time: NDFSA → DFSA</vt:lpstr>
      <vt:lpstr>Worked EXERCISE</vt:lpstr>
      <vt:lpstr>Markov Chain: when events are not independent</vt:lpstr>
      <vt:lpstr>Markovian Assumption</vt:lpstr>
      <vt:lpstr>Eugene Onegin</vt:lpstr>
      <vt:lpstr>Eugene Onegin (English translation)</vt:lpstr>
      <vt:lpstr>Markovian Assumption in real life?</vt:lpstr>
      <vt:lpstr>Markov Chain</vt:lpstr>
      <vt:lpstr>Markov Chain</vt:lpstr>
      <vt:lpstr>Text Generation by Markov Chain</vt:lpstr>
      <vt:lpstr>Homework 11</vt:lpstr>
      <vt:lpstr>Homework 11</vt:lpstr>
      <vt:lpstr>Homework 11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LING/C SC/PSYC 438/538</dc:title>
  <dc:creator>sandiway@mac.com</dc:creator>
  <cp:lastModifiedBy>sandiway@mac.com</cp:lastModifiedBy>
  <cp:revision>16</cp:revision>
  <cp:lastPrinted>2026-10-22T22:14:22Z</cp:lastPrinted>
  <dcterms:created xsi:type="dcterms:W3CDTF">2023-10-14T01:31:35Z</dcterms:created>
  <dcterms:modified xsi:type="dcterms:W3CDTF">2026-10-22T22:18:25Z</dcterms:modified>
</cp:coreProperties>
</file>