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7"/>
  </p:notesMasterIdLst>
  <p:sldIdLst>
    <p:sldId id="273" r:id="rId3"/>
    <p:sldId id="346" r:id="rId4"/>
    <p:sldId id="356" r:id="rId5"/>
    <p:sldId id="349" r:id="rId6"/>
    <p:sldId id="350" r:id="rId7"/>
    <p:sldId id="351" r:id="rId8"/>
    <p:sldId id="352" r:id="rId9"/>
    <p:sldId id="353" r:id="rId10"/>
    <p:sldId id="354" r:id="rId11"/>
    <p:sldId id="355" r:id="rId12"/>
    <p:sldId id="341" r:id="rId13"/>
    <p:sldId id="344" r:id="rId14"/>
    <p:sldId id="342" r:id="rId15"/>
    <p:sldId id="348" r:id="rId16"/>
    <p:sldId id="299" r:id="rId17"/>
    <p:sldId id="300" r:id="rId18"/>
    <p:sldId id="343" r:id="rId19"/>
    <p:sldId id="327" r:id="rId20"/>
    <p:sldId id="317" r:id="rId21"/>
    <p:sldId id="347" r:id="rId22"/>
    <p:sldId id="325" r:id="rId23"/>
    <p:sldId id="357" r:id="rId24"/>
    <p:sldId id="358" r:id="rId25"/>
    <p:sldId id="260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>
      <p:cViewPr varScale="1">
        <p:scale>
          <a:sx n="104" d="100"/>
          <a:sy n="104" d="100"/>
        </p:scale>
        <p:origin x="232" y="6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70E973-382E-3B4A-B034-BA51B0080A36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C8A0D9-2AA9-1049-B6B4-40F1CFCA15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391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178B3B2-E7AF-C440-B82C-BB804C5BEC62}" type="slidenum">
              <a:rPr lang="en-US"/>
              <a:pPr/>
              <a:t>17</a:t>
            </a:fld>
            <a:endParaRPr lang="en-US"/>
          </a:p>
        </p:txBody>
      </p:sp>
      <p:sp>
        <p:nvSpPr>
          <p:cNvPr id="16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6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891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F6901A-9E10-9445-BB2B-B78D4469F01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237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810D54-8249-5A46-8505-0A3D6281ACB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858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5EF9C-A963-5ECF-CB48-A320F72582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0D2603-905D-263D-15CC-CD5609B548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470345-1A0E-5CAA-1151-9D53539A4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8C4FA-9546-C746-B5B1-94DC3BFD1B2E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EA49EC-A83F-C4E7-4142-F86FE7EFC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EC176E-7869-7589-6537-843CA6950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852E-CFEC-F141-B009-B4439902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480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E2D99-06E2-8E39-D4DC-94BEA62F6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9531C-2871-7CF5-A5AA-6C5746F309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3C4290-73D7-F3DF-405E-39D3C0F1F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8C4FA-9546-C746-B5B1-94DC3BFD1B2E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C1A72-3B13-E30E-3F57-F4DEE52B3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008A1-BB85-3978-6832-8D6D95C17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852E-CFEC-F141-B009-B4439902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620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27049-6852-F598-0FBD-148D50DA1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D24B5D-7FAC-B44B-1F11-B8BF840B30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344C96-4224-0718-C918-E430DB66E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8C4FA-9546-C746-B5B1-94DC3BFD1B2E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121ADB-23DF-66DB-1328-BB4285E6F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F9A1A8-A411-FD03-6D85-10CBB99B8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852E-CFEC-F141-B009-B4439902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819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FC217-93EF-1E4A-5BAA-84254F1DD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C1362-5F58-2345-9A4C-3DFFCEE6D1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38C594-E141-7359-EA3D-EB2D2EA6AD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FF0FC9-B0AC-59C7-322C-6B7167E0A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8C4FA-9546-C746-B5B1-94DC3BFD1B2E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F05A8C-895B-46EF-25E3-EE89CEDB8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A760D9-0E9B-6E5D-BE7B-4100827FF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852E-CFEC-F141-B009-B4439902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768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B97D7-7D18-A65A-D82C-F2AB97262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007EEA-7325-2DB2-0002-242709E1D1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719FA0-B3DD-AC75-A730-16DBD3BC7B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C7DD56-8490-4E96-EEC6-9C0EABF759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F7B6F2-5B0B-2F87-5608-6F6D03C8D9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044C51-04F8-F028-0B09-CBBAD395B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8C4FA-9546-C746-B5B1-94DC3BFD1B2E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6A8DE57-072C-401C-0F67-D810EF574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97F303-FECD-5971-BF13-5F1F4C4B1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852E-CFEC-F141-B009-B4439902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1664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4287B9-C73D-6C44-CCC6-7C4B21F2D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435E6E-BBF5-C15C-E5FF-C04049E6C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8C4FA-9546-C746-B5B1-94DC3BFD1B2E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262B67-2756-41CA-50E6-48BB64571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9B9407-2F97-BAA5-5E31-455C86609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852E-CFEC-F141-B009-B4439902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502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BD70D0A-8A81-095D-1F45-3C3D95B71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8C4FA-9546-C746-B5B1-94DC3BFD1B2E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367B2C-F031-2EA2-0506-76EAD3E6E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CE3FC0-E8FF-7420-CCAF-8F9990CB8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852E-CFEC-F141-B009-B4439902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10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9B38E-B488-AB0E-B73D-921E740D4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DDC2E-A4BC-C11B-9DD4-694C85BBD5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D4F5E-D205-62D4-22B2-8E2FE73CF6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BF64C3-3F92-91B3-0123-FF300D86B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8C4FA-9546-C746-B5B1-94DC3BFD1B2E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319481-022D-A0B7-F02F-585F6B895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35B5E3-0954-1EB6-399D-C3059DE0C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852E-CFEC-F141-B009-B4439902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066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5E726A-95EF-EE16-27FE-29BA95382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6CBC16-641C-559F-5B56-8A354AC994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8CE694-9910-1FDB-DF7D-549B303F46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4B6F75-036F-FE42-6E88-81E3E34BE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8C4FA-9546-C746-B5B1-94DC3BFD1B2E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49F3C1-9BC3-6459-D748-CAFE1A6C9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18EFC5-39B8-2115-4001-B7A351FD2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852E-CFEC-F141-B009-B4439902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298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6720F-F4E8-7DA1-AD9B-7468E4F15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7BD152-30D3-17BE-F4C2-E5BC30FB0F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9CFB8-1D6C-87F2-C2E0-86D482D1F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8C4FA-9546-C746-B5B1-94DC3BFD1B2E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20B24-F592-1249-DDBD-8883C22C3A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67CB34-C545-B250-7E8F-4E20600ED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852E-CFEC-F141-B009-B4439902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7548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A7361B-E393-E717-A791-4212448B74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B873A8-0B49-EAD3-3CE9-3FBDC0736A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0A1DAA-1A6D-86DC-7EE7-DFCF97C22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8C4FA-9546-C746-B5B1-94DC3BFD1B2E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ADF996-7C6F-1CD4-3FD3-1CDC17384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5D9950-160F-FD83-7060-4DE48C3F7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7852E-CFEC-F141-B009-B4439902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9056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A80FC-637B-F9BE-D629-8E199B723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2DBF8-AEA3-AE8F-DDC5-EEC513774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CF0AD-43DF-2078-48FD-75A4E60BC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EA838-2006-0048-8148-8D965D4C0D8C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711A82-B9E6-C7AE-64A6-841AFD57F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E41B9-FDEA-1DD1-8C2B-1FBB8E4C8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E86AA3-BED2-B540-B4C3-29AD00FE3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205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99F045-289D-A23B-67C3-EF8476294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9CBB7A-2D2A-6F14-DB10-41278913B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135CD2-EC39-6427-8AC6-F25F0B477B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8C4FA-9546-C746-B5B1-94DC3BFD1B2E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90934-978E-408F-2725-B23AD3AF76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CB08FA-485A-D3D0-C17E-07FAF3B87D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7852E-CFEC-F141-B009-B4439902D3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369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0994D6-D518-DEEC-889A-BEEC8CB75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1E842-1BD5-3797-6794-39E85D4F8E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2D2F8F-97C9-E7BC-CF42-286A662587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8EA838-2006-0048-8148-8D965D4C0D8C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43A02F-6D9B-9F16-AB66-B0825AFDA9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8196CC-47CB-9EB5-BA2B-7F9B28D6FC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E86AA3-BED2-B540-B4C3-29AD00FE3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351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xkcd.com/simplewriter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LING/C SC/PSYC 438/538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Lecture 17</a:t>
            </a:r>
          </a:p>
          <a:p>
            <a:r>
              <a:rPr lang="en-US" dirty="0"/>
              <a:t>Prof. </a:t>
            </a:r>
            <a:r>
              <a:rPr lang="en-US" dirty="0" err="1"/>
              <a:t>Sandiway</a:t>
            </a:r>
            <a:r>
              <a:rPr lang="en-US" dirty="0"/>
              <a:t> Fong</a:t>
            </a:r>
          </a:p>
        </p:txBody>
      </p:sp>
    </p:spTree>
    <p:extLst>
      <p:ext uri="{BB962C8B-B14F-4D97-AF65-F5344CB8AC3E}">
        <p14:creationId xmlns:p14="http://schemas.microsoft.com/office/powerpoint/2010/main" val="62231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FFC49-C266-9786-CE74-51E5490B0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2E5DA-D86B-6806-EAC6-AD454C1AC9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Homework 10 Review</a:t>
            </a:r>
          </a:p>
          <a:p>
            <a:r>
              <a:rPr lang="en-US" sz="3600" dirty="0"/>
              <a:t>Regex example: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xkcd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simplewriter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3600" dirty="0"/>
              <a:t>FSA </a:t>
            </a:r>
            <a:r>
              <a:rPr lang="en-US" sz="3600" i="1" dirty="0"/>
              <a:t>contd</a:t>
            </a:r>
            <a:r>
              <a:rPr lang="en-US" sz="3600" dirty="0"/>
              <a:t>.</a:t>
            </a:r>
          </a:p>
          <a:p>
            <a:pPr lvl="1"/>
            <a:r>
              <a:rPr lang="en-US" sz="3200" dirty="0"/>
              <a:t>formal definition</a:t>
            </a:r>
          </a:p>
          <a:p>
            <a:pPr lvl="1"/>
            <a:r>
              <a:rPr lang="en-US" sz="3200" dirty="0"/>
              <a:t>Perl and Python implementations</a:t>
            </a:r>
          </a:p>
          <a:p>
            <a:pPr lvl="1"/>
            <a:r>
              <a:rPr lang="en-US" sz="3200" dirty="0"/>
              <a:t>e-transitions</a:t>
            </a:r>
          </a:p>
          <a:p>
            <a:pPr lvl="1"/>
            <a:r>
              <a:rPr lang="en-US" sz="3200" dirty="0"/>
              <a:t>single vs. multiple start states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364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6D422-88A5-B280-124D-62378A362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10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5256F-28C8-426A-DBBA-22185C3A87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Consider again the nested object relative clause construction from Homework 9</a:t>
            </a:r>
          </a:p>
          <a:p>
            <a:r>
              <a:rPr lang="en-US" dirty="0"/>
              <a:t>Examples: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[</a:t>
            </a:r>
            <a:r>
              <a:rPr lang="en-US" baseline="-25000" dirty="0"/>
              <a:t>NP</a:t>
            </a:r>
            <a:r>
              <a:rPr lang="en-US" dirty="0"/>
              <a:t> the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boy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[</a:t>
            </a:r>
            <a:r>
              <a:rPr lang="en-US" baseline="-25000" dirty="0">
                <a:solidFill>
                  <a:schemeClr val="accent2">
                    <a:lumMod val="75000"/>
                  </a:schemeClr>
                </a:solidFill>
              </a:rPr>
              <a:t>CP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who the girl saw]</a:t>
            </a:r>
            <a:r>
              <a:rPr lang="en-US" dirty="0"/>
              <a:t>]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[</a:t>
            </a:r>
            <a:r>
              <a:rPr lang="en-US" baseline="-25000" dirty="0"/>
              <a:t>NP</a:t>
            </a:r>
            <a:r>
              <a:rPr lang="en-US" dirty="0"/>
              <a:t> the boy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/>
              <a:t>[</a:t>
            </a:r>
            <a:r>
              <a:rPr lang="en-US" baseline="-25000" dirty="0"/>
              <a:t>CP </a:t>
            </a:r>
            <a:r>
              <a:rPr lang="en-US" dirty="0"/>
              <a:t>who [</a:t>
            </a:r>
            <a:r>
              <a:rPr lang="en-US" baseline="-25000" dirty="0"/>
              <a:t>NP</a:t>
            </a:r>
            <a:r>
              <a:rPr lang="en-US" dirty="0"/>
              <a:t> the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girl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/>
              <a:t>[</a:t>
            </a:r>
            <a:r>
              <a:rPr lang="en-US" baseline="-25000" dirty="0"/>
              <a:t>CP 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who the woman found</a:t>
            </a:r>
            <a:r>
              <a:rPr lang="en-US" dirty="0"/>
              <a:t>]]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/>
              <a:t>saw]]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[</a:t>
            </a:r>
            <a:r>
              <a:rPr lang="en-US" baseline="-25000" dirty="0"/>
              <a:t>NP</a:t>
            </a:r>
            <a:r>
              <a:rPr lang="en-US" dirty="0"/>
              <a:t> the boy [</a:t>
            </a:r>
            <a:r>
              <a:rPr lang="en-US" baseline="-25000" dirty="0"/>
              <a:t>CP </a:t>
            </a:r>
            <a:r>
              <a:rPr lang="en-US" dirty="0"/>
              <a:t>who [</a:t>
            </a:r>
            <a:r>
              <a:rPr lang="en-US" baseline="-25000" dirty="0"/>
              <a:t>NP</a:t>
            </a:r>
            <a:r>
              <a:rPr lang="en-US" dirty="0"/>
              <a:t> the girl [</a:t>
            </a:r>
            <a:r>
              <a:rPr lang="en-US" baseline="-25000" dirty="0"/>
              <a:t>CP  </a:t>
            </a:r>
            <a:r>
              <a:rPr lang="en-US" dirty="0"/>
              <a:t>who [</a:t>
            </a:r>
            <a:r>
              <a:rPr lang="en-US" baseline="-25000" dirty="0"/>
              <a:t>NP</a:t>
            </a:r>
            <a:r>
              <a:rPr lang="en-US" dirty="0"/>
              <a:t> the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woman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/>
              <a:t>[</a:t>
            </a:r>
            <a:r>
              <a:rPr lang="en-US" baseline="-25000" dirty="0"/>
              <a:t>CP 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who the dog chased</a:t>
            </a:r>
            <a:r>
              <a:rPr lang="en-US" dirty="0"/>
              <a:t>]] found]] saw]]</a:t>
            </a:r>
          </a:p>
          <a:p>
            <a:pPr marL="457200" lvl="1" indent="0">
              <a:buNone/>
            </a:pPr>
            <a:r>
              <a:rPr lang="en-US" dirty="0"/>
              <a:t>etc.</a:t>
            </a:r>
          </a:p>
          <a:p>
            <a:pPr marL="457200" lvl="1" indent="0">
              <a:buNone/>
            </a:pPr>
            <a:r>
              <a:rPr lang="en-US" dirty="0"/>
              <a:t>4. the boy who the girl who the woman who the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man</a:t>
            </a:r>
            <a:r>
              <a:rPr lang="en-US" dirty="0"/>
              <a:t>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who the dog chased </a:t>
            </a:r>
            <a:r>
              <a:rPr lang="en-US" dirty="0"/>
              <a:t>knew found saw</a:t>
            </a:r>
          </a:p>
        </p:txBody>
      </p:sp>
    </p:spTree>
    <p:extLst>
      <p:ext uri="{BB962C8B-B14F-4D97-AF65-F5344CB8AC3E}">
        <p14:creationId xmlns:p14="http://schemas.microsoft.com/office/powerpoint/2010/main" val="378168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6A7E9-DFCD-2F93-40CD-84D741D2E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4A87D-CA61-0B16-C31E-56DA0131C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10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56E44-AA73-BB4D-7F52-4FF05B7DEB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-le '$_ =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qq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{@ARGV}; /^( … )$/'</a:t>
            </a:r>
          </a:p>
          <a:p>
            <a:r>
              <a:rPr lang="en-US" i="1" dirty="0">
                <a:solidFill>
                  <a:schemeClr val="accent1"/>
                </a:solidFill>
              </a:rPr>
              <a:t>Recursion must always have a stopping condition!</a:t>
            </a:r>
          </a:p>
          <a:p>
            <a:r>
              <a:rPr lang="en-US" dirty="0"/>
              <a:t>Base case: </a:t>
            </a:r>
          </a:p>
          <a:p>
            <a:pPr lvl="1"/>
            <a:r>
              <a:rPr lang="en-US" dirty="0"/>
              <a:t>the (\w+)</a:t>
            </a:r>
          </a:p>
          <a:p>
            <a:pPr lvl="1"/>
            <a:r>
              <a:rPr lang="en-US" dirty="0"/>
              <a:t>the boy who </a:t>
            </a:r>
            <a:r>
              <a:rPr lang="en-US" b="1" dirty="0">
                <a:solidFill>
                  <a:schemeClr val="accent1"/>
                </a:solidFill>
              </a:rPr>
              <a:t>the girl </a:t>
            </a:r>
            <a:r>
              <a:rPr lang="en-US" dirty="0"/>
              <a:t>saw</a:t>
            </a:r>
          </a:p>
          <a:p>
            <a:r>
              <a:rPr lang="en-US" dirty="0"/>
              <a:t>Recursive case:</a:t>
            </a:r>
          </a:p>
          <a:p>
            <a:pPr lvl="1"/>
            <a:r>
              <a:rPr lang="en-US" dirty="0"/>
              <a:t>the (\w+) who (?1) (\w+)</a:t>
            </a:r>
          </a:p>
          <a:p>
            <a:pPr lvl="1"/>
            <a:r>
              <a:rPr lang="en-US" b="1" dirty="0">
                <a:solidFill>
                  <a:schemeClr val="accent1"/>
                </a:solidFill>
              </a:rPr>
              <a:t>the boy who</a:t>
            </a:r>
            <a:r>
              <a:rPr lang="en-US" dirty="0"/>
              <a:t> the girl</a:t>
            </a:r>
            <a:r>
              <a:rPr lang="en-US" b="1" dirty="0"/>
              <a:t> </a:t>
            </a:r>
            <a:r>
              <a:rPr lang="en-US" b="1" dirty="0">
                <a:solidFill>
                  <a:schemeClr val="accent1"/>
                </a:solidFill>
              </a:rPr>
              <a:t>saw</a:t>
            </a:r>
          </a:p>
          <a:p>
            <a:r>
              <a:rPr lang="en-US" i="1" dirty="0">
                <a:solidFill>
                  <a:schemeClr val="accent1"/>
                </a:solidFill>
              </a:rPr>
              <a:t>But the start of (?1) will be the subject! </a:t>
            </a:r>
          </a:p>
          <a:p>
            <a:r>
              <a:rPr lang="en-US" i="1" dirty="0">
                <a:solidFill>
                  <a:schemeClr val="accent1"/>
                </a:solidFill>
              </a:rPr>
              <a:t>How do we access that? Use </a:t>
            </a:r>
            <a:r>
              <a:rPr lang="en-US" b="1" i="1" dirty="0">
                <a:solidFill>
                  <a:schemeClr val="accent1"/>
                </a:solidFill>
              </a:rPr>
              <a:t>lookahead</a:t>
            </a:r>
            <a:r>
              <a:rPr lang="en-US" i="1" dirty="0">
                <a:solidFill>
                  <a:schemeClr val="accent1"/>
                </a:solidFill>
              </a:rPr>
              <a:t>!</a:t>
            </a:r>
          </a:p>
          <a:p>
            <a:pPr lvl="1"/>
            <a:r>
              <a:rPr lang="en-US" dirty="0"/>
              <a:t>the (\w+) who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(?=the (\w+))</a:t>
            </a:r>
            <a:r>
              <a:rPr lang="en-US" dirty="0"/>
              <a:t>(?1) (\w+)</a:t>
            </a:r>
          </a:p>
          <a:p>
            <a:endParaRPr lang="en-US" i="1" dirty="0">
              <a:solidFill>
                <a:schemeClr val="accent1"/>
              </a:solidFill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51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3417E-3B6D-8876-865A-006E10837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10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F30CC-A01B-FB60-56BF-83EBAE68A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1031747" cy="4351338"/>
          </a:xfrm>
        </p:spPr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-le '$_ =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qq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{@ARGV}; /^( … )$/'</a:t>
            </a:r>
          </a:p>
          <a:p>
            <a:pPr marL="228600" lvl="1">
              <a:spcBef>
                <a:spcPts val="1000"/>
              </a:spcBef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the (\w+) </a:t>
            </a:r>
            <a:r>
              <a:rPr lang="en-US" i="1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overlaps 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the (\w+) who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(?=the (\w+))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(?1) (\w+)</a:t>
            </a:r>
          </a:p>
          <a:p>
            <a:r>
              <a:rPr lang="en-US" i="1" dirty="0">
                <a:solidFill>
                  <a:schemeClr val="accent1"/>
                </a:solidFill>
              </a:rPr>
              <a:t>Can make the non-overlapping part optional!</a:t>
            </a:r>
          </a:p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the (\w+)( who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(?=the (\w+))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(?1) (\w+))?</a:t>
            </a:r>
          </a:p>
          <a:p>
            <a:pPr marL="228600" lvl="1">
              <a:spcBef>
                <a:spcPts val="1000"/>
              </a:spcBef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    2     3              4            5</a:t>
            </a:r>
          </a:p>
          <a:p>
            <a:r>
              <a:rPr lang="en-US" i="1" dirty="0">
                <a:solidFill>
                  <a:schemeClr val="accent1"/>
                </a:solidFill>
              </a:rPr>
              <a:t>Check!</a:t>
            </a:r>
          </a:p>
          <a:p>
            <a:pPr marL="228600" lvl="1">
              <a:spcBef>
                <a:spcPts val="1000"/>
              </a:spcBef>
            </a:pP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-le '$_ =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qq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{@ARGV};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print "match!" if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/^(the (\w+)( who (?=the (\w+))(?1) (\w+))?)$/'</a:t>
            </a:r>
          </a:p>
          <a:p>
            <a:pPr marL="228600" lvl="1">
              <a:spcBef>
                <a:spcPts val="1000"/>
              </a:spcBef>
            </a:pP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71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30F04-51D0-F716-3830-7C1EE07F0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10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FB253-6F87-1EE8-083F-1F17BBB111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1014494" cy="4351338"/>
          </a:xfrm>
        </p:spPr>
        <p:txBody>
          <a:bodyPr>
            <a:normAutofit/>
          </a:bodyPr>
          <a:lstStyle/>
          <a:p>
            <a:r>
              <a:rPr lang="en-US" sz="1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</a:t>
            </a:r>
            <a:r>
              <a:rPr lang="en-US" sz="19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1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-le '$_ = </a:t>
            </a:r>
            <a:r>
              <a:rPr lang="en-US" sz="19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qq</a:t>
            </a:r>
            <a:r>
              <a:rPr lang="en-US" sz="1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{@ARGV}; print "match!" if /^(the (\w+)( who (?=the (\w+))(?1) (\w+))?)$/' 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the boy who the girl saw</a:t>
            </a:r>
          </a:p>
          <a:p>
            <a:pPr marL="0" indent="0">
              <a:buNone/>
            </a:pPr>
            <a:r>
              <a:rPr lang="en-US" sz="1900" b="1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match!</a:t>
            </a:r>
          </a:p>
          <a:p>
            <a:r>
              <a:rPr lang="en-US" sz="1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</a:t>
            </a:r>
            <a:r>
              <a:rPr lang="en-US" sz="19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1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-le '$_ = </a:t>
            </a:r>
            <a:r>
              <a:rPr lang="en-US" sz="19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qq</a:t>
            </a:r>
            <a:r>
              <a:rPr lang="en-US" sz="1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{@ARGV}; print "match!" if /^(the (\w+)( who (?=the (\w+))(?1) (\w+))?)$/'  </a:t>
            </a:r>
            <a:r>
              <a:rPr lang="en-US" sz="19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the boy who the girl</a:t>
            </a:r>
          </a:p>
          <a:p>
            <a:r>
              <a:rPr lang="en-US" sz="1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</a:t>
            </a:r>
            <a:r>
              <a:rPr lang="en-US" sz="19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1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-le '$_ = </a:t>
            </a:r>
            <a:r>
              <a:rPr lang="en-US" sz="19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qq</a:t>
            </a:r>
            <a:r>
              <a:rPr lang="en-US" sz="1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{@ARGV}; print "match!" if /^(the (\w+)( who (?=the (\w+))(?1) (\w+))?)$/' 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the boy who the girl who the woman found saw</a:t>
            </a:r>
          </a:p>
          <a:p>
            <a:pPr marL="0" indent="0">
              <a:buNone/>
            </a:pPr>
            <a:r>
              <a:rPr lang="en-US" sz="1900" b="1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match!</a:t>
            </a:r>
          </a:p>
          <a:p>
            <a:r>
              <a:rPr lang="en-US" sz="1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$ </a:t>
            </a:r>
            <a:r>
              <a:rPr lang="en-US" sz="19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1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-le '$_ = </a:t>
            </a:r>
            <a:r>
              <a:rPr lang="en-US" sz="19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qq</a:t>
            </a:r>
            <a:r>
              <a:rPr lang="en-US" sz="19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{@ARGV}; print "match!" if /^(the (\w+)( who (?=the (\w+))(?1) (\w+))?)$/' </a:t>
            </a:r>
            <a:r>
              <a:rPr lang="en-US" sz="1900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the boy who the girl who the woman who the dog chased found saw</a:t>
            </a:r>
          </a:p>
          <a:p>
            <a:pPr marL="0" indent="0">
              <a:buNone/>
            </a:pPr>
            <a:r>
              <a:rPr lang="en-US" sz="1900" b="1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match!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84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C8DA7-7170-3DB0-EEAF-75E2DA4D8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Homework 10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660623-AF7F-905C-E4FE-08D2A3D84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fontScale="77500" lnSpcReduction="20000"/>
          </a:bodyPr>
          <a:lstStyle/>
          <a:p>
            <a:r>
              <a:rPr lang="en-US" sz="3100" i="1" dirty="0">
                <a:solidFill>
                  <a:schemeClr val="accent1"/>
                </a:solidFill>
              </a:rPr>
              <a:t>Need to print the right groups!</a:t>
            </a:r>
          </a:p>
          <a:p>
            <a:pPr>
              <a:lnSpc>
                <a:spcPct val="120000"/>
              </a:lnSpc>
            </a:pP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-le '$_ =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qq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{@ARGV}; /^(the (\w+)( who (?=the (\w+))(?1) (\w+)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(?{print …})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)?)$/'</a:t>
            </a:r>
          </a:p>
          <a:p>
            <a:pPr>
              <a:lnSpc>
                <a:spcPct val="120000"/>
              </a:lnSpc>
            </a:pP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-le '$_ = </a:t>
            </a:r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qq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{@ARGV}; /^(the (\w+)( who (?=the (\w+))(?1) (\w+)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(?{print "$5($4, $2)"})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)?)$/'</a:t>
            </a:r>
          </a:p>
          <a:p>
            <a:r>
              <a:rPr lang="en-US" sz="3100" dirty="0"/>
              <a:t>Example: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-le '$_ = </a:t>
            </a:r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qq</a:t>
            </a: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{@ARGV}; /^(the (\w+)( who (?=the (\w+))(?1) (\w+)(?{print "$5($4, $2)"}))?)$/' the boy who the girl who the woman who the man who the dog chased knew found saw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chased(dog, man)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knew(man, woman)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found(woman, girl)</a:t>
            </a:r>
          </a:p>
          <a:p>
            <a:pPr marL="457200" lvl="1" indent="0">
              <a:lnSpc>
                <a:spcPct val="120000"/>
              </a:lnSpc>
              <a:buNone/>
            </a:pPr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saw(girl, boy)</a:t>
            </a:r>
          </a:p>
        </p:txBody>
      </p:sp>
    </p:spTree>
    <p:extLst>
      <p:ext uri="{BB962C8B-B14F-4D97-AF65-F5344CB8AC3E}">
        <p14:creationId xmlns:p14="http://schemas.microsoft.com/office/powerpoint/2010/main" val="3012243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3000"/>
                <a:satMod val="150000"/>
                <a:shade val="98000"/>
                <a:lumMod val="102000"/>
              </a:schemeClr>
            </a:gs>
            <a:gs pos="50000">
              <a:schemeClr val="bg2">
                <a:tint val="98000"/>
                <a:satMod val="130000"/>
                <a:shade val="90000"/>
                <a:lumMod val="103000"/>
              </a:schemeClr>
            </a:gs>
            <a:gs pos="100000">
              <a:schemeClr val="bg2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AA24DE7-C336-4994-8C52-D9B3F3D0F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3311" y="953311"/>
            <a:ext cx="10603149" cy="5263867"/>
          </a:xfrm>
          <a:prstGeom prst="roundRect">
            <a:avLst>
              <a:gd name="adj" fmla="val 1566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33BE0-1469-6233-CDC7-CD4A1BCAC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40080"/>
            <a:ext cx="2752354" cy="2709275"/>
          </a:xfrm>
          <a:prstGeom prst="rect">
            <a:avLst/>
          </a:prstGeom>
          <a:solidFill>
            <a:schemeClr val="accent1"/>
          </a:solidFill>
          <a:ln w="174625" cmpd="thinThick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Homework 10 Review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E94D76E-CF87-CB6A-4214-4001510BD7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0665" y="2054291"/>
            <a:ext cx="6804078" cy="30618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A04BD3-D14B-AC08-ADEE-0A5FF93529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6707" y="1122801"/>
            <a:ext cx="44577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817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3000"/>
                <a:satMod val="150000"/>
                <a:shade val="98000"/>
                <a:lumMod val="102000"/>
              </a:schemeClr>
            </a:gs>
            <a:gs pos="50000">
              <a:schemeClr val="bg2">
                <a:tint val="98000"/>
                <a:satMod val="130000"/>
                <a:shade val="90000"/>
                <a:lumMod val="103000"/>
              </a:schemeClr>
            </a:gs>
            <a:gs pos="100000">
              <a:schemeClr val="bg2">
                <a:shade val="63000"/>
                <a:satMod val="12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AA24DE7-C336-4994-8C52-D9B3F3D0FA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3311" y="953311"/>
            <a:ext cx="10603149" cy="5263867"/>
          </a:xfrm>
          <a:prstGeom prst="roundRect">
            <a:avLst>
              <a:gd name="adj" fmla="val 1566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ACCD45-1B82-1A7E-1855-458116DF1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40080"/>
            <a:ext cx="2752354" cy="2709275"/>
          </a:xfrm>
          <a:prstGeom prst="rect">
            <a:avLst/>
          </a:prstGeom>
          <a:solidFill>
            <a:schemeClr val="accent1"/>
          </a:solidFill>
          <a:ln w="174625" cmpd="thinThick">
            <a:solidFill>
              <a:schemeClr val="accent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Homework 10 Review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BEECCD6-A306-2EDD-6049-487E053522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3555" y="1596707"/>
            <a:ext cx="6798298" cy="397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440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FCF964-6699-76CC-397D-EB8A626FE7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Homework 10 Review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B7D8D-5F52-9ED6-AD14-AC86CD3425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7272" y="591344"/>
            <a:ext cx="6909700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200" i="1" dirty="0">
                <a:solidFill>
                  <a:schemeClr val="accent1"/>
                </a:solidFill>
              </a:rPr>
              <a:t>The linguistic difficulty is called center embedding: each new relative clause begins before the previous one has finished. The sentence is grammatically interpretable, but its nested structure makes it unusually hard to process in real time.</a:t>
            </a:r>
          </a:p>
          <a:p>
            <a:pPr marL="0" indent="0">
              <a:buNone/>
            </a:pPr>
            <a:endParaRPr lang="en-US" sz="3200" i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en-US" sz="3200" i="1" dirty="0">
                <a:solidFill>
                  <a:schemeClr val="accent2">
                    <a:lumMod val="75000"/>
                  </a:schemeClr>
                </a:solidFill>
              </a:rPr>
              <a:t>The girl who saw the boy was found by the woman whom the man knew and whom the dog chased.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336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21378-03D5-DDCB-F164-8711F4E96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xkcd:simplewriter</a:t>
            </a:r>
            <a:endParaRPr lang="en-US" dirty="0"/>
          </a:p>
        </p:txBody>
      </p:sp>
      <p:pic>
        <p:nvPicPr>
          <p:cNvPr id="5" name="Content Placeholder 4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1098B3AA-DB1D-0E3B-480C-14F6A16D27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0416" y="2141537"/>
            <a:ext cx="7511168" cy="435133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0803F0-4B1B-C1CD-1E73-0A54634BA541}"/>
              </a:ext>
            </a:extLst>
          </p:cNvPr>
          <p:cNvSpPr txBox="1"/>
          <p:nvPr/>
        </p:nvSpPr>
        <p:spPr>
          <a:xfrm>
            <a:off x="3750588" y="1690688"/>
            <a:ext cx="6100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  <a:hlinkClick r:id="rId3"/>
              </a:rPr>
              <a:t>https://xkcd.com/simplewriter/</a:t>
            </a:r>
            <a:endParaRPr lang="en-US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1819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close-up of a book&#10;&#10;Description automatically generated">
            <a:extLst>
              <a:ext uri="{FF2B5EF4-FFF2-40B4-BE49-F238E27FC236}">
                <a16:creationId xmlns:a16="http://schemas.microsoft.com/office/drawing/2014/main" id="{E4F13A47-4430-89E6-5366-F330060C9F8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143375" y="960438"/>
            <a:ext cx="3359150" cy="4930775"/>
          </a:xfrm>
        </p:spPr>
      </p:pic>
      <p:pic>
        <p:nvPicPr>
          <p:cNvPr id="9" name="Content Placeholder 8" descr="A drawing of a person with a mustache&#10;&#10;Description automatically generated">
            <a:extLst>
              <a:ext uri="{FF2B5EF4-FFF2-40B4-BE49-F238E27FC236}">
                <a16:creationId xmlns:a16="http://schemas.microsoft.com/office/drawing/2014/main" id="{2700A49F-576C-A5AD-DA88-17054F5787A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561263" y="960438"/>
            <a:ext cx="3557588" cy="4930775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ACD02A-5389-1A23-BB0E-8564B077A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1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xkcd:simplewriter</a:t>
            </a:r>
          </a:p>
        </p:txBody>
      </p:sp>
    </p:spTree>
    <p:extLst>
      <p:ext uri="{BB962C8B-B14F-4D97-AF65-F5344CB8AC3E}">
        <p14:creationId xmlns:p14="http://schemas.microsoft.com/office/powerpoint/2010/main" val="1427594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2FE0B-5B17-76E3-BA40-A0FCD2CD2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xkcd:simplewriter</a:t>
            </a:r>
            <a:endParaRPr lang="en-US" dirty="0"/>
          </a:p>
        </p:txBody>
      </p:sp>
      <p:pic>
        <p:nvPicPr>
          <p:cNvPr id="5" name="Content Placeholder 4" descr="A close-up of a text&#10;&#10;Description automatically generated">
            <a:extLst>
              <a:ext uri="{FF2B5EF4-FFF2-40B4-BE49-F238E27FC236}">
                <a16:creationId xmlns:a16="http://schemas.microsoft.com/office/drawing/2014/main" id="{A884D18E-23ED-C811-2A8E-C011ADCC77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250246"/>
            <a:ext cx="10515600" cy="3502095"/>
          </a:xfrm>
        </p:spPr>
      </p:pic>
    </p:spTree>
    <p:extLst>
      <p:ext uri="{BB962C8B-B14F-4D97-AF65-F5344CB8AC3E}">
        <p14:creationId xmlns:p14="http://schemas.microsoft.com/office/powerpoint/2010/main" val="327028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5EB2A-E521-9E2C-156B-39D9E51BE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xkcd:simplewriter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E2E3E4-C8DA-0C72-96E7-41B0518241A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58431" y="2251181"/>
            <a:ext cx="5181600" cy="35002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Content Placeholder 4" descr="A close up of a text&#10;&#10;Description automatically generated">
            <a:extLst>
              <a:ext uri="{FF2B5EF4-FFF2-40B4-BE49-F238E27FC236}">
                <a16:creationId xmlns:a16="http://schemas.microsoft.com/office/drawing/2014/main" id="{76A161C6-11FA-B0C2-E0EB-0BBD50FB122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28820" y="2251182"/>
            <a:ext cx="6251969" cy="3500222"/>
          </a:xfrm>
          <a:ln>
            <a:solidFill>
              <a:schemeClr val="tx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62931D9-B895-4B68-B639-D5B10CA69D9E}"/>
              </a:ext>
            </a:extLst>
          </p:cNvPr>
          <p:cNvSpPr txBox="1"/>
          <p:nvPr/>
        </p:nvSpPr>
        <p:spPr>
          <a:xfrm>
            <a:off x="5828820" y="5751404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grep -o '|' </a:t>
            </a:r>
            <a:r>
              <a:rPr lang="en-US" sz="18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words.js</a:t>
            </a:r>
            <a:r>
              <a:rPr lang="en-US" sz="18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| </a:t>
            </a:r>
            <a:r>
              <a:rPr lang="en-US" sz="1800" dirty="0" err="1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wc</a:t>
            </a:r>
            <a:r>
              <a:rPr lang="en-US" sz="1800" dirty="0">
                <a:solidFill>
                  <a:srgbClr val="000000"/>
                </a:solidFill>
                <a:effectLst/>
                <a:latin typeface="Menlo" panose="020B0609030804020204" pitchFamily="49" charset="0"/>
              </a:rPr>
              <a:t> -l</a:t>
            </a:r>
          </a:p>
        </p:txBody>
      </p:sp>
    </p:spTree>
    <p:extLst>
      <p:ext uri="{BB962C8B-B14F-4D97-AF65-F5344CB8AC3E}">
        <p14:creationId xmlns:p14="http://schemas.microsoft.com/office/powerpoint/2010/main" val="365352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Finite State Automata (FSA)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transition table encoded as a (nested) hash </a:t>
            </a:r>
          </a:p>
          <a:p>
            <a:r>
              <a:rPr lang="en-US" dirty="0"/>
              <a:t>How to build a </a:t>
            </a:r>
            <a:r>
              <a:rPr lang="en-US" b="1" dirty="0"/>
              <a:t>decider</a:t>
            </a:r>
            <a:r>
              <a:rPr lang="en-US" dirty="0"/>
              <a:t> (Accept/Reject) in Perl?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23623" y="3229101"/>
            <a:ext cx="5744753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/>
              <a:t>Complications to think about</a:t>
            </a:r>
            <a:r>
              <a:rPr lang="en-US" sz="3200" dirty="0"/>
              <a:t>:</a:t>
            </a:r>
          </a:p>
          <a:p>
            <a:pPr>
              <a:buFont typeface="Arial"/>
              <a:buChar char="•"/>
            </a:pPr>
            <a:r>
              <a:rPr lang="en-US" sz="2800" dirty="0"/>
              <a:t> How about </a:t>
            </a:r>
            <a:r>
              <a:rPr lang="en-US" sz="2800" dirty="0" err="1"/>
              <a:t>ε</a:t>
            </a:r>
            <a:r>
              <a:rPr lang="en-US" sz="2800" dirty="0"/>
              <a:t>-transitions?</a:t>
            </a:r>
          </a:p>
          <a:p>
            <a:pPr>
              <a:buFont typeface="Arial"/>
              <a:buChar char="•"/>
            </a:pPr>
            <a:r>
              <a:rPr lang="en-US" sz="2800" dirty="0"/>
              <a:t> Multiple end states?</a:t>
            </a:r>
          </a:p>
          <a:p>
            <a:pPr>
              <a:buFont typeface="Arial"/>
              <a:buChar char="•"/>
            </a:pPr>
            <a:r>
              <a:rPr lang="en-US" sz="2800" dirty="0"/>
              <a:t> Multiple start states?</a:t>
            </a:r>
          </a:p>
          <a:p>
            <a:pPr>
              <a:buFont typeface="Arial"/>
              <a:buChar char="•"/>
            </a:pPr>
            <a:r>
              <a:rPr lang="en-US" sz="2800" dirty="0"/>
              <a:t> Non-deterministic FSA?</a:t>
            </a:r>
          </a:p>
        </p:txBody>
      </p:sp>
    </p:spTree>
    <p:extLst>
      <p:ext uri="{BB962C8B-B14F-4D97-AF65-F5344CB8AC3E}">
        <p14:creationId xmlns:p14="http://schemas.microsoft.com/office/powerpoint/2010/main" val="233959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Finite State Automata (FSA)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304" y="2272712"/>
            <a:ext cx="4857750" cy="3934885"/>
          </a:xfr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US" sz="1600" dirty="0">
                <a:latin typeface="Menlo" charset="0"/>
                <a:ea typeface="Menlo" charset="0"/>
                <a:cs typeface="Menlo" charset="0"/>
              </a:rPr>
              <a:t>%</a:t>
            </a:r>
            <a:r>
              <a:rPr lang="en-US" sz="1600" dirty="0" err="1">
                <a:latin typeface="Menlo" charset="0"/>
                <a:ea typeface="Menlo" charset="0"/>
                <a:cs typeface="Menlo" charset="0"/>
              </a:rPr>
              <a:t>transitiontable</a:t>
            </a:r>
            <a:r>
              <a:rPr lang="en-US" sz="1600" dirty="0">
                <a:latin typeface="Menlo" charset="0"/>
                <a:ea typeface="Menlo" charset="0"/>
                <a:cs typeface="Menlo" charset="0"/>
              </a:rPr>
              <a:t> = (</a:t>
            </a:r>
          </a:p>
          <a:p>
            <a:pPr>
              <a:buNone/>
            </a:pPr>
            <a:r>
              <a:rPr lang="en-US" sz="1600" dirty="0">
                <a:latin typeface="Menlo" charset="0"/>
                <a:ea typeface="Menlo" charset="0"/>
                <a:cs typeface="Menlo" charset="0"/>
              </a:rPr>
              <a:t>    s =&gt; {a   =&gt; "x"},</a:t>
            </a:r>
          </a:p>
          <a:p>
            <a:pPr>
              <a:buNone/>
            </a:pPr>
            <a:r>
              <a:rPr lang="en-US" sz="1600" dirty="0">
                <a:latin typeface="Menlo" charset="0"/>
                <a:ea typeface="Menlo" charset="0"/>
                <a:cs typeface="Menlo" charset="0"/>
              </a:rPr>
              <a:t>    x =&gt; {a   =&gt; "x", b   =&gt; "y"},</a:t>
            </a:r>
          </a:p>
          <a:p>
            <a:pPr>
              <a:buNone/>
            </a:pPr>
            <a:r>
              <a:rPr lang="en-US" sz="1600" dirty="0">
                <a:latin typeface="Menlo" charset="0"/>
                <a:ea typeface="Menlo" charset="0"/>
                <a:cs typeface="Menlo" charset="0"/>
              </a:rPr>
              <a:t>    y =&gt; {b   =&gt; "y"}</a:t>
            </a:r>
          </a:p>
          <a:p>
            <a:pPr>
              <a:buNone/>
            </a:pPr>
            <a:r>
              <a:rPr lang="en-US" sz="1600" dirty="0">
                <a:latin typeface="Menlo" charset="0"/>
                <a:ea typeface="Menlo" charset="0"/>
                <a:cs typeface="Menlo" charset="0"/>
              </a:rPr>
              <a:t>);</a:t>
            </a:r>
          </a:p>
          <a:p>
            <a:pPr>
              <a:buNone/>
            </a:pPr>
            <a:r>
              <a:rPr lang="en-US" sz="1400" dirty="0">
                <a:latin typeface="Menlo" charset="0"/>
                <a:ea typeface="Menlo" charset="0"/>
                <a:cs typeface="Menlo" charset="0"/>
              </a:rPr>
              <a:t>$state = "s";</a:t>
            </a:r>
          </a:p>
          <a:p>
            <a:pPr>
              <a:buNone/>
            </a:pPr>
            <a:r>
              <a:rPr lang="en-US" sz="1400" dirty="0">
                <a:latin typeface="Menlo" charset="0"/>
                <a:ea typeface="Menlo" charset="0"/>
                <a:cs typeface="Menlo" charset="0"/>
              </a:rPr>
              <a:t>foreach $c (@ARGV) {</a:t>
            </a:r>
          </a:p>
          <a:p>
            <a:pPr>
              <a:buNone/>
            </a:pPr>
            <a:r>
              <a:rPr lang="en-US" sz="1400" dirty="0">
                <a:latin typeface="Menlo" charset="0"/>
                <a:ea typeface="Menlo" charset="0"/>
                <a:cs typeface="Menlo" charset="0"/>
              </a:rPr>
              <a:t>    $state = $</a:t>
            </a:r>
            <a:r>
              <a:rPr lang="en-US" sz="1400" dirty="0" err="1">
                <a:latin typeface="Menlo" charset="0"/>
                <a:ea typeface="Menlo" charset="0"/>
                <a:cs typeface="Menlo" charset="0"/>
              </a:rPr>
              <a:t>transitiontable{$state}{$c</a:t>
            </a:r>
            <a:r>
              <a:rPr lang="en-US" sz="1400" dirty="0">
                <a:latin typeface="Menlo" charset="0"/>
                <a:ea typeface="Menlo" charset="0"/>
                <a:cs typeface="Menlo" charset="0"/>
              </a:rPr>
              <a:t>};</a:t>
            </a:r>
          </a:p>
          <a:p>
            <a:pPr>
              <a:buNone/>
            </a:pPr>
            <a:r>
              <a:rPr lang="en-US" sz="1400" dirty="0">
                <a:latin typeface="Menlo" charset="0"/>
                <a:ea typeface="Menlo" charset="0"/>
                <a:cs typeface="Menlo" charset="0"/>
              </a:rPr>
              <a:t>}</a:t>
            </a:r>
          </a:p>
          <a:p>
            <a:pPr>
              <a:buNone/>
            </a:pPr>
            <a:r>
              <a:rPr lang="en-US" sz="1400" dirty="0">
                <a:latin typeface="Menlo" charset="0"/>
                <a:ea typeface="Menlo" charset="0"/>
                <a:cs typeface="Menlo" charset="0"/>
              </a:rPr>
              <a:t>if ($state </a:t>
            </a:r>
            <a:r>
              <a:rPr lang="en-US" sz="1400" dirty="0" err="1">
                <a:latin typeface="Menlo" charset="0"/>
                <a:ea typeface="Menlo" charset="0"/>
                <a:cs typeface="Menlo" charset="0"/>
              </a:rPr>
              <a:t>eq</a:t>
            </a:r>
            <a:r>
              <a:rPr lang="en-US" sz="1400" dirty="0">
                <a:latin typeface="Menlo" charset="0"/>
                <a:ea typeface="Menlo" charset="0"/>
                <a:cs typeface="Menlo" charset="0"/>
              </a:rPr>
              <a:t> "y") { print "Accept\n"; } </a:t>
            </a:r>
          </a:p>
          <a:p>
            <a:pPr>
              <a:buNone/>
            </a:pPr>
            <a:r>
              <a:rPr lang="en-US" sz="1400" dirty="0">
                <a:latin typeface="Menlo" charset="0"/>
                <a:ea typeface="Menlo" charset="0"/>
                <a:cs typeface="Menlo" charset="0"/>
              </a:rPr>
              <a:t>else { print "Reject\n" }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476461" cy="1807180"/>
          </a:xfrm>
        </p:spPr>
        <p:txBody>
          <a:bodyPr>
            <a:normAutofit lnSpcReduction="10000"/>
          </a:bodyPr>
          <a:lstStyle/>
          <a:p>
            <a:r>
              <a:rPr lang="en-US" sz="3200" dirty="0"/>
              <a:t>Example runs:</a:t>
            </a:r>
            <a:endParaRPr lang="en-US" dirty="0">
              <a:latin typeface="Monaco"/>
              <a:cs typeface="Monaco"/>
            </a:endParaRPr>
          </a:p>
          <a:p>
            <a:pPr lvl="1"/>
            <a:r>
              <a:rPr lang="en-US" sz="2000" dirty="0" err="1">
                <a:latin typeface="Monaco"/>
                <a:cs typeface="Monaco"/>
              </a:rPr>
              <a:t>perl</a:t>
            </a:r>
            <a:r>
              <a:rPr lang="en-US" sz="2000" dirty="0">
                <a:latin typeface="Monaco"/>
                <a:cs typeface="Monaco"/>
              </a:rPr>
              <a:t> </a:t>
            </a:r>
            <a:r>
              <a:rPr lang="en-US" sz="2000" dirty="0" err="1">
                <a:latin typeface="Monaco"/>
                <a:cs typeface="Monaco"/>
              </a:rPr>
              <a:t>fsm.perl</a:t>
            </a:r>
            <a:r>
              <a:rPr lang="en-US" sz="2000" dirty="0">
                <a:latin typeface="Monaco"/>
                <a:cs typeface="Monaco"/>
              </a:rPr>
              <a:t> a b a b</a:t>
            </a:r>
          </a:p>
          <a:p>
            <a:pPr lvl="1"/>
            <a:r>
              <a:rPr lang="en-US" sz="2000" dirty="0">
                <a:solidFill>
                  <a:schemeClr val="accent1"/>
                </a:solidFill>
                <a:latin typeface="Monaco"/>
                <a:cs typeface="Monaco"/>
              </a:rPr>
              <a:t>Reject</a:t>
            </a:r>
          </a:p>
          <a:p>
            <a:pPr lvl="1"/>
            <a:r>
              <a:rPr lang="en-US" sz="2000" dirty="0" err="1">
                <a:latin typeface="Monaco"/>
                <a:cs typeface="Monaco"/>
              </a:rPr>
              <a:t>perl</a:t>
            </a:r>
            <a:r>
              <a:rPr lang="en-US" sz="2000" dirty="0">
                <a:latin typeface="Monaco"/>
                <a:cs typeface="Monaco"/>
              </a:rPr>
              <a:t> </a:t>
            </a:r>
            <a:r>
              <a:rPr lang="en-US" sz="2000" dirty="0" err="1">
                <a:latin typeface="Monaco"/>
                <a:cs typeface="Monaco"/>
              </a:rPr>
              <a:t>fsm.perl</a:t>
            </a:r>
            <a:r>
              <a:rPr lang="en-US" sz="2000" dirty="0">
                <a:latin typeface="Monaco"/>
                <a:cs typeface="Monaco"/>
              </a:rPr>
              <a:t> a a a b b</a:t>
            </a:r>
          </a:p>
          <a:p>
            <a:pPr lvl="1"/>
            <a:r>
              <a:rPr lang="en-US" sz="2000" dirty="0">
                <a:solidFill>
                  <a:schemeClr val="accent1"/>
                </a:solidFill>
                <a:latin typeface="Monaco"/>
                <a:cs typeface="Monaco"/>
              </a:rPr>
              <a:t>Accept</a:t>
            </a:r>
          </a:p>
          <a:p>
            <a:pPr lvl="1"/>
            <a:endParaRPr lang="en-US" dirty="0"/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3FE87CA7-CFCF-2CC3-1D44-817579524A0E}"/>
              </a:ext>
            </a:extLst>
          </p:cNvPr>
          <p:cNvGrpSpPr>
            <a:grpSpLocks/>
          </p:cNvGrpSpPr>
          <p:nvPr/>
        </p:nvGrpSpPr>
        <p:grpSpPr bwMode="auto">
          <a:xfrm>
            <a:off x="7243763" y="3886200"/>
            <a:ext cx="3143250" cy="2290763"/>
            <a:chOff x="1152" y="1728"/>
            <a:chExt cx="2867" cy="2016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B88F5C1-CEA3-A463-DAE2-6BE5B11D2A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2" y="1728"/>
              <a:ext cx="624" cy="62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>
                  <a:latin typeface="Times" pitchFamily="-65" charset="0"/>
                </a:rPr>
                <a:t>s</a:t>
              </a: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E6EB2EF-F163-D6E8-C741-ECB4CB290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1728"/>
              <a:ext cx="624" cy="62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>
                  <a:latin typeface="Times" pitchFamily="-65" charset="0"/>
                </a:rPr>
                <a:t>x</a:t>
              </a:r>
              <a:endParaRPr lang="en-US" sz="2400">
                <a:latin typeface="Times" pitchFamily="-65" charset="0"/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D14A7E32-393B-C956-C820-BB6623ECC0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4" y="3120"/>
              <a:ext cx="624" cy="624"/>
            </a:xfrm>
            <a:prstGeom prst="ellipse">
              <a:avLst/>
            </a:prstGeom>
            <a:solidFill>
              <a:srgbClr val="CC060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>
                  <a:latin typeface="Times" pitchFamily="-65" charset="0"/>
                </a:rPr>
                <a:t>y</a:t>
              </a:r>
            </a:p>
          </p:txBody>
        </p:sp>
        <p:cxnSp>
          <p:nvCxnSpPr>
            <p:cNvPr id="9" name="AutoShape 8">
              <a:extLst>
                <a:ext uri="{FF2B5EF4-FFF2-40B4-BE49-F238E27FC236}">
                  <a16:creationId xmlns:a16="http://schemas.microsoft.com/office/drawing/2014/main" id="{3B1204A9-ADBE-3F72-3913-A3DFF130EEEE}"/>
                </a:ext>
              </a:extLst>
            </p:cNvPr>
            <p:cNvCxnSpPr>
              <a:cxnSpLocks noChangeShapeType="1"/>
              <a:stCxn id="6" idx="6"/>
              <a:endCxn id="7" idx="2"/>
            </p:cNvCxnSpPr>
            <p:nvPr/>
          </p:nvCxnSpPr>
          <p:spPr bwMode="auto">
            <a:xfrm>
              <a:off x="1776" y="2040"/>
              <a:ext cx="100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0" name="AutoShape 9">
              <a:extLst>
                <a:ext uri="{FF2B5EF4-FFF2-40B4-BE49-F238E27FC236}">
                  <a16:creationId xmlns:a16="http://schemas.microsoft.com/office/drawing/2014/main" id="{1070DAF6-CD07-59E8-366B-7C6F0E945FB7}"/>
                </a:ext>
              </a:extLst>
            </p:cNvPr>
            <p:cNvCxnSpPr>
              <a:cxnSpLocks noChangeShapeType="1"/>
              <a:stCxn id="7" idx="4"/>
              <a:endCxn id="8" idx="0"/>
            </p:cNvCxnSpPr>
            <p:nvPr/>
          </p:nvCxnSpPr>
          <p:spPr bwMode="auto">
            <a:xfrm>
              <a:off x="3096" y="2352"/>
              <a:ext cx="0" cy="7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1" name="AutoShape 10">
              <a:extLst>
                <a:ext uri="{FF2B5EF4-FFF2-40B4-BE49-F238E27FC236}">
                  <a16:creationId xmlns:a16="http://schemas.microsoft.com/office/drawing/2014/main" id="{527404F3-1EA3-346D-3717-284D67EDF3CB}"/>
                </a:ext>
              </a:extLst>
            </p:cNvPr>
            <p:cNvCxnSpPr>
              <a:cxnSpLocks noChangeShapeType="1"/>
              <a:stCxn id="8" idx="7"/>
              <a:endCxn id="8" idx="5"/>
            </p:cNvCxnSpPr>
            <p:nvPr/>
          </p:nvCxnSpPr>
          <p:spPr bwMode="auto">
            <a:xfrm rot="5400000" flipV="1">
              <a:off x="3097" y="3431"/>
              <a:ext cx="442" cy="1"/>
            </a:xfrm>
            <a:prstGeom prst="curvedConnector5">
              <a:avLst>
                <a:gd name="adj1" fmla="val -53167"/>
                <a:gd name="adj2" fmla="val 67700000"/>
                <a:gd name="adj3" fmla="val 153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2" name="AutoShape 11">
              <a:extLst>
                <a:ext uri="{FF2B5EF4-FFF2-40B4-BE49-F238E27FC236}">
                  <a16:creationId xmlns:a16="http://schemas.microsoft.com/office/drawing/2014/main" id="{6D3CE839-606E-2FBC-A862-EA0712E9DFE8}"/>
                </a:ext>
              </a:extLst>
            </p:cNvPr>
            <p:cNvCxnSpPr>
              <a:cxnSpLocks noChangeShapeType="1"/>
              <a:stCxn id="7" idx="7"/>
              <a:endCxn id="7" idx="5"/>
            </p:cNvCxnSpPr>
            <p:nvPr/>
          </p:nvCxnSpPr>
          <p:spPr bwMode="auto">
            <a:xfrm rot="5400000" flipV="1">
              <a:off x="3097" y="2039"/>
              <a:ext cx="442" cy="1"/>
            </a:xfrm>
            <a:prstGeom prst="curvedConnector5">
              <a:avLst>
                <a:gd name="adj1" fmla="val -53167"/>
                <a:gd name="adj2" fmla="val 67700000"/>
                <a:gd name="adj3" fmla="val 153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3" name="Text Box 12">
              <a:extLst>
                <a:ext uri="{FF2B5EF4-FFF2-40B4-BE49-F238E27FC236}">
                  <a16:creationId xmlns:a16="http://schemas.microsoft.com/office/drawing/2014/main" id="{5C2279A5-F71D-6029-AF1E-5F62E30E63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97" y="1759"/>
              <a:ext cx="271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Times" pitchFamily="-65" charset="0"/>
                </a:rPr>
                <a:t>a</a:t>
              </a:r>
            </a:p>
          </p:txBody>
        </p:sp>
        <p:sp>
          <p:nvSpPr>
            <p:cNvPr id="14" name="Text Box 13">
              <a:extLst>
                <a:ext uri="{FF2B5EF4-FFF2-40B4-BE49-F238E27FC236}">
                  <a16:creationId xmlns:a16="http://schemas.microsoft.com/office/drawing/2014/main" id="{8F7772B3-4A3C-596D-4219-B3C43AD6CC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4" y="1903"/>
              <a:ext cx="270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Times" pitchFamily="-65" charset="0"/>
                </a:rPr>
                <a:t>a</a:t>
              </a:r>
              <a:endParaRPr lang="en-US" sz="2400">
                <a:latin typeface="Times" pitchFamily="-65" charset="0"/>
              </a:endParaRPr>
            </a:p>
          </p:txBody>
        </p:sp>
        <p:sp>
          <p:nvSpPr>
            <p:cNvPr id="15" name="Text Box 14">
              <a:extLst>
                <a:ext uri="{FF2B5EF4-FFF2-40B4-BE49-F238E27FC236}">
                  <a16:creationId xmlns:a16="http://schemas.microsoft.com/office/drawing/2014/main" id="{AB0D0220-B42C-CDB9-8D3A-F9E415B610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35" y="3294"/>
              <a:ext cx="284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Times" pitchFamily="-65" charset="0"/>
                </a:rPr>
                <a:t>b</a:t>
              </a:r>
              <a:endParaRPr lang="en-US" sz="2400">
                <a:latin typeface="Times" pitchFamily="-65" charset="0"/>
              </a:endParaRPr>
            </a:p>
          </p:txBody>
        </p:sp>
        <p:sp>
          <p:nvSpPr>
            <p:cNvPr id="16" name="Text Box 15">
              <a:extLst>
                <a:ext uri="{FF2B5EF4-FFF2-40B4-BE49-F238E27FC236}">
                  <a16:creationId xmlns:a16="http://schemas.microsoft.com/office/drawing/2014/main" id="{F90D554D-DFC7-ECC9-998E-2DEAB10F60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3" y="2575"/>
              <a:ext cx="284" cy="3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Times" pitchFamily="-65" charset="0"/>
                </a:rPr>
                <a:t>b</a:t>
              </a:r>
              <a:endParaRPr lang="en-US" sz="2400">
                <a:latin typeface="Times" pitchFamily="-65" charset="0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77829D4F-D7AB-7D28-D76A-A803DEA8C60A}"/>
              </a:ext>
            </a:extLst>
          </p:cNvPr>
          <p:cNvSpPr txBox="1"/>
          <p:nvPr/>
        </p:nvSpPr>
        <p:spPr>
          <a:xfrm>
            <a:off x="7042902" y="405548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&gt;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403E713-D008-446F-4A0B-979EE103BFA1}"/>
              </a:ext>
            </a:extLst>
          </p:cNvPr>
          <p:cNvSpPr txBox="1"/>
          <p:nvPr/>
        </p:nvSpPr>
        <p:spPr>
          <a:xfrm>
            <a:off x="6215507" y="4672514"/>
            <a:ext cx="2805448" cy="128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3400" indent="-533400">
              <a:lnSpc>
                <a:spcPct val="90000"/>
              </a:lnSpc>
            </a:pPr>
            <a:r>
              <a:rPr lang="en-US" dirty="0"/>
              <a:t>Mathematically:</a:t>
            </a:r>
          </a:p>
          <a:p>
            <a:pPr marL="533400" indent="-533400">
              <a:lnSpc>
                <a:spcPct val="90000"/>
              </a:lnSpc>
            </a:pPr>
            <a:r>
              <a:rPr lang="en-US" dirty="0"/>
              <a:t>(</a:t>
            </a:r>
            <a:r>
              <a:rPr lang="en-US" dirty="0" err="1"/>
              <a:t>Q,s,f,Σ</a:t>
            </a:r>
            <a:r>
              <a:rPr lang="en-US" dirty="0"/>
              <a:t>,</a:t>
            </a:r>
            <a:r>
              <a:rPr lang="en-US" sz="1600" dirty="0">
                <a:latin typeface="Symbol" pitchFamily="-65" charset="2"/>
                <a:sym typeface="Symbol" pitchFamily="-65" charset="2"/>
              </a:rPr>
              <a:t></a:t>
            </a:r>
            <a:r>
              <a:rPr lang="en-US" dirty="0"/>
              <a:t>)</a:t>
            </a:r>
          </a:p>
          <a:p>
            <a:pPr marL="533400" indent="-533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Q: set of states</a:t>
            </a:r>
          </a:p>
          <a:p>
            <a:pPr marL="533400" indent="-533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 err="1"/>
              <a:t>s,f</a:t>
            </a:r>
            <a:r>
              <a:rPr lang="en-US" sz="1600" dirty="0"/>
              <a:t>: start, final states</a:t>
            </a:r>
          </a:p>
          <a:p>
            <a:pPr marL="533400" indent="-533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600" dirty="0">
                <a:latin typeface="Symbol" pitchFamily="-65" charset="2"/>
                <a:sym typeface="Symbol" pitchFamily="-65" charset="2"/>
              </a:rPr>
              <a:t>: </a:t>
            </a:r>
            <a:r>
              <a:rPr lang="en-US" sz="1600" dirty="0">
                <a:latin typeface="Aptos" panose="020B0004020202020204" pitchFamily="34" charset="0"/>
                <a:sym typeface="Symbol" pitchFamily="-65" charset="2"/>
              </a:rPr>
              <a:t>state x </a:t>
            </a:r>
            <a:r>
              <a:rPr lang="en-US" sz="1600" dirty="0" err="1">
                <a:latin typeface="Aptos" panose="020B0004020202020204" pitchFamily="34" charset="0"/>
                <a:sym typeface="Symbol" pitchFamily="-65" charset="2"/>
              </a:rPr>
              <a:t>sym</a:t>
            </a:r>
            <a:r>
              <a:rPr lang="en-US" sz="1600" dirty="0">
                <a:latin typeface="Aptos" panose="020B0004020202020204" pitchFamily="34" charset="0"/>
                <a:sym typeface="Symbol" pitchFamily="-65" charset="2"/>
              </a:rPr>
              <a:t> → state</a:t>
            </a:r>
            <a:endParaRPr lang="en-US" sz="16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33F7344-FD09-D4DC-25B1-C1696C33D816}"/>
              </a:ext>
            </a:extLst>
          </p:cNvPr>
          <p:cNvSpPr txBox="1"/>
          <p:nvPr/>
        </p:nvSpPr>
        <p:spPr>
          <a:xfrm>
            <a:off x="1065304" y="1820466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 err="1">
                <a:latin typeface="Monaco"/>
                <a:cs typeface="Monaco"/>
              </a:rPr>
              <a:t>fsm.perl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119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ε</a:t>
            </a:r>
            <a:r>
              <a:rPr lang="en-US" dirty="0"/>
              <a:t>-transitions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jump from state to another state with the empty character</a:t>
            </a:r>
          </a:p>
          <a:p>
            <a:pPr lvl="1">
              <a:lnSpc>
                <a:spcPct val="90000"/>
              </a:lnSpc>
            </a:pPr>
            <a:r>
              <a:rPr lang="en-US" sz="2000" b="1" dirty="0" err="1"/>
              <a:t>ε</a:t>
            </a:r>
            <a:r>
              <a:rPr lang="en-US" sz="2000" b="1" dirty="0"/>
              <a:t>-transition</a:t>
            </a:r>
            <a:r>
              <a:rPr lang="en-US" sz="2000" dirty="0"/>
              <a:t> (</a:t>
            </a:r>
            <a:r>
              <a:rPr lang="en-US" sz="2000" i="1" dirty="0"/>
              <a:t>textbook</a:t>
            </a:r>
            <a:r>
              <a:rPr lang="en-US" sz="2000" dirty="0"/>
              <a:t>) or </a:t>
            </a:r>
            <a:r>
              <a:rPr lang="en-US" sz="2000" b="1" dirty="0" err="1"/>
              <a:t>λ</a:t>
            </a:r>
            <a:r>
              <a:rPr lang="en-US" sz="2000" b="1" dirty="0"/>
              <a:t>-transition</a:t>
            </a:r>
          </a:p>
          <a:p>
            <a:pPr lvl="1"/>
            <a:r>
              <a:rPr lang="en-US" sz="2000" dirty="0"/>
              <a:t>no increase in expressive power (</a:t>
            </a:r>
            <a:r>
              <a:rPr lang="en-US" sz="2000" i="1" dirty="0"/>
              <a:t>meaning we could do without the </a:t>
            </a:r>
            <a:r>
              <a:rPr lang="en-US" sz="2000" b="1" dirty="0" err="1"/>
              <a:t>ε</a:t>
            </a:r>
            <a:r>
              <a:rPr lang="en-US" sz="2000" b="1" dirty="0"/>
              <a:t>-transition</a:t>
            </a:r>
            <a:r>
              <a:rPr lang="en-US" sz="2000" dirty="0"/>
              <a:t>)</a:t>
            </a:r>
          </a:p>
          <a:p>
            <a:pPr>
              <a:lnSpc>
                <a:spcPct val="90000"/>
              </a:lnSpc>
            </a:pPr>
            <a:r>
              <a:rPr lang="en-US" sz="2400" b="1" dirty="0"/>
              <a:t>examples</a:t>
            </a:r>
          </a:p>
        </p:txBody>
      </p:sp>
      <p:sp>
        <p:nvSpPr>
          <p:cNvPr id="4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F3CCF-A4F8-0647-9772-6A1CF9CBCAA6}" type="slidenum">
              <a:rPr lang="en-US"/>
              <a:pPr/>
              <a:t>17</a:t>
            </a:fld>
            <a:endParaRPr lang="en-US"/>
          </a:p>
        </p:txBody>
      </p:sp>
      <p:sp>
        <p:nvSpPr>
          <p:cNvPr id="165894" name="Oval 6"/>
          <p:cNvSpPr>
            <a:spLocks noChangeArrowheads="1"/>
          </p:cNvSpPr>
          <p:nvPr/>
        </p:nvSpPr>
        <p:spPr bwMode="auto">
          <a:xfrm>
            <a:off x="2767013" y="3481388"/>
            <a:ext cx="375066" cy="3222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65895" name="Oval 7"/>
          <p:cNvSpPr>
            <a:spLocks noChangeArrowheads="1"/>
          </p:cNvSpPr>
          <p:nvPr/>
        </p:nvSpPr>
        <p:spPr bwMode="auto">
          <a:xfrm>
            <a:off x="3775076" y="3466456"/>
            <a:ext cx="375747" cy="337196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65896" name="AutoShape 8"/>
          <p:cNvCxnSpPr>
            <a:cxnSpLocks noChangeShapeType="1"/>
            <a:stCxn id="165894" idx="6"/>
            <a:endCxn id="165895" idx="2"/>
          </p:cNvCxnSpPr>
          <p:nvPr/>
        </p:nvCxnSpPr>
        <p:spPr bwMode="auto">
          <a:xfrm flipV="1">
            <a:off x="3142079" y="3635054"/>
            <a:ext cx="632997" cy="746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</p:cxnSp>
      <p:sp>
        <p:nvSpPr>
          <p:cNvPr id="165897" name="Text Box 9"/>
          <p:cNvSpPr txBox="1">
            <a:spLocks noChangeArrowheads="1"/>
          </p:cNvSpPr>
          <p:nvPr/>
        </p:nvSpPr>
        <p:spPr bwMode="auto">
          <a:xfrm>
            <a:off x="3251201" y="3176587"/>
            <a:ext cx="319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400">
                <a:solidFill>
                  <a:schemeClr val="tx2"/>
                </a:solidFill>
                <a:latin typeface="Times" pitchFamily="-65" charset="0"/>
              </a:rPr>
              <a:t>a</a:t>
            </a:r>
            <a:endParaRPr lang="en-US" sz="2400">
              <a:solidFill>
                <a:schemeClr val="bg2"/>
              </a:solidFill>
              <a:latin typeface="Times" pitchFamily="-65" charset="0"/>
            </a:endParaRPr>
          </a:p>
        </p:txBody>
      </p:sp>
      <p:cxnSp>
        <p:nvCxnSpPr>
          <p:cNvPr id="165898" name="AutoShape 10"/>
          <p:cNvCxnSpPr>
            <a:cxnSpLocks noChangeShapeType="1"/>
            <a:stCxn id="165894" idx="5"/>
            <a:endCxn id="165895" idx="3"/>
          </p:cNvCxnSpPr>
          <p:nvPr/>
        </p:nvCxnSpPr>
        <p:spPr bwMode="auto">
          <a:xfrm rot="5400000" flipH="1" flipV="1">
            <a:off x="3457534" y="3383888"/>
            <a:ext cx="2186" cy="742951"/>
          </a:xfrm>
          <a:prstGeom prst="curvedConnector3">
            <a:avLst>
              <a:gd name="adj1" fmla="val -12616423"/>
            </a:avLst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</p:cxnSp>
      <p:sp>
        <p:nvSpPr>
          <p:cNvPr id="165899" name="Text Box 11"/>
          <p:cNvSpPr txBox="1">
            <a:spLocks noChangeArrowheads="1"/>
          </p:cNvSpPr>
          <p:nvPr/>
        </p:nvSpPr>
        <p:spPr bwMode="auto">
          <a:xfrm>
            <a:off x="3307734" y="3947042"/>
            <a:ext cx="30168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ε</a:t>
            </a:r>
            <a:endParaRPr lang="en-US" b="1"/>
          </a:p>
        </p:txBody>
      </p:sp>
      <p:sp>
        <p:nvSpPr>
          <p:cNvPr id="165901" name="Oval 13"/>
          <p:cNvSpPr>
            <a:spLocks noChangeArrowheads="1"/>
          </p:cNvSpPr>
          <p:nvPr/>
        </p:nvSpPr>
        <p:spPr bwMode="auto">
          <a:xfrm>
            <a:off x="3775076" y="3471066"/>
            <a:ext cx="375065" cy="3222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65902" name="Oval 14"/>
          <p:cNvSpPr>
            <a:spLocks noChangeArrowheads="1"/>
          </p:cNvSpPr>
          <p:nvPr/>
        </p:nvSpPr>
        <p:spPr bwMode="auto">
          <a:xfrm>
            <a:off x="4756150" y="3466455"/>
            <a:ext cx="366711" cy="35212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 dirty="0"/>
              <a:t>3</a:t>
            </a:r>
          </a:p>
        </p:txBody>
      </p:sp>
      <p:cxnSp>
        <p:nvCxnSpPr>
          <p:cNvPr id="165903" name="AutoShape 15"/>
          <p:cNvCxnSpPr>
            <a:cxnSpLocks noChangeShapeType="1"/>
            <a:stCxn id="165901" idx="6"/>
            <a:endCxn id="165902" idx="2"/>
          </p:cNvCxnSpPr>
          <p:nvPr/>
        </p:nvCxnSpPr>
        <p:spPr bwMode="auto">
          <a:xfrm>
            <a:off x="4150141" y="3632198"/>
            <a:ext cx="606009" cy="1032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ffectLst/>
        </p:spPr>
      </p:cxnSp>
      <p:sp>
        <p:nvSpPr>
          <p:cNvPr id="165904" name="Text Box 16"/>
          <p:cNvSpPr txBox="1">
            <a:spLocks noChangeArrowheads="1"/>
          </p:cNvSpPr>
          <p:nvPr/>
        </p:nvSpPr>
        <p:spPr bwMode="auto">
          <a:xfrm>
            <a:off x="4241800" y="3176587"/>
            <a:ext cx="336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altLang="ja-JP" sz="2400">
                <a:solidFill>
                  <a:schemeClr val="tx2"/>
                </a:solidFill>
                <a:latin typeface="Times" pitchFamily="-65" charset="0"/>
              </a:rPr>
              <a:t>b</a:t>
            </a:r>
            <a:endParaRPr lang="en-US" sz="2400">
              <a:solidFill>
                <a:schemeClr val="bg2"/>
              </a:solidFill>
              <a:latin typeface="Times" pitchFamily="-65" charset="0"/>
            </a:endParaRPr>
          </a:p>
        </p:txBody>
      </p:sp>
      <p:sp>
        <p:nvSpPr>
          <p:cNvPr id="165918" name="Text Box 30"/>
          <p:cNvSpPr txBox="1">
            <a:spLocks noChangeArrowheads="1"/>
          </p:cNvSpPr>
          <p:nvPr/>
        </p:nvSpPr>
        <p:spPr bwMode="auto">
          <a:xfrm>
            <a:off x="2538412" y="3405188"/>
            <a:ext cx="3385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/>
              <a:t>&gt;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5834062" y="3252788"/>
            <a:ext cx="2718972" cy="1195823"/>
            <a:chOff x="4895850" y="3810000"/>
            <a:chExt cx="2718972" cy="1195823"/>
          </a:xfrm>
        </p:grpSpPr>
        <p:sp>
          <p:nvSpPr>
            <p:cNvPr id="165907" name="Oval 19"/>
            <p:cNvSpPr>
              <a:spLocks noChangeArrowheads="1"/>
            </p:cNvSpPr>
            <p:nvPr/>
          </p:nvSpPr>
          <p:spPr bwMode="auto">
            <a:xfrm>
              <a:off x="5181600" y="4038600"/>
              <a:ext cx="407572" cy="39846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65908" name="Oval 20"/>
            <p:cNvSpPr>
              <a:spLocks noChangeArrowheads="1"/>
            </p:cNvSpPr>
            <p:nvPr/>
          </p:nvSpPr>
          <p:spPr bwMode="auto">
            <a:xfrm>
              <a:off x="6216748" y="4093321"/>
              <a:ext cx="288925" cy="28892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65909" name="AutoShape 21"/>
            <p:cNvCxnSpPr>
              <a:cxnSpLocks noChangeShapeType="1"/>
              <a:stCxn id="165907" idx="6"/>
              <a:endCxn id="165908" idx="2"/>
            </p:cNvCxnSpPr>
            <p:nvPr/>
          </p:nvCxnSpPr>
          <p:spPr bwMode="auto">
            <a:xfrm flipV="1">
              <a:off x="5589172" y="4237784"/>
              <a:ext cx="627576" cy="4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</p:cxnSp>
        <p:sp>
          <p:nvSpPr>
            <p:cNvPr id="165910" name="Text Box 22"/>
            <p:cNvSpPr txBox="1">
              <a:spLocks noChangeArrowheads="1"/>
            </p:cNvSpPr>
            <p:nvPr/>
          </p:nvSpPr>
          <p:spPr bwMode="auto">
            <a:xfrm>
              <a:off x="5665788" y="3810000"/>
              <a:ext cx="319088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2400">
                  <a:solidFill>
                    <a:schemeClr val="tx2"/>
                  </a:solidFill>
                  <a:latin typeface="Times" pitchFamily="-65" charset="0"/>
                </a:rPr>
                <a:t>a</a:t>
              </a:r>
              <a:endParaRPr lang="en-US" sz="2400">
                <a:solidFill>
                  <a:schemeClr val="bg2"/>
                </a:solidFill>
                <a:latin typeface="Times" pitchFamily="-65" charset="0"/>
              </a:endParaRPr>
            </a:p>
          </p:txBody>
        </p:sp>
        <p:cxnSp>
          <p:nvCxnSpPr>
            <p:cNvPr id="165911" name="AutoShape 23"/>
            <p:cNvCxnSpPr>
              <a:cxnSpLocks noChangeShapeType="1"/>
              <a:stCxn id="165907" idx="5"/>
              <a:endCxn id="165915" idx="3"/>
            </p:cNvCxnSpPr>
            <p:nvPr/>
          </p:nvCxnSpPr>
          <p:spPr bwMode="auto">
            <a:xfrm rot="16200000" flipH="1">
              <a:off x="6386693" y="3521499"/>
              <a:ext cx="12700" cy="1714419"/>
            </a:xfrm>
            <a:prstGeom prst="curvedConnector3">
              <a:avLst>
                <a:gd name="adj1" fmla="val 225948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</p:cxnSp>
        <p:sp>
          <p:nvSpPr>
            <p:cNvPr id="165912" name="Text Box 24"/>
            <p:cNvSpPr txBox="1">
              <a:spLocks noChangeArrowheads="1"/>
            </p:cNvSpPr>
            <p:nvPr/>
          </p:nvSpPr>
          <p:spPr bwMode="auto">
            <a:xfrm>
              <a:off x="6185029" y="4608948"/>
              <a:ext cx="325438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sym typeface="Symbol" pitchFamily="-65" charset="2"/>
                </a:rPr>
                <a:t>b</a:t>
              </a:r>
              <a:endParaRPr lang="en-US" sz="2400" dirty="0">
                <a:sym typeface="Symbol" pitchFamily="-65" charset="2"/>
              </a:endParaRPr>
            </a:p>
          </p:txBody>
        </p:sp>
        <p:sp>
          <p:nvSpPr>
            <p:cNvPr id="165914" name="Oval 26"/>
            <p:cNvSpPr>
              <a:spLocks noChangeArrowheads="1"/>
            </p:cNvSpPr>
            <p:nvPr/>
          </p:nvSpPr>
          <p:spPr bwMode="auto">
            <a:xfrm>
              <a:off x="6191556" y="4027437"/>
              <a:ext cx="425034" cy="39846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165915" name="Oval 27"/>
            <p:cNvSpPr>
              <a:spLocks noChangeArrowheads="1"/>
            </p:cNvSpPr>
            <p:nvPr/>
          </p:nvSpPr>
          <p:spPr bwMode="auto">
            <a:xfrm>
              <a:off x="7180263" y="4038600"/>
              <a:ext cx="434559" cy="39846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dirty="0"/>
                <a:t>3</a:t>
              </a:r>
            </a:p>
          </p:txBody>
        </p:sp>
        <p:cxnSp>
          <p:nvCxnSpPr>
            <p:cNvPr id="165916" name="AutoShape 28"/>
            <p:cNvCxnSpPr>
              <a:cxnSpLocks noChangeShapeType="1"/>
              <a:stCxn id="165914" idx="6"/>
              <a:endCxn id="165915" idx="2"/>
            </p:cNvCxnSpPr>
            <p:nvPr/>
          </p:nvCxnSpPr>
          <p:spPr bwMode="auto">
            <a:xfrm>
              <a:off x="6616590" y="4226669"/>
              <a:ext cx="563673" cy="1116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</p:cxnSp>
        <p:sp>
          <p:nvSpPr>
            <p:cNvPr id="165917" name="Text Box 29"/>
            <p:cNvSpPr txBox="1">
              <a:spLocks noChangeArrowheads="1"/>
            </p:cNvSpPr>
            <p:nvPr/>
          </p:nvSpPr>
          <p:spPr bwMode="auto">
            <a:xfrm>
              <a:off x="6656388" y="3810000"/>
              <a:ext cx="3365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2400">
                  <a:solidFill>
                    <a:schemeClr val="tx2"/>
                  </a:solidFill>
                  <a:latin typeface="Times" pitchFamily="-65" charset="0"/>
                </a:rPr>
                <a:t>b</a:t>
              </a:r>
              <a:endParaRPr lang="en-US" sz="2400">
                <a:solidFill>
                  <a:schemeClr val="bg2"/>
                </a:solidFill>
                <a:latin typeface="Times" pitchFamily="-65" charset="0"/>
              </a:endParaRPr>
            </a:p>
          </p:txBody>
        </p:sp>
        <p:sp>
          <p:nvSpPr>
            <p:cNvPr id="165919" name="Text Box 31"/>
            <p:cNvSpPr txBox="1">
              <a:spLocks noChangeArrowheads="1"/>
            </p:cNvSpPr>
            <p:nvPr/>
          </p:nvSpPr>
          <p:spPr bwMode="auto">
            <a:xfrm>
              <a:off x="4895850" y="4038600"/>
              <a:ext cx="33855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/>
                <a:t>&gt;</a:t>
              </a:r>
            </a:p>
          </p:txBody>
        </p:sp>
      </p:grpSp>
      <p:grpSp>
        <p:nvGrpSpPr>
          <p:cNvPr id="3" name="Group 43"/>
          <p:cNvGrpSpPr>
            <a:grpSpLocks/>
          </p:cNvGrpSpPr>
          <p:nvPr/>
        </p:nvGrpSpPr>
        <p:grpSpPr bwMode="auto">
          <a:xfrm>
            <a:off x="2462212" y="4319587"/>
            <a:ext cx="2632076" cy="1331913"/>
            <a:chOff x="1093" y="3339"/>
            <a:chExt cx="1658" cy="839"/>
          </a:xfrm>
        </p:grpSpPr>
        <p:sp>
          <p:nvSpPr>
            <p:cNvPr id="165920" name="Oval 32"/>
            <p:cNvSpPr>
              <a:spLocks noChangeArrowheads="1"/>
            </p:cNvSpPr>
            <p:nvPr/>
          </p:nvSpPr>
          <p:spPr bwMode="auto">
            <a:xfrm>
              <a:off x="1230" y="3519"/>
              <a:ext cx="243" cy="21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dirty="0"/>
                <a:t>1</a:t>
              </a:r>
            </a:p>
          </p:txBody>
        </p:sp>
        <p:sp>
          <p:nvSpPr>
            <p:cNvPr id="165921" name="Oval 33"/>
            <p:cNvSpPr>
              <a:spLocks noChangeArrowheads="1"/>
            </p:cNvSpPr>
            <p:nvPr/>
          </p:nvSpPr>
          <p:spPr bwMode="auto">
            <a:xfrm>
              <a:off x="1872" y="3519"/>
              <a:ext cx="218" cy="21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65922" name="AutoShape 34"/>
            <p:cNvCxnSpPr>
              <a:cxnSpLocks noChangeShapeType="1"/>
              <a:stCxn id="165920" idx="6"/>
              <a:endCxn id="165921" idx="2"/>
            </p:cNvCxnSpPr>
            <p:nvPr/>
          </p:nvCxnSpPr>
          <p:spPr bwMode="auto">
            <a:xfrm>
              <a:off x="1473" y="3627"/>
              <a:ext cx="399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</p:cxnSp>
        <p:sp>
          <p:nvSpPr>
            <p:cNvPr id="165923" name="Text Box 35"/>
            <p:cNvSpPr txBox="1">
              <a:spLocks noChangeArrowheads="1"/>
            </p:cNvSpPr>
            <p:nvPr/>
          </p:nvSpPr>
          <p:spPr bwMode="auto">
            <a:xfrm>
              <a:off x="1542" y="3339"/>
              <a:ext cx="20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2400">
                  <a:solidFill>
                    <a:schemeClr val="tx2"/>
                  </a:solidFill>
                  <a:latin typeface="Times" pitchFamily="-65" charset="0"/>
                </a:rPr>
                <a:t>a</a:t>
              </a:r>
              <a:endParaRPr lang="en-US" sz="2400">
                <a:solidFill>
                  <a:schemeClr val="bg2"/>
                </a:solidFill>
                <a:latin typeface="Times" pitchFamily="-65" charset="0"/>
              </a:endParaRPr>
            </a:p>
          </p:txBody>
        </p:sp>
        <p:cxnSp>
          <p:nvCxnSpPr>
            <p:cNvPr id="165924" name="AutoShape 36"/>
            <p:cNvCxnSpPr>
              <a:cxnSpLocks noChangeShapeType="1"/>
              <a:stCxn id="165920" idx="5"/>
              <a:endCxn id="165927" idx="3"/>
            </p:cNvCxnSpPr>
            <p:nvPr/>
          </p:nvCxnSpPr>
          <p:spPr bwMode="auto">
            <a:xfrm rot="16200000" flipH="1">
              <a:off x="1985" y="3155"/>
              <a:ext cx="1" cy="1096"/>
            </a:xfrm>
            <a:prstGeom prst="curvedConnector3">
              <a:avLst>
                <a:gd name="adj1" fmla="val 29955269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</p:cxnSp>
        <p:sp>
          <p:nvSpPr>
            <p:cNvPr id="165925" name="Text Box 37"/>
            <p:cNvSpPr txBox="1">
              <a:spLocks noChangeArrowheads="1"/>
            </p:cNvSpPr>
            <p:nvPr/>
          </p:nvSpPr>
          <p:spPr bwMode="auto">
            <a:xfrm>
              <a:off x="1900" y="3926"/>
              <a:ext cx="19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 err="1"/>
                <a:t>ε</a:t>
              </a:r>
              <a:endParaRPr lang="en-US" b="1" dirty="0"/>
            </a:p>
          </p:txBody>
        </p:sp>
        <p:sp>
          <p:nvSpPr>
            <p:cNvPr id="165926" name="Oval 38"/>
            <p:cNvSpPr>
              <a:spLocks noChangeArrowheads="1"/>
            </p:cNvSpPr>
            <p:nvPr/>
          </p:nvSpPr>
          <p:spPr bwMode="auto">
            <a:xfrm>
              <a:off x="1866" y="3523"/>
              <a:ext cx="247" cy="21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dirty="0"/>
                <a:t>2</a:t>
              </a:r>
            </a:p>
          </p:txBody>
        </p:sp>
        <p:sp>
          <p:nvSpPr>
            <p:cNvPr id="165927" name="Oval 39"/>
            <p:cNvSpPr>
              <a:spLocks noChangeArrowheads="1"/>
            </p:cNvSpPr>
            <p:nvPr/>
          </p:nvSpPr>
          <p:spPr bwMode="auto">
            <a:xfrm>
              <a:off x="2496" y="3523"/>
              <a:ext cx="255" cy="211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r>
                <a:rPr lang="en-US" dirty="0"/>
                <a:t>3</a:t>
              </a:r>
            </a:p>
          </p:txBody>
        </p:sp>
        <p:cxnSp>
          <p:nvCxnSpPr>
            <p:cNvPr id="165928" name="AutoShape 40"/>
            <p:cNvCxnSpPr>
              <a:cxnSpLocks noChangeShapeType="1"/>
              <a:stCxn id="165926" idx="6"/>
              <a:endCxn id="165927" idx="2"/>
            </p:cNvCxnSpPr>
            <p:nvPr/>
          </p:nvCxnSpPr>
          <p:spPr bwMode="auto">
            <a:xfrm flipV="1">
              <a:off x="2113" y="3629"/>
              <a:ext cx="383" cy="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</p:cxnSp>
        <p:sp>
          <p:nvSpPr>
            <p:cNvPr id="165929" name="Text Box 41"/>
            <p:cNvSpPr txBox="1">
              <a:spLocks noChangeArrowheads="1"/>
            </p:cNvSpPr>
            <p:nvPr/>
          </p:nvSpPr>
          <p:spPr bwMode="auto">
            <a:xfrm>
              <a:off x="2166" y="3339"/>
              <a:ext cx="21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altLang="ja-JP" sz="2400" dirty="0">
                  <a:solidFill>
                    <a:schemeClr val="tx2"/>
                  </a:solidFill>
                  <a:latin typeface="Times" pitchFamily="-65" charset="0"/>
                </a:rPr>
                <a:t>b</a:t>
              </a:r>
              <a:endParaRPr lang="en-US" sz="2400" dirty="0">
                <a:solidFill>
                  <a:schemeClr val="bg2"/>
                </a:solidFill>
                <a:latin typeface="Times" pitchFamily="-65" charset="0"/>
              </a:endParaRPr>
            </a:p>
          </p:txBody>
        </p:sp>
        <p:sp>
          <p:nvSpPr>
            <p:cNvPr id="165930" name="Text Box 42"/>
            <p:cNvSpPr txBox="1">
              <a:spLocks noChangeArrowheads="1"/>
            </p:cNvSpPr>
            <p:nvPr/>
          </p:nvSpPr>
          <p:spPr bwMode="auto">
            <a:xfrm>
              <a:off x="1093" y="3483"/>
              <a:ext cx="213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400"/>
                <a:t>&gt;</a:t>
              </a:r>
            </a:p>
          </p:txBody>
        </p:sp>
      </p:grpSp>
      <p:sp>
        <p:nvSpPr>
          <p:cNvPr id="165933" name="Text Box 45"/>
          <p:cNvSpPr txBox="1">
            <a:spLocks noChangeArrowheads="1"/>
          </p:cNvSpPr>
          <p:nvPr/>
        </p:nvSpPr>
        <p:spPr bwMode="auto">
          <a:xfrm>
            <a:off x="5113235" y="5191125"/>
            <a:ext cx="47563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 dirty="0"/>
              <a:t>what’s the equivalent without the </a:t>
            </a:r>
            <a:r>
              <a:rPr lang="en-US" b="1" i="1" dirty="0" err="1"/>
              <a:t>ε</a:t>
            </a:r>
            <a:r>
              <a:rPr lang="en-US" b="1" i="1" dirty="0"/>
              <a:t>-transition?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349422" y="4407079"/>
            <a:ext cx="605797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077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9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933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4F390-33F3-BD45-8BBE-CA9C51669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ε</a:t>
            </a:r>
            <a:r>
              <a:rPr lang="en-US" dirty="0"/>
              <a:t>-transitions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9FA91-5BAF-CD4D-A077-A5ECC005C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Can be used to help encode: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200" dirty="0"/>
              <a:t>Multiple start states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200" dirty="0"/>
              <a:t>Multiple end states</a:t>
            </a:r>
          </a:p>
          <a:p>
            <a:endParaRPr lang="en-US" sz="3600" dirty="0"/>
          </a:p>
          <a:p>
            <a:r>
              <a:rPr lang="en-US" sz="3600" dirty="0"/>
              <a:t>Next time, we'll see:</a:t>
            </a:r>
          </a:p>
          <a:p>
            <a:pPr lvl="1"/>
            <a:r>
              <a:rPr lang="en-US" sz="3200" dirty="0"/>
              <a:t>Then we can get rid of the </a:t>
            </a:r>
            <a:r>
              <a:rPr lang="en-US" sz="3200" dirty="0" err="1"/>
              <a:t>ε</a:t>
            </a:r>
            <a:r>
              <a:rPr lang="en-US" sz="3200" dirty="0"/>
              <a:t>-transition (</a:t>
            </a:r>
            <a:r>
              <a:rPr lang="en-US" sz="3200" i="1" dirty="0"/>
              <a:t>by construction</a:t>
            </a:r>
            <a:r>
              <a:rPr lang="en-US" sz="3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208249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Backreferences</a:t>
            </a:r>
            <a:r>
              <a:rPr lang="en-US" dirty="0"/>
              <a:t> and FSA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Deep question:</a:t>
            </a:r>
          </a:p>
          <a:p>
            <a:pPr lvl="1"/>
            <a:r>
              <a:rPr lang="en-US" dirty="0"/>
              <a:t>why are </a:t>
            </a:r>
            <a:r>
              <a:rPr lang="en-US" dirty="0" err="1"/>
              <a:t>backreferences</a:t>
            </a:r>
            <a:r>
              <a:rPr lang="en-US" dirty="0"/>
              <a:t> impossible in FSA?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7005682" y="1369220"/>
            <a:ext cx="3371850" cy="2290763"/>
            <a:chOff x="5481682" y="1369219"/>
            <a:chExt cx="3371850" cy="2290763"/>
          </a:xfrm>
        </p:grpSpPr>
        <p:grpSp>
          <p:nvGrpSpPr>
            <p:cNvPr id="41" name="Group 40"/>
            <p:cNvGrpSpPr/>
            <p:nvPr/>
          </p:nvGrpSpPr>
          <p:grpSpPr>
            <a:xfrm>
              <a:off x="5710282" y="1369219"/>
              <a:ext cx="3143250" cy="2290763"/>
              <a:chOff x="5710282" y="1369219"/>
              <a:chExt cx="3143250" cy="2290763"/>
            </a:xfrm>
          </p:grpSpPr>
          <p:sp>
            <p:nvSpPr>
              <p:cNvPr id="5" name="Oval 5"/>
              <p:cNvSpPr>
                <a:spLocks noChangeArrowheads="1"/>
              </p:cNvSpPr>
              <p:nvPr/>
            </p:nvSpPr>
            <p:spPr bwMode="auto">
              <a:xfrm>
                <a:off x="5710282" y="1369219"/>
                <a:ext cx="684126" cy="70904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2000">
                    <a:latin typeface="Times" pitchFamily="-65" charset="0"/>
                  </a:rPr>
                  <a:t>s</a:t>
                </a:r>
              </a:p>
            </p:txBody>
          </p:sp>
          <p:sp>
            <p:nvSpPr>
              <p:cNvPr id="6" name="Oval 6"/>
              <p:cNvSpPr>
                <a:spLocks noChangeArrowheads="1"/>
              </p:cNvSpPr>
              <p:nvPr/>
            </p:nvSpPr>
            <p:spPr bwMode="auto">
              <a:xfrm>
                <a:off x="7499533" y="1369219"/>
                <a:ext cx="684126" cy="709046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2000">
                    <a:latin typeface="Times" pitchFamily="-65" charset="0"/>
                  </a:rPr>
                  <a:t>x</a:t>
                </a:r>
                <a:endParaRPr lang="en-US" sz="2400">
                  <a:latin typeface="Times" pitchFamily="-65" charset="0"/>
                </a:endParaRPr>
              </a:p>
            </p:txBody>
          </p:sp>
          <p:sp>
            <p:nvSpPr>
              <p:cNvPr id="7" name="Oval 7"/>
              <p:cNvSpPr>
                <a:spLocks noChangeArrowheads="1"/>
              </p:cNvSpPr>
              <p:nvPr/>
            </p:nvSpPr>
            <p:spPr bwMode="auto">
              <a:xfrm>
                <a:off x="7499533" y="2950936"/>
                <a:ext cx="684126" cy="709046"/>
              </a:xfrm>
              <a:prstGeom prst="ellipse">
                <a:avLst/>
              </a:prstGeom>
              <a:solidFill>
                <a:srgbClr val="CC060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2000">
                    <a:latin typeface="Times" pitchFamily="-65" charset="0"/>
                  </a:rPr>
                  <a:t>y</a:t>
                </a:r>
              </a:p>
            </p:txBody>
          </p:sp>
          <p:cxnSp>
            <p:nvCxnSpPr>
              <p:cNvPr id="8" name="AutoShape 8"/>
              <p:cNvCxnSpPr>
                <a:cxnSpLocks noChangeShapeType="1"/>
                <a:stCxn id="5" idx="6"/>
                <a:endCxn id="6" idx="2"/>
              </p:cNvCxnSpPr>
              <p:nvPr/>
            </p:nvCxnSpPr>
            <p:spPr bwMode="auto">
              <a:xfrm>
                <a:off x="6394408" y="1723742"/>
                <a:ext cx="1105126" cy="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9" name="AutoShape 9"/>
              <p:cNvCxnSpPr>
                <a:cxnSpLocks noChangeShapeType="1"/>
                <a:stCxn id="6" idx="4"/>
                <a:endCxn id="7" idx="0"/>
              </p:cNvCxnSpPr>
              <p:nvPr/>
            </p:nvCxnSpPr>
            <p:spPr bwMode="auto">
              <a:xfrm>
                <a:off x="7841596" y="2078265"/>
                <a:ext cx="0" cy="87267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0" name="AutoShape 10"/>
              <p:cNvCxnSpPr>
                <a:cxnSpLocks noChangeShapeType="1"/>
                <a:stCxn id="7" idx="7"/>
                <a:endCxn id="7" idx="5"/>
              </p:cNvCxnSpPr>
              <p:nvPr/>
            </p:nvCxnSpPr>
            <p:spPr bwMode="auto">
              <a:xfrm rot="5400000" flipV="1">
                <a:off x="7833867" y="3304343"/>
                <a:ext cx="502241" cy="1096"/>
              </a:xfrm>
              <a:prstGeom prst="curvedConnector5">
                <a:avLst>
                  <a:gd name="adj1" fmla="val -53167"/>
                  <a:gd name="adj2" fmla="val 67700000"/>
                  <a:gd name="adj3" fmla="val 153167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cxnSp>
            <p:nvCxnSpPr>
              <p:cNvPr id="11" name="AutoShape 11"/>
              <p:cNvCxnSpPr>
                <a:cxnSpLocks noChangeShapeType="1"/>
                <a:stCxn id="6" idx="7"/>
                <a:endCxn id="6" idx="5"/>
              </p:cNvCxnSpPr>
              <p:nvPr/>
            </p:nvCxnSpPr>
            <p:spPr bwMode="auto">
              <a:xfrm rot="5400000" flipV="1">
                <a:off x="7833867" y="1722626"/>
                <a:ext cx="502241" cy="1096"/>
              </a:xfrm>
              <a:prstGeom prst="curvedConnector5">
                <a:avLst>
                  <a:gd name="adj1" fmla="val -53167"/>
                  <a:gd name="adj2" fmla="val 67700000"/>
                  <a:gd name="adj3" fmla="val 153167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</p:cxnSp>
          <p:sp>
            <p:nvSpPr>
              <p:cNvPr id="12" name="Text Box 12"/>
              <p:cNvSpPr txBox="1">
                <a:spLocks noChangeArrowheads="1"/>
              </p:cNvSpPr>
              <p:nvPr/>
            </p:nvSpPr>
            <p:spPr bwMode="auto">
              <a:xfrm>
                <a:off x="6855973" y="1404444"/>
                <a:ext cx="297112" cy="3965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>
                    <a:latin typeface="Times" pitchFamily="-65" charset="0"/>
                  </a:rPr>
                  <a:t>a</a:t>
                </a:r>
              </a:p>
            </p:txBody>
          </p:sp>
          <p:sp>
            <p:nvSpPr>
              <p:cNvPr id="13" name="Text Box 13"/>
              <p:cNvSpPr txBox="1">
                <a:spLocks noChangeArrowheads="1"/>
              </p:cNvSpPr>
              <p:nvPr/>
            </p:nvSpPr>
            <p:spPr bwMode="auto">
              <a:xfrm>
                <a:off x="8541071" y="1568070"/>
                <a:ext cx="296016" cy="3965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>
                    <a:latin typeface="Times" pitchFamily="-65" charset="0"/>
                  </a:rPr>
                  <a:t>a</a:t>
                </a:r>
                <a:endParaRPr lang="en-US" sz="2400">
                  <a:latin typeface="Times" pitchFamily="-65" charset="0"/>
                </a:endParaRPr>
              </a:p>
            </p:txBody>
          </p:sp>
          <p:sp>
            <p:nvSpPr>
              <p:cNvPr id="14" name="Text Box 14"/>
              <p:cNvSpPr txBox="1">
                <a:spLocks noChangeArrowheads="1"/>
              </p:cNvSpPr>
              <p:nvPr/>
            </p:nvSpPr>
            <p:spPr bwMode="auto">
              <a:xfrm>
                <a:off x="8542167" y="3148651"/>
                <a:ext cx="311365" cy="3965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>
                    <a:latin typeface="Times" pitchFamily="-65" charset="0"/>
                  </a:rPr>
                  <a:t>b</a:t>
                </a:r>
                <a:endParaRPr lang="en-US" sz="2400">
                  <a:latin typeface="Times" pitchFamily="-65" charset="0"/>
                </a:endParaRPr>
              </a:p>
            </p:txBody>
          </p:sp>
          <p:sp>
            <p:nvSpPr>
              <p:cNvPr id="15" name="Text Box 15"/>
              <p:cNvSpPr txBox="1">
                <a:spLocks noChangeArrowheads="1"/>
              </p:cNvSpPr>
              <p:nvPr/>
            </p:nvSpPr>
            <p:spPr bwMode="auto">
              <a:xfrm>
                <a:off x="7542291" y="2331658"/>
                <a:ext cx="311365" cy="39656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>
                    <a:latin typeface="Times" pitchFamily="-65" charset="0"/>
                  </a:rPr>
                  <a:t>b</a:t>
                </a:r>
                <a:endParaRPr lang="en-US" sz="2400">
                  <a:latin typeface="Times" pitchFamily="-65" charset="0"/>
                </a:endParaRPr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5481682" y="1521619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&gt;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961910" y="2937340"/>
            <a:ext cx="7079810" cy="120032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Example: Suppose you wanted a machine that accepted </a:t>
            </a:r>
            <a:r>
              <a:rPr lang="en-US" sz="24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/(a+b+)\1/</a:t>
            </a:r>
          </a:p>
          <a:p>
            <a:r>
              <a:rPr lang="en-US" sz="2400" dirty="0"/>
              <a:t>One idea:  link two copies of the machine together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9023535" y="3659981"/>
            <a:ext cx="1353999" cy="2917024"/>
            <a:chOff x="7499534" y="3659981"/>
            <a:chExt cx="1353999" cy="2917024"/>
          </a:xfrm>
        </p:grpSpPr>
        <p:sp>
          <p:nvSpPr>
            <p:cNvPr id="24" name="Oval 6"/>
            <p:cNvSpPr>
              <a:spLocks noChangeArrowheads="1"/>
            </p:cNvSpPr>
            <p:nvPr/>
          </p:nvSpPr>
          <p:spPr bwMode="auto">
            <a:xfrm>
              <a:off x="7499534" y="4286241"/>
              <a:ext cx="684126" cy="70904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latin typeface="Times" pitchFamily="-65" charset="0"/>
                </a:rPr>
                <a:t>x2</a:t>
              </a:r>
              <a:endParaRPr lang="en-US" sz="2400" dirty="0">
                <a:latin typeface="Times" pitchFamily="-65" charset="0"/>
              </a:endParaRPr>
            </a:p>
          </p:txBody>
        </p:sp>
        <p:sp>
          <p:nvSpPr>
            <p:cNvPr id="25" name="Oval 7"/>
            <p:cNvSpPr>
              <a:spLocks noChangeArrowheads="1"/>
            </p:cNvSpPr>
            <p:nvPr/>
          </p:nvSpPr>
          <p:spPr bwMode="auto">
            <a:xfrm>
              <a:off x="7499534" y="5867959"/>
              <a:ext cx="684126" cy="709046"/>
            </a:xfrm>
            <a:prstGeom prst="ellipse">
              <a:avLst/>
            </a:prstGeom>
            <a:solidFill>
              <a:srgbClr val="CC060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2000" dirty="0">
                  <a:latin typeface="Times" pitchFamily="-65" charset="0"/>
                </a:rPr>
                <a:t>y2</a:t>
              </a:r>
            </a:p>
          </p:txBody>
        </p:sp>
        <p:cxnSp>
          <p:nvCxnSpPr>
            <p:cNvPr id="26" name="AutoShape 8"/>
            <p:cNvCxnSpPr>
              <a:cxnSpLocks noChangeShapeType="1"/>
              <a:stCxn id="7" idx="4"/>
              <a:endCxn id="24" idx="0"/>
            </p:cNvCxnSpPr>
            <p:nvPr/>
          </p:nvCxnSpPr>
          <p:spPr bwMode="auto">
            <a:xfrm rot="16200000" flipH="1">
              <a:off x="7528467" y="3973110"/>
              <a:ext cx="626259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27" name="AutoShape 9"/>
            <p:cNvCxnSpPr>
              <a:cxnSpLocks noChangeShapeType="1"/>
              <a:stCxn id="24" idx="4"/>
              <a:endCxn id="25" idx="0"/>
            </p:cNvCxnSpPr>
            <p:nvPr/>
          </p:nvCxnSpPr>
          <p:spPr bwMode="auto">
            <a:xfrm>
              <a:off x="7841597" y="4995287"/>
              <a:ext cx="0" cy="87267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28" name="AutoShape 10"/>
            <p:cNvCxnSpPr>
              <a:cxnSpLocks noChangeShapeType="1"/>
              <a:stCxn id="25" idx="7"/>
              <a:endCxn id="25" idx="5"/>
            </p:cNvCxnSpPr>
            <p:nvPr/>
          </p:nvCxnSpPr>
          <p:spPr bwMode="auto">
            <a:xfrm rot="5400000" flipV="1">
              <a:off x="7833867" y="6221366"/>
              <a:ext cx="502241" cy="1096"/>
            </a:xfrm>
            <a:prstGeom prst="curvedConnector5">
              <a:avLst>
                <a:gd name="adj1" fmla="val -53167"/>
                <a:gd name="adj2" fmla="val 67700000"/>
                <a:gd name="adj3" fmla="val 153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29" name="AutoShape 11"/>
            <p:cNvCxnSpPr>
              <a:cxnSpLocks noChangeShapeType="1"/>
              <a:stCxn id="24" idx="7"/>
              <a:endCxn id="24" idx="5"/>
            </p:cNvCxnSpPr>
            <p:nvPr/>
          </p:nvCxnSpPr>
          <p:spPr bwMode="auto">
            <a:xfrm rot="5400000" flipV="1">
              <a:off x="7833867" y="4639648"/>
              <a:ext cx="502241" cy="1096"/>
            </a:xfrm>
            <a:prstGeom prst="curvedConnector5">
              <a:avLst>
                <a:gd name="adj1" fmla="val -53167"/>
                <a:gd name="adj2" fmla="val 67700000"/>
                <a:gd name="adj3" fmla="val 153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30" name="Text Box 12"/>
            <p:cNvSpPr txBox="1">
              <a:spLocks noChangeArrowheads="1"/>
            </p:cNvSpPr>
            <p:nvPr/>
          </p:nvSpPr>
          <p:spPr bwMode="auto">
            <a:xfrm>
              <a:off x="7499534" y="3718234"/>
              <a:ext cx="297112" cy="3965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 dirty="0">
                  <a:latin typeface="Times" pitchFamily="-65" charset="0"/>
                </a:rPr>
                <a:t>a</a:t>
              </a:r>
            </a:p>
          </p:txBody>
        </p:sp>
        <p:sp>
          <p:nvSpPr>
            <p:cNvPr id="31" name="Text Box 13"/>
            <p:cNvSpPr txBox="1">
              <a:spLocks noChangeArrowheads="1"/>
            </p:cNvSpPr>
            <p:nvPr/>
          </p:nvSpPr>
          <p:spPr bwMode="auto">
            <a:xfrm>
              <a:off x="8541072" y="4485092"/>
              <a:ext cx="296016" cy="3965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Times" pitchFamily="-65" charset="0"/>
                </a:rPr>
                <a:t>a</a:t>
              </a:r>
              <a:endParaRPr lang="en-US" sz="2400">
                <a:latin typeface="Times" pitchFamily="-65" charset="0"/>
              </a:endParaRPr>
            </a:p>
          </p:txBody>
        </p:sp>
        <p:sp>
          <p:nvSpPr>
            <p:cNvPr id="32" name="Text Box 14"/>
            <p:cNvSpPr txBox="1">
              <a:spLocks noChangeArrowheads="1"/>
            </p:cNvSpPr>
            <p:nvPr/>
          </p:nvSpPr>
          <p:spPr bwMode="auto">
            <a:xfrm>
              <a:off x="8542168" y="6065674"/>
              <a:ext cx="311365" cy="3965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Times" pitchFamily="-65" charset="0"/>
                </a:rPr>
                <a:t>b</a:t>
              </a:r>
              <a:endParaRPr lang="en-US" sz="2400">
                <a:latin typeface="Times" pitchFamily="-65" charset="0"/>
              </a:endParaRPr>
            </a:p>
          </p:txBody>
        </p:sp>
        <p:sp>
          <p:nvSpPr>
            <p:cNvPr id="33" name="Text Box 15"/>
            <p:cNvSpPr txBox="1">
              <a:spLocks noChangeArrowheads="1"/>
            </p:cNvSpPr>
            <p:nvPr/>
          </p:nvSpPr>
          <p:spPr bwMode="auto">
            <a:xfrm>
              <a:off x="7542291" y="5248680"/>
              <a:ext cx="311365" cy="3965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2000">
                  <a:latin typeface="Times" pitchFamily="-65" charset="0"/>
                </a:rPr>
                <a:t>b</a:t>
              </a:r>
              <a:endParaRPr lang="en-US" sz="2400">
                <a:latin typeface="Times" pitchFamily="-65" charset="0"/>
              </a:endParaRPr>
            </a:p>
          </p:txBody>
        </p:sp>
      </p:grpSp>
      <p:sp>
        <p:nvSpPr>
          <p:cNvPr id="40" name="Oval 7"/>
          <p:cNvSpPr>
            <a:spLocks noChangeArrowheads="1"/>
          </p:cNvSpPr>
          <p:nvPr/>
        </p:nvSpPr>
        <p:spPr bwMode="auto">
          <a:xfrm>
            <a:off x="9017988" y="2950934"/>
            <a:ext cx="684126" cy="709046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2000">
                <a:latin typeface="Times" pitchFamily="-65" charset="0"/>
              </a:rPr>
              <a:t>y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560306" y="4485092"/>
            <a:ext cx="2535694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dirty="0"/>
              <a:t>Doesn’t work!</a:t>
            </a:r>
          </a:p>
          <a:p>
            <a:r>
              <a:rPr lang="en-US" sz="3200" b="1" dirty="0"/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3807188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 animBg="1"/>
      <p:bldP spid="40" grpId="0" animBg="1"/>
      <p:bldP spid="4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78B23-81C4-F54C-8777-17F31F6BA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Backreferences and FSA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4C2511-CFA0-9046-B30F-94699E31C2B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50676" y="2152353"/>
            <a:ext cx="6402282" cy="3502819"/>
          </a:xfrm>
          <a:ln>
            <a:solidFill>
              <a:schemeClr val="accent1"/>
            </a:solidFill>
          </a:ln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8C945A-6D08-D44E-AA5D-8C9233B6AE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539486" y="1825625"/>
            <a:ext cx="4357653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Perl</a:t>
            </a:r>
            <a:r>
              <a:rPr lang="en-US" dirty="0"/>
              <a:t>: </a:t>
            </a:r>
          </a:p>
          <a:p>
            <a:r>
              <a:rPr lang="en-US" sz="2600" dirty="0"/>
              <a:t>note line 10: next state is a function of previous state and current symbol </a:t>
            </a:r>
            <a:r>
              <a:rPr lang="en-US" sz="2600" dirty="0">
                <a:solidFill>
                  <a:srgbClr val="FF0000"/>
                </a:solidFill>
              </a:rPr>
              <a:t>ONLY</a:t>
            </a:r>
          </a:p>
          <a:p>
            <a:r>
              <a:rPr lang="en-US" sz="2600" dirty="0"/>
              <a:t>∴ # of a's and b's in the two halves don't have to match:</a:t>
            </a:r>
          </a:p>
          <a:p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fsa.perl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000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aa</a:t>
            </a:r>
            <a:r>
              <a:rPr lang="en-US" sz="20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bb</a:t>
            </a:r>
            <a:r>
              <a:rPr lang="en-US" sz="2000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</a:t>
            </a:r>
            <a:endParaRPr lang="en-US" sz="2000" dirty="0">
              <a:solidFill>
                <a:schemeClr val="accent6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Reject</a:t>
            </a:r>
          </a:p>
          <a:p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fsa.perl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000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aa</a:t>
            </a:r>
            <a:r>
              <a:rPr lang="en-US" sz="20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bb</a:t>
            </a:r>
            <a:r>
              <a:rPr lang="en-US" sz="2000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aaaa</a:t>
            </a:r>
            <a:r>
              <a:rPr lang="en-US" sz="20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bbbb</a:t>
            </a:r>
            <a:endParaRPr lang="en-US" sz="2000" dirty="0">
              <a:solidFill>
                <a:schemeClr val="accent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Accept</a:t>
            </a:r>
          </a:p>
          <a:p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perl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0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fsa.perl</a:t>
            </a:r>
            <a:r>
              <a:rPr lang="en-US" sz="2000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</a:t>
            </a:r>
            <a:r>
              <a:rPr lang="en-US" sz="2000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aa</a:t>
            </a:r>
            <a:r>
              <a:rPr lang="en-US" sz="20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bb</a:t>
            </a:r>
            <a:r>
              <a:rPr lang="en-US" sz="2000" dirty="0" err="1">
                <a:solidFill>
                  <a:schemeClr val="accent6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aaaa</a:t>
            </a:r>
            <a:r>
              <a:rPr lang="en-US" sz="2000" dirty="0" err="1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</a:t>
            </a:r>
            <a:endParaRPr lang="en-US" sz="2000" dirty="0">
              <a:solidFill>
                <a:schemeClr val="accent1"/>
              </a:solidFill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  <a:p>
            <a:r>
              <a:rPr lang="en-US" sz="2000" dirty="0">
                <a:solidFill>
                  <a:schemeClr val="accent1"/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Accept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EFFE6A-020D-034A-8CAF-A93009AFD12A}"/>
              </a:ext>
            </a:extLst>
          </p:cNvPr>
          <p:cNvSpPr txBox="1"/>
          <p:nvPr/>
        </p:nvSpPr>
        <p:spPr>
          <a:xfrm>
            <a:off x="869396" y="1690688"/>
            <a:ext cx="16722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fsa.perl</a:t>
            </a:r>
            <a:endParaRPr lang="en-US" sz="2400" dirty="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342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BB9C1-CF4F-0B42-8A46-A2FB64DCD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start states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B479A-24AD-1D4F-94E0-EA6A7368C2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12775"/>
          </a:xfrm>
        </p:spPr>
        <p:txBody>
          <a:bodyPr/>
          <a:lstStyle/>
          <a:p>
            <a:r>
              <a:rPr lang="en-US" dirty="0"/>
              <a:t>Example: simulate this by using an</a:t>
            </a:r>
            <a:r>
              <a:rPr lang="en-US" i="1" dirty="0"/>
              <a:t> e</a:t>
            </a:r>
            <a:r>
              <a:rPr lang="en-US" dirty="0"/>
              <a:t>-transition:</a:t>
            </a:r>
          </a:p>
        </p:txBody>
      </p:sp>
      <p:sp>
        <p:nvSpPr>
          <p:cNvPr id="5" name="Oval 5">
            <a:extLst>
              <a:ext uri="{FF2B5EF4-FFF2-40B4-BE49-F238E27FC236}">
                <a16:creationId xmlns:a16="http://schemas.microsoft.com/office/drawing/2014/main" id="{C4938DD0-8222-924E-BEB9-A57B9C6CEC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4417" y="2943225"/>
            <a:ext cx="680784" cy="76421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b="1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s</a:t>
            </a:r>
          </a:p>
        </p:txBody>
      </p:sp>
      <p:sp>
        <p:nvSpPr>
          <p:cNvPr id="6" name="Oval 6">
            <a:extLst>
              <a:ext uri="{FF2B5EF4-FFF2-40B4-BE49-F238E27FC236}">
                <a16:creationId xmlns:a16="http://schemas.microsoft.com/office/drawing/2014/main" id="{9DD0DA7D-E945-F544-BA45-061345A760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5115" y="2943225"/>
            <a:ext cx="680784" cy="76421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x</a:t>
            </a:r>
            <a:endParaRPr lang="en-US" sz="360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7" name="Oval 7">
            <a:extLst>
              <a:ext uri="{FF2B5EF4-FFF2-40B4-BE49-F238E27FC236}">
                <a16:creationId xmlns:a16="http://schemas.microsoft.com/office/drawing/2014/main" id="{DD78856E-413F-3947-BCAE-ACB06C51C2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05115" y="4644315"/>
            <a:ext cx="680784" cy="764217"/>
          </a:xfrm>
          <a:prstGeom prst="ellipse">
            <a:avLst/>
          </a:prstGeom>
          <a:solidFill>
            <a:srgbClr val="CC060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z</a:t>
            </a:r>
          </a:p>
        </p:txBody>
      </p:sp>
      <p:cxnSp>
        <p:nvCxnSpPr>
          <p:cNvPr id="8" name="AutoShape 8">
            <a:extLst>
              <a:ext uri="{FF2B5EF4-FFF2-40B4-BE49-F238E27FC236}">
                <a16:creationId xmlns:a16="http://schemas.microsoft.com/office/drawing/2014/main" id="{5060DE08-1BD5-F14E-9DAF-A50F68B69577}"/>
              </a:ext>
            </a:extLst>
          </p:cNvPr>
          <p:cNvCxnSpPr>
            <a:cxnSpLocks noChangeShapeType="1"/>
            <a:stCxn id="5" idx="6"/>
            <a:endCxn id="6" idx="2"/>
          </p:cNvCxnSpPr>
          <p:nvPr/>
        </p:nvCxnSpPr>
        <p:spPr bwMode="auto">
          <a:xfrm>
            <a:off x="2305201" y="3325333"/>
            <a:ext cx="1099914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9" name="AutoShape 9">
            <a:extLst>
              <a:ext uri="{FF2B5EF4-FFF2-40B4-BE49-F238E27FC236}">
                <a16:creationId xmlns:a16="http://schemas.microsoft.com/office/drawing/2014/main" id="{A1E4FC72-B674-D948-B4FC-4FF673C58127}"/>
              </a:ext>
            </a:extLst>
          </p:cNvPr>
          <p:cNvCxnSpPr>
            <a:cxnSpLocks noChangeShapeType="1"/>
            <a:stCxn id="6" idx="4"/>
            <a:endCxn id="7" idx="0"/>
          </p:cNvCxnSpPr>
          <p:nvPr/>
        </p:nvCxnSpPr>
        <p:spPr bwMode="auto">
          <a:xfrm>
            <a:off x="3746718" y="3707442"/>
            <a:ext cx="0" cy="93687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0" name="AutoShape 10">
            <a:extLst>
              <a:ext uri="{FF2B5EF4-FFF2-40B4-BE49-F238E27FC236}">
                <a16:creationId xmlns:a16="http://schemas.microsoft.com/office/drawing/2014/main" id="{092F56C5-6636-4F4D-9F4A-F7D176877D0C}"/>
              </a:ext>
            </a:extLst>
          </p:cNvPr>
          <p:cNvCxnSpPr>
            <a:cxnSpLocks noChangeShapeType="1"/>
            <a:stCxn id="7" idx="7"/>
            <a:endCxn id="7" idx="5"/>
          </p:cNvCxnSpPr>
          <p:nvPr/>
        </p:nvCxnSpPr>
        <p:spPr bwMode="auto">
          <a:xfrm rot="5400000" flipV="1">
            <a:off x="3720099" y="5023797"/>
            <a:ext cx="537782" cy="2423"/>
          </a:xfrm>
          <a:prstGeom prst="curvedConnector5">
            <a:avLst>
              <a:gd name="adj1" fmla="val -53167"/>
              <a:gd name="adj2" fmla="val 40199995"/>
              <a:gd name="adj3" fmla="val 15316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1" name="Text Box 12">
            <a:extLst>
              <a:ext uri="{FF2B5EF4-FFF2-40B4-BE49-F238E27FC236}">
                <a16:creationId xmlns:a16="http://schemas.microsoft.com/office/drawing/2014/main" id="{B57E607C-EA59-EC44-A1EE-7789C62B6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4022" y="3333381"/>
            <a:ext cx="3241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</a:t>
            </a:r>
          </a:p>
        </p:txBody>
      </p:sp>
      <p:sp>
        <p:nvSpPr>
          <p:cNvPr id="12" name="Text Box 13">
            <a:extLst>
              <a:ext uri="{FF2B5EF4-FFF2-40B4-BE49-F238E27FC236}">
                <a16:creationId xmlns:a16="http://schemas.microsoft.com/office/drawing/2014/main" id="{22579BFE-5A61-914A-982C-98F69914A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27" y="3894250"/>
            <a:ext cx="3241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</a:t>
            </a:r>
          </a:p>
        </p:txBody>
      </p:sp>
      <p:sp>
        <p:nvSpPr>
          <p:cNvPr id="13" name="Text Box 14">
            <a:extLst>
              <a:ext uri="{FF2B5EF4-FFF2-40B4-BE49-F238E27FC236}">
                <a16:creationId xmlns:a16="http://schemas.microsoft.com/office/drawing/2014/main" id="{95512D20-D379-A642-9F58-31CADB33B8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5388" y="5057558"/>
            <a:ext cx="3241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</a:t>
            </a:r>
          </a:p>
        </p:txBody>
      </p:sp>
      <p:sp>
        <p:nvSpPr>
          <p:cNvPr id="14" name="Text Box 15">
            <a:extLst>
              <a:ext uri="{FF2B5EF4-FFF2-40B4-BE49-F238E27FC236}">
                <a16:creationId xmlns:a16="http://schemas.microsoft.com/office/drawing/2014/main" id="{B21EB002-6B06-794E-9A22-F398E2795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8774" y="4030111"/>
            <a:ext cx="3241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</a:t>
            </a:r>
            <a:endParaRPr lang="en-US" sz="360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sp>
        <p:nvSpPr>
          <p:cNvPr id="15" name="Oval 16">
            <a:extLst>
              <a:ext uri="{FF2B5EF4-FFF2-40B4-BE49-F238E27FC236}">
                <a16:creationId xmlns:a16="http://schemas.microsoft.com/office/drawing/2014/main" id="{99C30059-25B4-2342-8F0D-FBAACCF2B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4417" y="4709415"/>
            <a:ext cx="680784" cy="76421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y</a:t>
            </a:r>
            <a:endParaRPr lang="en-US" sz="360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cxnSp>
        <p:nvCxnSpPr>
          <p:cNvPr id="16" name="AutoShape 17">
            <a:extLst>
              <a:ext uri="{FF2B5EF4-FFF2-40B4-BE49-F238E27FC236}">
                <a16:creationId xmlns:a16="http://schemas.microsoft.com/office/drawing/2014/main" id="{D9D7B0A2-6302-DF4E-A21D-16C902857177}"/>
              </a:ext>
            </a:extLst>
          </p:cNvPr>
          <p:cNvCxnSpPr>
            <a:cxnSpLocks noChangeShapeType="1"/>
            <a:stCxn id="15" idx="5"/>
            <a:endCxn id="15" idx="2"/>
          </p:cNvCxnSpPr>
          <p:nvPr/>
        </p:nvCxnSpPr>
        <p:spPr bwMode="auto">
          <a:xfrm rot="16200000" flipV="1">
            <a:off x="1779487" y="4936658"/>
            <a:ext cx="268891" cy="581452"/>
          </a:xfrm>
          <a:prstGeom prst="curvedConnector4">
            <a:avLst>
              <a:gd name="adj1" fmla="val -193685"/>
              <a:gd name="adj2" fmla="val 16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7" name="Text Box 18">
            <a:extLst>
              <a:ext uri="{FF2B5EF4-FFF2-40B4-BE49-F238E27FC236}">
                <a16:creationId xmlns:a16="http://schemas.microsoft.com/office/drawing/2014/main" id="{0FF07E0B-80BE-A64A-A375-CE17AC45BB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8127" y="5524579"/>
            <a:ext cx="3241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</a:t>
            </a:r>
          </a:p>
        </p:txBody>
      </p:sp>
      <p:cxnSp>
        <p:nvCxnSpPr>
          <p:cNvPr id="18" name="AutoShape 19">
            <a:extLst>
              <a:ext uri="{FF2B5EF4-FFF2-40B4-BE49-F238E27FC236}">
                <a16:creationId xmlns:a16="http://schemas.microsoft.com/office/drawing/2014/main" id="{13410F95-1099-9F48-9291-0954E57FDAB3}"/>
              </a:ext>
            </a:extLst>
          </p:cNvPr>
          <p:cNvCxnSpPr>
            <a:cxnSpLocks noChangeShapeType="1"/>
            <a:stCxn id="5" idx="4"/>
            <a:endCxn id="15" idx="0"/>
          </p:cNvCxnSpPr>
          <p:nvPr/>
        </p:nvCxnSpPr>
        <p:spPr bwMode="auto">
          <a:xfrm>
            <a:off x="1966021" y="3707442"/>
            <a:ext cx="0" cy="100197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9" name="AutoShape 20">
            <a:extLst>
              <a:ext uri="{FF2B5EF4-FFF2-40B4-BE49-F238E27FC236}">
                <a16:creationId xmlns:a16="http://schemas.microsoft.com/office/drawing/2014/main" id="{70246627-3D4B-3444-BE22-9CF9BF26BEDE}"/>
              </a:ext>
            </a:extLst>
          </p:cNvPr>
          <p:cNvCxnSpPr>
            <a:cxnSpLocks noChangeShapeType="1"/>
            <a:stCxn id="6" idx="3"/>
            <a:endCxn id="15" idx="7"/>
          </p:cNvCxnSpPr>
          <p:nvPr/>
        </p:nvCxnSpPr>
        <p:spPr bwMode="auto">
          <a:xfrm flipH="1">
            <a:off x="2205870" y="3594224"/>
            <a:ext cx="1298577" cy="122840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0" name="Text Box 21">
            <a:extLst>
              <a:ext uri="{FF2B5EF4-FFF2-40B4-BE49-F238E27FC236}">
                <a16:creationId xmlns:a16="http://schemas.microsoft.com/office/drawing/2014/main" id="{1521492A-ECE1-F34E-A68C-C916F5AEC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4741" y="3812168"/>
            <a:ext cx="3241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</a:t>
            </a:r>
            <a:endParaRPr lang="en-US" sz="3600">
              <a:latin typeface="Menlo" panose="020B0609030804020204" pitchFamily="49" charset="0"/>
              <a:ea typeface="Menlo" panose="020B0609030804020204" pitchFamily="49" charset="0"/>
              <a:cs typeface="Menlo" panose="020B0609030804020204" pitchFamily="49" charset="0"/>
            </a:endParaRPr>
          </a:p>
        </p:txBody>
      </p:sp>
      <p:cxnSp>
        <p:nvCxnSpPr>
          <p:cNvPr id="21" name="AutoShape 22">
            <a:extLst>
              <a:ext uri="{FF2B5EF4-FFF2-40B4-BE49-F238E27FC236}">
                <a16:creationId xmlns:a16="http://schemas.microsoft.com/office/drawing/2014/main" id="{ED498830-4462-2D4F-BAA0-969101FB4B9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322160" y="5116997"/>
            <a:ext cx="1099914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22" name="Text Box 23">
            <a:extLst>
              <a:ext uri="{FF2B5EF4-FFF2-40B4-BE49-F238E27FC236}">
                <a16:creationId xmlns:a16="http://schemas.microsoft.com/office/drawing/2014/main" id="{9F036882-BF92-1046-89FA-2F1347673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0981" y="5099645"/>
            <a:ext cx="3241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a</a:t>
            </a:r>
          </a:p>
        </p:txBody>
      </p:sp>
      <p:sp>
        <p:nvSpPr>
          <p:cNvPr id="23" name="Text Box 25">
            <a:extLst>
              <a:ext uri="{FF2B5EF4-FFF2-40B4-BE49-F238E27FC236}">
                <a16:creationId xmlns:a16="http://schemas.microsoft.com/office/drawing/2014/main" id="{1801CB22-4BF9-C24B-8ACF-620B2205C9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1031" y="5524579"/>
            <a:ext cx="3241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b</a:t>
            </a:r>
          </a:p>
        </p:txBody>
      </p:sp>
      <p:cxnSp>
        <p:nvCxnSpPr>
          <p:cNvPr id="24" name="AutoShape 26">
            <a:extLst>
              <a:ext uri="{FF2B5EF4-FFF2-40B4-BE49-F238E27FC236}">
                <a16:creationId xmlns:a16="http://schemas.microsoft.com/office/drawing/2014/main" id="{7CA5EA6D-FA2A-DF4D-A80B-71D95247F760}"/>
              </a:ext>
            </a:extLst>
          </p:cNvPr>
          <p:cNvCxnSpPr>
            <a:cxnSpLocks noChangeShapeType="1"/>
            <a:stCxn id="7" idx="3"/>
            <a:endCxn id="15" idx="5"/>
          </p:cNvCxnSpPr>
          <p:nvPr/>
        </p:nvCxnSpPr>
        <p:spPr bwMode="auto">
          <a:xfrm rot="5400000">
            <a:off x="2821397" y="4679991"/>
            <a:ext cx="65100" cy="1298577"/>
          </a:xfrm>
          <a:prstGeom prst="curvedConnector3">
            <a:avLst>
              <a:gd name="adj1" fmla="val 90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CC0794C-D324-BE4A-A8CC-BBA17ABE174D}"/>
              </a:ext>
            </a:extLst>
          </p:cNvPr>
          <p:cNvSpPr txBox="1"/>
          <p:nvPr/>
        </p:nvSpPr>
        <p:spPr>
          <a:xfrm>
            <a:off x="1252263" y="2974267"/>
            <a:ext cx="346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&gt;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857E135-A86D-C644-A341-03EDD81634A9}"/>
              </a:ext>
            </a:extLst>
          </p:cNvPr>
          <p:cNvSpPr txBox="1"/>
          <p:nvPr/>
        </p:nvSpPr>
        <p:spPr>
          <a:xfrm>
            <a:off x="4022283" y="2918342"/>
            <a:ext cx="3468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&lt;</a:t>
            </a:r>
          </a:p>
        </p:txBody>
      </p:sp>
      <p:sp>
        <p:nvSpPr>
          <p:cNvPr id="30" name="Text Box 14">
            <a:extLst>
              <a:ext uri="{FF2B5EF4-FFF2-40B4-BE49-F238E27FC236}">
                <a16:creationId xmlns:a16="http://schemas.microsoft.com/office/drawing/2014/main" id="{5CE6F458-524C-B34C-B139-B40A405082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4022" y="2439704"/>
            <a:ext cx="3241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ε</a:t>
            </a:r>
          </a:p>
        </p:txBody>
      </p:sp>
      <p:cxnSp>
        <p:nvCxnSpPr>
          <p:cNvPr id="33" name="Curved Connector 32">
            <a:extLst>
              <a:ext uri="{FF2B5EF4-FFF2-40B4-BE49-F238E27FC236}">
                <a16:creationId xmlns:a16="http://schemas.microsoft.com/office/drawing/2014/main" id="{E86ADF88-625C-004E-8DA9-C2DCF57DE445}"/>
              </a:ext>
            </a:extLst>
          </p:cNvPr>
          <p:cNvCxnSpPr>
            <a:stCxn id="5" idx="1"/>
            <a:endCxn id="6" idx="7"/>
          </p:cNvCxnSpPr>
          <p:nvPr/>
        </p:nvCxnSpPr>
        <p:spPr>
          <a:xfrm rot="5400000" flipH="1" flipV="1">
            <a:off x="2855158" y="1924100"/>
            <a:ext cx="12700" cy="2262084"/>
          </a:xfrm>
          <a:prstGeom prst="curvedConnector3">
            <a:avLst>
              <a:gd name="adj1" fmla="val 468123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C132F412-F6B7-034A-B857-8892C48013AE}"/>
              </a:ext>
            </a:extLst>
          </p:cNvPr>
          <p:cNvSpPr txBox="1">
            <a:spLocks/>
          </p:cNvSpPr>
          <p:nvPr/>
        </p:nvSpPr>
        <p:spPr>
          <a:xfrm>
            <a:off x="5503197" y="2974267"/>
            <a:ext cx="6038009" cy="29196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Multiple final states vs. a single state:  also same expressive power.</a:t>
            </a:r>
          </a:p>
          <a:p>
            <a:r>
              <a:rPr lang="en-US" dirty="0"/>
              <a:t>Doesn't have to have any final states at all: </a:t>
            </a:r>
          </a:p>
          <a:p>
            <a:pPr marL="457200" lvl="1" indent="0">
              <a:buNone/>
            </a:pPr>
            <a:r>
              <a:rPr lang="en-US" dirty="0"/>
              <a:t>L(</a:t>
            </a:r>
            <a:r>
              <a:rPr lang="en-US" i="1" dirty="0"/>
              <a:t>machine</a:t>
            </a:r>
            <a:r>
              <a:rPr lang="en-US" dirty="0"/>
              <a:t>) = {}</a:t>
            </a:r>
          </a:p>
          <a:p>
            <a:r>
              <a:rPr lang="en-US" i="1" dirty="0">
                <a:solidFill>
                  <a:schemeClr val="accent1"/>
                </a:solidFill>
              </a:rPr>
              <a:t>What's the simplest possible FSA?</a:t>
            </a:r>
          </a:p>
        </p:txBody>
      </p:sp>
    </p:spTree>
    <p:extLst>
      <p:ext uri="{BB962C8B-B14F-4D97-AF65-F5344CB8AC3E}">
        <p14:creationId xmlns:p14="http://schemas.microsoft.com/office/powerpoint/2010/main" val="286955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  <p:bldP spid="30" grpId="0"/>
      <p:bldP spid="35" grpId="0" uiExpand="1" build="allAtOnce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>
            <a:normAutofit/>
          </a:bodyPr>
          <a:lstStyle/>
          <a:p>
            <a:r>
              <a:rPr lang="en-US" dirty="0"/>
              <a:t>Non-Deterministic Finite State Automata (NDFSA)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non-deterministic FSA (NDFSA</a:t>
            </a:r>
            <a:r>
              <a:rPr lang="en-US" sz="4000" dirty="0"/>
              <a:t>)</a:t>
            </a:r>
          </a:p>
          <a:p>
            <a:r>
              <a:rPr lang="en-US" i="1" dirty="0"/>
              <a:t>no restriction on ambiguity  (surprisingly, no increase in power)</a:t>
            </a:r>
          </a:p>
          <a:p>
            <a:r>
              <a:rPr lang="en-US" dirty="0"/>
              <a:t>Example:</a:t>
            </a:r>
          </a:p>
          <a:p>
            <a:endParaRPr lang="en-US" dirty="0"/>
          </a:p>
        </p:txBody>
      </p:sp>
      <p:grpSp>
        <p:nvGrpSpPr>
          <p:cNvPr id="4" name="Group 63"/>
          <p:cNvGrpSpPr>
            <a:grpSpLocks/>
          </p:cNvGrpSpPr>
          <p:nvPr/>
        </p:nvGrpSpPr>
        <p:grpSpPr bwMode="auto">
          <a:xfrm>
            <a:off x="4098927" y="3174206"/>
            <a:ext cx="2157413" cy="1722438"/>
            <a:chOff x="768" y="2880"/>
            <a:chExt cx="1359" cy="1085"/>
          </a:xfrm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816" y="2880"/>
              <a:ext cx="281" cy="27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s</a:t>
              </a:r>
            </a:p>
          </p:txBody>
        </p:sp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1551" y="2880"/>
              <a:ext cx="281" cy="27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x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65" charset="0"/>
                <a:ea typeface="+mn-ea"/>
                <a:cs typeface="+mn-cs"/>
              </a:endParaRPr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551" y="3481"/>
              <a:ext cx="281" cy="270"/>
            </a:xfrm>
            <a:prstGeom prst="ellipse">
              <a:avLst/>
            </a:prstGeom>
            <a:solidFill>
              <a:srgbClr val="CC060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z</a:t>
              </a:r>
            </a:p>
          </p:txBody>
        </p:sp>
        <p:cxnSp>
          <p:nvCxnSpPr>
            <p:cNvPr id="8" name="AutoShape 8"/>
            <p:cNvCxnSpPr>
              <a:cxnSpLocks noChangeShapeType="1"/>
              <a:stCxn id="5" idx="6"/>
              <a:endCxn id="6" idx="2"/>
            </p:cNvCxnSpPr>
            <p:nvPr/>
          </p:nvCxnSpPr>
          <p:spPr bwMode="auto">
            <a:xfrm>
              <a:off x="1097" y="3015"/>
              <a:ext cx="45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9" name="AutoShape 9"/>
            <p:cNvCxnSpPr>
              <a:cxnSpLocks noChangeShapeType="1"/>
              <a:stCxn id="6" idx="4"/>
              <a:endCxn id="7" idx="0"/>
            </p:cNvCxnSpPr>
            <p:nvPr/>
          </p:nvCxnSpPr>
          <p:spPr bwMode="auto">
            <a:xfrm>
              <a:off x="1692" y="3150"/>
              <a:ext cx="0" cy="33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0" name="AutoShape 10"/>
            <p:cNvCxnSpPr>
              <a:cxnSpLocks noChangeShapeType="1"/>
              <a:stCxn id="7" idx="7"/>
              <a:endCxn id="7" idx="5"/>
            </p:cNvCxnSpPr>
            <p:nvPr/>
          </p:nvCxnSpPr>
          <p:spPr bwMode="auto">
            <a:xfrm rot="5400000" flipV="1">
              <a:off x="1697" y="3615"/>
              <a:ext cx="190" cy="1"/>
            </a:xfrm>
            <a:prstGeom prst="curvedConnector5">
              <a:avLst>
                <a:gd name="adj1" fmla="val -53167"/>
                <a:gd name="adj2" fmla="val 40199995"/>
                <a:gd name="adj3" fmla="val 153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1" name="Text Box 12"/>
            <p:cNvSpPr txBox="1">
              <a:spLocks noChangeArrowheads="1"/>
            </p:cNvSpPr>
            <p:nvPr/>
          </p:nvSpPr>
          <p:spPr bwMode="auto">
            <a:xfrm>
              <a:off x="1274" y="2964"/>
              <a:ext cx="15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2" name="Text Box 13"/>
            <p:cNvSpPr txBox="1">
              <a:spLocks noChangeArrowheads="1"/>
            </p:cNvSpPr>
            <p:nvPr/>
          </p:nvSpPr>
          <p:spPr bwMode="auto">
            <a:xfrm>
              <a:off x="768" y="3216"/>
              <a:ext cx="15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3" name="Text Box 14"/>
            <p:cNvSpPr txBox="1">
              <a:spLocks noChangeArrowheads="1"/>
            </p:cNvSpPr>
            <p:nvPr/>
          </p:nvSpPr>
          <p:spPr bwMode="auto">
            <a:xfrm>
              <a:off x="1968" y="3627"/>
              <a:ext cx="15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 Box 15"/>
            <p:cNvSpPr txBox="1">
              <a:spLocks noChangeArrowheads="1"/>
            </p:cNvSpPr>
            <p:nvPr/>
          </p:nvSpPr>
          <p:spPr bwMode="auto">
            <a:xfrm>
              <a:off x="1536" y="3264"/>
              <a:ext cx="1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b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65" charset="0"/>
                <a:ea typeface="+mn-ea"/>
                <a:cs typeface="+mn-cs"/>
              </a:endParaRPr>
            </a:p>
          </p:txBody>
        </p:sp>
        <p:sp>
          <p:nvSpPr>
            <p:cNvPr id="15" name="Oval 16"/>
            <p:cNvSpPr>
              <a:spLocks noChangeArrowheads="1"/>
            </p:cNvSpPr>
            <p:nvPr/>
          </p:nvSpPr>
          <p:spPr bwMode="auto">
            <a:xfrm>
              <a:off x="816" y="3504"/>
              <a:ext cx="281" cy="27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y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65" charset="0"/>
                <a:ea typeface="+mn-ea"/>
                <a:cs typeface="+mn-cs"/>
              </a:endParaRPr>
            </a:p>
          </p:txBody>
        </p:sp>
        <p:cxnSp>
          <p:nvCxnSpPr>
            <p:cNvPr id="16" name="AutoShape 17"/>
            <p:cNvCxnSpPr>
              <a:cxnSpLocks noChangeShapeType="1"/>
              <a:stCxn id="15" idx="5"/>
              <a:endCxn id="15" idx="2"/>
            </p:cNvCxnSpPr>
            <p:nvPr/>
          </p:nvCxnSpPr>
          <p:spPr bwMode="auto">
            <a:xfrm rot="16200000" flipV="1">
              <a:off x="888" y="3567"/>
              <a:ext cx="95" cy="240"/>
            </a:xfrm>
            <a:prstGeom prst="curvedConnector4">
              <a:avLst>
                <a:gd name="adj1" fmla="val -193685"/>
                <a:gd name="adj2" fmla="val 16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7" name="Text Box 18"/>
            <p:cNvSpPr txBox="1">
              <a:spLocks noChangeArrowheads="1"/>
            </p:cNvSpPr>
            <p:nvPr/>
          </p:nvSpPr>
          <p:spPr bwMode="auto">
            <a:xfrm>
              <a:off x="768" y="3792"/>
              <a:ext cx="1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b</a:t>
              </a:r>
            </a:p>
          </p:txBody>
        </p:sp>
        <p:cxnSp>
          <p:nvCxnSpPr>
            <p:cNvPr id="18" name="AutoShape 19"/>
            <p:cNvCxnSpPr>
              <a:cxnSpLocks noChangeShapeType="1"/>
              <a:stCxn id="5" idx="4"/>
              <a:endCxn id="15" idx="0"/>
            </p:cNvCxnSpPr>
            <p:nvPr/>
          </p:nvCxnSpPr>
          <p:spPr bwMode="auto">
            <a:xfrm>
              <a:off x="957" y="3150"/>
              <a:ext cx="0" cy="35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9" name="AutoShape 20"/>
            <p:cNvCxnSpPr>
              <a:cxnSpLocks noChangeShapeType="1"/>
              <a:stCxn id="6" idx="3"/>
              <a:endCxn id="15" idx="7"/>
            </p:cNvCxnSpPr>
            <p:nvPr/>
          </p:nvCxnSpPr>
          <p:spPr bwMode="auto">
            <a:xfrm flipH="1">
              <a:off x="1056" y="3110"/>
              <a:ext cx="536" cy="43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20" name="Text Box 21"/>
            <p:cNvSpPr txBox="1">
              <a:spLocks noChangeArrowheads="1"/>
            </p:cNvSpPr>
            <p:nvPr/>
          </p:nvSpPr>
          <p:spPr bwMode="auto">
            <a:xfrm>
              <a:off x="1200" y="3187"/>
              <a:ext cx="1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b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65" charset="0"/>
                <a:ea typeface="+mn-ea"/>
                <a:cs typeface="+mn-cs"/>
              </a:endParaRPr>
            </a:p>
          </p:txBody>
        </p:sp>
        <p:cxnSp>
          <p:nvCxnSpPr>
            <p:cNvPr id="21" name="AutoShape 22"/>
            <p:cNvCxnSpPr>
              <a:cxnSpLocks noChangeShapeType="1"/>
            </p:cNvCxnSpPr>
            <p:nvPr/>
          </p:nvCxnSpPr>
          <p:spPr bwMode="auto">
            <a:xfrm>
              <a:off x="1104" y="3648"/>
              <a:ext cx="45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22" name="Text Box 23"/>
            <p:cNvSpPr txBox="1">
              <a:spLocks noChangeArrowheads="1"/>
            </p:cNvSpPr>
            <p:nvPr/>
          </p:nvSpPr>
          <p:spPr bwMode="auto">
            <a:xfrm>
              <a:off x="1281" y="3597"/>
              <a:ext cx="15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3" name="Text Box 25"/>
            <p:cNvSpPr txBox="1">
              <a:spLocks noChangeArrowheads="1"/>
            </p:cNvSpPr>
            <p:nvPr/>
          </p:nvSpPr>
          <p:spPr bwMode="auto">
            <a:xfrm>
              <a:off x="1248" y="3792"/>
              <a:ext cx="1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b</a:t>
              </a:r>
            </a:p>
          </p:txBody>
        </p:sp>
        <p:cxnSp>
          <p:nvCxnSpPr>
            <p:cNvPr id="24" name="AutoShape 26"/>
            <p:cNvCxnSpPr>
              <a:cxnSpLocks noChangeShapeType="1"/>
              <a:stCxn id="7" idx="3"/>
              <a:endCxn id="15" idx="5"/>
            </p:cNvCxnSpPr>
            <p:nvPr/>
          </p:nvCxnSpPr>
          <p:spPr bwMode="auto">
            <a:xfrm rot="5400000">
              <a:off x="1312" y="3455"/>
              <a:ext cx="23" cy="536"/>
            </a:xfrm>
            <a:prstGeom prst="curvedConnector3">
              <a:avLst>
                <a:gd name="adj1" fmla="val 9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sp>
        <p:nvSpPr>
          <p:cNvPr id="25" name="TextBox 24"/>
          <p:cNvSpPr txBox="1"/>
          <p:nvPr/>
        </p:nvSpPr>
        <p:spPr>
          <a:xfrm>
            <a:off x="3962400" y="321206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928167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>
            <a:normAutofit/>
          </a:bodyPr>
          <a:lstStyle/>
          <a:p>
            <a:r>
              <a:rPr lang="en-US" dirty="0"/>
              <a:t>Non-Deterministic Finite State Automata (NDFSA)</a:t>
            </a:r>
          </a:p>
        </p:txBody>
      </p:sp>
      <p:pic>
        <p:nvPicPr>
          <p:cNvPr id="4" name="Content Placeholder 3" descr="Picture 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3304" y="1905000"/>
            <a:ext cx="4344299" cy="4747228"/>
          </a:xfrm>
        </p:spPr>
      </p:pic>
      <p:sp>
        <p:nvSpPr>
          <p:cNvPr id="5" name="TextBox 4"/>
          <p:cNvSpPr txBox="1"/>
          <p:nvPr/>
        </p:nvSpPr>
        <p:spPr>
          <a:xfrm>
            <a:off x="5563499" y="1905000"/>
            <a:ext cx="6345968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Possible strategies for keeping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track of multiple states: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Backtracking (</a:t>
            </a:r>
            <a:r>
              <a:rPr kumimoji="0" lang="en-US" sz="3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backup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Parallelism (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split the computation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algorithm gets complicated fast</a:t>
            </a:r>
          </a:p>
        </p:txBody>
      </p:sp>
    </p:spTree>
    <p:extLst>
      <p:ext uri="{BB962C8B-B14F-4D97-AF65-F5344CB8AC3E}">
        <p14:creationId xmlns:p14="http://schemas.microsoft.com/office/powerpoint/2010/main" val="35061216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NDFSA → (D)FSA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Idea: construct a new machine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each state of the new machine represents the </a:t>
            </a:r>
            <a:r>
              <a:rPr lang="en-US" sz="2000" b="1" i="1" dirty="0"/>
              <a:t>set of possible states</a:t>
            </a:r>
            <a:r>
              <a:rPr lang="en-US" sz="2000" dirty="0"/>
              <a:t> of the original machine when stepping through the input</a:t>
            </a:r>
          </a:p>
          <a:p>
            <a:pPr>
              <a:lnSpc>
                <a:spcPct val="90000"/>
              </a:lnSpc>
            </a:pPr>
            <a:r>
              <a:rPr lang="en-US" sz="2400" b="1" dirty="0"/>
              <a:t>Note</a:t>
            </a:r>
            <a:r>
              <a:rPr lang="en-US" sz="2400" dirty="0"/>
              <a:t>: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new machine is equivalent to old one (</a:t>
            </a:r>
            <a:r>
              <a:rPr lang="en-US" sz="2000" i="1" dirty="0"/>
              <a:t>but has more states</a:t>
            </a:r>
            <a:r>
              <a:rPr lang="en-US" sz="2000" dirty="0"/>
              <a:t>)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new machine is deterministic</a:t>
            </a:r>
          </a:p>
          <a:p>
            <a:pPr>
              <a:lnSpc>
                <a:spcPct val="90000"/>
              </a:lnSpc>
            </a:pPr>
            <a:r>
              <a:rPr lang="en-US" sz="2400" b="1" dirty="0"/>
              <a:t>example</a:t>
            </a:r>
            <a:endParaRPr lang="en-US" sz="3600" dirty="0"/>
          </a:p>
        </p:txBody>
      </p:sp>
      <p:sp>
        <p:nvSpPr>
          <p:cNvPr id="5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DCDD66-A29E-B948-8F0D-7EE025716FF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63"/>
          <p:cNvGrpSpPr>
            <a:grpSpLocks/>
          </p:cNvGrpSpPr>
          <p:nvPr/>
        </p:nvGrpSpPr>
        <p:grpSpPr bwMode="auto">
          <a:xfrm>
            <a:off x="2743201" y="4572000"/>
            <a:ext cx="2157413" cy="1722438"/>
            <a:chOff x="768" y="2880"/>
            <a:chExt cx="1359" cy="1085"/>
          </a:xfrm>
        </p:grpSpPr>
        <p:sp>
          <p:nvSpPr>
            <p:cNvPr id="161797" name="Oval 5"/>
            <p:cNvSpPr>
              <a:spLocks noChangeArrowheads="1"/>
            </p:cNvSpPr>
            <p:nvPr/>
          </p:nvSpPr>
          <p:spPr bwMode="auto">
            <a:xfrm>
              <a:off x="816" y="2880"/>
              <a:ext cx="281" cy="27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s</a:t>
              </a:r>
            </a:p>
          </p:txBody>
        </p:sp>
        <p:sp>
          <p:nvSpPr>
            <p:cNvPr id="161798" name="Oval 6"/>
            <p:cNvSpPr>
              <a:spLocks noChangeArrowheads="1"/>
            </p:cNvSpPr>
            <p:nvPr/>
          </p:nvSpPr>
          <p:spPr bwMode="auto">
            <a:xfrm>
              <a:off x="1551" y="2880"/>
              <a:ext cx="281" cy="27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x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65" charset="0"/>
                <a:ea typeface="+mn-ea"/>
                <a:cs typeface="+mn-cs"/>
              </a:endParaRPr>
            </a:p>
          </p:txBody>
        </p:sp>
        <p:sp>
          <p:nvSpPr>
            <p:cNvPr id="161799" name="Oval 7"/>
            <p:cNvSpPr>
              <a:spLocks noChangeArrowheads="1"/>
            </p:cNvSpPr>
            <p:nvPr/>
          </p:nvSpPr>
          <p:spPr bwMode="auto">
            <a:xfrm>
              <a:off x="1551" y="3481"/>
              <a:ext cx="281" cy="270"/>
            </a:xfrm>
            <a:prstGeom prst="ellipse">
              <a:avLst/>
            </a:prstGeom>
            <a:solidFill>
              <a:srgbClr val="CC060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z</a:t>
              </a:r>
            </a:p>
          </p:txBody>
        </p:sp>
        <p:cxnSp>
          <p:nvCxnSpPr>
            <p:cNvPr id="161800" name="AutoShape 8"/>
            <p:cNvCxnSpPr>
              <a:cxnSpLocks noChangeShapeType="1"/>
              <a:stCxn id="161797" idx="6"/>
              <a:endCxn id="161798" idx="2"/>
            </p:cNvCxnSpPr>
            <p:nvPr/>
          </p:nvCxnSpPr>
          <p:spPr bwMode="auto">
            <a:xfrm>
              <a:off x="1097" y="3015"/>
              <a:ext cx="45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61801" name="AutoShape 9"/>
            <p:cNvCxnSpPr>
              <a:cxnSpLocks noChangeShapeType="1"/>
              <a:stCxn id="161798" idx="4"/>
              <a:endCxn id="161799" idx="0"/>
            </p:cNvCxnSpPr>
            <p:nvPr/>
          </p:nvCxnSpPr>
          <p:spPr bwMode="auto">
            <a:xfrm>
              <a:off x="1692" y="3150"/>
              <a:ext cx="0" cy="33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61802" name="AutoShape 10"/>
            <p:cNvCxnSpPr>
              <a:cxnSpLocks noChangeShapeType="1"/>
              <a:stCxn id="161799" idx="7"/>
              <a:endCxn id="161799" idx="5"/>
            </p:cNvCxnSpPr>
            <p:nvPr/>
          </p:nvCxnSpPr>
          <p:spPr bwMode="auto">
            <a:xfrm rot="5400000" flipV="1">
              <a:off x="1697" y="3615"/>
              <a:ext cx="190" cy="1"/>
            </a:xfrm>
            <a:prstGeom prst="curvedConnector5">
              <a:avLst>
                <a:gd name="adj1" fmla="val -53167"/>
                <a:gd name="adj2" fmla="val 40199995"/>
                <a:gd name="adj3" fmla="val 15316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61804" name="Text Box 12"/>
            <p:cNvSpPr txBox="1">
              <a:spLocks noChangeArrowheads="1"/>
            </p:cNvSpPr>
            <p:nvPr/>
          </p:nvSpPr>
          <p:spPr bwMode="auto">
            <a:xfrm>
              <a:off x="1274" y="2964"/>
              <a:ext cx="15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61805" name="Text Box 13"/>
            <p:cNvSpPr txBox="1">
              <a:spLocks noChangeArrowheads="1"/>
            </p:cNvSpPr>
            <p:nvPr/>
          </p:nvSpPr>
          <p:spPr bwMode="auto">
            <a:xfrm>
              <a:off x="768" y="3216"/>
              <a:ext cx="15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61806" name="Text Box 14"/>
            <p:cNvSpPr txBox="1">
              <a:spLocks noChangeArrowheads="1"/>
            </p:cNvSpPr>
            <p:nvPr/>
          </p:nvSpPr>
          <p:spPr bwMode="auto">
            <a:xfrm>
              <a:off x="1968" y="3627"/>
              <a:ext cx="15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61807" name="Text Box 15"/>
            <p:cNvSpPr txBox="1">
              <a:spLocks noChangeArrowheads="1"/>
            </p:cNvSpPr>
            <p:nvPr/>
          </p:nvSpPr>
          <p:spPr bwMode="auto">
            <a:xfrm>
              <a:off x="1536" y="3264"/>
              <a:ext cx="1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b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65" charset="0"/>
                <a:ea typeface="+mn-ea"/>
                <a:cs typeface="+mn-cs"/>
              </a:endParaRPr>
            </a:p>
          </p:txBody>
        </p:sp>
        <p:sp>
          <p:nvSpPr>
            <p:cNvPr id="161808" name="Oval 16"/>
            <p:cNvSpPr>
              <a:spLocks noChangeArrowheads="1"/>
            </p:cNvSpPr>
            <p:nvPr/>
          </p:nvSpPr>
          <p:spPr bwMode="auto">
            <a:xfrm>
              <a:off x="816" y="3504"/>
              <a:ext cx="281" cy="27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y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65" charset="0"/>
                <a:ea typeface="+mn-ea"/>
                <a:cs typeface="+mn-cs"/>
              </a:endParaRPr>
            </a:p>
          </p:txBody>
        </p:sp>
        <p:cxnSp>
          <p:nvCxnSpPr>
            <p:cNvPr id="161809" name="AutoShape 17"/>
            <p:cNvCxnSpPr>
              <a:cxnSpLocks noChangeShapeType="1"/>
              <a:stCxn id="161808" idx="5"/>
              <a:endCxn id="161808" idx="2"/>
            </p:cNvCxnSpPr>
            <p:nvPr/>
          </p:nvCxnSpPr>
          <p:spPr bwMode="auto">
            <a:xfrm rot="16200000" flipV="1">
              <a:off x="888" y="3567"/>
              <a:ext cx="95" cy="240"/>
            </a:xfrm>
            <a:prstGeom prst="curvedConnector4">
              <a:avLst>
                <a:gd name="adj1" fmla="val -193685"/>
                <a:gd name="adj2" fmla="val 16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61810" name="Text Box 18"/>
            <p:cNvSpPr txBox="1">
              <a:spLocks noChangeArrowheads="1"/>
            </p:cNvSpPr>
            <p:nvPr/>
          </p:nvSpPr>
          <p:spPr bwMode="auto">
            <a:xfrm>
              <a:off x="768" y="3792"/>
              <a:ext cx="1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b</a:t>
              </a:r>
            </a:p>
          </p:txBody>
        </p:sp>
        <p:cxnSp>
          <p:nvCxnSpPr>
            <p:cNvPr id="161811" name="AutoShape 19"/>
            <p:cNvCxnSpPr>
              <a:cxnSpLocks noChangeShapeType="1"/>
              <a:stCxn id="161797" idx="4"/>
              <a:endCxn id="161808" idx="0"/>
            </p:cNvCxnSpPr>
            <p:nvPr/>
          </p:nvCxnSpPr>
          <p:spPr bwMode="auto">
            <a:xfrm>
              <a:off x="957" y="3150"/>
              <a:ext cx="0" cy="35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61812" name="AutoShape 20"/>
            <p:cNvCxnSpPr>
              <a:cxnSpLocks noChangeShapeType="1"/>
              <a:stCxn id="161798" idx="3"/>
              <a:endCxn id="161808" idx="7"/>
            </p:cNvCxnSpPr>
            <p:nvPr/>
          </p:nvCxnSpPr>
          <p:spPr bwMode="auto">
            <a:xfrm flipH="1">
              <a:off x="1056" y="3110"/>
              <a:ext cx="536" cy="43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61813" name="Text Box 21"/>
            <p:cNvSpPr txBox="1">
              <a:spLocks noChangeArrowheads="1"/>
            </p:cNvSpPr>
            <p:nvPr/>
          </p:nvSpPr>
          <p:spPr bwMode="auto">
            <a:xfrm>
              <a:off x="1200" y="3187"/>
              <a:ext cx="1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b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65" charset="0"/>
                <a:ea typeface="+mn-ea"/>
                <a:cs typeface="+mn-cs"/>
              </a:endParaRPr>
            </a:p>
          </p:txBody>
        </p:sp>
        <p:cxnSp>
          <p:nvCxnSpPr>
            <p:cNvPr id="161814" name="AutoShape 22"/>
            <p:cNvCxnSpPr>
              <a:cxnSpLocks noChangeShapeType="1"/>
            </p:cNvCxnSpPr>
            <p:nvPr/>
          </p:nvCxnSpPr>
          <p:spPr bwMode="auto">
            <a:xfrm>
              <a:off x="1104" y="3648"/>
              <a:ext cx="45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61815" name="Text Box 23"/>
            <p:cNvSpPr txBox="1">
              <a:spLocks noChangeArrowheads="1"/>
            </p:cNvSpPr>
            <p:nvPr/>
          </p:nvSpPr>
          <p:spPr bwMode="auto">
            <a:xfrm>
              <a:off x="1281" y="3597"/>
              <a:ext cx="15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61817" name="Text Box 25"/>
            <p:cNvSpPr txBox="1">
              <a:spLocks noChangeArrowheads="1"/>
            </p:cNvSpPr>
            <p:nvPr/>
          </p:nvSpPr>
          <p:spPr bwMode="auto">
            <a:xfrm>
              <a:off x="1248" y="3792"/>
              <a:ext cx="1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b</a:t>
              </a:r>
            </a:p>
          </p:txBody>
        </p:sp>
        <p:cxnSp>
          <p:nvCxnSpPr>
            <p:cNvPr id="161818" name="AutoShape 26"/>
            <p:cNvCxnSpPr>
              <a:cxnSpLocks noChangeShapeType="1"/>
              <a:stCxn id="161799" idx="3"/>
              <a:endCxn id="161808" idx="5"/>
            </p:cNvCxnSpPr>
            <p:nvPr/>
          </p:nvCxnSpPr>
          <p:spPr bwMode="auto">
            <a:xfrm rot="5400000">
              <a:off x="1312" y="3455"/>
              <a:ext cx="23" cy="536"/>
            </a:xfrm>
            <a:prstGeom prst="curvedConnector3">
              <a:avLst>
                <a:gd name="adj1" fmla="val 90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sp>
        <p:nvSpPr>
          <p:cNvPr id="161819" name="Oval 27"/>
          <p:cNvSpPr>
            <a:spLocks noChangeArrowheads="1"/>
          </p:cNvSpPr>
          <p:nvPr/>
        </p:nvSpPr>
        <p:spPr bwMode="auto">
          <a:xfrm>
            <a:off x="6934200" y="4114801"/>
            <a:ext cx="446088" cy="428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65" charset="0"/>
                <a:ea typeface="+mn-ea"/>
                <a:cs typeface="+mn-cs"/>
              </a:rPr>
              <a:t>s</a:t>
            </a:r>
          </a:p>
        </p:txBody>
      </p:sp>
      <p:sp>
        <p:nvSpPr>
          <p:cNvPr id="161820" name="Oval 28"/>
          <p:cNvSpPr>
            <a:spLocks noChangeArrowheads="1"/>
          </p:cNvSpPr>
          <p:nvPr/>
        </p:nvSpPr>
        <p:spPr bwMode="auto">
          <a:xfrm>
            <a:off x="8101014" y="4114801"/>
            <a:ext cx="446087" cy="428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65" charset="0"/>
                <a:ea typeface="+mn-ea"/>
                <a:cs typeface="+mn-cs"/>
              </a:rPr>
              <a:t>{x,y}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161821" name="Oval 29"/>
          <p:cNvSpPr>
            <a:spLocks noChangeArrowheads="1"/>
          </p:cNvSpPr>
          <p:nvPr/>
        </p:nvSpPr>
        <p:spPr bwMode="auto">
          <a:xfrm>
            <a:off x="8101014" y="5068889"/>
            <a:ext cx="446087" cy="428625"/>
          </a:xfrm>
          <a:prstGeom prst="ellipse">
            <a:avLst/>
          </a:prstGeom>
          <a:solidFill>
            <a:srgbClr val="CC060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65" charset="0"/>
                <a:ea typeface="+mn-ea"/>
                <a:cs typeface="+mn-cs"/>
              </a:rPr>
              <a:t>{z}</a:t>
            </a:r>
          </a:p>
        </p:txBody>
      </p:sp>
      <p:grpSp>
        <p:nvGrpSpPr>
          <p:cNvPr id="3" name="Group 55"/>
          <p:cNvGrpSpPr>
            <a:grpSpLocks/>
          </p:cNvGrpSpPr>
          <p:nvPr/>
        </p:nvGrpSpPr>
        <p:grpSpPr bwMode="auto">
          <a:xfrm>
            <a:off x="7380289" y="4248150"/>
            <a:ext cx="720725" cy="274638"/>
            <a:chOff x="3689" y="2676"/>
            <a:chExt cx="454" cy="173"/>
          </a:xfrm>
        </p:grpSpPr>
        <p:cxnSp>
          <p:nvCxnSpPr>
            <p:cNvPr id="161822" name="AutoShape 30"/>
            <p:cNvCxnSpPr>
              <a:cxnSpLocks noChangeShapeType="1"/>
              <a:stCxn id="161819" idx="6"/>
              <a:endCxn id="161820" idx="2"/>
            </p:cNvCxnSpPr>
            <p:nvPr/>
          </p:nvCxnSpPr>
          <p:spPr bwMode="auto">
            <a:xfrm>
              <a:off x="3689" y="2727"/>
              <a:ext cx="45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61825" name="Text Box 33"/>
            <p:cNvSpPr txBox="1">
              <a:spLocks noChangeArrowheads="1"/>
            </p:cNvSpPr>
            <p:nvPr/>
          </p:nvSpPr>
          <p:spPr bwMode="auto">
            <a:xfrm>
              <a:off x="3866" y="2676"/>
              <a:ext cx="15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4" name="Group 57"/>
          <p:cNvGrpSpPr>
            <a:grpSpLocks/>
          </p:cNvGrpSpPr>
          <p:nvPr/>
        </p:nvGrpSpPr>
        <p:grpSpPr bwMode="auto">
          <a:xfrm>
            <a:off x="8482013" y="4800600"/>
            <a:ext cx="457200" cy="482600"/>
            <a:chOff x="4383" y="3024"/>
            <a:chExt cx="288" cy="304"/>
          </a:xfrm>
        </p:grpSpPr>
        <p:cxnSp>
          <p:nvCxnSpPr>
            <p:cNvPr id="161824" name="AutoShape 32"/>
            <p:cNvCxnSpPr>
              <a:cxnSpLocks noChangeShapeType="1"/>
              <a:stCxn id="161821" idx="7"/>
              <a:endCxn id="161821" idx="6"/>
            </p:cNvCxnSpPr>
            <p:nvPr/>
          </p:nvCxnSpPr>
          <p:spPr bwMode="auto">
            <a:xfrm rot="5400000" flipV="1">
              <a:off x="4356" y="3260"/>
              <a:ext cx="95" cy="41"/>
            </a:xfrm>
            <a:prstGeom prst="curvedConnector4">
              <a:avLst>
                <a:gd name="adj1" fmla="val -248421"/>
                <a:gd name="adj2" fmla="val 778046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61827" name="Text Box 35"/>
            <p:cNvSpPr txBox="1">
              <a:spLocks noChangeArrowheads="1"/>
            </p:cNvSpPr>
            <p:nvPr/>
          </p:nvSpPr>
          <p:spPr bwMode="auto">
            <a:xfrm>
              <a:off x="4512" y="3024"/>
              <a:ext cx="15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5" name="Group 56"/>
          <p:cNvGrpSpPr>
            <a:grpSpLocks/>
          </p:cNvGrpSpPr>
          <p:nvPr/>
        </p:nvGrpSpPr>
        <p:grpSpPr bwMode="auto">
          <a:xfrm>
            <a:off x="8077201" y="4543426"/>
            <a:ext cx="252413" cy="525463"/>
            <a:chOff x="4128" y="2862"/>
            <a:chExt cx="159" cy="331"/>
          </a:xfrm>
        </p:grpSpPr>
        <p:cxnSp>
          <p:nvCxnSpPr>
            <p:cNvPr id="161823" name="AutoShape 31"/>
            <p:cNvCxnSpPr>
              <a:cxnSpLocks noChangeShapeType="1"/>
              <a:stCxn id="161820" idx="4"/>
              <a:endCxn id="161821" idx="0"/>
            </p:cNvCxnSpPr>
            <p:nvPr/>
          </p:nvCxnSpPr>
          <p:spPr bwMode="auto">
            <a:xfrm>
              <a:off x="4284" y="2862"/>
              <a:ext cx="0" cy="33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61828" name="Text Box 36"/>
            <p:cNvSpPr txBox="1">
              <a:spLocks noChangeArrowheads="1"/>
            </p:cNvSpPr>
            <p:nvPr/>
          </p:nvSpPr>
          <p:spPr bwMode="auto">
            <a:xfrm>
              <a:off x="4128" y="2976"/>
              <a:ext cx="15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a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65" charset="0"/>
                <a:ea typeface="+mn-ea"/>
                <a:cs typeface="+mn-cs"/>
              </a:endParaRPr>
            </a:p>
          </p:txBody>
        </p:sp>
      </p:grpSp>
      <p:sp>
        <p:nvSpPr>
          <p:cNvPr id="161829" name="Oval 37"/>
          <p:cNvSpPr>
            <a:spLocks noChangeArrowheads="1"/>
          </p:cNvSpPr>
          <p:nvPr/>
        </p:nvSpPr>
        <p:spPr bwMode="auto">
          <a:xfrm>
            <a:off x="6934200" y="5105401"/>
            <a:ext cx="446088" cy="4286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65" charset="0"/>
                <a:ea typeface="+mn-ea"/>
                <a:cs typeface="+mn-cs"/>
              </a:rPr>
              <a:t>{y,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 pitchFamily="-65" charset="0"/>
                <a:ea typeface="+mn-ea"/>
                <a:cs typeface="+mn-cs"/>
              </a:rPr>
              <a:t>z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65" charset="0"/>
                <a:ea typeface="+mn-ea"/>
                <a:cs typeface="+mn-cs"/>
              </a:rPr>
              <a:t>}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-65" charset="0"/>
              <a:ea typeface="+mn-ea"/>
              <a:cs typeface="+mn-cs"/>
            </a:endParaRPr>
          </a:p>
        </p:txBody>
      </p:sp>
      <p:grpSp>
        <p:nvGrpSpPr>
          <p:cNvPr id="6" name="Group 64"/>
          <p:cNvGrpSpPr>
            <a:grpSpLocks/>
          </p:cNvGrpSpPr>
          <p:nvPr/>
        </p:nvGrpSpPr>
        <p:grpSpPr bwMode="auto">
          <a:xfrm>
            <a:off x="7315200" y="4479926"/>
            <a:ext cx="850900" cy="688975"/>
            <a:chOff x="3648" y="2822"/>
            <a:chExt cx="536" cy="434"/>
          </a:xfrm>
        </p:grpSpPr>
        <p:cxnSp>
          <p:nvCxnSpPr>
            <p:cNvPr id="161833" name="AutoShape 41"/>
            <p:cNvCxnSpPr>
              <a:cxnSpLocks noChangeShapeType="1"/>
              <a:stCxn id="161820" idx="3"/>
              <a:endCxn id="161829" idx="7"/>
            </p:cNvCxnSpPr>
            <p:nvPr/>
          </p:nvCxnSpPr>
          <p:spPr bwMode="auto">
            <a:xfrm flipH="1">
              <a:off x="3648" y="2822"/>
              <a:ext cx="536" cy="43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61834" name="Text Box 42"/>
            <p:cNvSpPr txBox="1">
              <a:spLocks noChangeArrowheads="1"/>
            </p:cNvSpPr>
            <p:nvPr/>
          </p:nvSpPr>
          <p:spPr bwMode="auto">
            <a:xfrm>
              <a:off x="3792" y="2899"/>
              <a:ext cx="1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b</a:t>
              </a: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65" charset="0"/>
                <a:ea typeface="+mn-ea"/>
                <a:cs typeface="+mn-cs"/>
              </a:endParaRPr>
            </a:p>
          </p:txBody>
        </p:sp>
      </p:grpSp>
      <p:grpSp>
        <p:nvGrpSpPr>
          <p:cNvPr id="7" name="Group 58"/>
          <p:cNvGrpSpPr>
            <a:grpSpLocks/>
          </p:cNvGrpSpPr>
          <p:nvPr/>
        </p:nvGrpSpPr>
        <p:grpSpPr bwMode="auto">
          <a:xfrm>
            <a:off x="7391401" y="5253039"/>
            <a:ext cx="720725" cy="274637"/>
            <a:chOff x="3696" y="3309"/>
            <a:chExt cx="454" cy="173"/>
          </a:xfrm>
        </p:grpSpPr>
        <p:cxnSp>
          <p:nvCxnSpPr>
            <p:cNvPr id="161835" name="AutoShape 43"/>
            <p:cNvCxnSpPr>
              <a:cxnSpLocks noChangeShapeType="1"/>
            </p:cNvCxnSpPr>
            <p:nvPr/>
          </p:nvCxnSpPr>
          <p:spPr bwMode="auto">
            <a:xfrm>
              <a:off x="3696" y="3360"/>
              <a:ext cx="45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61836" name="Text Box 44"/>
            <p:cNvSpPr txBox="1">
              <a:spLocks noChangeArrowheads="1"/>
            </p:cNvSpPr>
            <p:nvPr/>
          </p:nvSpPr>
          <p:spPr bwMode="auto">
            <a:xfrm>
              <a:off x="3873" y="3309"/>
              <a:ext cx="15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a</a:t>
              </a:r>
            </a:p>
          </p:txBody>
        </p:sp>
      </p:grpSp>
      <p:sp>
        <p:nvSpPr>
          <p:cNvPr id="161839" name="Oval 47"/>
          <p:cNvSpPr>
            <a:spLocks noChangeArrowheads="1"/>
          </p:cNvSpPr>
          <p:nvPr/>
        </p:nvSpPr>
        <p:spPr bwMode="auto">
          <a:xfrm>
            <a:off x="7543800" y="5867401"/>
            <a:ext cx="446088" cy="42862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 pitchFamily="-65" charset="0"/>
                <a:ea typeface="+mn-ea"/>
                <a:cs typeface="+mn-cs"/>
              </a:rPr>
              <a:t>{y}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" pitchFamily="-65" charset="0"/>
              <a:ea typeface="+mn-ea"/>
              <a:cs typeface="+mn-cs"/>
            </a:endParaRPr>
          </a:p>
        </p:txBody>
      </p:sp>
      <p:grpSp>
        <p:nvGrpSpPr>
          <p:cNvPr id="8" name="Group 61"/>
          <p:cNvGrpSpPr>
            <a:grpSpLocks/>
          </p:cNvGrpSpPr>
          <p:nvPr/>
        </p:nvGrpSpPr>
        <p:grpSpPr bwMode="auto">
          <a:xfrm>
            <a:off x="7924800" y="5486400"/>
            <a:ext cx="400050" cy="444500"/>
            <a:chOff x="4032" y="3456"/>
            <a:chExt cx="252" cy="280"/>
          </a:xfrm>
        </p:grpSpPr>
        <p:sp>
          <p:nvSpPr>
            <p:cNvPr id="161837" name="Text Box 45"/>
            <p:cNvSpPr txBox="1">
              <a:spLocks noChangeArrowheads="1"/>
            </p:cNvSpPr>
            <p:nvPr/>
          </p:nvSpPr>
          <p:spPr bwMode="auto">
            <a:xfrm>
              <a:off x="4032" y="3456"/>
              <a:ext cx="1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b</a:t>
              </a:r>
            </a:p>
          </p:txBody>
        </p:sp>
        <p:cxnSp>
          <p:nvCxnSpPr>
            <p:cNvPr id="161840" name="AutoShape 48"/>
            <p:cNvCxnSpPr>
              <a:cxnSpLocks noChangeShapeType="1"/>
              <a:stCxn id="161821" idx="4"/>
              <a:endCxn id="161839" idx="7"/>
            </p:cNvCxnSpPr>
            <p:nvPr/>
          </p:nvCxnSpPr>
          <p:spPr bwMode="auto">
            <a:xfrm flipH="1">
              <a:off x="4032" y="3463"/>
              <a:ext cx="252" cy="27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</p:grpSp>
      <p:grpSp>
        <p:nvGrpSpPr>
          <p:cNvPr id="9" name="Group 62"/>
          <p:cNvGrpSpPr>
            <a:grpSpLocks/>
          </p:cNvGrpSpPr>
          <p:nvPr/>
        </p:nvGrpSpPr>
        <p:grpSpPr bwMode="auto">
          <a:xfrm>
            <a:off x="7989889" y="5434013"/>
            <a:ext cx="568325" cy="647700"/>
            <a:chOff x="4073" y="3423"/>
            <a:chExt cx="358" cy="408"/>
          </a:xfrm>
        </p:grpSpPr>
        <p:cxnSp>
          <p:nvCxnSpPr>
            <p:cNvPr id="161841" name="AutoShape 49"/>
            <p:cNvCxnSpPr>
              <a:cxnSpLocks noChangeShapeType="1"/>
              <a:stCxn id="161839" idx="6"/>
              <a:endCxn id="161821" idx="5"/>
            </p:cNvCxnSpPr>
            <p:nvPr/>
          </p:nvCxnSpPr>
          <p:spPr bwMode="auto">
            <a:xfrm flipV="1">
              <a:off x="4073" y="3423"/>
              <a:ext cx="310" cy="408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61842" name="Text Box 50"/>
            <p:cNvSpPr txBox="1">
              <a:spLocks noChangeArrowheads="1"/>
            </p:cNvSpPr>
            <p:nvPr/>
          </p:nvSpPr>
          <p:spPr bwMode="auto">
            <a:xfrm>
              <a:off x="4272" y="3648"/>
              <a:ext cx="159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10" name="Group 60"/>
          <p:cNvGrpSpPr>
            <a:grpSpLocks/>
          </p:cNvGrpSpPr>
          <p:nvPr/>
        </p:nvGrpSpPr>
        <p:grpSpPr bwMode="auto">
          <a:xfrm>
            <a:off x="7512050" y="6081714"/>
            <a:ext cx="412750" cy="471487"/>
            <a:chOff x="3772" y="3831"/>
            <a:chExt cx="260" cy="297"/>
          </a:xfrm>
        </p:grpSpPr>
        <p:cxnSp>
          <p:nvCxnSpPr>
            <p:cNvPr id="161843" name="AutoShape 51"/>
            <p:cNvCxnSpPr>
              <a:cxnSpLocks noChangeShapeType="1"/>
              <a:stCxn id="161839" idx="5"/>
              <a:endCxn id="161839" idx="2"/>
            </p:cNvCxnSpPr>
            <p:nvPr/>
          </p:nvCxnSpPr>
          <p:spPr bwMode="auto">
            <a:xfrm rot="16200000" flipV="1">
              <a:off x="3864" y="3759"/>
              <a:ext cx="95" cy="240"/>
            </a:xfrm>
            <a:prstGeom prst="curvedConnector4">
              <a:avLst>
                <a:gd name="adj1" fmla="val -193685"/>
                <a:gd name="adj2" fmla="val 16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61844" name="Text Box 52"/>
            <p:cNvSpPr txBox="1">
              <a:spLocks noChangeArrowheads="1"/>
            </p:cNvSpPr>
            <p:nvPr/>
          </p:nvSpPr>
          <p:spPr bwMode="auto">
            <a:xfrm>
              <a:off x="3772" y="3955"/>
              <a:ext cx="1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11" name="Group 59"/>
          <p:cNvGrpSpPr>
            <a:grpSpLocks/>
          </p:cNvGrpSpPr>
          <p:nvPr/>
        </p:nvGrpSpPr>
        <p:grpSpPr bwMode="auto">
          <a:xfrm>
            <a:off x="7239000" y="5470526"/>
            <a:ext cx="369888" cy="460375"/>
            <a:chOff x="3600" y="3446"/>
            <a:chExt cx="233" cy="290"/>
          </a:xfrm>
        </p:grpSpPr>
        <p:cxnSp>
          <p:nvCxnSpPr>
            <p:cNvPr id="161845" name="AutoShape 53"/>
            <p:cNvCxnSpPr>
              <a:cxnSpLocks noChangeShapeType="1"/>
              <a:stCxn id="161829" idx="5"/>
              <a:endCxn id="161839" idx="1"/>
            </p:cNvCxnSpPr>
            <p:nvPr/>
          </p:nvCxnSpPr>
          <p:spPr bwMode="auto">
            <a:xfrm>
              <a:off x="3648" y="3446"/>
              <a:ext cx="185" cy="29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61846" name="Text Box 54"/>
            <p:cNvSpPr txBox="1">
              <a:spLocks noChangeArrowheads="1"/>
            </p:cNvSpPr>
            <p:nvPr/>
          </p:nvSpPr>
          <p:spPr bwMode="auto">
            <a:xfrm>
              <a:off x="3600" y="3504"/>
              <a:ext cx="1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" pitchFamily="-65" charset="0"/>
                  <a:ea typeface="+mn-ea"/>
                  <a:cs typeface="+mn-cs"/>
                </a:rPr>
                <a:t>b</a:t>
              </a:r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2593159" y="45720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710318" y="41148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&gt;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939214" y="4248151"/>
            <a:ext cx="13416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Powerpoint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Animation]</a:t>
            </a:r>
          </a:p>
        </p:txBody>
      </p:sp>
    </p:spTree>
    <p:extLst>
      <p:ext uri="{BB962C8B-B14F-4D97-AF65-F5344CB8AC3E}">
        <p14:creationId xmlns:p14="http://schemas.microsoft.com/office/powerpoint/2010/main" val="4269479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819" grpId="0" animBg="1"/>
      <p:bldP spid="161820" grpId="0" animBg="1"/>
      <p:bldP spid="161821" grpId="0" animBg="1"/>
      <p:bldP spid="161829" grpId="0" animBg="1"/>
      <p:bldP spid="161839" grpId="0" animBg="1"/>
      <p:bldP spid="59" grpId="0"/>
      <p:bldP spid="6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</TotalTime>
  <Words>1394</Words>
  <Application>Microsoft Macintosh PowerPoint</Application>
  <PresentationFormat>Widescreen</PresentationFormat>
  <Paragraphs>261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5" baseType="lpstr">
      <vt:lpstr>Times</vt:lpstr>
      <vt:lpstr>Aptos</vt:lpstr>
      <vt:lpstr>Aptos Display</vt:lpstr>
      <vt:lpstr>Arial</vt:lpstr>
      <vt:lpstr>Calibri</vt:lpstr>
      <vt:lpstr>Calibri Light</vt:lpstr>
      <vt:lpstr>Menlo</vt:lpstr>
      <vt:lpstr>Monaco</vt:lpstr>
      <vt:lpstr>Symbol</vt:lpstr>
      <vt:lpstr>Office Theme</vt:lpstr>
      <vt:lpstr>1_Office Theme</vt:lpstr>
      <vt:lpstr>LING/C SC/PSYC 438/538</vt:lpstr>
      <vt:lpstr>Today's Topics</vt:lpstr>
      <vt:lpstr>Homework 10 Review</vt:lpstr>
      <vt:lpstr>Homework 10 Review</vt:lpstr>
      <vt:lpstr>Homework 10 Review</vt:lpstr>
      <vt:lpstr>Homework 10 Review</vt:lpstr>
      <vt:lpstr>Homework 10 Review</vt:lpstr>
      <vt:lpstr>Homework 10 Review</vt:lpstr>
      <vt:lpstr>Homework 10 Review</vt:lpstr>
      <vt:lpstr>Homework 10 Review</vt:lpstr>
      <vt:lpstr>xkcd:simplewriter</vt:lpstr>
      <vt:lpstr>xkcd:simplewriter</vt:lpstr>
      <vt:lpstr>xkcd:simplewriter</vt:lpstr>
      <vt:lpstr>xkcd:simplewriter</vt:lpstr>
      <vt:lpstr>Finite State Automata (FSA)</vt:lpstr>
      <vt:lpstr>Finite State Automata (FSA)</vt:lpstr>
      <vt:lpstr>ε-transitions</vt:lpstr>
      <vt:lpstr>ε-transitions</vt:lpstr>
      <vt:lpstr>Backreferences and FSA</vt:lpstr>
      <vt:lpstr>Backreferences and FSA</vt:lpstr>
      <vt:lpstr>Multiple start states</vt:lpstr>
      <vt:lpstr>Non-Deterministic Finite State Automata (NDFSA)</vt:lpstr>
      <vt:lpstr>Non-Deterministic Finite State Automata (NDFSA)</vt:lpstr>
      <vt:lpstr>NDFSA → (D)FSA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LING/C SC/PSYC 438/538</dc:title>
  <dc:creator>sandiway@mac.com</dc:creator>
  <cp:lastModifiedBy>sandiway@mac.com</cp:lastModifiedBy>
  <cp:revision>8</cp:revision>
  <dcterms:created xsi:type="dcterms:W3CDTF">2023-10-12T23:41:40Z</dcterms:created>
  <dcterms:modified xsi:type="dcterms:W3CDTF">2026-10-20T07:37:22Z</dcterms:modified>
</cp:coreProperties>
</file>